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1"/>
  </p:notesMasterIdLst>
  <p:handoutMasterIdLst>
    <p:handoutMasterId r:id="rId12"/>
  </p:handoutMasterIdLst>
  <p:sldIdLst>
    <p:sldId id="273" r:id="rId2"/>
    <p:sldId id="274" r:id="rId3"/>
    <p:sldId id="268" r:id="rId4"/>
    <p:sldId id="278" r:id="rId5"/>
    <p:sldId id="269" r:id="rId6"/>
    <p:sldId id="276" r:id="rId7"/>
    <p:sldId id="270" r:id="rId8"/>
    <p:sldId id="266" r:id="rId9"/>
    <p:sldId id="277"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6" d="100"/>
          <a:sy n="96" d="100"/>
        </p:scale>
        <p:origin x="102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en-US" altLang="ja-JP"/>
              <a:t>【</a:t>
            </a:r>
            <a:r>
              <a:rPr kumimoji="1" lang="ja-JP" altLang="en-US"/>
              <a:t>施設名</a:t>
            </a:r>
            <a:r>
              <a:rPr kumimoji="1" lang="en-US" altLang="ja-JP"/>
              <a:t>】</a:t>
            </a:r>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3357B957-161B-45E4-B481-AF1F61234FEE}" type="datetimeFigureOut">
              <a:rPr kumimoji="1" lang="ja-JP" altLang="en-US" smtClean="0"/>
              <a:t>2025/1/21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E8BFFF1-77E0-4FB2-BC3A-BB79EF6A5B2F}" type="slidenum">
              <a:rPr kumimoji="1" lang="ja-JP" altLang="en-US" smtClean="0"/>
              <a:t>‹#›</a:t>
            </a:fld>
            <a:endParaRPr kumimoji="1" lang="ja-JP" altLang="en-US"/>
          </a:p>
        </p:txBody>
      </p:sp>
    </p:spTree>
    <p:extLst>
      <p:ext uri="{BB962C8B-B14F-4D97-AF65-F5344CB8AC3E}">
        <p14:creationId xmlns:p14="http://schemas.microsoft.com/office/powerpoint/2010/main" val="239597100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en-US" altLang="ja-JP"/>
              <a:t>【</a:t>
            </a:r>
            <a:r>
              <a:rPr kumimoji="1" lang="ja-JP" altLang="en-US"/>
              <a:t>施設名</a:t>
            </a:r>
            <a:r>
              <a:rPr kumimoji="1" lang="en-US" altLang="ja-JP"/>
              <a:t>】</a:t>
            </a:r>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5CA15D9-3F43-4D07-AB8C-9801ACA33E12}" type="datetimeFigureOut">
              <a:rPr kumimoji="1" lang="ja-JP" altLang="en-US" smtClean="0"/>
              <a:t>2025/1/21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D8945E6-8EED-4B9B-AC5C-8CAE8BCE484B}" type="slidenum">
              <a:rPr kumimoji="1" lang="ja-JP" altLang="en-US" smtClean="0"/>
              <a:t>‹#›</a:t>
            </a:fld>
            <a:endParaRPr kumimoji="1" lang="ja-JP" altLang="en-US"/>
          </a:p>
        </p:txBody>
      </p:sp>
    </p:spTree>
    <p:extLst>
      <p:ext uri="{BB962C8B-B14F-4D97-AF65-F5344CB8AC3E}">
        <p14:creationId xmlns:p14="http://schemas.microsoft.com/office/powerpoint/2010/main" val="424920325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273259E-0E91-493B-8034-B600E92B818C}" type="datetime1">
              <a:rPr kumimoji="1" lang="ja-JP" altLang="en-US" smtClean="0"/>
              <a:t>2025/1/21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90068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922340-1488-49DA-9077-87777AE83C4D}" type="datetime1">
              <a:rPr kumimoji="1" lang="ja-JP" altLang="en-US" smtClean="0"/>
              <a:t>2025/1/21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2641507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F80B8-0AC0-4725-91FB-FC3096A983BF}" type="datetime1">
              <a:rPr kumimoji="1" lang="ja-JP" altLang="en-US" smtClean="0"/>
              <a:t>2025/1/21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3393237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CCC13B-E955-480A-8503-6872631B8C21}" type="datetime1">
              <a:rPr kumimoji="1" lang="ja-JP" altLang="en-US" smtClean="0"/>
              <a:t>2025/1/21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4160154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6D1531-14E8-4E4B-884E-7FE4EF6B57E2}" type="datetime1">
              <a:rPr kumimoji="1" lang="ja-JP" altLang="en-US" smtClean="0"/>
              <a:t>2025/1/21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710106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9B73190-7B88-4E8B-8555-5EAC9FCFB31F}" type="datetime1">
              <a:rPr kumimoji="1" lang="ja-JP" altLang="en-US" smtClean="0"/>
              <a:t>2025/1/21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319042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B6C768-F241-4241-A4F5-C004BFC92862}" type="datetime1">
              <a:rPr kumimoji="1" lang="ja-JP" altLang="en-US" smtClean="0"/>
              <a:t>2025/1/21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3189244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D5E07F2-5F0B-49DC-9FBF-4BB7C7B8BBA2}" type="datetime1">
              <a:rPr kumimoji="1" lang="ja-JP" altLang="en-US" smtClean="0"/>
              <a:t>2025/1/21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4138134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F0A8F-8ED2-4FFC-AA6A-A27BC3A78FBE}" type="datetime1">
              <a:rPr kumimoji="1" lang="ja-JP" altLang="en-US" smtClean="0"/>
              <a:t>2025/1/21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23752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BE3E8B-D297-478B-A7EA-70945BABE9BB}" type="datetime1">
              <a:rPr kumimoji="1" lang="ja-JP" altLang="en-US" smtClean="0"/>
              <a:t>2025/1/21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2994369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9CAA95C-BC7D-45EC-A252-2ED2FD9E15B8}" type="datetime1">
              <a:rPr kumimoji="1" lang="ja-JP" altLang="en-US" smtClean="0"/>
              <a:t>2025/1/21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3974555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715D49-FFC4-4056-A337-A8C1859AC7BA}" type="datetime1">
              <a:rPr kumimoji="1" lang="ja-JP" altLang="en-US" smtClean="0"/>
              <a:t>2025/1/21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5DDF1-7EF6-4D5F-984C-FF77BDB6A48D}" type="slidenum">
              <a:rPr kumimoji="1" lang="ja-JP" altLang="en-US" smtClean="0"/>
              <a:t>‹#›</a:t>
            </a:fld>
            <a:endParaRPr kumimoji="1" lang="ja-JP" altLang="en-US"/>
          </a:p>
        </p:txBody>
      </p:sp>
    </p:spTree>
    <p:extLst>
      <p:ext uri="{BB962C8B-B14F-4D97-AF65-F5344CB8AC3E}">
        <p14:creationId xmlns:p14="http://schemas.microsoft.com/office/powerpoint/2010/main" val="2821303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46644"/>
            <a:ext cx="7886700" cy="1224956"/>
          </a:xfrm>
        </p:spPr>
        <p:txBody>
          <a:bodyPr>
            <a:normAutofit/>
          </a:bodyPr>
          <a:lstStyle/>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施設名</a:t>
            </a:r>
            <a:r>
              <a:rPr lang="en-US" altLang="ja-JP" dirty="0">
                <a:latin typeface="Meiryo UI" panose="020B0604030504040204" pitchFamily="50" charset="-128"/>
                <a:ea typeface="Meiryo UI" panose="020B0604030504040204" pitchFamily="50" charset="-128"/>
              </a:rPr>
              <a:t>】</a:t>
            </a:r>
            <a:br>
              <a:rPr kumimoji="1" lang="en-US" altLang="ja-JP" dirty="0">
                <a:latin typeface="Meiryo UI" panose="020B0604030504040204" pitchFamily="50" charset="-128"/>
                <a:ea typeface="Meiryo UI" panose="020B0604030504040204" pitchFamily="50" charset="-128"/>
              </a:rPr>
            </a:br>
            <a:r>
              <a:rPr kumimoji="1" lang="ja-JP" altLang="en-US" sz="2400" dirty="0">
                <a:solidFill>
                  <a:schemeClr val="accent1"/>
                </a:solidFill>
                <a:latin typeface="Meiryo UI" panose="020B0604030504040204" pitchFamily="50" charset="-128"/>
                <a:ea typeface="Meiryo UI" panose="020B0604030504040204" pitchFamily="50" charset="-128"/>
              </a:rPr>
              <a:t>（施設所管課名を記入）</a:t>
            </a:r>
            <a:endParaRPr kumimoji="1" lang="ja-JP" altLang="en-US" dirty="0">
              <a:solidFill>
                <a:schemeClr val="accent1"/>
              </a:solidFill>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F275DDF1-7EF6-4D5F-984C-FF77BDB6A48D}" type="slidenum">
              <a:rPr kumimoji="1" lang="ja-JP" altLang="en-US" smtClean="0"/>
              <a:t>1</a:t>
            </a:fld>
            <a:endParaRPr kumimoji="1" lang="ja-JP" altLang="en-US"/>
          </a:p>
        </p:txBody>
      </p:sp>
      <p:sp>
        <p:nvSpPr>
          <p:cNvPr id="5" name="テキスト ボックス 4"/>
          <p:cNvSpPr txBox="1"/>
          <p:nvPr/>
        </p:nvSpPr>
        <p:spPr>
          <a:xfrm>
            <a:off x="314325" y="1366164"/>
            <a:ext cx="8515350" cy="5355312"/>
          </a:xfrm>
          <a:prstGeom prst="rect">
            <a:avLst/>
          </a:prstGeom>
          <a:noFill/>
          <a:ln w="19050">
            <a:solidFill>
              <a:schemeClr val="tx1"/>
            </a:solidFill>
          </a:ln>
        </p:spPr>
        <p:txBody>
          <a:bodyPr wrap="square" rtlCol="0">
            <a:spAutoFit/>
          </a:bodyPr>
          <a:lstStyle/>
          <a:p>
            <a:r>
              <a:rPr kumimoji="1" lang="en-US" altLang="ja-JP" dirty="0">
                <a:solidFill>
                  <a:schemeClr val="accent1"/>
                </a:solidFill>
              </a:rPr>
              <a:t>※</a:t>
            </a:r>
            <a:r>
              <a:rPr kumimoji="1" lang="ja-JP" altLang="en-US" dirty="0">
                <a:solidFill>
                  <a:schemeClr val="accent1"/>
                </a:solidFill>
              </a:rPr>
              <a:t>施設全体の外観画像等を挿入</a:t>
            </a:r>
            <a:r>
              <a:rPr kumimoji="1" lang="ja-JP" altLang="en-US" dirty="0"/>
              <a:t>　</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6" name="テキスト ボックス 5"/>
          <p:cNvSpPr txBox="1"/>
          <p:nvPr/>
        </p:nvSpPr>
        <p:spPr>
          <a:xfrm>
            <a:off x="6167718" y="136524"/>
            <a:ext cx="2778498" cy="1077218"/>
          </a:xfrm>
          <a:prstGeom prst="rect">
            <a:avLst/>
          </a:prstGeom>
          <a:ln w="38100"/>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a:r>
              <a:rPr kumimoji="1" lang="ja-JP" altLang="en-US" sz="3200" dirty="0">
                <a:solidFill>
                  <a:schemeClr val="tx1"/>
                </a:solidFill>
              </a:rPr>
              <a:t>施設紹介資料</a:t>
            </a:r>
            <a:endParaRPr kumimoji="1" lang="en-US" altLang="ja-JP" sz="3200" dirty="0">
              <a:solidFill>
                <a:schemeClr val="tx1"/>
              </a:solidFill>
            </a:endParaRPr>
          </a:p>
          <a:p>
            <a:pPr algn="ctr"/>
            <a:r>
              <a:rPr kumimoji="1" lang="ja-JP" altLang="en-US" sz="3200" dirty="0">
                <a:solidFill>
                  <a:schemeClr val="tx1"/>
                </a:solidFill>
              </a:rPr>
              <a:t>参考様式</a:t>
            </a:r>
          </a:p>
        </p:txBody>
      </p:sp>
    </p:spTree>
    <p:extLst>
      <p:ext uri="{BB962C8B-B14F-4D97-AF65-F5344CB8AC3E}">
        <p14:creationId xmlns:p14="http://schemas.microsoft.com/office/powerpoint/2010/main" val="1632271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343212"/>
          </a:xfrm>
        </p:spPr>
        <p:txBody>
          <a:bodyPr>
            <a:noAutofit/>
          </a:bodyPr>
          <a:lstStyle/>
          <a:p>
            <a:r>
              <a:rPr lang="ja-JP" altLang="en-US" sz="3600" dirty="0">
                <a:latin typeface="BIZ UDPゴシック" panose="020B0400000000000000" pitchFamily="50" charset="-128"/>
                <a:ea typeface="BIZ UDPゴシック" panose="020B0400000000000000" pitchFamily="50" charset="-128"/>
              </a:rPr>
              <a:t>外観・内観・位置図等</a:t>
            </a:r>
            <a:endParaRPr kumimoji="1" lang="ja-JP" altLang="en-US" sz="3600" dirty="0">
              <a:latin typeface="BIZ UDPゴシック" panose="020B0400000000000000" pitchFamily="50" charset="-128"/>
              <a:ea typeface="BIZ UDPゴシック" panose="020B04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596999481"/>
              </p:ext>
            </p:extLst>
          </p:nvPr>
        </p:nvGraphicFramePr>
        <p:xfrm>
          <a:off x="4610636" y="850005"/>
          <a:ext cx="3904714" cy="5383370"/>
        </p:xfrm>
        <a:graphic>
          <a:graphicData uri="http://schemas.openxmlformats.org/drawingml/2006/table">
            <a:tbl>
              <a:tblPr firstRow="1" bandRow="1">
                <a:tableStyleId>{2D5ABB26-0587-4C30-8999-92F81FD0307C}</a:tableStyleId>
              </a:tblPr>
              <a:tblGrid>
                <a:gridCol w="3904714">
                  <a:extLst>
                    <a:ext uri="{9D8B030D-6E8A-4147-A177-3AD203B41FA5}">
                      <a16:colId xmlns:a16="http://schemas.microsoft.com/office/drawing/2014/main" val="1252602381"/>
                    </a:ext>
                  </a:extLst>
                </a:gridCol>
              </a:tblGrid>
              <a:tr h="5383370">
                <a:tc>
                  <a:txBody>
                    <a:bodyPr/>
                    <a:lstStyle/>
                    <a:p>
                      <a:r>
                        <a:rPr kumimoji="1" lang="en-US" altLang="ja-JP" dirty="0"/>
                        <a:t>【</a:t>
                      </a:r>
                      <a:r>
                        <a:rPr kumimoji="1" lang="ja-JP" altLang="en-US" dirty="0"/>
                        <a:t>施設周辺地図等</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accent1"/>
                          </a:solidFill>
                        </a:rPr>
                        <a:t>※</a:t>
                      </a:r>
                      <a:r>
                        <a:rPr kumimoji="1" lang="ja-JP" altLang="en-US" dirty="0">
                          <a:solidFill>
                            <a:schemeClr val="accent1"/>
                          </a:solidFill>
                        </a:rPr>
                        <a:t>施設画像を挿入</a:t>
                      </a:r>
                    </a:p>
                    <a:p>
                      <a:endParaRPr kumimoji="1" lang="ja-JP" altLang="en-US" b="0" dirty="0">
                        <a:solidFill>
                          <a:schemeClr val="tx1"/>
                        </a:solidFill>
                        <a:latin typeface="BIZ UDPゴシック" panose="020B0400000000000000" pitchFamily="50" charset="-128"/>
                        <a:ea typeface="BIZ UDPゴシック" panose="020B0400000000000000" pitchFamily="50" charset="-128"/>
                      </a:endParaRPr>
                    </a:p>
                  </a:txBody>
                  <a:tcPr>
                    <a:solidFill>
                      <a:srgbClr val="EAEFF7"/>
                    </a:solidFill>
                  </a:tcPr>
                </a:tc>
                <a:extLst>
                  <a:ext uri="{0D108BD9-81ED-4DB2-BD59-A6C34878D82A}">
                    <a16:rowId xmlns:a16="http://schemas.microsoft.com/office/drawing/2014/main" val="2941464071"/>
                  </a:ext>
                </a:extLst>
              </a:tr>
            </a:tbl>
          </a:graphicData>
        </a:graphic>
      </p:graphicFrame>
      <p:sp>
        <p:nvSpPr>
          <p:cNvPr id="3" name="スライド番号プレースホルダー 2"/>
          <p:cNvSpPr>
            <a:spLocks noGrp="1"/>
          </p:cNvSpPr>
          <p:nvPr>
            <p:ph type="sldNum" sz="quarter" idx="12"/>
          </p:nvPr>
        </p:nvSpPr>
        <p:spPr/>
        <p:txBody>
          <a:bodyPr/>
          <a:lstStyle/>
          <a:p>
            <a:fld id="{F275DDF1-7EF6-4D5F-984C-FF77BDB6A48D}" type="slidenum">
              <a:rPr kumimoji="1" lang="ja-JP" altLang="en-US" smtClean="0"/>
              <a:t>2</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3381824805"/>
              </p:ext>
            </p:extLst>
          </p:nvPr>
        </p:nvGraphicFramePr>
        <p:xfrm>
          <a:off x="667286" y="850005"/>
          <a:ext cx="3904714" cy="2683770"/>
        </p:xfrm>
        <a:graphic>
          <a:graphicData uri="http://schemas.openxmlformats.org/drawingml/2006/table">
            <a:tbl>
              <a:tblPr firstRow="1" bandRow="1">
                <a:tableStyleId>{2D5ABB26-0587-4C30-8999-92F81FD0307C}</a:tableStyleId>
              </a:tblPr>
              <a:tblGrid>
                <a:gridCol w="3904714">
                  <a:extLst>
                    <a:ext uri="{9D8B030D-6E8A-4147-A177-3AD203B41FA5}">
                      <a16:colId xmlns:a16="http://schemas.microsoft.com/office/drawing/2014/main" val="1252602381"/>
                    </a:ext>
                  </a:extLst>
                </a:gridCol>
              </a:tblGrid>
              <a:tr h="2683770">
                <a:tc>
                  <a:txBody>
                    <a:bodyPr/>
                    <a:lstStyle/>
                    <a:p>
                      <a:r>
                        <a:rPr kumimoji="1" lang="en-US" altLang="ja-JP" dirty="0"/>
                        <a:t>【</a:t>
                      </a:r>
                      <a:r>
                        <a:rPr kumimoji="1" lang="ja-JP" altLang="en-US" dirty="0"/>
                        <a:t>施設外観</a:t>
                      </a:r>
                      <a:r>
                        <a:rPr kumimoji="1" lang="en-US" altLang="ja-JP" dirty="0"/>
                        <a:t>】</a:t>
                      </a:r>
                    </a:p>
                    <a:p>
                      <a:r>
                        <a:rPr kumimoji="1" lang="en-US" altLang="ja-JP" dirty="0">
                          <a:solidFill>
                            <a:schemeClr val="accent1"/>
                          </a:solidFill>
                        </a:rPr>
                        <a:t>※</a:t>
                      </a:r>
                      <a:r>
                        <a:rPr kumimoji="1" lang="ja-JP" altLang="en-US" dirty="0">
                          <a:solidFill>
                            <a:schemeClr val="accent1"/>
                          </a:solidFill>
                        </a:rPr>
                        <a:t>施設画像を挿入</a:t>
                      </a:r>
                      <a:endParaRPr kumimoji="1" lang="ja-JP" altLang="en-US" b="0" dirty="0">
                        <a:solidFill>
                          <a:schemeClr val="accent1"/>
                        </a:solidFill>
                        <a:latin typeface="BIZ UDPゴシック" panose="020B0400000000000000" pitchFamily="50" charset="-128"/>
                        <a:ea typeface="BIZ UDPゴシック" panose="020B0400000000000000" pitchFamily="50" charset="-128"/>
                      </a:endParaRPr>
                    </a:p>
                  </a:txBody>
                  <a:tcPr>
                    <a:solidFill>
                      <a:srgbClr val="EAEFF7"/>
                    </a:solidFill>
                  </a:tcPr>
                </a:tc>
                <a:extLst>
                  <a:ext uri="{0D108BD9-81ED-4DB2-BD59-A6C34878D82A}">
                    <a16:rowId xmlns:a16="http://schemas.microsoft.com/office/drawing/2014/main" val="294146407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569800631"/>
              </p:ext>
            </p:extLst>
          </p:nvPr>
        </p:nvGraphicFramePr>
        <p:xfrm>
          <a:off x="667286" y="3549605"/>
          <a:ext cx="3904714" cy="2683770"/>
        </p:xfrm>
        <a:graphic>
          <a:graphicData uri="http://schemas.openxmlformats.org/drawingml/2006/table">
            <a:tbl>
              <a:tblPr firstRow="1" bandRow="1">
                <a:tableStyleId>{2D5ABB26-0587-4C30-8999-92F81FD0307C}</a:tableStyleId>
              </a:tblPr>
              <a:tblGrid>
                <a:gridCol w="3904714">
                  <a:extLst>
                    <a:ext uri="{9D8B030D-6E8A-4147-A177-3AD203B41FA5}">
                      <a16:colId xmlns:a16="http://schemas.microsoft.com/office/drawing/2014/main" val="1252602381"/>
                    </a:ext>
                  </a:extLst>
                </a:gridCol>
              </a:tblGrid>
              <a:tr h="2683770">
                <a:tc>
                  <a:txBody>
                    <a:bodyPr/>
                    <a:lstStyle/>
                    <a:p>
                      <a:r>
                        <a:rPr kumimoji="1" lang="en-US" altLang="ja-JP" dirty="0"/>
                        <a:t>【</a:t>
                      </a:r>
                      <a:r>
                        <a:rPr kumimoji="1" lang="ja-JP" altLang="en-US" dirty="0"/>
                        <a:t>施設内観</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accent1"/>
                          </a:solidFill>
                        </a:rPr>
                        <a:t>※</a:t>
                      </a:r>
                      <a:r>
                        <a:rPr kumimoji="1" lang="ja-JP" altLang="en-US" dirty="0">
                          <a:solidFill>
                            <a:schemeClr val="accent1"/>
                          </a:solidFill>
                        </a:rPr>
                        <a:t>施設画像を挿入</a:t>
                      </a:r>
                    </a:p>
                  </a:txBody>
                  <a:tcPr>
                    <a:solidFill>
                      <a:srgbClr val="EAEFF7"/>
                    </a:solidFill>
                  </a:tcPr>
                </a:tc>
                <a:extLst>
                  <a:ext uri="{0D108BD9-81ED-4DB2-BD59-A6C34878D82A}">
                    <a16:rowId xmlns:a16="http://schemas.microsoft.com/office/drawing/2014/main" val="2941464071"/>
                  </a:ext>
                </a:extLst>
              </a:tr>
            </a:tbl>
          </a:graphicData>
        </a:graphic>
      </p:graphicFrame>
    </p:spTree>
    <p:extLst>
      <p:ext uri="{BB962C8B-B14F-4D97-AF65-F5344CB8AC3E}">
        <p14:creationId xmlns:p14="http://schemas.microsoft.com/office/powerpoint/2010/main" val="128877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628650" y="1275008"/>
            <a:ext cx="7886700" cy="5306096"/>
          </a:xfrm>
        </p:spPr>
        <p:txBody>
          <a:bodyPr/>
          <a:lstStyle/>
          <a:p>
            <a:pPr marL="0" indent="0">
              <a:buNone/>
            </a:pPr>
            <a:endParaRPr kumimoji="1" lang="en-US" altLang="ja-JP" sz="2000" dirty="0">
              <a:latin typeface="Meiryo UI" panose="020B0604030504040204" pitchFamily="50" charset="-128"/>
              <a:ea typeface="Meiryo UI" panose="020B0604030504040204" pitchFamily="50" charset="-128"/>
            </a:endParaRPr>
          </a:p>
          <a:p>
            <a:pPr marL="457200" lvl="1" indent="0">
              <a:buNone/>
            </a:pPr>
            <a:endParaRPr kumimoji="1" lang="ja-JP" altLang="en-US" sz="16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159312353"/>
              </p:ext>
            </p:extLst>
          </p:nvPr>
        </p:nvGraphicFramePr>
        <p:xfrm>
          <a:off x="461223" y="663487"/>
          <a:ext cx="8236688" cy="6026871"/>
        </p:xfrm>
        <a:graphic>
          <a:graphicData uri="http://schemas.openxmlformats.org/drawingml/2006/table">
            <a:tbl>
              <a:tblPr bandRow="1">
                <a:tableStyleId>{5C22544A-7EE6-4342-B048-85BDC9FD1C3A}</a:tableStyleId>
              </a:tblPr>
              <a:tblGrid>
                <a:gridCol w="2134059">
                  <a:extLst>
                    <a:ext uri="{9D8B030D-6E8A-4147-A177-3AD203B41FA5}">
                      <a16:colId xmlns:a16="http://schemas.microsoft.com/office/drawing/2014/main" val="1656274213"/>
                    </a:ext>
                  </a:extLst>
                </a:gridCol>
                <a:gridCol w="1984515">
                  <a:extLst>
                    <a:ext uri="{9D8B030D-6E8A-4147-A177-3AD203B41FA5}">
                      <a16:colId xmlns:a16="http://schemas.microsoft.com/office/drawing/2014/main" val="2042899727"/>
                    </a:ext>
                  </a:extLst>
                </a:gridCol>
                <a:gridCol w="1953851">
                  <a:extLst>
                    <a:ext uri="{9D8B030D-6E8A-4147-A177-3AD203B41FA5}">
                      <a16:colId xmlns:a16="http://schemas.microsoft.com/office/drawing/2014/main" val="2318470527"/>
                    </a:ext>
                  </a:extLst>
                </a:gridCol>
                <a:gridCol w="2164263">
                  <a:extLst>
                    <a:ext uri="{9D8B030D-6E8A-4147-A177-3AD203B41FA5}">
                      <a16:colId xmlns:a16="http://schemas.microsoft.com/office/drawing/2014/main" val="970845312"/>
                    </a:ext>
                  </a:extLst>
                </a:gridCol>
              </a:tblGrid>
              <a:tr h="413905">
                <a:tc>
                  <a:txBody>
                    <a:bodyPr/>
                    <a:lstStyle/>
                    <a:p>
                      <a:pPr algn="ctr"/>
                      <a:r>
                        <a:rPr kumimoji="1" lang="ja-JP" altLang="en-US" sz="1400" dirty="0">
                          <a:latin typeface="BIZ UDPゴシック" panose="020B0400000000000000" pitchFamily="50" charset="-128"/>
                          <a:ea typeface="BIZ UDPゴシック" panose="020B0400000000000000" pitchFamily="50" charset="-128"/>
                        </a:rPr>
                        <a:t>開設年度</a:t>
                      </a:r>
                    </a:p>
                  </a:txBody>
                  <a:tcPr anchor="ctr">
                    <a:solidFill>
                      <a:srgbClr val="D2DE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BIZ UDPゴシック" panose="020B0400000000000000" pitchFamily="50" charset="-128"/>
                          <a:ea typeface="BIZ UDPゴシック" panose="020B0400000000000000" pitchFamily="50" charset="-128"/>
                        </a:rPr>
                        <a:t>平成●年度</a:t>
                      </a:r>
                      <a:endParaRPr lang="en-US" altLang="ja-JP" sz="1400" dirty="0">
                        <a:latin typeface="BIZ UDPゴシック" panose="020B0400000000000000" pitchFamily="50" charset="-128"/>
                        <a:ea typeface="BIZ UDPゴシック" panose="020B0400000000000000" pitchFamily="50" charset="-128"/>
                      </a:endParaRPr>
                    </a:p>
                  </a:txBody>
                  <a:tcPr anchor="ctr">
                    <a:solidFill>
                      <a:srgbClr val="EA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latin typeface="BIZ UDPゴシック" panose="020B0400000000000000" pitchFamily="50" charset="-128"/>
                          <a:ea typeface="BIZ UDPゴシック" panose="020B0400000000000000" pitchFamily="50" charset="-128"/>
                        </a:rPr>
                        <a:t>設置者</a:t>
                      </a:r>
                      <a:endParaRPr lang="en-US" altLang="ja-JP" sz="1400" dirty="0">
                        <a:latin typeface="BIZ UDPゴシック" panose="020B0400000000000000" pitchFamily="50" charset="-128"/>
                        <a:ea typeface="BIZ UDPゴシック" panose="020B0400000000000000" pitchFamily="50" charset="-128"/>
                      </a:endParaRPr>
                    </a:p>
                  </a:txBody>
                  <a:tcPr anchor="ctr">
                    <a:solidFill>
                      <a:srgbClr val="D2DE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txBody>
                  <a:tcPr anchor="ctr">
                    <a:solidFill>
                      <a:srgbClr val="EAEFF7"/>
                    </a:solidFill>
                  </a:tcPr>
                </a:tc>
                <a:extLst>
                  <a:ext uri="{0D108BD9-81ED-4DB2-BD59-A6C34878D82A}">
                    <a16:rowId xmlns:a16="http://schemas.microsoft.com/office/drawing/2014/main" val="3338233084"/>
                  </a:ext>
                </a:extLst>
              </a:tr>
              <a:tr h="509143">
                <a:tc>
                  <a:txBody>
                    <a:bodyPr/>
                    <a:lstStyle/>
                    <a:p>
                      <a:pPr algn="ctr"/>
                      <a:r>
                        <a:rPr kumimoji="1" lang="ja-JP" altLang="en-US" sz="1400" dirty="0">
                          <a:latin typeface="BIZ UDPゴシック" panose="020B0400000000000000" pitchFamily="50" charset="-128"/>
                          <a:ea typeface="BIZ UDPゴシック" panose="020B0400000000000000" pitchFamily="50" charset="-128"/>
                        </a:rPr>
                        <a:t>設置目的</a:t>
                      </a:r>
                    </a:p>
                  </a:txBody>
                  <a:tcPr anchor="ctr">
                    <a:solidFill>
                      <a:srgbClr val="D2DEE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BIZ UDPゴシック" panose="020B0400000000000000" pitchFamily="50" charset="-128"/>
                        <a:ea typeface="BIZ UDPゴシック" panose="020B0400000000000000" pitchFamily="50" charset="-128"/>
                      </a:endParaRPr>
                    </a:p>
                  </a:txBody>
                  <a:tcPr anchor="ctr">
                    <a:solidFill>
                      <a:srgbClr val="EAEF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7979876"/>
                  </a:ext>
                </a:extLst>
              </a:tr>
              <a:tr h="509143">
                <a:tc>
                  <a:txBody>
                    <a:bodyPr/>
                    <a:lstStyle/>
                    <a:p>
                      <a:pPr algn="ctr"/>
                      <a:r>
                        <a:rPr kumimoji="1" lang="ja-JP" altLang="en-US" sz="1400" dirty="0">
                          <a:latin typeface="BIZ UDPゴシック" panose="020B0400000000000000" pitchFamily="50" charset="-128"/>
                          <a:ea typeface="BIZ UDPゴシック" panose="020B0400000000000000" pitchFamily="50" charset="-128"/>
                        </a:rPr>
                        <a:t>主な事業</a:t>
                      </a:r>
                    </a:p>
                  </a:txBody>
                  <a:tcPr anchor="ctr">
                    <a:solidFill>
                      <a:srgbClr val="D2DEEF"/>
                    </a:solidFill>
                  </a:tcPr>
                </a:tc>
                <a:tc gridSpan="3">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rgbClr val="EAEF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6366998"/>
                  </a:ext>
                </a:extLst>
              </a:tr>
              <a:tr h="344307">
                <a:tc>
                  <a:txBody>
                    <a:bodyPr/>
                    <a:lstStyle/>
                    <a:p>
                      <a:pPr algn="ctr"/>
                      <a:r>
                        <a:rPr kumimoji="1" lang="ja-JP" altLang="en-US" sz="1400" dirty="0">
                          <a:latin typeface="BIZ UDPゴシック" panose="020B0400000000000000" pitchFamily="50" charset="-128"/>
                          <a:ea typeface="BIZ UDPゴシック" panose="020B0400000000000000" pitchFamily="50" charset="-128"/>
                        </a:rPr>
                        <a:t>所在地</a:t>
                      </a:r>
                    </a:p>
                  </a:txBody>
                  <a:tcPr anchor="ctr">
                    <a:solidFill>
                      <a:srgbClr val="D2DEEF"/>
                    </a:solidFill>
                  </a:tcPr>
                </a:tc>
                <a:tc gridSpan="3">
                  <a:txBody>
                    <a:bodyPr/>
                    <a:lstStyle/>
                    <a:p>
                      <a:r>
                        <a:rPr kumimoji="1" lang="ja-JP" altLang="en-US" sz="1400" dirty="0">
                          <a:latin typeface="BIZ UDPゴシック" panose="020B0400000000000000" pitchFamily="50" charset="-128"/>
                          <a:ea typeface="BIZ UDPゴシック" panose="020B0400000000000000" pitchFamily="50" charset="-128"/>
                        </a:rPr>
                        <a:t>●●市・・・</a:t>
                      </a:r>
                    </a:p>
                  </a:txBody>
                  <a:tcPr anchor="ctr">
                    <a:solidFill>
                      <a:srgbClr val="EAEF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5366791"/>
                  </a:ext>
                </a:extLst>
              </a:tr>
              <a:tr h="509143">
                <a:tc>
                  <a:txBody>
                    <a:bodyPr/>
                    <a:lstStyle/>
                    <a:p>
                      <a:pPr algn="ctr"/>
                      <a:r>
                        <a:rPr kumimoji="1" lang="ja-JP" altLang="en-US" sz="1400" dirty="0">
                          <a:latin typeface="BIZ UDPゴシック" panose="020B0400000000000000" pitchFamily="50" charset="-128"/>
                          <a:ea typeface="BIZ UDPゴシック" panose="020B0400000000000000" pitchFamily="50" charset="-128"/>
                        </a:rPr>
                        <a:t>最寄駅</a:t>
                      </a:r>
                    </a:p>
                  </a:txBody>
                  <a:tcPr anchor="ctr">
                    <a:solidFill>
                      <a:srgbClr val="D2DEEF"/>
                    </a:solidFill>
                  </a:tcPr>
                </a:tc>
                <a:tc gridSpan="3">
                  <a:txBody>
                    <a:bodyPr/>
                    <a:lstStyle/>
                    <a:p>
                      <a:r>
                        <a:rPr kumimoji="1" lang="ja-JP" altLang="en-US" sz="1400" dirty="0">
                          <a:latin typeface="BIZ UDPゴシック" panose="020B0400000000000000" pitchFamily="50" charset="-128"/>
                          <a:ea typeface="BIZ UDPゴシック" panose="020B0400000000000000" pitchFamily="50" charset="-128"/>
                        </a:rPr>
                        <a:t>●●線●●駅より約●●</a:t>
                      </a:r>
                      <a:r>
                        <a:rPr kumimoji="1" lang="en-US" altLang="ja-JP" sz="1400" dirty="0">
                          <a:latin typeface="BIZ UDPゴシック" panose="020B0400000000000000" pitchFamily="50" charset="-128"/>
                          <a:ea typeface="BIZ UDPゴシック" panose="020B0400000000000000" pitchFamily="50" charset="-128"/>
                        </a:rPr>
                        <a:t>m</a:t>
                      </a:r>
                      <a:r>
                        <a:rPr kumimoji="1" lang="ja-JP" altLang="en-US" sz="1400" dirty="0">
                          <a:latin typeface="BIZ UDPゴシック" panose="020B0400000000000000" pitchFamily="50" charset="-128"/>
                          <a:ea typeface="BIZ UDPゴシック" panose="020B0400000000000000" pitchFamily="50" charset="-128"/>
                        </a:rPr>
                        <a:t>／徒歩約●分</a:t>
                      </a:r>
                    </a:p>
                  </a:txBody>
                  <a:tcPr anchor="ctr">
                    <a:solidFill>
                      <a:srgbClr val="EAEF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18225617"/>
                  </a:ext>
                </a:extLst>
              </a:tr>
              <a:tr h="481085">
                <a:tc>
                  <a:txBody>
                    <a:bodyPr/>
                    <a:lstStyle/>
                    <a:p>
                      <a:pPr algn="ctr"/>
                      <a:r>
                        <a:rPr kumimoji="1" lang="ja-JP" altLang="en-US" sz="1400" dirty="0">
                          <a:latin typeface="BIZ UDPゴシック" panose="020B0400000000000000" pitchFamily="50" charset="-128"/>
                          <a:ea typeface="BIZ UDPゴシック" panose="020B0400000000000000" pitchFamily="50" charset="-128"/>
                        </a:rPr>
                        <a:t>開館時間</a:t>
                      </a:r>
                    </a:p>
                  </a:txBody>
                  <a:tcPr anchor="ctr">
                    <a:solidFill>
                      <a:srgbClr val="D2DEEF"/>
                    </a:solidFill>
                  </a:tcPr>
                </a:tc>
                <a:tc gridSpan="3">
                  <a:txBody>
                    <a:bodyPr/>
                    <a:lstStyle/>
                    <a:p>
                      <a:pPr marL="0" lvl="0" indent="0">
                        <a:buNone/>
                      </a:pPr>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rgbClr val="EAEF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01471178"/>
                  </a:ext>
                </a:extLst>
              </a:tr>
              <a:tr h="1138085">
                <a:tc>
                  <a:txBody>
                    <a:bodyPr/>
                    <a:lstStyle/>
                    <a:p>
                      <a:pPr algn="ctr"/>
                      <a:r>
                        <a:rPr kumimoji="1" lang="ja-JP" altLang="en-US" sz="1400" dirty="0">
                          <a:latin typeface="BIZ UDPゴシック" panose="020B0400000000000000" pitchFamily="50" charset="-128"/>
                          <a:ea typeface="BIZ UDPゴシック" panose="020B0400000000000000" pitchFamily="50" charset="-128"/>
                        </a:rPr>
                        <a:t>施設内容、利用料金</a:t>
                      </a:r>
                    </a:p>
                  </a:txBody>
                  <a:tcPr anchor="ctr">
                    <a:solidFill>
                      <a:srgbClr val="D2DEEF"/>
                    </a:solidFill>
                  </a:tcPr>
                </a:tc>
                <a:tc gridSpan="3">
                  <a:txBody>
                    <a:bodyPr/>
                    <a:lstStyle/>
                    <a:p>
                      <a:r>
                        <a:rPr kumimoji="1" lang="ja-JP" altLang="en-US" sz="1400" dirty="0">
                          <a:latin typeface="BIZ UDPゴシック" panose="020B0400000000000000" pitchFamily="50" charset="-128"/>
                          <a:ea typeface="BIZ UDPゴシック" panose="020B0400000000000000" pitchFamily="50" charset="-128"/>
                        </a:rPr>
                        <a:t>・会議室（●●円／時間）</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・イベントホール（●●円／時間）</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・その他、・・・</a:t>
                      </a:r>
                    </a:p>
                  </a:txBody>
                  <a:tcPr anchor="ctr">
                    <a:solidFill>
                      <a:srgbClr val="EAEF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82055342"/>
                  </a:ext>
                </a:extLst>
              </a:tr>
              <a:tr h="344307">
                <a:tc>
                  <a:txBody>
                    <a:bodyPr/>
                    <a:lstStyle/>
                    <a:p>
                      <a:pPr algn="ctr"/>
                      <a:r>
                        <a:rPr kumimoji="1" lang="ja-JP" altLang="en-US" sz="1400" dirty="0">
                          <a:latin typeface="BIZ UDPゴシック" panose="020B0400000000000000" pitchFamily="50" charset="-128"/>
                          <a:ea typeface="BIZ UDPゴシック" panose="020B0400000000000000" pitchFamily="50" charset="-128"/>
                        </a:rPr>
                        <a:t>令和●年度利用者数</a:t>
                      </a:r>
                    </a:p>
                  </a:txBody>
                  <a:tcPr anchor="ctr">
                    <a:solidFill>
                      <a:srgbClr val="D2DEE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BIZ UDPゴシック" panose="020B0400000000000000" pitchFamily="50" charset="-128"/>
                          <a:ea typeface="BIZ UDPゴシック" panose="020B0400000000000000" pitchFamily="50" charset="-128"/>
                        </a:rPr>
                        <a:t>●●人　</a:t>
                      </a:r>
                      <a:r>
                        <a:rPr kumimoji="1" lang="en-US" altLang="ja-JP" sz="1400" dirty="0">
                          <a:solidFill>
                            <a:schemeClr val="accent1"/>
                          </a:solidFill>
                        </a:rPr>
                        <a:t>※</a:t>
                      </a:r>
                      <a:r>
                        <a:rPr kumimoji="1" lang="ja-JP" altLang="en-US" sz="1400" dirty="0">
                          <a:solidFill>
                            <a:schemeClr val="accent1"/>
                          </a:solidFill>
                        </a:rPr>
                        <a:t>可能な限り最新の年度の情報を記載してください。</a:t>
                      </a:r>
                      <a:endParaRPr lang="en-US" altLang="ja-JP" sz="1400" dirty="0">
                        <a:latin typeface="BIZ UDPゴシック" panose="020B0400000000000000" pitchFamily="50" charset="-128"/>
                        <a:ea typeface="BIZ UDPゴシック" panose="020B0400000000000000" pitchFamily="50" charset="-128"/>
                      </a:endParaRPr>
                    </a:p>
                  </a:txBody>
                  <a:tcPr anchor="ctr">
                    <a:solidFill>
                      <a:srgbClr val="EAEF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30229220"/>
                  </a:ext>
                </a:extLst>
              </a:tr>
              <a:tr h="1777753">
                <a:tc>
                  <a:txBody>
                    <a:bodyPr/>
                    <a:lstStyle/>
                    <a:p>
                      <a:pPr algn="ctr"/>
                      <a:r>
                        <a:rPr kumimoji="1" lang="ja-JP" altLang="en-US" sz="1400" dirty="0">
                          <a:latin typeface="BIZ UDPゴシック" panose="020B0400000000000000" pitchFamily="50" charset="-128"/>
                          <a:ea typeface="BIZ UDPゴシック" panose="020B0400000000000000" pitchFamily="50" charset="-128"/>
                        </a:rPr>
                        <a:t>令和●年度</a:t>
                      </a:r>
                      <a:endParaRPr kumimoji="1" lang="en-US" altLang="ja-JP" sz="1400" dirty="0">
                        <a:latin typeface="BIZ UDPゴシック" panose="020B0400000000000000" pitchFamily="50" charset="-128"/>
                        <a:ea typeface="BIZ UDPゴシック" panose="020B0400000000000000" pitchFamily="50" charset="-128"/>
                      </a:endParaRPr>
                    </a:p>
                    <a:p>
                      <a:pPr algn="ctr"/>
                      <a:r>
                        <a:rPr kumimoji="1" lang="ja-JP" altLang="en-US" sz="1400" dirty="0">
                          <a:latin typeface="BIZ UDPゴシック" panose="020B0400000000000000" pitchFamily="50" charset="-128"/>
                          <a:ea typeface="BIZ UDPゴシック" panose="020B0400000000000000" pitchFamily="50" charset="-128"/>
                        </a:rPr>
                        <a:t>指定管理者</a:t>
                      </a:r>
                    </a:p>
                  </a:txBody>
                  <a:tcPr anchor="ctr">
                    <a:solidFill>
                      <a:srgbClr val="D2DEE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solidFill>
                        </a:rPr>
                        <a:t>※</a:t>
                      </a:r>
                      <a:r>
                        <a:rPr kumimoji="1" lang="ja-JP" altLang="en-US" sz="1400" dirty="0">
                          <a:solidFill>
                            <a:schemeClr val="accent1"/>
                          </a:solidFill>
                        </a:rPr>
                        <a:t>可能な限り最新の年度の情報を記載してください。</a:t>
                      </a:r>
                      <a:endParaRPr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BIZ UDPゴシック" panose="020B0400000000000000" pitchFamily="50" charset="-128"/>
                          <a:ea typeface="BIZ UDPゴシック" panose="020B0400000000000000" pitchFamily="50" charset="-128"/>
                        </a:rPr>
                        <a:t>●社</a:t>
                      </a:r>
                      <a:endParaRPr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BIZ UDPゴシック" panose="020B0400000000000000" pitchFamily="50" charset="-128"/>
                          <a:ea typeface="BIZ UDPゴシック" panose="020B0400000000000000" pitchFamily="50" charset="-128"/>
                        </a:rPr>
                        <a:t>＜構成団体＞</a:t>
                      </a:r>
                      <a:endParaRPr lang="en-US" altLang="ja-JP" sz="1400" dirty="0">
                        <a:latin typeface="BIZ UDPゴシック" panose="020B0400000000000000" pitchFamily="50" charset="-128"/>
                        <a:ea typeface="BIZ UDPゴシック" panose="020B0400000000000000" pitchFamily="50" charset="-128"/>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＜令和●年度指定管理料＞</a:t>
                      </a:r>
                      <a:r>
                        <a:rPr lang="ja-JP" altLang="en-US"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●●千円</a:t>
                      </a:r>
                      <a:endParaRPr kumimoji="1" lang="en-US" altLang="ja-JP" sz="1400" dirty="0">
                        <a:latin typeface="BIZ UDPゴシック" panose="020B0400000000000000" pitchFamily="50" charset="-128"/>
                        <a:ea typeface="BIZ UDPゴシック" panose="020B0400000000000000" pitchFamily="50" charset="-128"/>
                      </a:endParaRPr>
                    </a:p>
                  </a:txBody>
                  <a:tcPr anchor="ctr">
                    <a:solidFill>
                      <a:srgbClr val="EAEF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79939892"/>
                  </a:ext>
                </a:extLst>
              </a:tr>
            </a:tbl>
          </a:graphicData>
        </a:graphic>
      </p:graphicFrame>
      <p:sp>
        <p:nvSpPr>
          <p:cNvPr id="6" name="タイトル 3"/>
          <p:cNvSpPr txBox="1">
            <a:spLocks/>
          </p:cNvSpPr>
          <p:nvPr/>
        </p:nvSpPr>
        <p:spPr>
          <a:xfrm>
            <a:off x="504534" y="0"/>
            <a:ext cx="8193378" cy="80685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a:latin typeface="BIZ UDPゴシック" panose="020B0400000000000000" pitchFamily="50" charset="-128"/>
                <a:ea typeface="BIZ UDPゴシック" panose="020B0400000000000000" pitchFamily="50" charset="-128"/>
              </a:rPr>
              <a:t>基本情報</a:t>
            </a:r>
          </a:p>
        </p:txBody>
      </p:sp>
      <p:sp>
        <p:nvSpPr>
          <p:cNvPr id="3" name="スライド番号プレースホルダー 2"/>
          <p:cNvSpPr>
            <a:spLocks noGrp="1"/>
          </p:cNvSpPr>
          <p:nvPr>
            <p:ph type="sldNum" sz="quarter" idx="12"/>
          </p:nvPr>
        </p:nvSpPr>
        <p:spPr/>
        <p:txBody>
          <a:bodyPr/>
          <a:lstStyle/>
          <a:p>
            <a:fld id="{F275DDF1-7EF6-4D5F-984C-FF77BDB6A48D}" type="slidenum">
              <a:rPr kumimoji="1" lang="ja-JP" altLang="en-US" smtClean="0"/>
              <a:t>3</a:t>
            </a:fld>
            <a:endParaRPr kumimoji="1" lang="ja-JP" altLang="en-US"/>
          </a:p>
        </p:txBody>
      </p:sp>
    </p:spTree>
    <p:extLst>
      <p:ext uri="{BB962C8B-B14F-4D97-AF65-F5344CB8AC3E}">
        <p14:creationId xmlns:p14="http://schemas.microsoft.com/office/powerpoint/2010/main" val="2026050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628650" y="1275008"/>
            <a:ext cx="7886700" cy="5306096"/>
          </a:xfrm>
        </p:spPr>
        <p:txBody>
          <a:bodyPr/>
          <a:lstStyle/>
          <a:p>
            <a:pPr marL="0" indent="0">
              <a:buNone/>
            </a:pPr>
            <a:endParaRPr kumimoji="1" lang="en-US" altLang="ja-JP" sz="2000" dirty="0">
              <a:latin typeface="Meiryo UI" panose="020B0604030504040204" pitchFamily="50" charset="-128"/>
              <a:ea typeface="Meiryo UI" panose="020B0604030504040204" pitchFamily="50" charset="-128"/>
            </a:endParaRPr>
          </a:p>
          <a:p>
            <a:pPr marL="457200" lvl="1" indent="0">
              <a:buNone/>
            </a:pPr>
            <a:endParaRPr kumimoji="1" lang="ja-JP" altLang="en-US" sz="16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848107344"/>
              </p:ext>
            </p:extLst>
          </p:nvPr>
        </p:nvGraphicFramePr>
        <p:xfrm>
          <a:off x="461224" y="653746"/>
          <a:ext cx="8236688" cy="5787395"/>
        </p:xfrm>
        <a:graphic>
          <a:graphicData uri="http://schemas.openxmlformats.org/drawingml/2006/table">
            <a:tbl>
              <a:tblPr bandRow="1">
                <a:tableStyleId>{5C22544A-7EE6-4342-B048-85BDC9FD1C3A}</a:tableStyleId>
              </a:tblPr>
              <a:tblGrid>
                <a:gridCol w="1954311">
                  <a:extLst>
                    <a:ext uri="{9D8B030D-6E8A-4147-A177-3AD203B41FA5}">
                      <a16:colId xmlns:a16="http://schemas.microsoft.com/office/drawing/2014/main" val="1656274213"/>
                    </a:ext>
                  </a:extLst>
                </a:gridCol>
                <a:gridCol w="6282377">
                  <a:extLst>
                    <a:ext uri="{9D8B030D-6E8A-4147-A177-3AD203B41FA5}">
                      <a16:colId xmlns:a16="http://schemas.microsoft.com/office/drawing/2014/main" val="2042899727"/>
                    </a:ext>
                  </a:extLst>
                </a:gridCol>
              </a:tblGrid>
              <a:tr h="2449109">
                <a:tc>
                  <a:txBody>
                    <a:bodyPr/>
                    <a:lstStyle/>
                    <a:p>
                      <a:pPr algn="ctr"/>
                      <a:r>
                        <a:rPr kumimoji="1" lang="ja-JP" altLang="en-US" sz="1400" dirty="0">
                          <a:latin typeface="BIZ UDPゴシック" panose="020B0400000000000000" pitchFamily="50" charset="-128"/>
                          <a:ea typeface="BIZ UDPゴシック" panose="020B0400000000000000" pitchFamily="50" charset="-128"/>
                        </a:rPr>
                        <a:t>利</a:t>
                      </a:r>
                      <a:r>
                        <a:rPr kumimoji="1" lang="ja-JP" altLang="en-US" sz="1400" dirty="0">
                          <a:solidFill>
                            <a:schemeClr val="tx1"/>
                          </a:solidFill>
                          <a:latin typeface="BIZ UDPゴシック" panose="020B0400000000000000" pitchFamily="50" charset="-128"/>
                          <a:ea typeface="BIZ UDPゴシック" panose="020B0400000000000000" pitchFamily="50" charset="-128"/>
                        </a:rPr>
                        <a:t>用状況</a:t>
                      </a:r>
                      <a:endParaRPr kumimoji="1" lang="ja-JP" altLang="en-US" sz="1400" strike="sngStrike" dirty="0">
                        <a:solidFill>
                          <a:schemeClr val="tx1"/>
                        </a:solidFill>
                        <a:latin typeface="BIZ UDPゴシック" panose="020B0400000000000000" pitchFamily="50" charset="-128"/>
                        <a:ea typeface="BIZ UDPゴシック" panose="020B0400000000000000" pitchFamily="50" charset="-128"/>
                      </a:endParaRPr>
                    </a:p>
                  </a:txBody>
                  <a:tcPr anchor="ctr">
                    <a:solidFill>
                      <a:srgbClr val="D2DEEF"/>
                    </a:solidFill>
                  </a:tcPr>
                </a:tc>
                <a:tc>
                  <a:txBody>
                    <a:bodyPr/>
                    <a:lstStyle/>
                    <a:p>
                      <a:r>
                        <a:rPr kumimoji="1" lang="en-US" altLang="ja-JP" sz="1400" dirty="0">
                          <a:solidFill>
                            <a:schemeClr val="accent1"/>
                          </a:solidFill>
                          <a:latin typeface="BIZ UDPゴシック" panose="020B0400000000000000" pitchFamily="50" charset="-128"/>
                          <a:ea typeface="BIZ UDPゴシック" panose="020B0400000000000000" pitchFamily="50" charset="-128"/>
                        </a:rPr>
                        <a:t>※</a:t>
                      </a:r>
                      <a:r>
                        <a:rPr kumimoji="1" lang="ja-JP" altLang="en-US" sz="1400" dirty="0">
                          <a:solidFill>
                            <a:schemeClr val="accent1"/>
                          </a:solidFill>
                          <a:latin typeface="BIZ UDPゴシック" panose="020B0400000000000000" pitchFamily="50" charset="-128"/>
                          <a:ea typeface="BIZ UDPゴシック" panose="020B0400000000000000" pitchFamily="50" charset="-128"/>
                        </a:rPr>
                        <a:t>利用者の推移等について、表等を活用して分かりやすく記載してください。</a:t>
                      </a:r>
                      <a:endParaRPr kumimoji="1" lang="en-US" altLang="ja-JP" sz="1400" dirty="0">
                        <a:solidFill>
                          <a:schemeClr val="accent1"/>
                        </a:solidFill>
                        <a:latin typeface="BIZ UDPゴシック" panose="020B0400000000000000" pitchFamily="50" charset="-128"/>
                        <a:ea typeface="BIZ UDPゴシック" panose="020B0400000000000000" pitchFamily="50" charset="-128"/>
                      </a:endParaRPr>
                    </a:p>
                    <a:p>
                      <a:r>
                        <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rPr>
                        <a:t>※</a:t>
                      </a:r>
                      <a:r>
                        <a:rPr kumimoji="1" lang="ja-JP" altLang="en-US"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rPr>
                        <a:t>可能な限り最新の年度から過去５年間の情報について記載してください。</a:t>
                      </a: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0070C0"/>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0070C0"/>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0070C0"/>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0070C0"/>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0070C0"/>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0070C0"/>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0070C0"/>
                        </a:solidFill>
                        <a:latin typeface="BIZ UDPゴシック" panose="020B0400000000000000" pitchFamily="50" charset="-128"/>
                        <a:ea typeface="BIZ UDPゴシック" panose="020B0400000000000000" pitchFamily="50" charset="-128"/>
                        <a:sym typeface="Wingdings" panose="05000000000000000000" pitchFamily="2" charset="2"/>
                      </a:endParaRPr>
                    </a:p>
                    <a:p>
                      <a:endParaRPr kumimoji="1" lang="en-US" altLang="ja-JP" sz="1400" dirty="0">
                        <a:solidFill>
                          <a:srgbClr val="0070C0"/>
                        </a:solidFill>
                        <a:latin typeface="BIZ UDPゴシック" panose="020B0400000000000000" pitchFamily="50" charset="-128"/>
                        <a:ea typeface="BIZ UDPゴシック" panose="020B0400000000000000" pitchFamily="50" charset="-128"/>
                      </a:endParaRPr>
                    </a:p>
                  </a:txBody>
                  <a:tcPr>
                    <a:solidFill>
                      <a:srgbClr val="EAEFF7"/>
                    </a:solidFill>
                  </a:tcPr>
                </a:tc>
                <a:extLst>
                  <a:ext uri="{0D108BD9-81ED-4DB2-BD59-A6C34878D82A}">
                    <a16:rowId xmlns:a16="http://schemas.microsoft.com/office/drawing/2014/main" val="782055342"/>
                  </a:ext>
                </a:extLst>
              </a:tr>
              <a:tr h="3338286">
                <a:tc>
                  <a:txBody>
                    <a:bodyPr/>
                    <a:lstStyle/>
                    <a:p>
                      <a:pPr algn="ctr"/>
                      <a:r>
                        <a:rPr kumimoji="1" lang="ja-JP" altLang="en-US" sz="1400" dirty="0">
                          <a:latin typeface="BIZ UDPゴシック" panose="020B0400000000000000" pitchFamily="50" charset="-128"/>
                          <a:ea typeface="BIZ UDPゴシック" panose="020B0400000000000000" pitchFamily="50" charset="-128"/>
                        </a:rPr>
                        <a:t>収支情報</a:t>
                      </a:r>
                    </a:p>
                  </a:txBody>
                  <a:tcPr anchor="ctr">
                    <a:solidFill>
                      <a:srgbClr val="D2DE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rPr>
                        <a:t>※</a:t>
                      </a:r>
                      <a:r>
                        <a:rPr kumimoji="1" lang="ja-JP" altLang="en-US"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rPr>
                        <a:t>表等を活用して分かりやすく記載してください。</a:t>
                      </a: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rPr>
                        <a:t>※</a:t>
                      </a:r>
                      <a:r>
                        <a:rPr kumimoji="1" lang="ja-JP" altLang="en-US"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rPr>
                        <a:t>可能な限り最新の年度から過去５年間の情報について記載してください。</a:t>
                      </a: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accent1"/>
                        </a:solidFill>
                        <a:latin typeface="BIZ UDPゴシック" panose="020B0400000000000000" pitchFamily="50" charset="-128"/>
                        <a:ea typeface="BIZ UDPゴシック" panose="020B0400000000000000" pitchFamily="50" charset="-128"/>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0070C0"/>
                        </a:solidFill>
                        <a:latin typeface="BIZ UDPゴシック" panose="020B0400000000000000" pitchFamily="50" charset="-128"/>
                        <a:ea typeface="BIZ UDPゴシック" panose="020B0400000000000000" pitchFamily="50" charset="-128"/>
                        <a:sym typeface="Wingdings" panose="05000000000000000000" pitchFamily="2" charset="2"/>
                      </a:endParaRPr>
                    </a:p>
                  </a:txBody>
                  <a:tcPr>
                    <a:solidFill>
                      <a:srgbClr val="EAEFF7"/>
                    </a:solidFill>
                  </a:tcPr>
                </a:tc>
                <a:extLst>
                  <a:ext uri="{0D108BD9-81ED-4DB2-BD59-A6C34878D82A}">
                    <a16:rowId xmlns:a16="http://schemas.microsoft.com/office/drawing/2014/main" val="3764641912"/>
                  </a:ext>
                </a:extLst>
              </a:tr>
            </a:tbl>
          </a:graphicData>
        </a:graphic>
      </p:graphicFrame>
      <p:sp>
        <p:nvSpPr>
          <p:cNvPr id="6" name="タイトル 3"/>
          <p:cNvSpPr txBox="1">
            <a:spLocks/>
          </p:cNvSpPr>
          <p:nvPr/>
        </p:nvSpPr>
        <p:spPr>
          <a:xfrm>
            <a:off x="504534" y="0"/>
            <a:ext cx="8193378" cy="80685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a:latin typeface="BIZ UDPゴシック" panose="020B0400000000000000" pitchFamily="50" charset="-128"/>
                <a:ea typeface="BIZ UDPゴシック" panose="020B0400000000000000" pitchFamily="50" charset="-128"/>
              </a:rPr>
              <a:t>過去５年間の利用状況・収支情報</a:t>
            </a:r>
          </a:p>
        </p:txBody>
      </p:sp>
      <p:sp>
        <p:nvSpPr>
          <p:cNvPr id="3" name="スライド番号プレースホルダー 2"/>
          <p:cNvSpPr>
            <a:spLocks noGrp="1"/>
          </p:cNvSpPr>
          <p:nvPr>
            <p:ph type="sldNum" sz="quarter" idx="12"/>
          </p:nvPr>
        </p:nvSpPr>
        <p:spPr/>
        <p:txBody>
          <a:bodyPr/>
          <a:lstStyle/>
          <a:p>
            <a:fld id="{F275DDF1-7EF6-4D5F-984C-FF77BDB6A48D}" type="slidenum">
              <a:rPr kumimoji="1" lang="ja-JP" altLang="en-US" smtClean="0"/>
              <a:t>4</a:t>
            </a:fld>
            <a:endParaRPr kumimoji="1" lang="ja-JP" altLang="en-US"/>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645542445"/>
              </p:ext>
            </p:extLst>
          </p:nvPr>
        </p:nvGraphicFramePr>
        <p:xfrm>
          <a:off x="2508250" y="3621088"/>
          <a:ext cx="6000750" cy="2238375"/>
        </p:xfrm>
        <a:graphic>
          <a:graphicData uri="http://schemas.openxmlformats.org/presentationml/2006/ole">
            <mc:AlternateContent xmlns:mc="http://schemas.openxmlformats.org/markup-compatibility/2006">
              <mc:Choice xmlns:v="urn:schemas-microsoft-com:vml" Requires="v">
                <p:oleObj spid="_x0000_s1081" name="Worksheet" r:id="rId3" imgW="7109526" imgH="2789133" progId="Excel.Sheet.12">
                  <p:embed/>
                </p:oleObj>
              </mc:Choice>
              <mc:Fallback>
                <p:oleObj name="Worksheet" r:id="rId3" imgW="7109526" imgH="2789133" progId="Excel.Sheet.12">
                  <p:embed/>
                  <p:pic>
                    <p:nvPicPr>
                      <p:cNvPr id="0" name=""/>
                      <p:cNvPicPr/>
                      <p:nvPr/>
                    </p:nvPicPr>
                    <p:blipFill>
                      <a:blip r:embed="rId4"/>
                      <a:stretch>
                        <a:fillRect/>
                      </a:stretch>
                    </p:blipFill>
                    <p:spPr>
                      <a:xfrm>
                        <a:off x="2508250" y="3621088"/>
                        <a:ext cx="6000750" cy="2238375"/>
                      </a:xfrm>
                      <a:prstGeom prst="rect">
                        <a:avLst/>
                      </a:prstGeom>
                      <a:solidFill>
                        <a:schemeClr val="bg1"/>
                      </a:solid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456238498"/>
              </p:ext>
            </p:extLst>
          </p:nvPr>
        </p:nvGraphicFramePr>
        <p:xfrm>
          <a:off x="2646675" y="1460597"/>
          <a:ext cx="5706437" cy="1271491"/>
        </p:xfrm>
        <a:graphic>
          <a:graphicData uri="http://schemas.openxmlformats.org/presentationml/2006/ole">
            <mc:AlternateContent xmlns:mc="http://schemas.openxmlformats.org/markup-compatibility/2006">
              <mc:Choice xmlns:v="urn:schemas-microsoft-com:vml" Requires="v">
                <p:oleObj spid="_x0000_s1082" name="Worksheet" r:id="rId5" imgW="4122380" imgH="937366" progId="Excel.Sheet.12">
                  <p:embed/>
                </p:oleObj>
              </mc:Choice>
              <mc:Fallback>
                <p:oleObj name="Worksheet" r:id="rId5" imgW="4122380" imgH="937366" progId="Excel.Sheet.12">
                  <p:embed/>
                  <p:pic>
                    <p:nvPicPr>
                      <p:cNvPr id="0" name=""/>
                      <p:cNvPicPr/>
                      <p:nvPr/>
                    </p:nvPicPr>
                    <p:blipFill>
                      <a:blip r:embed="rId6"/>
                      <a:stretch>
                        <a:fillRect/>
                      </a:stretch>
                    </p:blipFill>
                    <p:spPr>
                      <a:xfrm>
                        <a:off x="2646675" y="1460597"/>
                        <a:ext cx="5706437" cy="1271491"/>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313842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540912"/>
            <a:ext cx="7886700" cy="6001555"/>
          </a:xfrm>
        </p:spPr>
        <p:txBody>
          <a:bodyPr>
            <a:normAutofit/>
          </a:bodyPr>
          <a:lstStyle/>
          <a:p>
            <a:pPr marL="0" indent="0">
              <a:buNone/>
            </a:pPr>
            <a:r>
              <a:rPr lang="ja-JP" altLang="en-US" sz="3600" dirty="0">
                <a:latin typeface="BIZ UDPゴシック" panose="020B0400000000000000" pitchFamily="50" charset="-128"/>
                <a:ea typeface="BIZ UDPゴシック" panose="020B0400000000000000" pitchFamily="50" charset="-128"/>
              </a:rPr>
              <a:t>施設の特徴</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kumimoji="1" lang="en-US" altLang="ja-JP" sz="1600" dirty="0">
                <a:solidFill>
                  <a:schemeClr val="accent1"/>
                </a:solidFill>
                <a:latin typeface="BIZ UDPゴシック" panose="020B0400000000000000" pitchFamily="50" charset="-128"/>
                <a:ea typeface="BIZ UDPゴシック" panose="020B0400000000000000" pitchFamily="50" charset="-128"/>
              </a:rPr>
              <a:t>※</a:t>
            </a:r>
            <a:r>
              <a:rPr kumimoji="1" lang="ja-JP" altLang="en-US" sz="1600" dirty="0">
                <a:solidFill>
                  <a:schemeClr val="accent1"/>
                </a:solidFill>
                <a:latin typeface="BIZ UDPゴシック" panose="020B0400000000000000" pitchFamily="50" charset="-128"/>
                <a:ea typeface="BIZ UDPゴシック" panose="020B0400000000000000" pitchFamily="50" charset="-128"/>
              </a:rPr>
              <a:t>施設のアピールポイントや特徴等を記載してください。</a:t>
            </a:r>
          </a:p>
        </p:txBody>
      </p:sp>
      <p:sp>
        <p:nvSpPr>
          <p:cNvPr id="2" name="スライド番号プレースホルダー 1"/>
          <p:cNvSpPr>
            <a:spLocks noGrp="1"/>
          </p:cNvSpPr>
          <p:nvPr>
            <p:ph type="sldNum" sz="quarter" idx="12"/>
          </p:nvPr>
        </p:nvSpPr>
        <p:spPr/>
        <p:txBody>
          <a:bodyPr/>
          <a:lstStyle/>
          <a:p>
            <a:fld id="{F275DDF1-7EF6-4D5F-984C-FF77BDB6A48D}" type="slidenum">
              <a:rPr kumimoji="1" lang="ja-JP" altLang="en-US" smtClean="0"/>
              <a:t>5</a:t>
            </a:fld>
            <a:endParaRPr kumimoji="1" lang="ja-JP" altLang="en-US"/>
          </a:p>
        </p:txBody>
      </p:sp>
    </p:spTree>
    <p:extLst>
      <p:ext uri="{BB962C8B-B14F-4D97-AF65-F5344CB8AC3E}">
        <p14:creationId xmlns:p14="http://schemas.microsoft.com/office/powerpoint/2010/main" val="3841408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540912"/>
            <a:ext cx="7886700" cy="6001555"/>
          </a:xfrm>
        </p:spPr>
        <p:txBody>
          <a:bodyPr>
            <a:normAutofit/>
          </a:bodyPr>
          <a:lstStyle/>
          <a:p>
            <a:pPr marL="0" indent="0">
              <a:buNone/>
            </a:pPr>
            <a:r>
              <a:rPr lang="ja-JP" altLang="en-US" sz="3600" dirty="0">
                <a:latin typeface="BIZ UDPゴシック" panose="020B0400000000000000" pitchFamily="50" charset="-128"/>
                <a:ea typeface="BIZ UDPゴシック" panose="020B0400000000000000" pitchFamily="50" charset="-128"/>
              </a:rPr>
              <a:t>指定管理者が行う業務内容</a:t>
            </a:r>
            <a:br>
              <a:rPr lang="en-US" altLang="ja-JP" sz="3600" dirty="0">
                <a:latin typeface="BIZ UDPゴシック" panose="020B0400000000000000" pitchFamily="50" charset="-128"/>
                <a:ea typeface="BIZ UDPゴシック" panose="020B0400000000000000" pitchFamily="50" charset="-128"/>
              </a:rPr>
            </a:br>
            <a:r>
              <a:rPr lang="en-US" altLang="ja-JP" sz="1600" dirty="0">
                <a:solidFill>
                  <a:schemeClr val="accent1"/>
                </a:solidFill>
                <a:latin typeface="BIZ UDPゴシック" panose="020B0400000000000000" pitchFamily="50" charset="-128"/>
                <a:ea typeface="BIZ UDPゴシック" panose="020B0400000000000000" pitchFamily="50" charset="-128"/>
              </a:rPr>
              <a:t>※</a:t>
            </a:r>
            <a:r>
              <a:rPr lang="ja-JP" altLang="en-US" sz="1600" dirty="0">
                <a:solidFill>
                  <a:schemeClr val="accent1"/>
                </a:solidFill>
                <a:latin typeface="BIZ UDPゴシック" panose="020B0400000000000000" pitchFamily="50" charset="-128"/>
                <a:ea typeface="BIZ UDPゴシック" panose="020B0400000000000000" pitchFamily="50" charset="-128"/>
              </a:rPr>
              <a:t>現在の指定管理者が行っている業務や自主事業の例等を詳細に記載してください。</a:t>
            </a:r>
          </a:p>
          <a:p>
            <a:pPr marL="0" indent="0">
              <a:buNone/>
            </a:pPr>
            <a:endParaRPr kumimoji="1" lang="ja-JP" altLang="en-US" dirty="0">
              <a:solidFill>
                <a:schemeClr val="bg2">
                  <a:lumMod val="7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F275DDF1-7EF6-4D5F-984C-FF77BDB6A48D}" type="slidenum">
              <a:rPr kumimoji="1" lang="ja-JP" altLang="en-US" smtClean="0"/>
              <a:t>6</a:t>
            </a:fld>
            <a:endParaRPr kumimoji="1" lang="ja-JP" altLang="en-US"/>
          </a:p>
        </p:txBody>
      </p:sp>
    </p:spTree>
    <p:extLst>
      <p:ext uri="{BB962C8B-B14F-4D97-AF65-F5344CB8AC3E}">
        <p14:creationId xmlns:p14="http://schemas.microsoft.com/office/powerpoint/2010/main" val="269074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540912"/>
            <a:ext cx="7886700" cy="6001555"/>
          </a:xfrm>
        </p:spPr>
        <p:txBody>
          <a:bodyPr>
            <a:normAutofit/>
          </a:bodyPr>
          <a:lstStyle/>
          <a:p>
            <a:pPr marL="0" indent="0">
              <a:buNone/>
            </a:pPr>
            <a:r>
              <a:rPr lang="ja-JP" altLang="en-US" sz="3600" dirty="0">
                <a:latin typeface="BIZ UDPゴシック" panose="020B0400000000000000" pitchFamily="50" charset="-128"/>
                <a:ea typeface="BIZ UDPゴシック" panose="020B0400000000000000" pitchFamily="50" charset="-128"/>
              </a:rPr>
              <a:t>施設</a:t>
            </a:r>
            <a:r>
              <a:rPr kumimoji="1" lang="ja-JP" altLang="en-US" sz="3600" dirty="0">
                <a:latin typeface="BIZ UDPゴシック" panose="020B0400000000000000" pitchFamily="50" charset="-128"/>
                <a:ea typeface="BIZ UDPゴシック" panose="020B0400000000000000" pitchFamily="50" charset="-128"/>
              </a:rPr>
              <a:t>の課題</a:t>
            </a:r>
            <a:endParaRPr kumimoji="1" lang="en-US" altLang="ja-JP" sz="3600" dirty="0">
              <a:latin typeface="BIZ UDPゴシック" panose="020B0400000000000000" pitchFamily="50" charset="-128"/>
              <a:ea typeface="BIZ UDPゴシック" panose="020B0400000000000000" pitchFamily="50" charset="-128"/>
            </a:endParaRPr>
          </a:p>
          <a:p>
            <a:pPr marL="0" lvl="0" indent="0">
              <a:buNone/>
            </a:pPr>
            <a:r>
              <a:rPr lang="en-US" altLang="ja-JP" sz="1600" dirty="0">
                <a:solidFill>
                  <a:schemeClr val="accent1"/>
                </a:solidFill>
                <a:latin typeface="BIZ UDPゴシック" panose="020B0400000000000000" pitchFamily="50" charset="-128"/>
                <a:ea typeface="BIZ UDPゴシック" panose="020B0400000000000000" pitchFamily="50" charset="-128"/>
              </a:rPr>
              <a:t>※</a:t>
            </a:r>
            <a:r>
              <a:rPr lang="ja-JP" altLang="en-US" sz="1600" dirty="0">
                <a:solidFill>
                  <a:schemeClr val="accent1"/>
                </a:solidFill>
                <a:latin typeface="BIZ UDPゴシック" panose="020B0400000000000000" pitchFamily="50" charset="-128"/>
                <a:ea typeface="BIZ UDPゴシック" panose="020B0400000000000000" pitchFamily="50" charset="-128"/>
              </a:rPr>
              <a:t>施設の課題について、データ等を活用の上、具体的に記載してください。</a:t>
            </a:r>
          </a:p>
          <a:p>
            <a:pPr marL="0" indent="0">
              <a:buNone/>
            </a:pPr>
            <a:endParaRPr kumimoji="1" lang="ja-JP" altLang="en-US" sz="3600"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F275DDF1-7EF6-4D5F-984C-FF77BDB6A48D}" type="slidenum">
              <a:rPr kumimoji="1" lang="ja-JP" altLang="en-US" smtClean="0"/>
              <a:t>7</a:t>
            </a:fld>
            <a:endParaRPr kumimoji="1" lang="ja-JP" altLang="en-US"/>
          </a:p>
        </p:txBody>
      </p:sp>
    </p:spTree>
    <p:extLst>
      <p:ext uri="{BB962C8B-B14F-4D97-AF65-F5344CB8AC3E}">
        <p14:creationId xmlns:p14="http://schemas.microsoft.com/office/powerpoint/2010/main" val="145501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602893" y="553791"/>
            <a:ext cx="7886700" cy="6001555"/>
          </a:xfrm>
        </p:spPr>
        <p:txBody>
          <a:bodyPr>
            <a:normAutofit/>
          </a:bodyPr>
          <a:lstStyle/>
          <a:p>
            <a:pPr marL="0" indent="0">
              <a:buNone/>
            </a:pPr>
            <a:r>
              <a:rPr lang="ja-JP" altLang="en-US" sz="3600" dirty="0">
                <a:latin typeface="BIZ UDPゴシック" panose="020B0400000000000000" pitchFamily="50" charset="-128"/>
                <a:ea typeface="BIZ UDPゴシック" panose="020B0400000000000000" pitchFamily="50" charset="-128"/>
              </a:rPr>
              <a:t>民間事業者に対して期待すること</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lang="en-US" altLang="ja-JP" sz="1600" dirty="0">
                <a:solidFill>
                  <a:schemeClr val="accent1"/>
                </a:solidFill>
                <a:latin typeface="BIZ UDPゴシック" panose="020B0400000000000000" pitchFamily="50" charset="-128"/>
                <a:ea typeface="BIZ UDPゴシック" panose="020B0400000000000000" pitchFamily="50" charset="-128"/>
              </a:rPr>
              <a:t>※</a:t>
            </a:r>
            <a:r>
              <a:rPr lang="ja-JP" altLang="en-US" sz="1600" dirty="0">
                <a:solidFill>
                  <a:schemeClr val="accent1"/>
                </a:solidFill>
                <a:latin typeface="BIZ UDPゴシック" panose="020B0400000000000000" pitchFamily="50" charset="-128"/>
                <a:ea typeface="BIZ UDPゴシック" panose="020B0400000000000000" pitchFamily="50" charset="-128"/>
              </a:rPr>
              <a:t>民間事業者に対して期待すること（利用者数増に向けたアイデア、経費縮減に向けた方策等）について具体的に記載してください。</a:t>
            </a:r>
            <a:endParaRPr kumimoji="1" lang="en-US" altLang="ja-JP" dirty="0">
              <a:solidFill>
                <a:schemeClr val="accent1"/>
              </a:solidFill>
              <a:latin typeface="BIZ UDPゴシック" panose="020B0400000000000000" pitchFamily="50" charset="-128"/>
              <a:ea typeface="BIZ UDPゴシック" panose="020B0400000000000000" pitchFamily="50" charset="-128"/>
            </a:endParaRPr>
          </a:p>
          <a:p>
            <a:pPr marL="0" indent="0">
              <a:buNone/>
            </a:pPr>
            <a:endParaRPr lang="en-US" altLang="ja-JP" dirty="0">
              <a:solidFill>
                <a:schemeClr val="bg2">
                  <a:lumMod val="75000"/>
                </a:schemeClr>
              </a:solidFill>
              <a:latin typeface="BIZ UDPゴシック" panose="020B0400000000000000" pitchFamily="50" charset="-128"/>
              <a:ea typeface="BIZ UDPゴシック" panose="020B0400000000000000" pitchFamily="50" charset="-128"/>
            </a:endParaRPr>
          </a:p>
          <a:p>
            <a:pPr marL="0" indent="0">
              <a:buNone/>
            </a:pPr>
            <a:endParaRPr kumimoji="1" lang="en-US" altLang="ja-JP" dirty="0">
              <a:solidFill>
                <a:schemeClr val="bg2">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2">
                  <a:lumMod val="75000"/>
                </a:schemeClr>
              </a:solidFill>
              <a:latin typeface="Meiryo UI" panose="020B0604030504040204" pitchFamily="50" charset="-128"/>
              <a:ea typeface="Meiryo UI" panose="020B0604030504040204" pitchFamily="50" charset="-128"/>
            </a:endParaRPr>
          </a:p>
          <a:p>
            <a:pPr marL="0" indent="0">
              <a:buNone/>
            </a:pPr>
            <a:endParaRPr kumimoji="1" lang="en-US" altLang="ja-JP" dirty="0">
              <a:solidFill>
                <a:schemeClr val="bg2">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2">
                  <a:lumMod val="75000"/>
                </a:schemeClr>
              </a:solidFill>
              <a:latin typeface="Meiryo UI" panose="020B0604030504040204" pitchFamily="50" charset="-128"/>
              <a:ea typeface="Meiryo UI" panose="020B0604030504040204" pitchFamily="50" charset="-128"/>
            </a:endParaRPr>
          </a:p>
          <a:p>
            <a:pPr marL="0" indent="0">
              <a:buNone/>
            </a:pPr>
            <a:endParaRPr kumimoji="1" lang="en-US" altLang="ja-JP" dirty="0">
              <a:solidFill>
                <a:schemeClr val="bg2">
                  <a:lumMod val="75000"/>
                </a:schemeClr>
              </a:solidFill>
              <a:latin typeface="Meiryo UI" panose="020B0604030504040204" pitchFamily="50" charset="-128"/>
              <a:ea typeface="Meiryo UI" panose="020B0604030504040204" pitchFamily="50" charset="-128"/>
            </a:endParaRPr>
          </a:p>
          <a:p>
            <a:pPr marL="0" indent="0">
              <a:buNone/>
            </a:pPr>
            <a:endParaRPr kumimoji="1" lang="en-US" altLang="ja-JP" dirty="0">
              <a:solidFill>
                <a:schemeClr val="bg2">
                  <a:lumMod val="75000"/>
                </a:schemeClr>
              </a:solidFill>
              <a:latin typeface="Meiryo UI" panose="020B0604030504040204" pitchFamily="50" charset="-128"/>
              <a:ea typeface="Meiryo UI" panose="020B0604030504040204" pitchFamily="50" charset="-128"/>
            </a:endParaRPr>
          </a:p>
          <a:p>
            <a:pPr marL="0" indent="0">
              <a:lnSpc>
                <a:spcPts val="1400"/>
              </a:lnSpc>
              <a:buNone/>
            </a:pPr>
            <a:endParaRPr lang="en-US" altLang="ja-JP" sz="1800" dirty="0">
              <a:latin typeface="Meiryo UI" panose="020B0604030504040204" pitchFamily="50" charset="-128"/>
              <a:ea typeface="Meiryo UI" panose="020B0604030504040204" pitchFamily="50" charset="-128"/>
            </a:endParaRPr>
          </a:p>
          <a:p>
            <a:pPr marL="0" indent="0">
              <a:lnSpc>
                <a:spcPts val="1400"/>
              </a:lnSpc>
              <a:buNone/>
            </a:pPr>
            <a:r>
              <a:rPr lang="ja-JP" altLang="en-US" sz="1800" dirty="0">
                <a:latin typeface="Meiryo UI" panose="020B0604030504040204" pitchFamily="50" charset="-128"/>
                <a:ea typeface="Meiryo UI" panose="020B0604030504040204" pitchFamily="50" charset="-128"/>
              </a:rPr>
              <a:t>　</a:t>
            </a:r>
            <a:endParaRPr kumimoji="1" lang="ja-JP" altLang="en-US" dirty="0">
              <a:solidFill>
                <a:schemeClr val="bg2">
                  <a:lumMod val="7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F275DDF1-7EF6-4D5F-984C-FF77BDB6A48D}" type="slidenum">
              <a:rPr kumimoji="1" lang="ja-JP" altLang="en-US" smtClean="0"/>
              <a:t>8</a:t>
            </a:fld>
            <a:endParaRPr kumimoji="1" lang="ja-JP" altLang="en-US"/>
          </a:p>
        </p:txBody>
      </p:sp>
    </p:spTree>
    <p:extLst>
      <p:ext uri="{BB962C8B-B14F-4D97-AF65-F5344CB8AC3E}">
        <p14:creationId xmlns:p14="http://schemas.microsoft.com/office/powerpoint/2010/main" val="77859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F275DDF1-7EF6-4D5F-984C-FF77BDB6A48D}" type="slidenum">
              <a:rPr kumimoji="1" lang="ja-JP" altLang="en-US" smtClean="0"/>
              <a:t>9</a:t>
            </a:fld>
            <a:endParaRPr kumimoji="1" lang="ja-JP" altLang="en-US"/>
          </a:p>
        </p:txBody>
      </p:sp>
      <p:sp>
        <p:nvSpPr>
          <p:cNvPr id="5" name="テキスト ボックス 4"/>
          <p:cNvSpPr txBox="1"/>
          <p:nvPr/>
        </p:nvSpPr>
        <p:spPr>
          <a:xfrm>
            <a:off x="522755" y="1859340"/>
            <a:ext cx="8098491" cy="1200329"/>
          </a:xfrm>
          <a:prstGeom prst="rect">
            <a:avLst/>
          </a:prstGeom>
          <a:solidFill>
            <a:srgbClr val="EAEFF7"/>
          </a:solidFill>
          <a:ln>
            <a:solidFill>
              <a:schemeClr val="bg2">
                <a:lumMod val="75000"/>
              </a:schemeClr>
            </a:solidFill>
            <a:prstDash val="sysDot"/>
          </a:ln>
        </p:spPr>
        <p:txBody>
          <a:bodyPr wrap="square" rtlCol="0">
            <a:spAutoFit/>
          </a:bodyPr>
          <a:lstStyle/>
          <a:p>
            <a:r>
              <a:rPr lang="ja-JP" altLang="en-US" sz="2400" dirty="0">
                <a:latin typeface="BIZ UDPゴシック" panose="020B0400000000000000" pitchFamily="50" charset="-128"/>
                <a:ea typeface="BIZ UDPゴシック" panose="020B0400000000000000" pitchFamily="50" charset="-128"/>
              </a:rPr>
              <a:t>　担当所属： ●●● 　●●部●●室●●課</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●●グループ</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電話番号：</a:t>
            </a:r>
            <a:endParaRPr lang="en-US" altLang="ja-JP" sz="2400" dirty="0">
              <a:latin typeface="BIZ UDPゴシック" panose="020B0400000000000000" pitchFamily="50" charset="-128"/>
              <a:ea typeface="BIZ UDPゴシック" panose="020B0400000000000000" pitchFamily="50" charset="-128"/>
            </a:endParaRPr>
          </a:p>
        </p:txBody>
      </p:sp>
      <p:sp>
        <p:nvSpPr>
          <p:cNvPr id="6" name="タイトル 5">
            <a:extLst>
              <a:ext uri="{FF2B5EF4-FFF2-40B4-BE49-F238E27FC236}">
                <a16:creationId xmlns:a16="http://schemas.microsoft.com/office/drawing/2014/main" id="{42177AF2-2989-44F5-B7B7-B319F840B084}"/>
              </a:ext>
            </a:extLst>
          </p:cNvPr>
          <p:cNvSpPr>
            <a:spLocks noGrp="1"/>
          </p:cNvSpPr>
          <p:nvPr>
            <p:ph type="title"/>
          </p:nvPr>
        </p:nvSpPr>
        <p:spPr/>
        <p:txBody>
          <a:bodyPr>
            <a:normAutofit/>
          </a:bodyPr>
          <a:lstStyle/>
          <a:p>
            <a:r>
              <a:rPr lang="ja-JP" altLang="en-US" sz="3600" dirty="0">
                <a:latin typeface="BIZ UDPゴシック" panose="020B0400000000000000" pitchFamily="50" charset="-128"/>
                <a:ea typeface="BIZ UDPゴシック" panose="020B0400000000000000" pitchFamily="50" charset="-128"/>
              </a:rPr>
              <a:t>お問い合わせ先</a:t>
            </a:r>
          </a:p>
        </p:txBody>
      </p:sp>
    </p:spTree>
    <p:extLst>
      <p:ext uri="{BB962C8B-B14F-4D97-AF65-F5344CB8AC3E}">
        <p14:creationId xmlns:p14="http://schemas.microsoft.com/office/powerpoint/2010/main" val="5481306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410</Words>
  <Application>Microsoft Office PowerPoint</Application>
  <PresentationFormat>画面に合わせる (4:3)</PresentationFormat>
  <Paragraphs>104</Paragraphs>
  <Slides>9</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7" baseType="lpstr">
      <vt:lpstr>BIZ UDPゴシック</vt:lpstr>
      <vt:lpstr>Meiryo UI</vt:lpstr>
      <vt:lpstr>游ゴシック</vt:lpstr>
      <vt:lpstr>Arial</vt:lpstr>
      <vt:lpstr>Calibri</vt:lpstr>
      <vt:lpstr>Calibri Light</vt:lpstr>
      <vt:lpstr>Office テーマ</vt:lpstr>
      <vt:lpstr>Microsoft Excel ワークシート</vt:lpstr>
      <vt:lpstr>【施設名】 （施設所管課名を記入）</vt:lpstr>
      <vt:lpstr>外観・内観・位置図等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お問い合わせ先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2025-01-06T06:45:02Z</dcterms:created>
  <dcterms:modified xsi:type="dcterms:W3CDTF">2025-01-21T03:21:47Z</dcterms:modified>
</cp:coreProperties>
</file>