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72" r:id="rId1"/>
  </p:sldMasterIdLst>
  <p:notesMasterIdLst>
    <p:notesMasterId r:id="rId11"/>
  </p:notesMasterIdLst>
  <p:sldIdLst>
    <p:sldId id="366" r:id="rId2"/>
    <p:sldId id="391" r:id="rId3"/>
    <p:sldId id="381" r:id="rId4"/>
    <p:sldId id="392" r:id="rId5"/>
    <p:sldId id="390" r:id="rId6"/>
    <p:sldId id="383" r:id="rId7"/>
    <p:sldId id="393" r:id="rId8"/>
    <p:sldId id="395" r:id="rId9"/>
    <p:sldId id="386" r:id="rId10"/>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9"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D18E"/>
    <a:srgbClr val="D4FED4"/>
    <a:srgbClr val="FFCCFF"/>
    <a:srgbClr val="00CC00"/>
    <a:srgbClr val="FFFF99"/>
    <a:srgbClr val="FFFFCC"/>
    <a:srgbClr val="C54EF4"/>
    <a:srgbClr val="A3C951"/>
    <a:srgbClr val="D1F2BC"/>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66" autoAdjust="0"/>
    <p:restoredTop sz="94660"/>
  </p:normalViewPr>
  <p:slideViewPr>
    <p:cSldViewPr snapToGrid="0">
      <p:cViewPr>
        <p:scale>
          <a:sx n="125" d="100"/>
          <a:sy n="125" d="100"/>
        </p:scale>
        <p:origin x="108" y="90"/>
      </p:cViewPr>
      <p:guideLst>
        <p:guide orient="horz" pos="2069"/>
        <p:guide pos="3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8475"/>
          </a:xfrm>
          <a:prstGeom prst="rect">
            <a:avLst/>
          </a:prstGeom>
        </p:spPr>
        <p:txBody>
          <a:bodyPr vert="horz" lIns="91430" tIns="45715" rIns="91430" bIns="4571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30" tIns="45715" rIns="91430" bIns="45715" rtlCol="0"/>
          <a:lstStyle>
            <a:lvl1pPr algn="r">
              <a:defRPr sz="1200"/>
            </a:lvl1pPr>
          </a:lstStyle>
          <a:p>
            <a:fld id="{C6B1AF3B-019E-4E72-B721-FB352D26F534}" type="datetimeFigureOut">
              <a:rPr kumimoji="1" lang="ja-JP" altLang="en-US" smtClean="0"/>
              <a:t>2025/3/25</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30" tIns="45715" rIns="91430" bIns="45715" rtlCol="0" anchor="ctr"/>
          <a:lstStyle/>
          <a:p>
            <a:endParaRPr lang="ja-JP" altLang="en-US"/>
          </a:p>
        </p:txBody>
      </p:sp>
      <p:sp>
        <p:nvSpPr>
          <p:cNvPr id="5" name="ノート プレースホルダー 4"/>
          <p:cNvSpPr>
            <a:spLocks noGrp="1"/>
          </p:cNvSpPr>
          <p:nvPr>
            <p:ph type="body" sz="quarter" idx="3"/>
          </p:nvPr>
        </p:nvSpPr>
        <p:spPr>
          <a:xfrm>
            <a:off x="681039" y="4783139"/>
            <a:ext cx="5445125" cy="3913187"/>
          </a:xfrm>
          <a:prstGeom prst="rect">
            <a:avLst/>
          </a:prstGeom>
        </p:spPr>
        <p:txBody>
          <a:bodyPr vert="horz" lIns="91430" tIns="45715" rIns="91430" bIns="4571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864"/>
            <a:ext cx="2949575" cy="498475"/>
          </a:xfrm>
          <a:prstGeom prst="rect">
            <a:avLst/>
          </a:prstGeom>
        </p:spPr>
        <p:txBody>
          <a:bodyPr vert="horz" lIns="91430" tIns="45715" rIns="91430" bIns="4571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4"/>
            <a:ext cx="2949575" cy="498475"/>
          </a:xfrm>
          <a:prstGeom prst="rect">
            <a:avLst/>
          </a:prstGeom>
        </p:spPr>
        <p:txBody>
          <a:bodyPr vert="horz" lIns="91430" tIns="45715" rIns="91430" bIns="45715" rtlCol="0" anchor="b"/>
          <a:lstStyle>
            <a:lvl1pPr algn="r">
              <a:defRPr sz="1200"/>
            </a:lvl1pPr>
          </a:lstStyle>
          <a:p>
            <a:fld id="{292805AB-935D-4553-A482-B173FDD3EAB6}" type="slidenum">
              <a:rPr kumimoji="1" lang="ja-JP" altLang="en-US" smtClean="0"/>
              <a:t>‹#›</a:t>
            </a:fld>
            <a:endParaRPr kumimoji="1" lang="ja-JP" altLang="en-US"/>
          </a:p>
        </p:txBody>
      </p:sp>
    </p:spTree>
    <p:extLst>
      <p:ext uri="{BB962C8B-B14F-4D97-AF65-F5344CB8AC3E}">
        <p14:creationId xmlns:p14="http://schemas.microsoft.com/office/powerpoint/2010/main" val="47847045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B5E6D212-DAD6-4231-BD10-6DFDF831D5C7}" type="datetimeFigureOut">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46936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B5E6D212-DAD6-4231-BD10-6DFDF831D5C7}" type="datetimeFigureOut">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2820736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B5E6D212-DAD6-4231-BD10-6DFDF831D5C7}" type="datetimeFigureOut">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2674915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B5E6D212-DAD6-4231-BD10-6DFDF831D5C7}" type="datetimeFigureOut">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3634842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5E6D212-DAD6-4231-BD10-6DFDF831D5C7}" type="datetimeFigureOut">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2116686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B5E6D212-DAD6-4231-BD10-6DFDF831D5C7}" type="datetimeFigureOut">
              <a:rPr kumimoji="1" lang="ja-JP" altLang="en-US" smtClean="0"/>
              <a:t>2025/3/25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502119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B5E6D212-DAD6-4231-BD10-6DFDF831D5C7}" type="datetimeFigureOut">
              <a:rPr kumimoji="1" lang="ja-JP" altLang="en-US" smtClean="0"/>
              <a:t>2025/3/25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957033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B5E6D212-DAD6-4231-BD10-6DFDF831D5C7}" type="datetimeFigureOut">
              <a:rPr kumimoji="1" lang="ja-JP" altLang="en-US" smtClean="0"/>
              <a:t>2025/3/25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1485854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E6D212-DAD6-4231-BD10-6DFDF831D5C7}" type="datetimeFigureOut">
              <a:rPr kumimoji="1" lang="ja-JP" altLang="en-US" smtClean="0"/>
              <a:t>2025/3/25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3121387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5E6D212-DAD6-4231-BD10-6DFDF831D5C7}" type="datetimeFigureOut">
              <a:rPr kumimoji="1" lang="ja-JP" altLang="en-US" smtClean="0"/>
              <a:t>2025/3/25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1181779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5E6D212-DAD6-4231-BD10-6DFDF831D5C7}" type="datetimeFigureOut">
              <a:rPr kumimoji="1" lang="ja-JP" altLang="en-US" smtClean="0"/>
              <a:t>2025/3/25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550391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E6D212-DAD6-4231-BD10-6DFDF831D5C7}" type="datetimeFigureOut">
              <a:rPr kumimoji="1" lang="ja-JP" altLang="en-US" smtClean="0"/>
              <a:t>2025/3/25</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1220174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667284-3DCF-7AF9-0732-E023F974EEBF}"/>
            </a:ext>
          </a:extLst>
        </p:cNvPr>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894C065C-C7ED-E05A-78BB-350A6B0ADA45}"/>
              </a:ext>
            </a:extLst>
          </p:cNvPr>
          <p:cNvSpPr txBox="1"/>
          <p:nvPr/>
        </p:nvSpPr>
        <p:spPr>
          <a:xfrm>
            <a:off x="2473489" y="3937713"/>
            <a:ext cx="6799990" cy="1106200"/>
          </a:xfrm>
          <a:prstGeom prst="rect">
            <a:avLst/>
          </a:prstGeom>
          <a:noFill/>
        </p:spPr>
        <p:txBody>
          <a:bodyPr wrap="square" rtlCol="0">
            <a:spAutoFit/>
          </a:bodyPr>
          <a:lstStyle/>
          <a:p>
            <a:pPr>
              <a:lnSpc>
                <a:spcPct val="150000"/>
              </a:lnSpc>
            </a:pPr>
            <a:r>
              <a:rPr kumimoji="1" lang="en-US" altLang="ja-JP" sz="2400" b="1" dirty="0">
                <a:latin typeface="BIZ UDPゴシック" panose="020B0400000000000000" pitchFamily="50" charset="-128"/>
                <a:ea typeface="BIZ UDPゴシック" panose="020B0400000000000000" pitchFamily="50" charset="-128"/>
              </a:rPr>
              <a:t>1</a:t>
            </a:r>
            <a:r>
              <a:rPr kumimoji="1" lang="ja-JP" altLang="en-US" sz="2400" b="1" dirty="0">
                <a:latin typeface="BIZ UDPゴシック" panose="020B0400000000000000" pitchFamily="50" charset="-128"/>
                <a:ea typeface="BIZ UDPゴシック" panose="020B0400000000000000" pitchFamily="50" charset="-128"/>
              </a:rPr>
              <a:t>　みどりの効果</a:t>
            </a:r>
            <a:endParaRPr kumimoji="1" lang="en-US" altLang="ja-JP" sz="2400" b="1" dirty="0">
              <a:latin typeface="BIZ UDPゴシック" panose="020B0400000000000000" pitchFamily="50" charset="-128"/>
              <a:ea typeface="BIZ UDPゴシック" panose="020B0400000000000000" pitchFamily="50" charset="-128"/>
            </a:endParaRPr>
          </a:p>
          <a:p>
            <a:pPr>
              <a:lnSpc>
                <a:spcPct val="150000"/>
              </a:lnSpc>
            </a:pPr>
            <a:r>
              <a:rPr kumimoji="1" lang="en-US" altLang="ja-JP" sz="2400" b="1" dirty="0">
                <a:latin typeface="BIZ UDPゴシック" panose="020B0400000000000000" pitchFamily="50" charset="-128"/>
                <a:ea typeface="BIZ UDPゴシック" panose="020B0400000000000000" pitchFamily="50" charset="-128"/>
              </a:rPr>
              <a:t>2</a:t>
            </a:r>
            <a:r>
              <a:rPr kumimoji="1" lang="ja-JP" altLang="en-US" sz="2400" b="1" dirty="0">
                <a:latin typeface="BIZ UDPゴシック" panose="020B0400000000000000" pitchFamily="50" charset="-128"/>
                <a:ea typeface="BIZ UDPゴシック" panose="020B0400000000000000" pitchFamily="50" charset="-128"/>
              </a:rPr>
              <a:t>　みどりのネットワーク・配置図</a:t>
            </a:r>
            <a:endParaRPr kumimoji="1" lang="en-US" altLang="ja-JP" sz="2400" b="1" dirty="0">
              <a:latin typeface="BIZ UDPゴシック" panose="020B0400000000000000" pitchFamily="50" charset="-128"/>
              <a:ea typeface="BIZ UDPゴシック" panose="020B0400000000000000" pitchFamily="50" charset="-128"/>
            </a:endParaRPr>
          </a:p>
        </p:txBody>
      </p:sp>
      <p:sp>
        <p:nvSpPr>
          <p:cNvPr id="6" name="タイトル 1">
            <a:extLst>
              <a:ext uri="{FF2B5EF4-FFF2-40B4-BE49-F238E27FC236}">
                <a16:creationId xmlns:a16="http://schemas.microsoft.com/office/drawing/2014/main" id="{E71DD7B4-501B-D7CF-300E-F5C8E9CF49E9}"/>
              </a:ext>
            </a:extLst>
          </p:cNvPr>
          <p:cNvSpPr txBox="1">
            <a:spLocks/>
          </p:cNvSpPr>
          <p:nvPr/>
        </p:nvSpPr>
        <p:spPr bwMode="auto">
          <a:xfrm>
            <a:off x="1" y="2115929"/>
            <a:ext cx="9905999" cy="1106200"/>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9060" tIns="49530" rIns="99060" bIns="4953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defTabSz="990570" fontAlgn="auto">
              <a:spcAft>
                <a:spcPts val="0"/>
              </a:spcAft>
              <a:defRPr/>
            </a:pPr>
            <a:r>
              <a:rPr lang="ja-JP" altLang="en-US" sz="2800" b="1" dirty="0">
                <a:solidFill>
                  <a:sysClr val="window" lastClr="FFFFFF"/>
                </a:solidFill>
                <a:latin typeface="BIZ UDPゴシック" panose="020B0400000000000000" pitchFamily="50" charset="-128"/>
                <a:ea typeface="BIZ UDPゴシック" panose="020B0400000000000000" pitchFamily="50" charset="-128"/>
              </a:rPr>
              <a:t>みどりの効果、みどりのネットワーク・配置図（案）</a:t>
            </a:r>
            <a:endParaRPr lang="en-US" altLang="ja-JP" sz="2800" b="1" dirty="0">
              <a:solidFill>
                <a:sysClr val="window" lastClr="FFFFFF"/>
              </a:solidFill>
              <a:latin typeface="BIZ UDPゴシック" panose="020B0400000000000000" pitchFamily="50" charset="-128"/>
              <a:ea typeface="BIZ UDPゴシック" panose="020B0400000000000000" pitchFamily="50" charset="-128"/>
            </a:endParaRPr>
          </a:p>
        </p:txBody>
      </p:sp>
      <p:sp>
        <p:nvSpPr>
          <p:cNvPr id="8" name="サブタイトル 2">
            <a:extLst>
              <a:ext uri="{FF2B5EF4-FFF2-40B4-BE49-F238E27FC236}">
                <a16:creationId xmlns:a16="http://schemas.microsoft.com/office/drawing/2014/main" id="{AF04A2EF-5376-F696-D336-978549C0D97D}"/>
              </a:ext>
            </a:extLst>
          </p:cNvPr>
          <p:cNvSpPr txBox="1">
            <a:spLocks/>
          </p:cNvSpPr>
          <p:nvPr/>
        </p:nvSpPr>
        <p:spPr bwMode="auto">
          <a:xfrm>
            <a:off x="8106654" y="260648"/>
            <a:ext cx="1166825" cy="3960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defTabSz="990570" fontAlgn="base">
              <a:spcBef>
                <a:spcPct val="20000"/>
              </a:spcBef>
              <a:spcAft>
                <a:spcPct val="0"/>
              </a:spcAft>
              <a:defRPr/>
            </a:pPr>
            <a:r>
              <a:rPr lang="ja-JP" altLang="en-US" kern="0" dirty="0">
                <a:latin typeface="BIZ UDPゴシック" panose="020B0400000000000000" pitchFamily="50" charset="-128"/>
                <a:ea typeface="BIZ UDPゴシック" panose="020B0400000000000000" pitchFamily="50" charset="-128"/>
              </a:rPr>
              <a:t>資料</a:t>
            </a:r>
            <a:r>
              <a:rPr lang="en-US" altLang="ja-JP" kern="0" dirty="0">
                <a:latin typeface="BIZ UDPゴシック" panose="020B0400000000000000" pitchFamily="50" charset="-128"/>
                <a:ea typeface="BIZ UDPゴシック" panose="020B0400000000000000" pitchFamily="50" charset="-128"/>
              </a:rPr>
              <a:t>3</a:t>
            </a:r>
          </a:p>
        </p:txBody>
      </p:sp>
    </p:spTree>
    <p:extLst>
      <p:ext uri="{BB962C8B-B14F-4D97-AF65-F5344CB8AC3E}">
        <p14:creationId xmlns:p14="http://schemas.microsoft.com/office/powerpoint/2010/main" val="843855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B528F-492D-0125-B852-AF31CB8D0A0A}"/>
            </a:ext>
          </a:extLst>
        </p:cNvPr>
        <p:cNvGrpSpPr/>
        <p:nvPr/>
      </p:nvGrpSpPr>
      <p:grpSpPr>
        <a:xfrm>
          <a:off x="0" y="0"/>
          <a:ext cx="0" cy="0"/>
          <a:chOff x="0" y="0"/>
          <a:chExt cx="0" cy="0"/>
        </a:xfrm>
      </p:grpSpPr>
      <p:sp>
        <p:nvSpPr>
          <p:cNvPr id="10" name="タイトル 1">
            <a:extLst>
              <a:ext uri="{FF2B5EF4-FFF2-40B4-BE49-F238E27FC236}">
                <a16:creationId xmlns:a16="http://schemas.microsoft.com/office/drawing/2014/main" id="{DF51126A-7905-4C0F-A4DF-884B61628A50}"/>
              </a:ext>
            </a:extLst>
          </p:cNvPr>
          <p:cNvSpPr txBox="1">
            <a:spLocks/>
          </p:cNvSpPr>
          <p:nvPr/>
        </p:nvSpPr>
        <p:spPr bwMode="auto">
          <a:xfrm>
            <a:off x="0" y="-13515"/>
            <a:ext cx="9905999" cy="468000"/>
          </a:xfrm>
          <a:prstGeom prst="rect">
            <a:avLst/>
          </a:prstGeom>
          <a:gradFill rotWithShape="1">
            <a:gsLst>
              <a:gs pos="0">
                <a:srgbClr val="00B050"/>
              </a:gs>
              <a:gs pos="80000">
                <a:srgbClr val="00B050"/>
              </a:gs>
              <a:gs pos="100000">
                <a:srgbClr val="00B050"/>
              </a:gs>
            </a:gsLst>
            <a:lin ang="5400000" scaled="0"/>
          </a:gradFill>
          <a:ln>
            <a:noFill/>
          </a:ln>
          <a:effectLst/>
          <a:scene3d>
            <a:camera prst="orthographicFront">
              <a:rot lat="0" lon="0" rev="0"/>
            </a:camera>
            <a:lightRig rig="threePt" dir="t">
              <a:rot lat="0" lon="0" rev="1200000"/>
            </a:lightRig>
          </a:scene3d>
          <a:sp3d/>
          <a:extLst>
            <a:ext uri="{91240B29-F687-4F45-9708-019B960494DF}">
              <a14:hiddenLine xmlns:a14="http://schemas.microsoft.com/office/drawing/2010/main" w="9525">
                <a:solidFill>
                  <a:srgbClr val="000000"/>
                </a:solidFill>
                <a:miter lim="800000"/>
                <a:headEnd/>
                <a:tailEnd/>
              </a14:hiddenLine>
            </a:ext>
          </a:extLst>
        </p:spPr>
        <p:txBody>
          <a:bodyPr vert="horz" wrap="square" lIns="99060" tIns="49530" rIns="99060" bIns="4953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algn="l" defTabSz="990570" fontAlgn="auto">
              <a:spcAft>
                <a:spcPts val="0"/>
              </a:spcAft>
              <a:defRPr/>
            </a:pPr>
            <a:r>
              <a:rPr lang="ja-JP" altLang="en-US" sz="2000" b="1" dirty="0">
                <a:solidFill>
                  <a:sysClr val="window" lastClr="FFFFFF"/>
                </a:solidFill>
                <a:latin typeface="BIZ UDPゴシック" panose="020B0400000000000000" pitchFamily="50" charset="-128"/>
                <a:ea typeface="BIZ UDPゴシック" panose="020B0400000000000000" pitchFamily="50" charset="-128"/>
              </a:rPr>
              <a:t>　</a:t>
            </a:r>
            <a:r>
              <a:rPr lang="en-US" altLang="ja-JP" sz="2000" b="1" dirty="0">
                <a:solidFill>
                  <a:sysClr val="window" lastClr="FFFFFF"/>
                </a:solidFill>
                <a:latin typeface="BIZ UDPゴシック" panose="020B0400000000000000" pitchFamily="50" charset="-128"/>
                <a:ea typeface="BIZ UDPゴシック" panose="020B0400000000000000" pitchFamily="50" charset="-128"/>
              </a:rPr>
              <a:t>1 </a:t>
            </a:r>
            <a:r>
              <a:rPr lang="ja-JP" altLang="en-US" sz="2000" b="1" dirty="0">
                <a:solidFill>
                  <a:sysClr val="window" lastClr="FFFFFF"/>
                </a:solidFill>
                <a:latin typeface="BIZ UDPゴシック" panose="020B0400000000000000" pitchFamily="50" charset="-128"/>
                <a:ea typeface="BIZ UDPゴシック" panose="020B0400000000000000" pitchFamily="50" charset="-128"/>
              </a:rPr>
              <a:t>みどりの効果（現行計画）</a:t>
            </a:r>
          </a:p>
        </p:txBody>
      </p:sp>
      <p:sp>
        <p:nvSpPr>
          <p:cNvPr id="11" name="円/楕円 30">
            <a:extLst>
              <a:ext uri="{FF2B5EF4-FFF2-40B4-BE49-F238E27FC236}">
                <a16:creationId xmlns:a16="http://schemas.microsoft.com/office/drawing/2014/main" id="{E8F3989E-8D19-4583-9304-40FE7341822C}"/>
              </a:ext>
            </a:extLst>
          </p:cNvPr>
          <p:cNvSpPr/>
          <p:nvPr/>
        </p:nvSpPr>
        <p:spPr>
          <a:xfrm>
            <a:off x="9419757" y="32608"/>
            <a:ext cx="360000" cy="360000"/>
          </a:xfrm>
          <a:prstGeom prst="ellipse">
            <a:avLst/>
          </a:prstGeom>
          <a:solidFill>
            <a:schemeClr val="bg1"/>
          </a:solidFill>
          <a:ln w="12700">
            <a:solidFill>
              <a:schemeClr val="accent6">
                <a:lumMod val="50000"/>
              </a:schemeClr>
            </a:solidFill>
          </a:ln>
          <a:effectLst/>
        </p:spPr>
        <p:style>
          <a:lnRef idx="0">
            <a:schemeClr val="accent6"/>
          </a:lnRef>
          <a:fillRef idx="3">
            <a:schemeClr val="accent6"/>
          </a:fillRef>
          <a:effectRef idx="3">
            <a:schemeClr val="accent6"/>
          </a:effectRef>
          <a:fontRef idx="minor">
            <a:schemeClr val="lt1"/>
          </a:fontRef>
        </p:style>
        <p:txBody>
          <a:bodyPr wrap="square" lIns="0" tIns="0" rIns="0" bIns="36000" rtlCol="0" anchor="ctr" anchorCtr="1"/>
          <a:lstStyle/>
          <a:p>
            <a:pPr algn="ctr"/>
            <a:fld id="{9439D75A-5D0D-4091-BA6B-B620B8DC6492}" type="slidenum">
              <a:rPr lang="ja-JP" altLang="en-US" sz="1400" b="1">
                <a:solidFill>
                  <a:schemeClr val="accent6">
                    <a:lumMod val="50000"/>
                  </a:schemeClr>
                </a:solidFill>
                <a:latin typeface="BIZ UDPゴシック" panose="020B0400000000000000" pitchFamily="50" charset="-128"/>
                <a:ea typeface="BIZ UDPゴシック" panose="020B0400000000000000" pitchFamily="50" charset="-128"/>
              </a:rPr>
              <a:t>1</a:t>
            </a:fld>
            <a:endParaRPr lang="en-US" altLang="ja-JP" sz="1400" b="1" dirty="0">
              <a:solidFill>
                <a:schemeClr val="accent6">
                  <a:lumMod val="50000"/>
                </a:schemeClr>
              </a:solidFill>
              <a:latin typeface="BIZ UDPゴシック" panose="020B0400000000000000" pitchFamily="50" charset="-128"/>
              <a:ea typeface="BIZ UDPゴシック" panose="020B0400000000000000" pitchFamily="50" charset="-128"/>
            </a:endParaRPr>
          </a:p>
        </p:txBody>
      </p:sp>
      <p:sp>
        <p:nvSpPr>
          <p:cNvPr id="112" name="テキスト ボックス 111">
            <a:extLst>
              <a:ext uri="{FF2B5EF4-FFF2-40B4-BE49-F238E27FC236}">
                <a16:creationId xmlns:a16="http://schemas.microsoft.com/office/drawing/2014/main" id="{F25A0774-F9C7-16A9-4F1F-B593FE495847}"/>
              </a:ext>
            </a:extLst>
          </p:cNvPr>
          <p:cNvSpPr txBox="1"/>
          <p:nvPr/>
        </p:nvSpPr>
        <p:spPr>
          <a:xfrm>
            <a:off x="123768" y="541696"/>
            <a:ext cx="9658463" cy="601497"/>
          </a:xfrm>
          <a:prstGeom prst="rect">
            <a:avLst/>
          </a:prstGeom>
          <a:solidFill>
            <a:schemeClr val="bg1"/>
          </a:solidFill>
          <a:ln w="19050">
            <a:solidFill>
              <a:schemeClr val="accent6">
                <a:lumMod val="60000"/>
                <a:lumOff val="40000"/>
              </a:schemeClr>
            </a:solidFill>
          </a:ln>
        </p:spPr>
        <p:txBody>
          <a:bodyPr wrap="square" tIns="36000" bIns="72000" rtlCol="0" anchor="ctr" anchorCtr="0">
            <a:spAutoFit/>
          </a:bodyPr>
          <a:lstStyle/>
          <a:p>
            <a:pPr marL="285750" indent="-285750">
              <a:buFont typeface="BIZ UDPゴシック" panose="020B0400000000000000" pitchFamily="50" charset="-128"/>
              <a:buChar char="○"/>
            </a:pPr>
            <a:r>
              <a:rPr kumimoji="1" lang="ja-JP" altLang="en-US" sz="1600" dirty="0">
                <a:latin typeface="BIZ UDPゴシック" panose="020B0400000000000000" pitchFamily="50" charset="-128"/>
                <a:ea typeface="BIZ UDPゴシック" panose="020B0400000000000000" pitchFamily="50" charset="-128"/>
              </a:rPr>
              <a:t>現行計画では、みどりの暮らしを支える様々な効果について、大きく３つの効果「存在効果」「利用効果」「媒体効果」に分け、１１項目で提示。</a:t>
            </a:r>
            <a:endParaRPr kumimoji="1" lang="en-US" altLang="ja-JP" sz="1600" dirty="0">
              <a:latin typeface="BIZ UDPゴシック" panose="020B0400000000000000" pitchFamily="50" charset="-128"/>
              <a:ea typeface="BIZ UDPゴシック" panose="020B0400000000000000" pitchFamily="50" charset="-128"/>
            </a:endParaRPr>
          </a:p>
        </p:txBody>
      </p:sp>
      <p:pic>
        <p:nvPicPr>
          <p:cNvPr id="59" name="図 58">
            <a:extLst>
              <a:ext uri="{FF2B5EF4-FFF2-40B4-BE49-F238E27FC236}">
                <a16:creationId xmlns:a16="http://schemas.microsoft.com/office/drawing/2014/main" id="{8D3E9DDF-FBC9-4170-95FE-6E3E1887F9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330" y="1415372"/>
            <a:ext cx="4368280" cy="5083345"/>
          </a:xfrm>
          <a:prstGeom prst="rect">
            <a:avLst/>
          </a:prstGeom>
        </p:spPr>
      </p:pic>
      <p:sp>
        <p:nvSpPr>
          <p:cNvPr id="2" name="テキスト ボックス 1">
            <a:extLst>
              <a:ext uri="{FF2B5EF4-FFF2-40B4-BE49-F238E27FC236}">
                <a16:creationId xmlns:a16="http://schemas.microsoft.com/office/drawing/2014/main" id="{7486F772-A6F3-4C30-88B2-DB063F8FB1DA}"/>
              </a:ext>
            </a:extLst>
          </p:cNvPr>
          <p:cNvSpPr txBox="1"/>
          <p:nvPr/>
        </p:nvSpPr>
        <p:spPr>
          <a:xfrm>
            <a:off x="5150661" y="2733459"/>
            <a:ext cx="4449096" cy="1969770"/>
          </a:xfrm>
          <a:prstGeom prst="rect">
            <a:avLst/>
          </a:prstGeom>
          <a:solidFill>
            <a:schemeClr val="bg1"/>
          </a:solidFill>
          <a:ln w="19050">
            <a:solidFill>
              <a:schemeClr val="accent6">
                <a:lumMod val="60000"/>
                <a:lumOff val="40000"/>
              </a:schemeClr>
            </a:solidFill>
          </a:ln>
        </p:spPr>
        <p:txBody>
          <a:bodyPr wrap="square" rtlCol="0">
            <a:spAutoFit/>
          </a:bodyPr>
          <a:lstStyle/>
          <a:p>
            <a:pPr marL="174625" indent="-174625" algn="l">
              <a:buFont typeface="Arial" panose="020B0604020202020204" pitchFamily="34" charset="0"/>
              <a:buChar char="•"/>
            </a:pPr>
            <a:r>
              <a:rPr kumimoji="1" lang="ja-JP" altLang="en-US" sz="1600" b="1" u="sng" dirty="0">
                <a:latin typeface="BIZ UDPゴシック" panose="020B0400000000000000" pitchFamily="50" charset="-128"/>
                <a:ea typeface="BIZ UDPゴシック" panose="020B0400000000000000" pitchFamily="50" charset="-128"/>
              </a:rPr>
              <a:t>存在効果</a:t>
            </a:r>
            <a:endParaRPr kumimoji="1" lang="en-US" altLang="ja-JP" sz="1600" b="1" u="sng" dirty="0">
              <a:latin typeface="BIZ UDPゴシック" panose="020B0400000000000000" pitchFamily="50" charset="-128"/>
              <a:ea typeface="BIZ UDPゴシック" panose="020B0400000000000000" pitchFamily="50" charset="-128"/>
            </a:endParaRPr>
          </a:p>
          <a:p>
            <a:pPr algn="l">
              <a:spcAft>
                <a:spcPts val="600"/>
              </a:spcAft>
            </a:pPr>
            <a:r>
              <a:rPr kumimoji="1" lang="ja-JP" altLang="en-US" sz="1600" dirty="0">
                <a:latin typeface="BIZ UDPゴシック" panose="020B0400000000000000" pitchFamily="50" charset="-128"/>
                <a:ea typeface="BIZ UDPゴシック" panose="020B0400000000000000" pitchFamily="50" charset="-128"/>
              </a:rPr>
              <a:t>　　みどりが存在することで発揮される効果</a:t>
            </a:r>
            <a:endParaRPr kumimoji="1" lang="en-US" altLang="ja-JP" sz="1600" dirty="0">
              <a:latin typeface="BIZ UDPゴシック" panose="020B0400000000000000" pitchFamily="50" charset="-128"/>
              <a:ea typeface="BIZ UDPゴシック" panose="020B0400000000000000" pitchFamily="50" charset="-128"/>
            </a:endParaRPr>
          </a:p>
          <a:p>
            <a:pPr marL="174625" indent="-174625" algn="l">
              <a:buFont typeface="Arial" panose="020B0604020202020204" pitchFamily="34" charset="0"/>
              <a:buChar char="•"/>
            </a:pPr>
            <a:r>
              <a:rPr kumimoji="1" lang="ja-JP" altLang="en-US" sz="1600" b="1" u="sng" dirty="0">
                <a:latin typeface="BIZ UDPゴシック" panose="020B0400000000000000" pitchFamily="50" charset="-128"/>
                <a:ea typeface="BIZ UDPゴシック" panose="020B0400000000000000" pitchFamily="50" charset="-128"/>
              </a:rPr>
              <a:t>利用効果</a:t>
            </a:r>
            <a:endParaRPr kumimoji="1" lang="en-US" altLang="ja-JP" sz="1600" b="1" u="sng" dirty="0">
              <a:latin typeface="BIZ UDPゴシック" panose="020B0400000000000000" pitchFamily="50" charset="-128"/>
              <a:ea typeface="BIZ UDPゴシック" panose="020B0400000000000000" pitchFamily="50" charset="-128"/>
            </a:endParaRPr>
          </a:p>
          <a:p>
            <a:pPr algn="l">
              <a:spcAft>
                <a:spcPts val="600"/>
              </a:spcAft>
            </a:pPr>
            <a:r>
              <a:rPr kumimoji="1" lang="ja-JP" altLang="en-US" sz="1600" dirty="0">
                <a:latin typeface="BIZ UDPゴシック" panose="020B0400000000000000" pitchFamily="50" charset="-128"/>
                <a:ea typeface="BIZ UDPゴシック" panose="020B0400000000000000" pitchFamily="50" charset="-128"/>
              </a:rPr>
              <a:t>　　みどりを利用することで発揮される効果</a:t>
            </a:r>
            <a:endParaRPr kumimoji="1" lang="en-US" altLang="ja-JP" sz="1600" dirty="0">
              <a:latin typeface="BIZ UDPゴシック" panose="020B0400000000000000" pitchFamily="50" charset="-128"/>
              <a:ea typeface="BIZ UDPゴシック" panose="020B0400000000000000" pitchFamily="50" charset="-128"/>
            </a:endParaRPr>
          </a:p>
          <a:p>
            <a:pPr marL="174625" indent="-174625" algn="l">
              <a:buFont typeface="Arial" panose="020B0604020202020204" pitchFamily="34" charset="0"/>
              <a:buChar char="•"/>
            </a:pPr>
            <a:r>
              <a:rPr kumimoji="1" lang="ja-JP" altLang="en-US" sz="1600" b="1" u="sng" dirty="0">
                <a:latin typeface="BIZ UDPゴシック" panose="020B0400000000000000" pitchFamily="50" charset="-128"/>
                <a:ea typeface="BIZ UDPゴシック" panose="020B0400000000000000" pitchFamily="50" charset="-128"/>
              </a:rPr>
              <a:t>媒体効果</a:t>
            </a:r>
            <a:endParaRPr kumimoji="1" lang="en-US" altLang="ja-JP" sz="1600" b="1" u="sng" dirty="0">
              <a:latin typeface="BIZ UDPゴシック" panose="020B0400000000000000" pitchFamily="50" charset="-128"/>
              <a:ea typeface="BIZ UDPゴシック" panose="020B0400000000000000" pitchFamily="50" charset="-128"/>
            </a:endParaRPr>
          </a:p>
          <a:p>
            <a:pPr marL="266700" indent="-266700" algn="l"/>
            <a:r>
              <a:rPr kumimoji="1" lang="ja-JP" altLang="en-US" sz="1600" dirty="0">
                <a:latin typeface="BIZ UDPゴシック" panose="020B0400000000000000" pitchFamily="50" charset="-128"/>
                <a:ea typeface="BIZ UDPゴシック" panose="020B0400000000000000" pitchFamily="50" charset="-128"/>
              </a:rPr>
              <a:t>　　様々な活動を活発化させるなど、みどりをきっかけとして間接的に得られる効果</a:t>
            </a:r>
          </a:p>
        </p:txBody>
      </p:sp>
    </p:spTree>
    <p:extLst>
      <p:ext uri="{BB962C8B-B14F-4D97-AF65-F5344CB8AC3E}">
        <p14:creationId xmlns:p14="http://schemas.microsoft.com/office/powerpoint/2010/main" val="3623685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B528F-492D-0125-B852-AF31CB8D0A0A}"/>
            </a:ext>
          </a:extLst>
        </p:cNvPr>
        <p:cNvGrpSpPr/>
        <p:nvPr/>
      </p:nvGrpSpPr>
      <p:grpSpPr>
        <a:xfrm>
          <a:off x="0" y="0"/>
          <a:ext cx="0" cy="0"/>
          <a:chOff x="0" y="0"/>
          <a:chExt cx="0" cy="0"/>
        </a:xfrm>
      </p:grpSpPr>
      <p:sp>
        <p:nvSpPr>
          <p:cNvPr id="10" name="タイトル 1">
            <a:extLst>
              <a:ext uri="{FF2B5EF4-FFF2-40B4-BE49-F238E27FC236}">
                <a16:creationId xmlns:a16="http://schemas.microsoft.com/office/drawing/2014/main" id="{DF51126A-7905-4C0F-A4DF-884B61628A50}"/>
              </a:ext>
            </a:extLst>
          </p:cNvPr>
          <p:cNvSpPr txBox="1">
            <a:spLocks/>
          </p:cNvSpPr>
          <p:nvPr/>
        </p:nvSpPr>
        <p:spPr bwMode="auto">
          <a:xfrm>
            <a:off x="0" y="-4182"/>
            <a:ext cx="9905999" cy="468000"/>
          </a:xfrm>
          <a:prstGeom prst="rect">
            <a:avLst/>
          </a:prstGeom>
          <a:gradFill rotWithShape="1">
            <a:gsLst>
              <a:gs pos="0">
                <a:srgbClr val="00B050"/>
              </a:gs>
              <a:gs pos="80000">
                <a:srgbClr val="00B050"/>
              </a:gs>
              <a:gs pos="100000">
                <a:srgbClr val="00B050"/>
              </a:gs>
            </a:gsLst>
            <a:lin ang="5400000" scaled="0"/>
          </a:gradFill>
          <a:ln>
            <a:noFill/>
          </a:ln>
          <a:effectLst/>
          <a:scene3d>
            <a:camera prst="orthographicFront">
              <a:rot lat="0" lon="0" rev="0"/>
            </a:camera>
            <a:lightRig rig="threePt" dir="t">
              <a:rot lat="0" lon="0" rev="1200000"/>
            </a:lightRig>
          </a:scene3d>
          <a:sp3d/>
          <a:extLst>
            <a:ext uri="{91240B29-F687-4F45-9708-019B960494DF}">
              <a14:hiddenLine xmlns:a14="http://schemas.microsoft.com/office/drawing/2010/main" w="9525">
                <a:solidFill>
                  <a:srgbClr val="000000"/>
                </a:solidFill>
                <a:miter lim="800000"/>
                <a:headEnd/>
                <a:tailEnd/>
              </a14:hiddenLine>
            </a:ext>
          </a:extLst>
        </p:spPr>
        <p:txBody>
          <a:bodyPr vert="horz" wrap="square" lIns="99060" tIns="49530" rIns="99060" bIns="4953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algn="l" defTabSz="990570" fontAlgn="auto">
              <a:spcAft>
                <a:spcPts val="0"/>
              </a:spcAft>
              <a:defRPr/>
            </a:pPr>
            <a:r>
              <a:rPr lang="ja-JP" altLang="en-US" sz="2000" b="1" dirty="0">
                <a:solidFill>
                  <a:sysClr val="window" lastClr="FFFFFF"/>
                </a:solidFill>
                <a:latin typeface="BIZ UDPゴシック" panose="020B0400000000000000" pitchFamily="50" charset="-128"/>
                <a:ea typeface="BIZ UDPゴシック" panose="020B0400000000000000" pitchFamily="50" charset="-128"/>
              </a:rPr>
              <a:t>　</a:t>
            </a:r>
            <a:r>
              <a:rPr lang="en-US" altLang="ja-JP" sz="2000" b="1" dirty="0">
                <a:solidFill>
                  <a:sysClr val="window" lastClr="FFFFFF"/>
                </a:solidFill>
                <a:latin typeface="BIZ UDPゴシック" panose="020B0400000000000000" pitchFamily="50" charset="-128"/>
                <a:ea typeface="BIZ UDPゴシック" panose="020B0400000000000000" pitchFamily="50" charset="-128"/>
              </a:rPr>
              <a:t>1 </a:t>
            </a:r>
            <a:r>
              <a:rPr lang="ja-JP" altLang="en-US" sz="2000" b="1" dirty="0">
                <a:solidFill>
                  <a:sysClr val="window" lastClr="FFFFFF"/>
                </a:solidFill>
                <a:latin typeface="BIZ UDPゴシック" panose="020B0400000000000000" pitchFamily="50" charset="-128"/>
                <a:ea typeface="BIZ UDPゴシック" panose="020B0400000000000000" pitchFamily="50" charset="-128"/>
              </a:rPr>
              <a:t>みどりの効果（案）</a:t>
            </a:r>
          </a:p>
        </p:txBody>
      </p:sp>
      <p:sp>
        <p:nvSpPr>
          <p:cNvPr id="11" name="円/楕円 30">
            <a:extLst>
              <a:ext uri="{FF2B5EF4-FFF2-40B4-BE49-F238E27FC236}">
                <a16:creationId xmlns:a16="http://schemas.microsoft.com/office/drawing/2014/main" id="{E8F3989E-8D19-4583-9304-40FE7341822C}"/>
              </a:ext>
            </a:extLst>
          </p:cNvPr>
          <p:cNvSpPr/>
          <p:nvPr/>
        </p:nvSpPr>
        <p:spPr>
          <a:xfrm>
            <a:off x="9419757" y="32608"/>
            <a:ext cx="360000" cy="360000"/>
          </a:xfrm>
          <a:prstGeom prst="ellipse">
            <a:avLst/>
          </a:prstGeom>
          <a:solidFill>
            <a:schemeClr val="bg1"/>
          </a:solidFill>
          <a:ln w="12700">
            <a:solidFill>
              <a:schemeClr val="accent6">
                <a:lumMod val="50000"/>
              </a:schemeClr>
            </a:solidFill>
          </a:ln>
          <a:effectLst/>
        </p:spPr>
        <p:style>
          <a:lnRef idx="0">
            <a:schemeClr val="accent6"/>
          </a:lnRef>
          <a:fillRef idx="3">
            <a:schemeClr val="accent6"/>
          </a:fillRef>
          <a:effectRef idx="3">
            <a:schemeClr val="accent6"/>
          </a:effectRef>
          <a:fontRef idx="minor">
            <a:schemeClr val="lt1"/>
          </a:fontRef>
        </p:style>
        <p:txBody>
          <a:bodyPr wrap="square" lIns="0" tIns="0" rIns="0" bIns="36000" rtlCol="0" anchor="ctr" anchorCtr="1"/>
          <a:lstStyle/>
          <a:p>
            <a:pPr algn="ctr"/>
            <a:fld id="{9439D75A-5D0D-4091-BA6B-B620B8DC6492}" type="slidenum">
              <a:rPr lang="ja-JP" altLang="en-US" sz="1400" b="1">
                <a:solidFill>
                  <a:schemeClr val="accent6">
                    <a:lumMod val="50000"/>
                  </a:schemeClr>
                </a:solidFill>
                <a:latin typeface="BIZ UDPゴシック" panose="020B0400000000000000" pitchFamily="50" charset="-128"/>
                <a:ea typeface="BIZ UDPゴシック" panose="020B0400000000000000" pitchFamily="50" charset="-128"/>
              </a:rPr>
              <a:t>2</a:t>
            </a:fld>
            <a:endParaRPr lang="en-US" altLang="ja-JP" sz="1400" b="1" dirty="0">
              <a:solidFill>
                <a:schemeClr val="accent6">
                  <a:lumMod val="50000"/>
                </a:schemeClr>
              </a:solidFill>
              <a:latin typeface="BIZ UDPゴシック" panose="020B0400000000000000" pitchFamily="50" charset="-128"/>
              <a:ea typeface="BIZ UDPゴシック" panose="020B0400000000000000" pitchFamily="50" charset="-128"/>
            </a:endParaRPr>
          </a:p>
        </p:txBody>
      </p:sp>
      <p:graphicFrame>
        <p:nvGraphicFramePr>
          <p:cNvPr id="17" name="表 2">
            <a:extLst>
              <a:ext uri="{FF2B5EF4-FFF2-40B4-BE49-F238E27FC236}">
                <a16:creationId xmlns:a16="http://schemas.microsoft.com/office/drawing/2014/main" id="{5DB890E0-C177-C8E3-49D2-A2EBDEEB66DB}"/>
              </a:ext>
            </a:extLst>
          </p:cNvPr>
          <p:cNvGraphicFramePr>
            <a:graphicFrameLocks noGrp="1"/>
          </p:cNvGraphicFramePr>
          <p:nvPr>
            <p:extLst>
              <p:ext uri="{D42A27DB-BD31-4B8C-83A1-F6EECF244321}">
                <p14:modId xmlns:p14="http://schemas.microsoft.com/office/powerpoint/2010/main" val="3674843208"/>
              </p:ext>
            </p:extLst>
          </p:nvPr>
        </p:nvGraphicFramePr>
        <p:xfrm>
          <a:off x="121294" y="1307145"/>
          <a:ext cx="9658463" cy="5347945"/>
        </p:xfrm>
        <a:graphic>
          <a:graphicData uri="http://schemas.openxmlformats.org/drawingml/2006/table">
            <a:tbl>
              <a:tblPr firstRow="1" bandRow="1">
                <a:tableStyleId>{BC89EF96-8CEA-46FF-86C4-4CE0E7609802}</a:tableStyleId>
              </a:tblPr>
              <a:tblGrid>
                <a:gridCol w="876926">
                  <a:extLst>
                    <a:ext uri="{9D8B030D-6E8A-4147-A177-3AD203B41FA5}">
                      <a16:colId xmlns:a16="http://schemas.microsoft.com/office/drawing/2014/main" val="4265496158"/>
                    </a:ext>
                  </a:extLst>
                </a:gridCol>
                <a:gridCol w="2035401">
                  <a:extLst>
                    <a:ext uri="{9D8B030D-6E8A-4147-A177-3AD203B41FA5}">
                      <a16:colId xmlns:a16="http://schemas.microsoft.com/office/drawing/2014/main" val="1715949236"/>
                    </a:ext>
                  </a:extLst>
                </a:gridCol>
                <a:gridCol w="2193131">
                  <a:extLst>
                    <a:ext uri="{9D8B030D-6E8A-4147-A177-3AD203B41FA5}">
                      <a16:colId xmlns:a16="http://schemas.microsoft.com/office/drawing/2014/main" val="4037396085"/>
                    </a:ext>
                  </a:extLst>
                </a:gridCol>
                <a:gridCol w="2278856">
                  <a:extLst>
                    <a:ext uri="{9D8B030D-6E8A-4147-A177-3AD203B41FA5}">
                      <a16:colId xmlns:a16="http://schemas.microsoft.com/office/drawing/2014/main" val="1780824801"/>
                    </a:ext>
                  </a:extLst>
                </a:gridCol>
                <a:gridCol w="2274149">
                  <a:extLst>
                    <a:ext uri="{9D8B030D-6E8A-4147-A177-3AD203B41FA5}">
                      <a16:colId xmlns:a16="http://schemas.microsoft.com/office/drawing/2014/main" val="1692542951"/>
                    </a:ext>
                  </a:extLst>
                </a:gridCol>
              </a:tblGrid>
              <a:tr h="256681">
                <a:tc>
                  <a:txBody>
                    <a:bodyPr/>
                    <a:lstStyle/>
                    <a:p>
                      <a:endParaRPr kumimoji="1" lang="ja-JP" altLang="en-US" sz="1100" dirty="0">
                        <a:latin typeface="BIZ UDPゴシック" panose="020B0400000000000000" pitchFamily="50" charset="-128"/>
                        <a:ea typeface="BIZ UDPゴシック" panose="020B0400000000000000" pitchFamily="50" charset="-128"/>
                      </a:endParaRPr>
                    </a:p>
                  </a:txBody>
                  <a:tcPr marL="65314" marR="65314" marT="32657" marB="32657"/>
                </a:tc>
                <a:tc>
                  <a:txBody>
                    <a:bodyPr/>
                    <a:lstStyle/>
                    <a:p>
                      <a:pPr algn="ctr"/>
                      <a:r>
                        <a:rPr kumimoji="1" lang="ja-JP" altLang="en-US" sz="1200" dirty="0">
                          <a:latin typeface="BIZ UDPゴシック" panose="020B0400000000000000" pitchFamily="50" charset="-128"/>
                          <a:ea typeface="BIZ UDPゴシック" panose="020B0400000000000000" pitchFamily="50" charset="-128"/>
                        </a:rPr>
                        <a:t>現行計画</a:t>
                      </a:r>
                    </a:p>
                  </a:txBody>
                  <a:tcPr marL="65314" marR="65314" marT="32657" marB="32657" anchor="ctr"/>
                </a:tc>
                <a:tc>
                  <a:txBody>
                    <a:bodyPr/>
                    <a:lstStyle/>
                    <a:p>
                      <a:pPr algn="ctr"/>
                      <a:r>
                        <a:rPr kumimoji="1" lang="ja-JP" altLang="en-US" sz="1200" dirty="0">
                          <a:latin typeface="BIZ UDPゴシック" panose="020B0400000000000000" pitchFamily="50" charset="-128"/>
                          <a:ea typeface="BIZ UDPゴシック" panose="020B0400000000000000" pitchFamily="50" charset="-128"/>
                        </a:rPr>
                        <a:t>次期計画（案）</a:t>
                      </a:r>
                    </a:p>
                  </a:txBody>
                  <a:tcPr marL="65314" marR="65314" marT="32657" marB="32657" anchor="ctr"/>
                </a:tc>
                <a:tc>
                  <a:txBody>
                    <a:bodyPr/>
                    <a:lstStyle/>
                    <a:p>
                      <a:pPr algn="ctr"/>
                      <a:r>
                        <a:rPr kumimoji="1" lang="ja-JP" altLang="en-US" sz="1200" dirty="0">
                          <a:latin typeface="BIZ UDPゴシック" panose="020B0400000000000000" pitchFamily="50" charset="-128"/>
                          <a:ea typeface="BIZ UDPゴシック" panose="020B0400000000000000" pitchFamily="50" charset="-128"/>
                        </a:rPr>
                        <a:t>（参考）文献（</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a:t>
                      </a:r>
                    </a:p>
                  </a:txBody>
                  <a:tcPr marL="65314" marR="65314" marT="32657" marB="32657" anchor="ctr"/>
                </a:tc>
                <a:tc>
                  <a:txBody>
                    <a:bodyPr/>
                    <a:lstStyle/>
                    <a:p>
                      <a:pPr algn="ctr"/>
                      <a:r>
                        <a:rPr kumimoji="1" lang="ja-JP" altLang="en-US" sz="1200" dirty="0">
                          <a:latin typeface="BIZ UDPゴシック" panose="020B0400000000000000" pitchFamily="50" charset="-128"/>
                          <a:ea typeface="BIZ UDPゴシック" panose="020B0400000000000000" pitchFamily="50" charset="-128"/>
                        </a:rPr>
                        <a:t>（参考）大阪市緑の基本計画</a:t>
                      </a:r>
                    </a:p>
                  </a:txBody>
                  <a:tcPr marL="65314" marR="65314" marT="32657" marB="32657" anchor="ctr"/>
                </a:tc>
                <a:extLst>
                  <a:ext uri="{0D108BD9-81ED-4DB2-BD59-A6C34878D82A}">
                    <a16:rowId xmlns:a16="http://schemas.microsoft.com/office/drawing/2014/main" val="1268269269"/>
                  </a:ext>
                </a:extLst>
              </a:tr>
              <a:tr h="1606744">
                <a:tc>
                  <a:txBody>
                    <a:bodyPr/>
                    <a:lstStyle/>
                    <a:p>
                      <a:r>
                        <a:rPr kumimoji="1" lang="ja-JP" altLang="en-US" sz="1200" dirty="0">
                          <a:solidFill>
                            <a:schemeClr val="tx1"/>
                          </a:solidFill>
                          <a:latin typeface="BIZ UDPゴシック" panose="020B0400000000000000" pitchFamily="50" charset="-128"/>
                          <a:ea typeface="BIZ UDPゴシック" panose="020B0400000000000000" pitchFamily="50" charset="-128"/>
                        </a:rPr>
                        <a:t>存在効果</a:t>
                      </a:r>
                    </a:p>
                  </a:txBody>
                  <a:tcPr marL="65314" marR="65314" marT="32657" marB="32657"/>
                </a:tc>
                <a:tc>
                  <a:txBody>
                    <a:bodyPr/>
                    <a:lstStyle/>
                    <a:p>
                      <a:endParaRPr kumimoji="1" lang="ja-JP" altLang="en-US" sz="1100" dirty="0">
                        <a:latin typeface="BIZ UDPゴシック" panose="020B0400000000000000" pitchFamily="50" charset="-128"/>
                        <a:ea typeface="BIZ UDPゴシック" panose="020B0400000000000000" pitchFamily="50" charset="-128"/>
                      </a:endParaRPr>
                    </a:p>
                  </a:txBody>
                  <a:tcPr marL="65314" marR="65314" marT="32657" marB="32657"/>
                </a:tc>
                <a:tc>
                  <a:txBody>
                    <a:bodyPr/>
                    <a:lstStyle/>
                    <a:p>
                      <a:endParaRPr kumimoji="1" lang="ja-JP" altLang="en-US" sz="1100" dirty="0">
                        <a:latin typeface="BIZ UDPゴシック" panose="020B0400000000000000" pitchFamily="50" charset="-128"/>
                        <a:ea typeface="BIZ UDPゴシック" panose="020B0400000000000000" pitchFamily="50" charset="-128"/>
                      </a:endParaRPr>
                    </a:p>
                  </a:txBody>
                  <a:tcPr marL="65314" marR="65314" marT="32657" marB="32657"/>
                </a:tc>
                <a:tc>
                  <a:txBody>
                    <a:bodyPr/>
                    <a:lstStyle/>
                    <a:p>
                      <a:endParaRPr kumimoji="1" lang="ja-JP" altLang="en-US" sz="1100" dirty="0">
                        <a:latin typeface="BIZ UDPゴシック" panose="020B0400000000000000" pitchFamily="50" charset="-128"/>
                        <a:ea typeface="BIZ UDPゴシック" panose="020B0400000000000000" pitchFamily="50" charset="-128"/>
                      </a:endParaRPr>
                    </a:p>
                  </a:txBody>
                  <a:tcPr marL="65314" marR="65314" marT="32657" marB="32657"/>
                </a:tc>
                <a:tc>
                  <a:txBody>
                    <a:bodyPr/>
                    <a:lstStyle/>
                    <a:p>
                      <a:endParaRPr kumimoji="1" lang="ja-JP" altLang="en-US" sz="1100" dirty="0">
                        <a:latin typeface="BIZ UDPゴシック" panose="020B0400000000000000" pitchFamily="50" charset="-128"/>
                        <a:ea typeface="BIZ UDPゴシック" panose="020B0400000000000000" pitchFamily="50" charset="-128"/>
                      </a:endParaRPr>
                    </a:p>
                  </a:txBody>
                  <a:tcPr marL="65314" marR="65314" marT="32657" marB="32657"/>
                </a:tc>
                <a:extLst>
                  <a:ext uri="{0D108BD9-81ED-4DB2-BD59-A6C34878D82A}">
                    <a16:rowId xmlns:a16="http://schemas.microsoft.com/office/drawing/2014/main" val="1935856211"/>
                  </a:ext>
                </a:extLst>
              </a:tr>
              <a:tr h="1575166">
                <a:tc>
                  <a:txBody>
                    <a:bodyPr/>
                    <a:lstStyle/>
                    <a:p>
                      <a:r>
                        <a:rPr kumimoji="1" lang="ja-JP" altLang="en-US" sz="1200" dirty="0">
                          <a:latin typeface="BIZ UDPゴシック" panose="020B0400000000000000" pitchFamily="50" charset="-128"/>
                          <a:ea typeface="BIZ UDPゴシック" panose="020B0400000000000000" pitchFamily="50" charset="-128"/>
                        </a:rPr>
                        <a:t>利用効果</a:t>
                      </a:r>
                    </a:p>
                  </a:txBody>
                  <a:tcPr marL="65314" marR="65314" marT="32657" marB="32657"/>
                </a:tc>
                <a:tc>
                  <a:txBody>
                    <a:bodyPr/>
                    <a:lstStyle/>
                    <a:p>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endParaRPr kumimoji="1" lang="ja-JP" altLang="en-US" sz="1100" dirty="0">
                        <a:latin typeface="BIZ UDPゴシック" panose="020B0400000000000000" pitchFamily="50" charset="-128"/>
                        <a:ea typeface="BIZ UDPゴシック" panose="020B0400000000000000" pitchFamily="50" charset="-128"/>
                      </a:endParaRPr>
                    </a:p>
                  </a:txBody>
                  <a:tcPr marL="65314" marR="65314" marT="32657" marB="32657"/>
                </a:tc>
                <a:tc>
                  <a:txBody>
                    <a:bodyPr/>
                    <a:lstStyle/>
                    <a:p>
                      <a:endParaRPr kumimoji="1" lang="ja-JP" altLang="en-US" sz="1100" dirty="0">
                        <a:latin typeface="BIZ UDPゴシック" panose="020B0400000000000000" pitchFamily="50" charset="-128"/>
                        <a:ea typeface="BIZ UDPゴシック" panose="020B0400000000000000" pitchFamily="50" charset="-128"/>
                      </a:endParaRPr>
                    </a:p>
                  </a:txBody>
                  <a:tcPr marL="65314" marR="65314" marT="32657" marB="32657"/>
                </a:tc>
                <a:tc>
                  <a:txBody>
                    <a:bodyPr/>
                    <a:lstStyle/>
                    <a:p>
                      <a:endParaRPr kumimoji="1" lang="ja-JP" altLang="en-US" sz="1100" dirty="0">
                        <a:latin typeface="BIZ UDPゴシック" panose="020B0400000000000000" pitchFamily="50" charset="-128"/>
                        <a:ea typeface="BIZ UDPゴシック" panose="020B0400000000000000" pitchFamily="50" charset="-128"/>
                      </a:endParaRPr>
                    </a:p>
                  </a:txBody>
                  <a:tcPr marL="65314" marR="65314" marT="32657" marB="32657"/>
                </a:tc>
                <a:tc>
                  <a:txBody>
                    <a:bodyPr/>
                    <a:lstStyle/>
                    <a:p>
                      <a:endParaRPr kumimoji="1" lang="ja-JP" altLang="en-US" sz="1100" dirty="0">
                        <a:latin typeface="BIZ UDPゴシック" panose="020B0400000000000000" pitchFamily="50" charset="-128"/>
                        <a:ea typeface="BIZ UDPゴシック" panose="020B0400000000000000" pitchFamily="50" charset="-128"/>
                      </a:endParaRPr>
                    </a:p>
                  </a:txBody>
                  <a:tcPr marL="65314" marR="65314" marT="32657" marB="32657"/>
                </a:tc>
                <a:extLst>
                  <a:ext uri="{0D108BD9-81ED-4DB2-BD59-A6C34878D82A}">
                    <a16:rowId xmlns:a16="http://schemas.microsoft.com/office/drawing/2014/main" val="2749711800"/>
                  </a:ext>
                </a:extLst>
              </a:tr>
              <a:tr h="1861547">
                <a:tc>
                  <a:txBody>
                    <a:bodyPr/>
                    <a:lstStyle/>
                    <a:p>
                      <a:r>
                        <a:rPr kumimoji="1" lang="ja-JP" altLang="en-US" sz="1200" dirty="0">
                          <a:solidFill>
                            <a:schemeClr val="tx1"/>
                          </a:solidFill>
                          <a:latin typeface="BIZ UDPゴシック" panose="020B0400000000000000" pitchFamily="50" charset="-128"/>
                          <a:ea typeface="BIZ UDPゴシック" panose="020B0400000000000000" pitchFamily="50" charset="-128"/>
                        </a:rPr>
                        <a:t>媒体効果</a:t>
                      </a:r>
                    </a:p>
                  </a:txBody>
                  <a:tcPr marL="65314" marR="65314" marT="32657" marB="32657"/>
                </a:tc>
                <a:tc>
                  <a:txBody>
                    <a:bodyPr/>
                    <a:lstStyle/>
                    <a:p>
                      <a:endParaRPr kumimoji="1" lang="ja-JP" altLang="en-US" sz="1100" dirty="0">
                        <a:latin typeface="BIZ UDPゴシック" panose="020B0400000000000000" pitchFamily="50" charset="-128"/>
                        <a:ea typeface="BIZ UDPゴシック" panose="020B0400000000000000" pitchFamily="50" charset="-128"/>
                      </a:endParaRPr>
                    </a:p>
                  </a:txBody>
                  <a:tcPr marL="65314" marR="65314" marT="32657" marB="32657"/>
                </a:tc>
                <a:tc>
                  <a:txBody>
                    <a:bodyPr/>
                    <a:lstStyle/>
                    <a:p>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endParaRPr kumimoji="1" lang="ja-JP" altLang="en-US" sz="1100" dirty="0">
                        <a:latin typeface="BIZ UDPゴシック" panose="020B0400000000000000" pitchFamily="50" charset="-128"/>
                        <a:ea typeface="BIZ UDPゴシック" panose="020B0400000000000000" pitchFamily="50" charset="-128"/>
                      </a:endParaRPr>
                    </a:p>
                  </a:txBody>
                  <a:tcPr marL="65314" marR="65314" marT="32657" marB="32657"/>
                </a:tc>
                <a:tc>
                  <a:txBody>
                    <a:bodyPr/>
                    <a:lstStyle/>
                    <a:p>
                      <a:endParaRPr kumimoji="1" lang="ja-JP" altLang="en-US" sz="1100" dirty="0">
                        <a:latin typeface="BIZ UDPゴシック" panose="020B0400000000000000" pitchFamily="50" charset="-128"/>
                        <a:ea typeface="BIZ UDPゴシック" panose="020B0400000000000000" pitchFamily="50" charset="-128"/>
                      </a:endParaRPr>
                    </a:p>
                  </a:txBody>
                  <a:tcPr marL="65314" marR="65314" marT="32657" marB="32657"/>
                </a:tc>
                <a:tc>
                  <a:txBody>
                    <a:bodyPr/>
                    <a:lstStyle/>
                    <a:p>
                      <a:endParaRPr kumimoji="1" lang="ja-JP" altLang="en-US" sz="1100" dirty="0">
                        <a:latin typeface="BIZ UDPゴシック" panose="020B0400000000000000" pitchFamily="50" charset="-128"/>
                        <a:ea typeface="BIZ UDPゴシック" panose="020B0400000000000000" pitchFamily="50" charset="-128"/>
                      </a:endParaRPr>
                    </a:p>
                  </a:txBody>
                  <a:tcPr marL="65314" marR="65314" marT="32657" marB="32657"/>
                </a:tc>
                <a:extLst>
                  <a:ext uri="{0D108BD9-81ED-4DB2-BD59-A6C34878D82A}">
                    <a16:rowId xmlns:a16="http://schemas.microsoft.com/office/drawing/2014/main" val="1327180203"/>
                  </a:ext>
                </a:extLst>
              </a:tr>
            </a:tbl>
          </a:graphicData>
        </a:graphic>
      </p:graphicFrame>
      <p:sp>
        <p:nvSpPr>
          <p:cNvPr id="29" name="テキスト ボックス 28">
            <a:extLst>
              <a:ext uri="{FF2B5EF4-FFF2-40B4-BE49-F238E27FC236}">
                <a16:creationId xmlns:a16="http://schemas.microsoft.com/office/drawing/2014/main" id="{E4056EAB-CB3B-685B-74B7-44359BDBAB63}"/>
              </a:ext>
            </a:extLst>
          </p:cNvPr>
          <p:cNvSpPr txBox="1"/>
          <p:nvPr/>
        </p:nvSpPr>
        <p:spPr>
          <a:xfrm>
            <a:off x="1377112" y="1628260"/>
            <a:ext cx="1261884" cy="276999"/>
          </a:xfrm>
          <a:prstGeom prst="rect">
            <a:avLst/>
          </a:prstGeom>
          <a:solidFill>
            <a:schemeClr val="accent6">
              <a:lumMod val="20000"/>
              <a:lumOff val="80000"/>
            </a:schemeClr>
          </a:solidFill>
          <a:ln>
            <a:solidFill>
              <a:schemeClr val="accent6"/>
            </a:solidFill>
          </a:ln>
        </p:spPr>
        <p:txBody>
          <a:bodyPr wrap="none" rtlCol="0">
            <a:spAutoFit/>
          </a:bodyPr>
          <a:lstStyle/>
          <a:p>
            <a:pPr defTabSz="326578"/>
            <a:r>
              <a:rPr kumimoji="1" lang="ja-JP" altLang="en-US" sz="1200" dirty="0">
                <a:solidFill>
                  <a:prstClr val="black"/>
                </a:solidFill>
                <a:latin typeface="BIZ UDPゴシック" panose="020B0400000000000000" pitchFamily="50" charset="-128"/>
                <a:ea typeface="BIZ UDPゴシック" panose="020B0400000000000000" pitchFamily="50" charset="-128"/>
              </a:rPr>
              <a:t>防災機能の向上</a:t>
            </a:r>
          </a:p>
        </p:txBody>
      </p:sp>
      <p:sp>
        <p:nvSpPr>
          <p:cNvPr id="43" name="テキスト ボックス 42">
            <a:extLst>
              <a:ext uri="{FF2B5EF4-FFF2-40B4-BE49-F238E27FC236}">
                <a16:creationId xmlns:a16="http://schemas.microsoft.com/office/drawing/2014/main" id="{8AF7DBD5-6704-BF25-9B93-BD40305EEA91}"/>
              </a:ext>
            </a:extLst>
          </p:cNvPr>
          <p:cNvSpPr txBox="1"/>
          <p:nvPr/>
        </p:nvSpPr>
        <p:spPr>
          <a:xfrm>
            <a:off x="1499648" y="2279765"/>
            <a:ext cx="1035861" cy="461665"/>
          </a:xfrm>
          <a:prstGeom prst="rect">
            <a:avLst/>
          </a:prstGeom>
          <a:solidFill>
            <a:schemeClr val="accent6">
              <a:lumMod val="20000"/>
              <a:lumOff val="80000"/>
            </a:schemeClr>
          </a:solidFill>
          <a:ln>
            <a:solidFill>
              <a:schemeClr val="accent6"/>
            </a:solidFill>
          </a:ln>
        </p:spPr>
        <p:txBody>
          <a:bodyPr wrap="none" rtlCol="0">
            <a:spAutoFit/>
          </a:bodyPr>
          <a:lstStyle/>
          <a:p>
            <a:pPr defTabSz="326578"/>
            <a:r>
              <a:rPr kumimoji="1" lang="ja-JP" altLang="en-US" sz="1200" dirty="0">
                <a:solidFill>
                  <a:prstClr val="black"/>
                </a:solidFill>
                <a:latin typeface="BIZ UDPゴシック" panose="020B0400000000000000" pitchFamily="50" charset="-128"/>
                <a:ea typeface="BIZ UDPゴシック" panose="020B0400000000000000" pitchFamily="50" charset="-128"/>
              </a:rPr>
              <a:t>水源かん養、</a:t>
            </a:r>
            <a:endParaRPr kumimoji="1" lang="en-US" altLang="ja-JP" sz="1200" dirty="0">
              <a:solidFill>
                <a:prstClr val="black"/>
              </a:solidFill>
              <a:latin typeface="BIZ UDPゴシック" panose="020B0400000000000000" pitchFamily="50" charset="-128"/>
              <a:ea typeface="BIZ UDPゴシック" panose="020B0400000000000000" pitchFamily="50" charset="-128"/>
            </a:endParaRPr>
          </a:p>
          <a:p>
            <a:pPr defTabSz="326578"/>
            <a:r>
              <a:rPr kumimoji="1" lang="ja-JP" altLang="en-US" sz="1200" dirty="0">
                <a:solidFill>
                  <a:prstClr val="black"/>
                </a:solidFill>
                <a:latin typeface="BIZ UDPゴシック" panose="020B0400000000000000" pitchFamily="50" charset="-128"/>
                <a:ea typeface="BIZ UDPゴシック" panose="020B0400000000000000" pitchFamily="50" charset="-128"/>
              </a:rPr>
              <a:t>生物多様性</a:t>
            </a:r>
          </a:p>
        </p:txBody>
      </p:sp>
      <p:sp>
        <p:nvSpPr>
          <p:cNvPr id="45" name="テキスト ボックス 44">
            <a:extLst>
              <a:ext uri="{FF2B5EF4-FFF2-40B4-BE49-F238E27FC236}">
                <a16:creationId xmlns:a16="http://schemas.microsoft.com/office/drawing/2014/main" id="{FA4D48CD-6D80-8037-EBD2-8094AB04573B}"/>
              </a:ext>
            </a:extLst>
          </p:cNvPr>
          <p:cNvSpPr txBox="1"/>
          <p:nvPr/>
        </p:nvSpPr>
        <p:spPr>
          <a:xfrm>
            <a:off x="1377112" y="2797204"/>
            <a:ext cx="1261884" cy="276999"/>
          </a:xfrm>
          <a:prstGeom prst="rect">
            <a:avLst/>
          </a:prstGeom>
          <a:solidFill>
            <a:schemeClr val="accent6">
              <a:lumMod val="20000"/>
              <a:lumOff val="80000"/>
            </a:schemeClr>
          </a:solidFill>
          <a:ln>
            <a:solidFill>
              <a:schemeClr val="accent6"/>
            </a:solidFill>
          </a:ln>
        </p:spPr>
        <p:txBody>
          <a:bodyPr wrap="none" rtlCol="0">
            <a:spAutoFit/>
          </a:bodyPr>
          <a:lstStyle/>
          <a:p>
            <a:pPr defTabSz="326578"/>
            <a:r>
              <a:rPr kumimoji="1" lang="ja-JP" altLang="en-US" sz="1200" dirty="0">
                <a:solidFill>
                  <a:prstClr val="black"/>
                </a:solidFill>
                <a:latin typeface="BIZ UDPゴシック" panose="020B0400000000000000" pitchFamily="50" charset="-128"/>
                <a:ea typeface="BIZ UDPゴシック" panose="020B0400000000000000" pitchFamily="50" charset="-128"/>
              </a:rPr>
              <a:t>都市景観の形成</a:t>
            </a:r>
          </a:p>
        </p:txBody>
      </p:sp>
      <p:sp>
        <p:nvSpPr>
          <p:cNvPr id="61" name="テキスト ボックス 60">
            <a:extLst>
              <a:ext uri="{FF2B5EF4-FFF2-40B4-BE49-F238E27FC236}">
                <a16:creationId xmlns:a16="http://schemas.microsoft.com/office/drawing/2014/main" id="{97A0CD56-5FC1-EE5F-9FFB-F5802B635933}"/>
              </a:ext>
            </a:extLst>
          </p:cNvPr>
          <p:cNvSpPr txBox="1"/>
          <p:nvPr/>
        </p:nvSpPr>
        <p:spPr>
          <a:xfrm>
            <a:off x="1150287" y="1964571"/>
            <a:ext cx="1715534" cy="276999"/>
          </a:xfrm>
          <a:prstGeom prst="rect">
            <a:avLst/>
          </a:prstGeom>
          <a:solidFill>
            <a:schemeClr val="accent6">
              <a:lumMod val="20000"/>
              <a:lumOff val="80000"/>
            </a:schemeClr>
          </a:solidFill>
          <a:ln>
            <a:solidFill>
              <a:schemeClr val="accent6"/>
            </a:solidFill>
          </a:ln>
        </p:spPr>
        <p:txBody>
          <a:bodyPr wrap="none" rtlCol="0">
            <a:spAutoFit/>
          </a:bodyPr>
          <a:lstStyle/>
          <a:p>
            <a:pPr defTabSz="326578"/>
            <a:r>
              <a:rPr kumimoji="1" lang="ja-JP" altLang="en-US" sz="1200" dirty="0">
                <a:solidFill>
                  <a:prstClr val="black"/>
                </a:solidFill>
                <a:latin typeface="BIZ UDPゴシック" panose="020B0400000000000000" pitchFamily="50" charset="-128"/>
                <a:ea typeface="BIZ UDPゴシック" panose="020B0400000000000000" pitchFamily="50" charset="-128"/>
              </a:rPr>
              <a:t>ヒートアイランドの緩和</a:t>
            </a:r>
          </a:p>
        </p:txBody>
      </p:sp>
      <p:sp>
        <p:nvSpPr>
          <p:cNvPr id="62" name="テキスト ボックス 61">
            <a:extLst>
              <a:ext uri="{FF2B5EF4-FFF2-40B4-BE49-F238E27FC236}">
                <a16:creationId xmlns:a16="http://schemas.microsoft.com/office/drawing/2014/main" id="{F8E4AB9B-11A4-BD60-0ED5-C0A1EBC52628}"/>
              </a:ext>
            </a:extLst>
          </p:cNvPr>
          <p:cNvSpPr txBox="1"/>
          <p:nvPr/>
        </p:nvSpPr>
        <p:spPr>
          <a:xfrm>
            <a:off x="1302280" y="3653269"/>
            <a:ext cx="1333720" cy="461665"/>
          </a:xfrm>
          <a:prstGeom prst="rect">
            <a:avLst/>
          </a:prstGeom>
          <a:solidFill>
            <a:schemeClr val="accent2">
              <a:lumMod val="20000"/>
              <a:lumOff val="80000"/>
            </a:schemeClr>
          </a:solidFill>
          <a:ln>
            <a:solidFill>
              <a:schemeClr val="accent2"/>
            </a:solidFill>
          </a:ln>
        </p:spPr>
        <p:txBody>
          <a:bodyPr wrap="square" rtlCol="0">
            <a:spAutoFit/>
          </a:bodyPr>
          <a:lstStyle/>
          <a:p>
            <a:pPr defTabSz="326578"/>
            <a:r>
              <a:rPr kumimoji="1" lang="ja-JP" altLang="en-US" sz="1200" dirty="0">
                <a:solidFill>
                  <a:prstClr val="black"/>
                </a:solidFill>
                <a:latin typeface="BIZ UDPゴシック" panose="020B0400000000000000" pitchFamily="50" charset="-128"/>
                <a:ea typeface="BIZ UDPゴシック" panose="020B0400000000000000" pitchFamily="50" charset="-128"/>
              </a:rPr>
              <a:t>スポーツ・</a:t>
            </a:r>
            <a:endParaRPr kumimoji="1" lang="en-US" altLang="ja-JP" sz="1200" dirty="0">
              <a:solidFill>
                <a:prstClr val="black"/>
              </a:solidFill>
              <a:latin typeface="BIZ UDPゴシック" panose="020B0400000000000000" pitchFamily="50" charset="-128"/>
              <a:ea typeface="BIZ UDPゴシック" panose="020B0400000000000000" pitchFamily="50" charset="-128"/>
            </a:endParaRPr>
          </a:p>
          <a:p>
            <a:pPr defTabSz="326578"/>
            <a:r>
              <a:rPr kumimoji="1" lang="ja-JP" altLang="en-US" sz="1200" dirty="0">
                <a:solidFill>
                  <a:prstClr val="black"/>
                </a:solidFill>
                <a:latin typeface="BIZ UDPゴシック" panose="020B0400000000000000" pitchFamily="50" charset="-128"/>
                <a:ea typeface="BIZ UDPゴシック" panose="020B0400000000000000" pitchFamily="50" charset="-128"/>
              </a:rPr>
              <a:t>レクリエーション</a:t>
            </a:r>
          </a:p>
        </p:txBody>
      </p:sp>
      <p:sp>
        <p:nvSpPr>
          <p:cNvPr id="63" name="テキスト ボックス 62">
            <a:extLst>
              <a:ext uri="{FF2B5EF4-FFF2-40B4-BE49-F238E27FC236}">
                <a16:creationId xmlns:a16="http://schemas.microsoft.com/office/drawing/2014/main" id="{EEEF8EA0-D318-1501-10FF-CA8549EB0661}"/>
              </a:ext>
            </a:extLst>
          </p:cNvPr>
          <p:cNvSpPr txBox="1"/>
          <p:nvPr/>
        </p:nvSpPr>
        <p:spPr>
          <a:xfrm>
            <a:off x="1411644" y="3249765"/>
            <a:ext cx="1159292" cy="276999"/>
          </a:xfrm>
          <a:prstGeom prst="rect">
            <a:avLst/>
          </a:prstGeom>
          <a:solidFill>
            <a:schemeClr val="accent2">
              <a:lumMod val="20000"/>
              <a:lumOff val="80000"/>
            </a:schemeClr>
          </a:solidFill>
          <a:ln>
            <a:solidFill>
              <a:schemeClr val="accent2"/>
            </a:solidFill>
          </a:ln>
        </p:spPr>
        <p:txBody>
          <a:bodyPr wrap="none" rtlCol="0">
            <a:spAutoFit/>
          </a:bodyPr>
          <a:lstStyle/>
          <a:p>
            <a:pPr defTabSz="326578"/>
            <a:r>
              <a:rPr kumimoji="1" lang="ja-JP" altLang="en-US" sz="1200" dirty="0">
                <a:solidFill>
                  <a:prstClr val="black"/>
                </a:solidFill>
                <a:latin typeface="BIZ UDPゴシック" panose="020B0400000000000000" pitchFamily="50" charset="-128"/>
                <a:ea typeface="BIZ UDPゴシック" panose="020B0400000000000000" pitchFamily="50" charset="-128"/>
              </a:rPr>
              <a:t>やすらぎ・憩い</a:t>
            </a:r>
          </a:p>
        </p:txBody>
      </p:sp>
      <p:sp>
        <p:nvSpPr>
          <p:cNvPr id="64" name="テキスト ボックス 63">
            <a:extLst>
              <a:ext uri="{FF2B5EF4-FFF2-40B4-BE49-F238E27FC236}">
                <a16:creationId xmlns:a16="http://schemas.microsoft.com/office/drawing/2014/main" id="{8F7A150E-7A65-E00B-9EDE-7CB44CD5BE9F}"/>
              </a:ext>
            </a:extLst>
          </p:cNvPr>
          <p:cNvSpPr txBox="1"/>
          <p:nvPr/>
        </p:nvSpPr>
        <p:spPr>
          <a:xfrm>
            <a:off x="1732789" y="5977191"/>
            <a:ext cx="492443" cy="276999"/>
          </a:xfrm>
          <a:prstGeom prst="rect">
            <a:avLst/>
          </a:prstGeom>
          <a:solidFill>
            <a:srgbClr val="FFCCFF"/>
          </a:solidFill>
          <a:ln>
            <a:solidFill>
              <a:srgbClr val="FF0000"/>
            </a:solidFill>
          </a:ln>
        </p:spPr>
        <p:txBody>
          <a:bodyPr wrap="none" rtlCol="0">
            <a:spAutoFit/>
          </a:bodyPr>
          <a:lstStyle/>
          <a:p>
            <a:pPr defTabSz="326578"/>
            <a:r>
              <a:rPr kumimoji="1" lang="ja-JP" altLang="en-US" sz="1200" dirty="0">
                <a:solidFill>
                  <a:prstClr val="black"/>
                </a:solidFill>
                <a:latin typeface="BIZ UDPゴシック" panose="020B0400000000000000" pitchFamily="50" charset="-128"/>
                <a:ea typeface="BIZ UDPゴシック" panose="020B0400000000000000" pitchFamily="50" charset="-128"/>
              </a:rPr>
              <a:t>交流</a:t>
            </a:r>
          </a:p>
        </p:txBody>
      </p:sp>
      <p:sp>
        <p:nvSpPr>
          <p:cNvPr id="66" name="テキスト ボックス 65">
            <a:extLst>
              <a:ext uri="{FF2B5EF4-FFF2-40B4-BE49-F238E27FC236}">
                <a16:creationId xmlns:a16="http://schemas.microsoft.com/office/drawing/2014/main" id="{AFBB5C7C-83B7-91D3-C640-47F3B9DAB260}"/>
              </a:ext>
            </a:extLst>
          </p:cNvPr>
          <p:cNvSpPr txBox="1"/>
          <p:nvPr/>
        </p:nvSpPr>
        <p:spPr>
          <a:xfrm>
            <a:off x="1691070" y="4802291"/>
            <a:ext cx="492443" cy="276999"/>
          </a:xfrm>
          <a:prstGeom prst="rect">
            <a:avLst/>
          </a:prstGeom>
          <a:solidFill>
            <a:schemeClr val="accent2">
              <a:lumMod val="20000"/>
              <a:lumOff val="80000"/>
            </a:schemeClr>
          </a:solidFill>
          <a:ln>
            <a:solidFill>
              <a:schemeClr val="accent2"/>
            </a:solidFill>
          </a:ln>
        </p:spPr>
        <p:txBody>
          <a:bodyPr wrap="none" rtlCol="0">
            <a:spAutoFit/>
          </a:bodyPr>
          <a:lstStyle/>
          <a:p>
            <a:pPr defTabSz="326578"/>
            <a:r>
              <a:rPr kumimoji="1" lang="ja-JP" altLang="en-US" sz="1200" dirty="0">
                <a:solidFill>
                  <a:prstClr val="black"/>
                </a:solidFill>
                <a:latin typeface="BIZ UDPゴシック" panose="020B0400000000000000" pitchFamily="50" charset="-128"/>
                <a:ea typeface="BIZ UDPゴシック" panose="020B0400000000000000" pitchFamily="50" charset="-128"/>
              </a:rPr>
              <a:t>福祉</a:t>
            </a:r>
          </a:p>
        </p:txBody>
      </p:sp>
      <p:sp>
        <p:nvSpPr>
          <p:cNvPr id="67" name="テキスト ボックス 66">
            <a:extLst>
              <a:ext uri="{FF2B5EF4-FFF2-40B4-BE49-F238E27FC236}">
                <a16:creationId xmlns:a16="http://schemas.microsoft.com/office/drawing/2014/main" id="{A517658A-4576-4FA8-AE6C-643000CCE7D5}"/>
              </a:ext>
            </a:extLst>
          </p:cNvPr>
          <p:cNvSpPr txBox="1"/>
          <p:nvPr/>
        </p:nvSpPr>
        <p:spPr>
          <a:xfrm>
            <a:off x="1732789" y="6307670"/>
            <a:ext cx="492443" cy="276999"/>
          </a:xfrm>
          <a:prstGeom prst="rect">
            <a:avLst/>
          </a:prstGeom>
          <a:solidFill>
            <a:srgbClr val="FFCCFF"/>
          </a:solidFill>
          <a:ln>
            <a:solidFill>
              <a:srgbClr val="FF0000"/>
            </a:solidFill>
          </a:ln>
        </p:spPr>
        <p:txBody>
          <a:bodyPr wrap="none" rtlCol="0">
            <a:spAutoFit/>
          </a:bodyPr>
          <a:lstStyle/>
          <a:p>
            <a:pPr defTabSz="326578"/>
            <a:r>
              <a:rPr kumimoji="1" lang="ja-JP" altLang="en-US" sz="1200" dirty="0">
                <a:solidFill>
                  <a:prstClr val="black"/>
                </a:solidFill>
                <a:latin typeface="BIZ UDPゴシック" panose="020B0400000000000000" pitchFamily="50" charset="-128"/>
                <a:ea typeface="BIZ UDPゴシック" panose="020B0400000000000000" pitchFamily="50" charset="-128"/>
              </a:rPr>
              <a:t>安心</a:t>
            </a:r>
          </a:p>
        </p:txBody>
      </p:sp>
      <p:sp>
        <p:nvSpPr>
          <p:cNvPr id="68" name="テキスト ボックス 67">
            <a:extLst>
              <a:ext uri="{FF2B5EF4-FFF2-40B4-BE49-F238E27FC236}">
                <a16:creationId xmlns:a16="http://schemas.microsoft.com/office/drawing/2014/main" id="{96EA57BB-DE6B-7E57-4CB1-01EFEA305BD3}"/>
              </a:ext>
            </a:extLst>
          </p:cNvPr>
          <p:cNvSpPr txBox="1"/>
          <p:nvPr/>
        </p:nvSpPr>
        <p:spPr>
          <a:xfrm>
            <a:off x="1540429" y="5598757"/>
            <a:ext cx="877163" cy="276999"/>
          </a:xfrm>
          <a:prstGeom prst="rect">
            <a:avLst/>
          </a:prstGeom>
          <a:solidFill>
            <a:srgbClr val="FFCCFF"/>
          </a:solidFill>
          <a:ln>
            <a:solidFill>
              <a:srgbClr val="FF0000"/>
            </a:solidFill>
          </a:ln>
        </p:spPr>
        <p:txBody>
          <a:bodyPr wrap="none" rtlCol="0">
            <a:spAutoFit/>
          </a:bodyPr>
          <a:lstStyle/>
          <a:p>
            <a:pPr defTabSz="326578"/>
            <a:r>
              <a:rPr kumimoji="1" lang="ja-JP" altLang="en-US" sz="1200" dirty="0">
                <a:solidFill>
                  <a:prstClr val="black"/>
                </a:solidFill>
                <a:latin typeface="BIZ UDPゴシック" panose="020B0400000000000000" pitchFamily="50" charset="-128"/>
                <a:ea typeface="BIZ UDPゴシック" panose="020B0400000000000000" pitchFamily="50" charset="-128"/>
              </a:rPr>
              <a:t>商業・観光</a:t>
            </a:r>
          </a:p>
        </p:txBody>
      </p:sp>
      <p:sp>
        <p:nvSpPr>
          <p:cNvPr id="69" name="テキスト ボックス 68">
            <a:extLst>
              <a:ext uri="{FF2B5EF4-FFF2-40B4-BE49-F238E27FC236}">
                <a16:creationId xmlns:a16="http://schemas.microsoft.com/office/drawing/2014/main" id="{5A4A83BC-1E3B-BBBB-E13D-AD61CE4422A1}"/>
              </a:ext>
            </a:extLst>
          </p:cNvPr>
          <p:cNvSpPr txBox="1"/>
          <p:nvPr/>
        </p:nvSpPr>
        <p:spPr>
          <a:xfrm>
            <a:off x="1546565" y="5182576"/>
            <a:ext cx="877163" cy="276999"/>
          </a:xfrm>
          <a:prstGeom prst="rect">
            <a:avLst/>
          </a:prstGeom>
          <a:solidFill>
            <a:schemeClr val="accent2">
              <a:lumMod val="20000"/>
              <a:lumOff val="80000"/>
            </a:schemeClr>
          </a:solidFill>
          <a:ln>
            <a:solidFill>
              <a:schemeClr val="accent2"/>
            </a:solidFill>
          </a:ln>
        </p:spPr>
        <p:txBody>
          <a:bodyPr wrap="none" rtlCol="0">
            <a:spAutoFit/>
          </a:bodyPr>
          <a:lstStyle/>
          <a:p>
            <a:pPr defTabSz="326578"/>
            <a:r>
              <a:rPr kumimoji="1" lang="ja-JP" altLang="en-US" sz="1200" dirty="0">
                <a:solidFill>
                  <a:prstClr val="black"/>
                </a:solidFill>
                <a:latin typeface="BIZ UDPゴシック" panose="020B0400000000000000" pitchFamily="50" charset="-128"/>
                <a:ea typeface="BIZ UDPゴシック" panose="020B0400000000000000" pitchFamily="50" charset="-128"/>
              </a:rPr>
              <a:t>教育・文化</a:t>
            </a:r>
          </a:p>
        </p:txBody>
      </p:sp>
      <p:sp>
        <p:nvSpPr>
          <p:cNvPr id="70" name="テキスト ボックス 69">
            <a:extLst>
              <a:ext uri="{FF2B5EF4-FFF2-40B4-BE49-F238E27FC236}">
                <a16:creationId xmlns:a16="http://schemas.microsoft.com/office/drawing/2014/main" id="{9C8AB1F0-0BBE-A903-568E-31516D751452}"/>
              </a:ext>
            </a:extLst>
          </p:cNvPr>
          <p:cNvSpPr txBox="1"/>
          <p:nvPr/>
        </p:nvSpPr>
        <p:spPr>
          <a:xfrm>
            <a:off x="6003686" y="1673980"/>
            <a:ext cx="877163" cy="276999"/>
          </a:xfrm>
          <a:prstGeom prst="rect">
            <a:avLst/>
          </a:prstGeom>
          <a:solidFill>
            <a:schemeClr val="accent6">
              <a:lumMod val="20000"/>
              <a:lumOff val="80000"/>
            </a:schemeClr>
          </a:solidFill>
          <a:ln>
            <a:solidFill>
              <a:schemeClr val="accent6"/>
            </a:solidFill>
          </a:ln>
        </p:spPr>
        <p:txBody>
          <a:bodyPr wrap="none" rtlCol="0">
            <a:spAutoFit/>
          </a:bodyPr>
          <a:lstStyle/>
          <a:p>
            <a:pPr algn="ctr" defTabSz="326578"/>
            <a:r>
              <a:rPr kumimoji="1" lang="ja-JP" altLang="en-US" sz="1200" dirty="0">
                <a:solidFill>
                  <a:prstClr val="black"/>
                </a:solidFill>
                <a:latin typeface="BIZ UDPゴシック" panose="020B0400000000000000" pitchFamily="50" charset="-128"/>
                <a:ea typeface="BIZ UDPゴシック" panose="020B0400000000000000" pitchFamily="50" charset="-128"/>
              </a:rPr>
              <a:t>防災・減災</a:t>
            </a:r>
            <a:endParaRPr kumimoji="1" lang="ja-JP" altLang="en-US" sz="1050" dirty="0">
              <a:solidFill>
                <a:prstClr val="black"/>
              </a:solidFill>
              <a:latin typeface="BIZ UDPゴシック" panose="020B0400000000000000" pitchFamily="50" charset="-128"/>
              <a:ea typeface="BIZ UDPゴシック" panose="020B0400000000000000" pitchFamily="50" charset="-128"/>
            </a:endParaRPr>
          </a:p>
        </p:txBody>
      </p:sp>
      <p:sp>
        <p:nvSpPr>
          <p:cNvPr id="71" name="テキスト ボックス 70">
            <a:extLst>
              <a:ext uri="{FF2B5EF4-FFF2-40B4-BE49-F238E27FC236}">
                <a16:creationId xmlns:a16="http://schemas.microsoft.com/office/drawing/2014/main" id="{952415F6-B11A-34C4-CBB4-481112DC66AB}"/>
              </a:ext>
            </a:extLst>
          </p:cNvPr>
          <p:cNvSpPr txBox="1"/>
          <p:nvPr/>
        </p:nvSpPr>
        <p:spPr>
          <a:xfrm>
            <a:off x="5801708" y="5990989"/>
            <a:ext cx="1281120" cy="276999"/>
          </a:xfrm>
          <a:prstGeom prst="rect">
            <a:avLst/>
          </a:prstGeom>
          <a:solidFill>
            <a:srgbClr val="FFCCFF"/>
          </a:solidFill>
          <a:ln>
            <a:solidFill>
              <a:srgbClr val="FF0000"/>
            </a:solidFill>
          </a:ln>
        </p:spPr>
        <p:txBody>
          <a:bodyPr wrap="none" rtlCol="0">
            <a:spAutoFit/>
          </a:bodyPr>
          <a:lstStyle/>
          <a:p>
            <a:pPr algn="ctr" defTabSz="326578"/>
            <a:r>
              <a:rPr kumimoji="1" lang="ja-JP" altLang="en-US" sz="1200" dirty="0">
                <a:solidFill>
                  <a:prstClr val="black"/>
                </a:solidFill>
                <a:latin typeface="BIZ UDPゴシック" panose="020B0400000000000000" pitchFamily="50" charset="-128"/>
                <a:ea typeface="BIZ UDPゴシック" panose="020B0400000000000000" pitchFamily="50" charset="-128"/>
              </a:rPr>
              <a:t>シビックプライド</a:t>
            </a:r>
            <a:endParaRPr kumimoji="1" lang="ja-JP" altLang="en-US" sz="900" dirty="0">
              <a:solidFill>
                <a:prstClr val="black"/>
              </a:solidFill>
              <a:latin typeface="BIZ UDPゴシック" panose="020B0400000000000000" pitchFamily="50" charset="-128"/>
              <a:ea typeface="BIZ UDPゴシック" panose="020B0400000000000000" pitchFamily="50" charset="-128"/>
            </a:endParaRPr>
          </a:p>
        </p:txBody>
      </p:sp>
      <p:sp>
        <p:nvSpPr>
          <p:cNvPr id="72" name="テキスト ボックス 71">
            <a:extLst>
              <a:ext uri="{FF2B5EF4-FFF2-40B4-BE49-F238E27FC236}">
                <a16:creationId xmlns:a16="http://schemas.microsoft.com/office/drawing/2014/main" id="{01CC5EDC-0099-7A5F-A9C0-B427807F6A0B}"/>
              </a:ext>
            </a:extLst>
          </p:cNvPr>
          <p:cNvSpPr txBox="1"/>
          <p:nvPr/>
        </p:nvSpPr>
        <p:spPr>
          <a:xfrm>
            <a:off x="5853003" y="4877006"/>
            <a:ext cx="1178528" cy="276999"/>
          </a:xfrm>
          <a:prstGeom prst="rect">
            <a:avLst/>
          </a:prstGeom>
          <a:solidFill>
            <a:srgbClr val="FFCCFF"/>
          </a:solidFill>
          <a:ln>
            <a:solidFill>
              <a:srgbClr val="FF0000"/>
            </a:solidFill>
          </a:ln>
        </p:spPr>
        <p:txBody>
          <a:bodyPr wrap="none" rtlCol="0">
            <a:spAutoFit/>
          </a:bodyPr>
          <a:lstStyle/>
          <a:p>
            <a:pPr algn="ctr" defTabSz="326578"/>
            <a:r>
              <a:rPr kumimoji="1" lang="ja-JP" altLang="en-US" sz="1200" dirty="0">
                <a:solidFill>
                  <a:prstClr val="black"/>
                </a:solidFill>
                <a:latin typeface="BIZ UDPゴシック" panose="020B0400000000000000" pitchFamily="50" charset="-128"/>
                <a:ea typeface="BIZ UDPゴシック" panose="020B0400000000000000" pitchFamily="50" charset="-128"/>
              </a:rPr>
              <a:t>にぎわい・観光</a:t>
            </a:r>
            <a:endParaRPr kumimoji="1" lang="en-US" altLang="ja-JP" sz="1200" dirty="0">
              <a:solidFill>
                <a:prstClr val="black"/>
              </a:solidFill>
              <a:latin typeface="BIZ UDPゴシック" panose="020B0400000000000000" pitchFamily="50" charset="-128"/>
              <a:ea typeface="BIZ UDPゴシック" panose="020B0400000000000000" pitchFamily="50" charset="-128"/>
            </a:endParaRPr>
          </a:p>
        </p:txBody>
      </p:sp>
      <p:sp>
        <p:nvSpPr>
          <p:cNvPr id="73" name="テキスト ボックス 72">
            <a:extLst>
              <a:ext uri="{FF2B5EF4-FFF2-40B4-BE49-F238E27FC236}">
                <a16:creationId xmlns:a16="http://schemas.microsoft.com/office/drawing/2014/main" id="{1A2C938B-8213-A53D-D72F-EEEF062421A1}"/>
              </a:ext>
            </a:extLst>
          </p:cNvPr>
          <p:cNvSpPr txBox="1"/>
          <p:nvPr/>
        </p:nvSpPr>
        <p:spPr>
          <a:xfrm>
            <a:off x="5788883" y="5206770"/>
            <a:ext cx="1306768" cy="276999"/>
          </a:xfrm>
          <a:prstGeom prst="rect">
            <a:avLst/>
          </a:prstGeom>
          <a:solidFill>
            <a:srgbClr val="FFCCFF"/>
          </a:solidFill>
          <a:ln>
            <a:solidFill>
              <a:srgbClr val="FF0000"/>
            </a:solidFill>
          </a:ln>
        </p:spPr>
        <p:txBody>
          <a:bodyPr wrap="none" rtlCol="0">
            <a:spAutoFit/>
          </a:bodyPr>
          <a:lstStyle/>
          <a:p>
            <a:pPr algn="ctr" defTabSz="326578"/>
            <a:r>
              <a:rPr kumimoji="1" lang="ja-JP" altLang="en-US" sz="1200" dirty="0">
                <a:solidFill>
                  <a:prstClr val="black"/>
                </a:solidFill>
                <a:latin typeface="BIZ UDPゴシック" panose="020B0400000000000000" pitchFamily="50" charset="-128"/>
                <a:ea typeface="BIZ UDPゴシック" panose="020B0400000000000000" pitchFamily="50" charset="-128"/>
              </a:rPr>
              <a:t>コミュニティ形成</a:t>
            </a:r>
            <a:endParaRPr kumimoji="1" lang="en-US" altLang="ja-JP" sz="1200" dirty="0">
              <a:solidFill>
                <a:prstClr val="black"/>
              </a:solidFill>
              <a:latin typeface="BIZ UDPゴシック" panose="020B0400000000000000" pitchFamily="50" charset="-128"/>
              <a:ea typeface="BIZ UDPゴシック" panose="020B0400000000000000" pitchFamily="50" charset="-128"/>
            </a:endParaRPr>
          </a:p>
        </p:txBody>
      </p:sp>
      <p:sp>
        <p:nvSpPr>
          <p:cNvPr id="74" name="テキスト ボックス 73">
            <a:extLst>
              <a:ext uri="{FF2B5EF4-FFF2-40B4-BE49-F238E27FC236}">
                <a16:creationId xmlns:a16="http://schemas.microsoft.com/office/drawing/2014/main" id="{E5F8101C-619B-62E8-4C84-37A31A9BD6BD}"/>
              </a:ext>
            </a:extLst>
          </p:cNvPr>
          <p:cNvSpPr txBox="1"/>
          <p:nvPr/>
        </p:nvSpPr>
        <p:spPr>
          <a:xfrm>
            <a:off x="6003686" y="6320753"/>
            <a:ext cx="877163" cy="276999"/>
          </a:xfrm>
          <a:prstGeom prst="rect">
            <a:avLst/>
          </a:prstGeom>
          <a:solidFill>
            <a:srgbClr val="FFCCFF"/>
          </a:solidFill>
          <a:ln>
            <a:solidFill>
              <a:srgbClr val="FF0000"/>
            </a:solidFill>
          </a:ln>
        </p:spPr>
        <p:txBody>
          <a:bodyPr wrap="none" rtlCol="0">
            <a:spAutoFit/>
          </a:bodyPr>
          <a:lstStyle/>
          <a:p>
            <a:pPr algn="ctr" defTabSz="326578"/>
            <a:r>
              <a:rPr kumimoji="1" lang="ja-JP" altLang="en-US" sz="1200" dirty="0">
                <a:solidFill>
                  <a:prstClr val="black"/>
                </a:solidFill>
                <a:latin typeface="BIZ UDPゴシック" panose="020B0400000000000000" pitchFamily="50" charset="-128"/>
                <a:ea typeface="BIZ UDPゴシック" panose="020B0400000000000000" pitchFamily="50" charset="-128"/>
              </a:rPr>
              <a:t>安全・安心</a:t>
            </a:r>
            <a:endParaRPr kumimoji="1" lang="ja-JP" altLang="en-US" sz="1050" dirty="0">
              <a:solidFill>
                <a:prstClr val="black"/>
              </a:solidFill>
              <a:latin typeface="BIZ UDPゴシック" panose="020B0400000000000000" pitchFamily="50" charset="-128"/>
              <a:ea typeface="BIZ UDPゴシック" panose="020B0400000000000000" pitchFamily="50" charset="-128"/>
            </a:endParaRPr>
          </a:p>
        </p:txBody>
      </p:sp>
      <p:sp>
        <p:nvSpPr>
          <p:cNvPr id="75" name="テキスト ボックス 74">
            <a:extLst>
              <a:ext uri="{FF2B5EF4-FFF2-40B4-BE49-F238E27FC236}">
                <a16:creationId xmlns:a16="http://schemas.microsoft.com/office/drawing/2014/main" id="{F0BE9B56-5B1D-FCF6-5F66-94561B4432D2}"/>
              </a:ext>
            </a:extLst>
          </p:cNvPr>
          <p:cNvSpPr txBox="1"/>
          <p:nvPr/>
        </p:nvSpPr>
        <p:spPr>
          <a:xfrm>
            <a:off x="6042158" y="2169003"/>
            <a:ext cx="800219" cy="276999"/>
          </a:xfrm>
          <a:prstGeom prst="rect">
            <a:avLst/>
          </a:prstGeom>
          <a:solidFill>
            <a:schemeClr val="accent6">
              <a:lumMod val="20000"/>
              <a:lumOff val="80000"/>
            </a:schemeClr>
          </a:solidFill>
          <a:ln>
            <a:solidFill>
              <a:schemeClr val="accent6"/>
            </a:solidFill>
          </a:ln>
        </p:spPr>
        <p:txBody>
          <a:bodyPr wrap="none" rtlCol="0">
            <a:spAutoFit/>
          </a:bodyPr>
          <a:lstStyle/>
          <a:p>
            <a:pPr algn="ctr" defTabSz="326578"/>
            <a:r>
              <a:rPr kumimoji="1" lang="ja-JP" altLang="en-US" sz="1200" dirty="0">
                <a:solidFill>
                  <a:prstClr val="black"/>
                </a:solidFill>
                <a:latin typeface="BIZ UDPゴシック" panose="020B0400000000000000" pitchFamily="50" charset="-128"/>
                <a:ea typeface="BIZ UDPゴシック" panose="020B0400000000000000" pitchFamily="50" charset="-128"/>
              </a:rPr>
              <a:t>環境保全</a:t>
            </a:r>
          </a:p>
        </p:txBody>
      </p:sp>
      <p:sp>
        <p:nvSpPr>
          <p:cNvPr id="76" name="テキスト ボックス 75">
            <a:extLst>
              <a:ext uri="{FF2B5EF4-FFF2-40B4-BE49-F238E27FC236}">
                <a16:creationId xmlns:a16="http://schemas.microsoft.com/office/drawing/2014/main" id="{C895FCB9-791F-9978-996D-63C2CB91E5BD}"/>
              </a:ext>
            </a:extLst>
          </p:cNvPr>
          <p:cNvSpPr txBox="1"/>
          <p:nvPr/>
        </p:nvSpPr>
        <p:spPr>
          <a:xfrm>
            <a:off x="5965214" y="2600566"/>
            <a:ext cx="954107" cy="276999"/>
          </a:xfrm>
          <a:prstGeom prst="rect">
            <a:avLst/>
          </a:prstGeom>
          <a:solidFill>
            <a:schemeClr val="accent6">
              <a:lumMod val="20000"/>
              <a:lumOff val="80000"/>
            </a:schemeClr>
          </a:solidFill>
          <a:ln>
            <a:solidFill>
              <a:schemeClr val="accent6"/>
            </a:solidFill>
          </a:ln>
        </p:spPr>
        <p:txBody>
          <a:bodyPr wrap="none" rtlCol="0">
            <a:spAutoFit/>
          </a:bodyPr>
          <a:lstStyle/>
          <a:p>
            <a:pPr algn="ctr" defTabSz="326578"/>
            <a:r>
              <a:rPr kumimoji="1" lang="ja-JP" altLang="en-US" sz="1200" dirty="0">
                <a:solidFill>
                  <a:prstClr val="black"/>
                </a:solidFill>
                <a:latin typeface="BIZ UDPゴシック" panose="020B0400000000000000" pitchFamily="50" charset="-128"/>
                <a:ea typeface="BIZ UDPゴシック" panose="020B0400000000000000" pitchFamily="50" charset="-128"/>
              </a:rPr>
              <a:t>生物多様性</a:t>
            </a:r>
          </a:p>
        </p:txBody>
      </p:sp>
      <p:sp>
        <p:nvSpPr>
          <p:cNvPr id="77" name="テキスト ボックス 76">
            <a:extLst>
              <a:ext uri="{FF2B5EF4-FFF2-40B4-BE49-F238E27FC236}">
                <a16:creationId xmlns:a16="http://schemas.microsoft.com/office/drawing/2014/main" id="{FBF9CA42-C0D6-DDAA-4F2B-1BE2E29B18F4}"/>
              </a:ext>
            </a:extLst>
          </p:cNvPr>
          <p:cNvSpPr txBox="1"/>
          <p:nvPr/>
        </p:nvSpPr>
        <p:spPr>
          <a:xfrm>
            <a:off x="6003686" y="3685150"/>
            <a:ext cx="877163" cy="276999"/>
          </a:xfrm>
          <a:prstGeom prst="rect">
            <a:avLst/>
          </a:prstGeom>
          <a:solidFill>
            <a:schemeClr val="accent2">
              <a:lumMod val="20000"/>
              <a:lumOff val="80000"/>
            </a:schemeClr>
          </a:solidFill>
          <a:ln>
            <a:solidFill>
              <a:schemeClr val="accent2"/>
            </a:solidFill>
          </a:ln>
        </p:spPr>
        <p:txBody>
          <a:bodyPr wrap="none" rtlCol="0">
            <a:spAutoFit/>
          </a:bodyPr>
          <a:lstStyle/>
          <a:p>
            <a:pPr algn="ctr" defTabSz="326578"/>
            <a:r>
              <a:rPr kumimoji="1" lang="ja-JP" altLang="en-US" sz="1200" dirty="0">
                <a:solidFill>
                  <a:prstClr val="black"/>
                </a:solidFill>
                <a:latin typeface="BIZ UDPゴシック" panose="020B0400000000000000" pitchFamily="50" charset="-128"/>
                <a:ea typeface="BIZ UDPゴシック" panose="020B0400000000000000" pitchFamily="50" charset="-128"/>
              </a:rPr>
              <a:t>医療・福祉</a:t>
            </a:r>
            <a:endParaRPr kumimoji="1" lang="ja-JP" altLang="en-US" sz="1050" dirty="0">
              <a:solidFill>
                <a:prstClr val="black"/>
              </a:solidFill>
              <a:latin typeface="BIZ UDPゴシック" panose="020B0400000000000000" pitchFamily="50" charset="-128"/>
              <a:ea typeface="BIZ UDPゴシック" panose="020B0400000000000000" pitchFamily="50" charset="-128"/>
            </a:endParaRPr>
          </a:p>
        </p:txBody>
      </p:sp>
      <p:sp>
        <p:nvSpPr>
          <p:cNvPr id="78" name="テキスト ボックス 77">
            <a:extLst>
              <a:ext uri="{FF2B5EF4-FFF2-40B4-BE49-F238E27FC236}">
                <a16:creationId xmlns:a16="http://schemas.microsoft.com/office/drawing/2014/main" id="{F4E62A2D-3E10-63B1-8ECB-B71B7C8E06C1}"/>
              </a:ext>
            </a:extLst>
          </p:cNvPr>
          <p:cNvSpPr txBox="1"/>
          <p:nvPr/>
        </p:nvSpPr>
        <p:spPr>
          <a:xfrm>
            <a:off x="5865827" y="4035428"/>
            <a:ext cx="1152880" cy="276999"/>
          </a:xfrm>
          <a:prstGeom prst="rect">
            <a:avLst/>
          </a:prstGeom>
          <a:solidFill>
            <a:schemeClr val="accent2">
              <a:lumMod val="20000"/>
              <a:lumOff val="80000"/>
            </a:schemeClr>
          </a:solidFill>
          <a:ln>
            <a:solidFill>
              <a:schemeClr val="accent2"/>
            </a:solidFill>
          </a:ln>
        </p:spPr>
        <p:txBody>
          <a:bodyPr wrap="none" rtlCol="0">
            <a:spAutoFit/>
          </a:bodyPr>
          <a:lstStyle/>
          <a:p>
            <a:pPr algn="ctr" defTabSz="326578"/>
            <a:r>
              <a:rPr kumimoji="1" lang="ja-JP" altLang="en-US" sz="1200" dirty="0">
                <a:solidFill>
                  <a:prstClr val="black"/>
                </a:solidFill>
                <a:latin typeface="BIZ UDPゴシック" panose="020B0400000000000000" pitchFamily="50" charset="-128"/>
                <a:ea typeface="BIZ UDPゴシック" panose="020B0400000000000000" pitchFamily="50" charset="-128"/>
              </a:rPr>
              <a:t>遊び・スポーツ</a:t>
            </a:r>
            <a:endParaRPr kumimoji="1" lang="ja-JP" altLang="en-US" sz="1050" dirty="0">
              <a:solidFill>
                <a:prstClr val="black"/>
              </a:solidFill>
              <a:latin typeface="BIZ UDPゴシック" panose="020B0400000000000000" pitchFamily="50" charset="-128"/>
              <a:ea typeface="BIZ UDPゴシック" panose="020B0400000000000000" pitchFamily="50" charset="-128"/>
            </a:endParaRPr>
          </a:p>
        </p:txBody>
      </p:sp>
      <p:sp>
        <p:nvSpPr>
          <p:cNvPr id="79" name="テキスト ボックス 78">
            <a:extLst>
              <a:ext uri="{FF2B5EF4-FFF2-40B4-BE49-F238E27FC236}">
                <a16:creationId xmlns:a16="http://schemas.microsoft.com/office/drawing/2014/main" id="{0BC0C933-DE34-3E76-033F-FFC5CA8F323C}"/>
              </a:ext>
            </a:extLst>
          </p:cNvPr>
          <p:cNvSpPr txBox="1"/>
          <p:nvPr/>
        </p:nvSpPr>
        <p:spPr>
          <a:xfrm>
            <a:off x="6003686" y="3348850"/>
            <a:ext cx="877163" cy="276999"/>
          </a:xfrm>
          <a:prstGeom prst="rect">
            <a:avLst/>
          </a:prstGeom>
          <a:solidFill>
            <a:schemeClr val="accent2">
              <a:lumMod val="20000"/>
              <a:lumOff val="80000"/>
            </a:schemeClr>
          </a:solidFill>
          <a:ln>
            <a:solidFill>
              <a:schemeClr val="accent2"/>
            </a:solidFill>
          </a:ln>
        </p:spPr>
        <p:txBody>
          <a:bodyPr wrap="none" rtlCol="0">
            <a:spAutoFit/>
          </a:bodyPr>
          <a:lstStyle/>
          <a:p>
            <a:pPr algn="ctr" defTabSz="326578"/>
            <a:r>
              <a:rPr kumimoji="1" lang="ja-JP" altLang="en-US" sz="1200" dirty="0">
                <a:solidFill>
                  <a:prstClr val="black"/>
                </a:solidFill>
                <a:latin typeface="BIZ UDPゴシック" panose="020B0400000000000000" pitchFamily="50" charset="-128"/>
                <a:ea typeface="BIZ UDPゴシック" panose="020B0400000000000000" pitchFamily="50" charset="-128"/>
              </a:rPr>
              <a:t>休養・休息</a:t>
            </a:r>
            <a:endParaRPr kumimoji="1" lang="ja-JP" altLang="en-US" sz="1050" dirty="0">
              <a:solidFill>
                <a:prstClr val="black"/>
              </a:solidFill>
              <a:latin typeface="BIZ UDPゴシック" panose="020B0400000000000000" pitchFamily="50" charset="-128"/>
              <a:ea typeface="BIZ UDPゴシック" panose="020B0400000000000000" pitchFamily="50" charset="-128"/>
            </a:endParaRPr>
          </a:p>
        </p:txBody>
      </p:sp>
      <p:sp>
        <p:nvSpPr>
          <p:cNvPr id="80" name="テキスト ボックス 79">
            <a:extLst>
              <a:ext uri="{FF2B5EF4-FFF2-40B4-BE49-F238E27FC236}">
                <a16:creationId xmlns:a16="http://schemas.microsoft.com/office/drawing/2014/main" id="{22EF13BB-667C-1B2E-3E9B-66576F8BD326}"/>
              </a:ext>
            </a:extLst>
          </p:cNvPr>
          <p:cNvSpPr txBox="1"/>
          <p:nvPr/>
        </p:nvSpPr>
        <p:spPr>
          <a:xfrm>
            <a:off x="6003686" y="4368757"/>
            <a:ext cx="877163" cy="276999"/>
          </a:xfrm>
          <a:prstGeom prst="rect">
            <a:avLst/>
          </a:prstGeom>
          <a:solidFill>
            <a:schemeClr val="accent2">
              <a:lumMod val="20000"/>
              <a:lumOff val="80000"/>
            </a:schemeClr>
          </a:solidFill>
          <a:ln>
            <a:solidFill>
              <a:schemeClr val="accent2"/>
            </a:solidFill>
          </a:ln>
        </p:spPr>
        <p:txBody>
          <a:bodyPr wrap="none" rtlCol="0">
            <a:spAutoFit/>
          </a:bodyPr>
          <a:lstStyle/>
          <a:p>
            <a:pPr algn="ctr" defTabSz="326578"/>
            <a:r>
              <a:rPr kumimoji="1" lang="ja-JP" altLang="en-US" sz="1200" dirty="0">
                <a:solidFill>
                  <a:prstClr val="black"/>
                </a:solidFill>
                <a:latin typeface="BIZ UDPゴシック" panose="020B0400000000000000" pitchFamily="50" charset="-128"/>
                <a:ea typeface="BIZ UDPゴシック" panose="020B0400000000000000" pitchFamily="50" charset="-128"/>
              </a:rPr>
              <a:t>文化・教養</a:t>
            </a:r>
            <a:endParaRPr kumimoji="1" lang="ja-JP" altLang="en-US" sz="1050" dirty="0">
              <a:solidFill>
                <a:prstClr val="black"/>
              </a:solidFill>
              <a:latin typeface="BIZ UDPゴシック" panose="020B0400000000000000" pitchFamily="50" charset="-128"/>
              <a:ea typeface="BIZ UDPゴシック" panose="020B0400000000000000" pitchFamily="50" charset="-128"/>
            </a:endParaRPr>
          </a:p>
        </p:txBody>
      </p:sp>
      <p:sp>
        <p:nvSpPr>
          <p:cNvPr id="81" name="テキスト ボックス 80">
            <a:extLst>
              <a:ext uri="{FF2B5EF4-FFF2-40B4-BE49-F238E27FC236}">
                <a16:creationId xmlns:a16="http://schemas.microsoft.com/office/drawing/2014/main" id="{6CA2E7F4-E27A-1FCB-DE7E-C55E6DE4F2D9}"/>
              </a:ext>
            </a:extLst>
          </p:cNvPr>
          <p:cNvSpPr txBox="1"/>
          <p:nvPr/>
        </p:nvSpPr>
        <p:spPr>
          <a:xfrm>
            <a:off x="8126772" y="6058734"/>
            <a:ext cx="1306768" cy="276999"/>
          </a:xfrm>
          <a:prstGeom prst="rect">
            <a:avLst/>
          </a:prstGeom>
          <a:solidFill>
            <a:srgbClr val="FFCCFF"/>
          </a:solidFill>
          <a:ln>
            <a:solidFill>
              <a:srgbClr val="FF0000"/>
            </a:solidFill>
          </a:ln>
        </p:spPr>
        <p:txBody>
          <a:bodyPr wrap="none" rtlCol="0">
            <a:spAutoFit/>
          </a:bodyPr>
          <a:lstStyle/>
          <a:p>
            <a:pPr algn="ctr" defTabSz="326578"/>
            <a:r>
              <a:rPr kumimoji="1" lang="ja-JP" altLang="en-US" sz="1200" dirty="0">
                <a:solidFill>
                  <a:prstClr val="black"/>
                </a:solidFill>
                <a:latin typeface="BIZ UDPゴシック" panose="020B0400000000000000" pitchFamily="50" charset="-128"/>
                <a:ea typeface="BIZ UDPゴシック" panose="020B0400000000000000" pitchFamily="50" charset="-128"/>
              </a:rPr>
              <a:t>コミュニティ形成</a:t>
            </a:r>
            <a:endParaRPr kumimoji="1" lang="ja-JP" altLang="en-US" sz="900" dirty="0">
              <a:solidFill>
                <a:prstClr val="black"/>
              </a:solidFill>
              <a:latin typeface="BIZ UDPゴシック" panose="020B0400000000000000" pitchFamily="50" charset="-128"/>
              <a:ea typeface="BIZ UDPゴシック" panose="020B0400000000000000" pitchFamily="50" charset="-128"/>
            </a:endParaRPr>
          </a:p>
        </p:txBody>
      </p:sp>
      <p:sp>
        <p:nvSpPr>
          <p:cNvPr id="82" name="テキスト ボックス 81">
            <a:extLst>
              <a:ext uri="{FF2B5EF4-FFF2-40B4-BE49-F238E27FC236}">
                <a16:creationId xmlns:a16="http://schemas.microsoft.com/office/drawing/2014/main" id="{1F96D930-1D5A-77DE-5114-3425F97AD8D3}"/>
              </a:ext>
            </a:extLst>
          </p:cNvPr>
          <p:cNvSpPr txBox="1"/>
          <p:nvPr/>
        </p:nvSpPr>
        <p:spPr>
          <a:xfrm>
            <a:off x="8139596" y="6351183"/>
            <a:ext cx="1281120" cy="276999"/>
          </a:xfrm>
          <a:prstGeom prst="rect">
            <a:avLst/>
          </a:prstGeom>
          <a:solidFill>
            <a:srgbClr val="FFCCFF"/>
          </a:solidFill>
          <a:ln>
            <a:solidFill>
              <a:srgbClr val="FF0000"/>
            </a:solidFill>
          </a:ln>
        </p:spPr>
        <p:txBody>
          <a:bodyPr wrap="none" rtlCol="0">
            <a:spAutoFit/>
          </a:bodyPr>
          <a:lstStyle/>
          <a:p>
            <a:pPr algn="ctr" defTabSz="326578"/>
            <a:r>
              <a:rPr kumimoji="1" lang="ja-JP" altLang="en-US" sz="1200" dirty="0">
                <a:solidFill>
                  <a:prstClr val="black"/>
                </a:solidFill>
                <a:latin typeface="BIZ UDPゴシック" panose="020B0400000000000000" pitchFamily="50" charset="-128"/>
                <a:ea typeface="BIZ UDPゴシック" panose="020B0400000000000000" pitchFamily="50" charset="-128"/>
              </a:rPr>
              <a:t>シビックプライド</a:t>
            </a:r>
            <a:endParaRPr kumimoji="1" lang="ja-JP" altLang="en-US" sz="900" dirty="0">
              <a:solidFill>
                <a:prstClr val="black"/>
              </a:solidFill>
              <a:latin typeface="BIZ UDPゴシック" panose="020B0400000000000000" pitchFamily="50" charset="-128"/>
              <a:ea typeface="BIZ UDPゴシック" panose="020B0400000000000000" pitchFamily="50" charset="-128"/>
            </a:endParaRPr>
          </a:p>
        </p:txBody>
      </p:sp>
      <p:sp>
        <p:nvSpPr>
          <p:cNvPr id="83" name="テキスト ボックス 82">
            <a:extLst>
              <a:ext uri="{FF2B5EF4-FFF2-40B4-BE49-F238E27FC236}">
                <a16:creationId xmlns:a16="http://schemas.microsoft.com/office/drawing/2014/main" id="{80819731-6750-B481-6180-3A8FD01D80E9}"/>
              </a:ext>
            </a:extLst>
          </p:cNvPr>
          <p:cNvSpPr txBox="1"/>
          <p:nvPr/>
        </p:nvSpPr>
        <p:spPr>
          <a:xfrm>
            <a:off x="8293516" y="5462378"/>
            <a:ext cx="877163" cy="276999"/>
          </a:xfrm>
          <a:prstGeom prst="rect">
            <a:avLst/>
          </a:prstGeom>
          <a:solidFill>
            <a:schemeClr val="accent2">
              <a:lumMod val="20000"/>
              <a:lumOff val="80000"/>
            </a:schemeClr>
          </a:solidFill>
          <a:ln>
            <a:solidFill>
              <a:schemeClr val="accent2"/>
            </a:solidFill>
          </a:ln>
        </p:spPr>
        <p:txBody>
          <a:bodyPr wrap="none" rtlCol="0">
            <a:spAutoFit/>
          </a:bodyPr>
          <a:lstStyle/>
          <a:p>
            <a:pPr defTabSz="326578"/>
            <a:r>
              <a:rPr kumimoji="1" lang="ja-JP" altLang="en-US" sz="1200" dirty="0">
                <a:solidFill>
                  <a:prstClr val="black"/>
                </a:solidFill>
                <a:latin typeface="BIZ UDPゴシック" panose="020B0400000000000000" pitchFamily="50" charset="-128"/>
                <a:ea typeface="BIZ UDPゴシック" panose="020B0400000000000000" pitchFamily="50" charset="-128"/>
              </a:rPr>
              <a:t>文化・交流</a:t>
            </a:r>
          </a:p>
        </p:txBody>
      </p:sp>
      <p:sp>
        <p:nvSpPr>
          <p:cNvPr id="84" name="テキスト ボックス 83">
            <a:extLst>
              <a:ext uri="{FF2B5EF4-FFF2-40B4-BE49-F238E27FC236}">
                <a16:creationId xmlns:a16="http://schemas.microsoft.com/office/drawing/2014/main" id="{F543BE59-7D29-380A-B692-566EDC8FDB22}"/>
              </a:ext>
            </a:extLst>
          </p:cNvPr>
          <p:cNvSpPr txBox="1"/>
          <p:nvPr/>
        </p:nvSpPr>
        <p:spPr>
          <a:xfrm>
            <a:off x="8190892" y="5766285"/>
            <a:ext cx="1178528" cy="276999"/>
          </a:xfrm>
          <a:prstGeom prst="rect">
            <a:avLst/>
          </a:prstGeom>
          <a:solidFill>
            <a:srgbClr val="FFCCFF"/>
          </a:solidFill>
          <a:ln>
            <a:solidFill>
              <a:srgbClr val="FF0000"/>
            </a:solidFill>
          </a:ln>
        </p:spPr>
        <p:txBody>
          <a:bodyPr wrap="none" rtlCol="0">
            <a:spAutoFit/>
          </a:bodyPr>
          <a:lstStyle/>
          <a:p>
            <a:pPr algn="ctr" defTabSz="326578"/>
            <a:r>
              <a:rPr kumimoji="1" lang="ja-JP" altLang="en-US" sz="1200" dirty="0">
                <a:solidFill>
                  <a:prstClr val="black"/>
                </a:solidFill>
                <a:latin typeface="BIZ UDPゴシック" panose="020B0400000000000000" pitchFamily="50" charset="-128"/>
                <a:ea typeface="BIZ UDPゴシック" panose="020B0400000000000000" pitchFamily="50" charset="-128"/>
              </a:rPr>
              <a:t>にぎわい・観光</a:t>
            </a:r>
            <a:endParaRPr kumimoji="1" lang="en-US" altLang="ja-JP" sz="900" dirty="0">
              <a:solidFill>
                <a:prstClr val="black"/>
              </a:solidFill>
              <a:latin typeface="BIZ UDPゴシック" panose="020B0400000000000000" pitchFamily="50" charset="-128"/>
              <a:ea typeface="BIZ UDPゴシック" panose="020B0400000000000000" pitchFamily="50" charset="-128"/>
            </a:endParaRPr>
          </a:p>
        </p:txBody>
      </p:sp>
      <p:sp>
        <p:nvSpPr>
          <p:cNvPr id="85" name="テキスト ボックス 84">
            <a:extLst>
              <a:ext uri="{FF2B5EF4-FFF2-40B4-BE49-F238E27FC236}">
                <a16:creationId xmlns:a16="http://schemas.microsoft.com/office/drawing/2014/main" id="{FAF4A2B4-FB28-F454-6506-EAE9D7F15198}"/>
              </a:ext>
            </a:extLst>
          </p:cNvPr>
          <p:cNvSpPr txBox="1"/>
          <p:nvPr/>
        </p:nvSpPr>
        <p:spPr>
          <a:xfrm>
            <a:off x="8257448" y="5139822"/>
            <a:ext cx="949298" cy="276999"/>
          </a:xfrm>
          <a:prstGeom prst="rect">
            <a:avLst/>
          </a:prstGeom>
          <a:solidFill>
            <a:schemeClr val="accent2">
              <a:lumMod val="20000"/>
              <a:lumOff val="80000"/>
            </a:schemeClr>
          </a:solidFill>
          <a:ln>
            <a:solidFill>
              <a:schemeClr val="accent2"/>
            </a:solidFill>
          </a:ln>
        </p:spPr>
        <p:txBody>
          <a:bodyPr wrap="none" rtlCol="0">
            <a:spAutoFit/>
          </a:bodyPr>
          <a:lstStyle/>
          <a:p>
            <a:pPr algn="ctr" defTabSz="326578"/>
            <a:r>
              <a:rPr kumimoji="1" lang="ja-JP" altLang="en-US" sz="1200" dirty="0">
                <a:solidFill>
                  <a:prstClr val="black"/>
                </a:solidFill>
                <a:latin typeface="BIZ UDPゴシック" panose="020B0400000000000000" pitchFamily="50" charset="-128"/>
                <a:ea typeface="BIZ UDPゴシック" panose="020B0400000000000000" pitchFamily="50" charset="-128"/>
              </a:rPr>
              <a:t>子育て支援</a:t>
            </a:r>
            <a:endParaRPr kumimoji="1" lang="en-US" altLang="ja-JP" sz="900" dirty="0">
              <a:solidFill>
                <a:prstClr val="black"/>
              </a:solidFill>
              <a:latin typeface="BIZ UDPゴシック" panose="020B0400000000000000" pitchFamily="50" charset="-128"/>
              <a:ea typeface="BIZ UDPゴシック" panose="020B0400000000000000" pitchFamily="50" charset="-128"/>
            </a:endParaRPr>
          </a:p>
        </p:txBody>
      </p:sp>
      <p:sp>
        <p:nvSpPr>
          <p:cNvPr id="86" name="テキスト ボックス 85">
            <a:extLst>
              <a:ext uri="{FF2B5EF4-FFF2-40B4-BE49-F238E27FC236}">
                <a16:creationId xmlns:a16="http://schemas.microsoft.com/office/drawing/2014/main" id="{ECF17894-D56A-2F85-E896-1F76B7046E3A}"/>
              </a:ext>
            </a:extLst>
          </p:cNvPr>
          <p:cNvSpPr txBox="1"/>
          <p:nvPr/>
        </p:nvSpPr>
        <p:spPr>
          <a:xfrm>
            <a:off x="8293516" y="4802291"/>
            <a:ext cx="877163" cy="276999"/>
          </a:xfrm>
          <a:prstGeom prst="rect">
            <a:avLst/>
          </a:prstGeom>
          <a:solidFill>
            <a:schemeClr val="accent2">
              <a:lumMod val="20000"/>
              <a:lumOff val="80000"/>
            </a:schemeClr>
          </a:solidFill>
          <a:ln>
            <a:solidFill>
              <a:schemeClr val="accent2"/>
            </a:solidFill>
          </a:ln>
        </p:spPr>
        <p:txBody>
          <a:bodyPr wrap="none" rtlCol="0">
            <a:spAutoFit/>
          </a:bodyPr>
          <a:lstStyle/>
          <a:p>
            <a:pPr algn="ctr" defTabSz="326578"/>
            <a:r>
              <a:rPr kumimoji="1" lang="ja-JP" altLang="en-US" sz="1200" dirty="0">
                <a:solidFill>
                  <a:prstClr val="black"/>
                </a:solidFill>
                <a:latin typeface="BIZ UDPゴシック" panose="020B0400000000000000" pitchFamily="50" charset="-128"/>
                <a:ea typeface="BIZ UDPゴシック" panose="020B0400000000000000" pitchFamily="50" charset="-128"/>
              </a:rPr>
              <a:t>健康・福祉</a:t>
            </a:r>
            <a:endParaRPr kumimoji="1" lang="en-US" altLang="ja-JP" sz="900" dirty="0">
              <a:solidFill>
                <a:prstClr val="black"/>
              </a:solidFill>
              <a:latin typeface="BIZ UDPゴシック" panose="020B0400000000000000" pitchFamily="50" charset="-128"/>
              <a:ea typeface="BIZ UDPゴシック" panose="020B0400000000000000" pitchFamily="50" charset="-128"/>
            </a:endParaRPr>
          </a:p>
        </p:txBody>
      </p:sp>
      <p:sp>
        <p:nvSpPr>
          <p:cNvPr id="87" name="テキスト ボックス 86">
            <a:extLst>
              <a:ext uri="{FF2B5EF4-FFF2-40B4-BE49-F238E27FC236}">
                <a16:creationId xmlns:a16="http://schemas.microsoft.com/office/drawing/2014/main" id="{88C5EC5D-41CC-8DE7-FC93-DE597247C846}"/>
              </a:ext>
            </a:extLst>
          </p:cNvPr>
          <p:cNvSpPr txBox="1"/>
          <p:nvPr/>
        </p:nvSpPr>
        <p:spPr>
          <a:xfrm>
            <a:off x="8255041" y="3336040"/>
            <a:ext cx="877163" cy="276999"/>
          </a:xfrm>
          <a:prstGeom prst="rect">
            <a:avLst/>
          </a:prstGeom>
          <a:solidFill>
            <a:schemeClr val="accent2">
              <a:lumMod val="20000"/>
              <a:lumOff val="80000"/>
            </a:schemeClr>
          </a:solidFill>
          <a:ln>
            <a:solidFill>
              <a:schemeClr val="accent2"/>
            </a:solidFill>
          </a:ln>
        </p:spPr>
        <p:txBody>
          <a:bodyPr wrap="none" rtlCol="0">
            <a:spAutoFit/>
          </a:bodyPr>
          <a:lstStyle/>
          <a:p>
            <a:pPr algn="ctr" defTabSz="326578"/>
            <a:r>
              <a:rPr kumimoji="1" lang="ja-JP" altLang="en-US" sz="1200" dirty="0">
                <a:solidFill>
                  <a:prstClr val="black"/>
                </a:solidFill>
                <a:latin typeface="BIZ UDPゴシック" panose="020B0400000000000000" pitchFamily="50" charset="-128"/>
                <a:ea typeface="BIZ UDPゴシック" panose="020B0400000000000000" pitchFamily="50" charset="-128"/>
              </a:rPr>
              <a:t>休養・休息</a:t>
            </a:r>
            <a:endParaRPr kumimoji="1" lang="ja-JP" altLang="en-US" sz="1050" dirty="0">
              <a:solidFill>
                <a:prstClr val="black"/>
              </a:solidFill>
              <a:latin typeface="BIZ UDPゴシック" panose="020B0400000000000000" pitchFamily="50" charset="-128"/>
              <a:ea typeface="BIZ UDPゴシック" panose="020B0400000000000000" pitchFamily="50" charset="-128"/>
            </a:endParaRPr>
          </a:p>
        </p:txBody>
      </p:sp>
      <p:sp>
        <p:nvSpPr>
          <p:cNvPr id="88" name="テキスト ボックス 87">
            <a:extLst>
              <a:ext uri="{FF2B5EF4-FFF2-40B4-BE49-F238E27FC236}">
                <a16:creationId xmlns:a16="http://schemas.microsoft.com/office/drawing/2014/main" id="{8DA5834C-DB3B-DD3B-06DF-0AC0EA5B1DCE}"/>
              </a:ext>
            </a:extLst>
          </p:cNvPr>
          <p:cNvSpPr txBox="1"/>
          <p:nvPr/>
        </p:nvSpPr>
        <p:spPr>
          <a:xfrm>
            <a:off x="8447403" y="4268864"/>
            <a:ext cx="492443" cy="276999"/>
          </a:xfrm>
          <a:prstGeom prst="rect">
            <a:avLst/>
          </a:prstGeom>
          <a:solidFill>
            <a:schemeClr val="accent2">
              <a:lumMod val="20000"/>
              <a:lumOff val="80000"/>
            </a:schemeClr>
          </a:solidFill>
          <a:ln>
            <a:solidFill>
              <a:schemeClr val="accent2"/>
            </a:solidFill>
          </a:ln>
        </p:spPr>
        <p:txBody>
          <a:bodyPr wrap="none" rtlCol="0">
            <a:spAutoFit/>
          </a:bodyPr>
          <a:lstStyle/>
          <a:p>
            <a:pPr algn="ctr" defTabSz="326578"/>
            <a:r>
              <a:rPr kumimoji="1" lang="ja-JP" altLang="en-US" sz="1200" dirty="0">
                <a:solidFill>
                  <a:prstClr val="black"/>
                </a:solidFill>
                <a:latin typeface="BIZ UDPゴシック" panose="020B0400000000000000" pitchFamily="50" charset="-128"/>
                <a:ea typeface="BIZ UDPゴシック" panose="020B0400000000000000" pitchFamily="50" charset="-128"/>
              </a:rPr>
              <a:t>教養</a:t>
            </a:r>
            <a:endParaRPr kumimoji="1" lang="ja-JP" altLang="en-US" sz="1050" dirty="0">
              <a:solidFill>
                <a:prstClr val="black"/>
              </a:solidFill>
              <a:latin typeface="BIZ UDPゴシック" panose="020B0400000000000000" pitchFamily="50" charset="-128"/>
              <a:ea typeface="BIZ UDPゴシック" panose="020B0400000000000000" pitchFamily="50" charset="-128"/>
            </a:endParaRPr>
          </a:p>
        </p:txBody>
      </p:sp>
      <p:sp>
        <p:nvSpPr>
          <p:cNvPr id="89" name="テキスト ボックス 88">
            <a:extLst>
              <a:ext uri="{FF2B5EF4-FFF2-40B4-BE49-F238E27FC236}">
                <a16:creationId xmlns:a16="http://schemas.microsoft.com/office/drawing/2014/main" id="{094B546C-AA74-65B9-4508-177091EF9A98}"/>
              </a:ext>
            </a:extLst>
          </p:cNvPr>
          <p:cNvSpPr txBox="1"/>
          <p:nvPr/>
        </p:nvSpPr>
        <p:spPr>
          <a:xfrm>
            <a:off x="8447402" y="3734309"/>
            <a:ext cx="492443" cy="276999"/>
          </a:xfrm>
          <a:prstGeom prst="rect">
            <a:avLst/>
          </a:prstGeom>
          <a:solidFill>
            <a:schemeClr val="accent2">
              <a:lumMod val="20000"/>
              <a:lumOff val="80000"/>
            </a:schemeClr>
          </a:solidFill>
          <a:ln>
            <a:solidFill>
              <a:schemeClr val="accent2"/>
            </a:solidFill>
          </a:ln>
        </p:spPr>
        <p:txBody>
          <a:bodyPr wrap="none" rtlCol="0">
            <a:spAutoFit/>
          </a:bodyPr>
          <a:lstStyle/>
          <a:p>
            <a:pPr algn="ctr" defTabSz="326578"/>
            <a:r>
              <a:rPr kumimoji="1" lang="ja-JP" altLang="en-US" sz="1200" dirty="0">
                <a:solidFill>
                  <a:prstClr val="black"/>
                </a:solidFill>
                <a:latin typeface="BIZ UDPゴシック" panose="020B0400000000000000" pitchFamily="50" charset="-128"/>
                <a:ea typeface="BIZ UDPゴシック" panose="020B0400000000000000" pitchFamily="50" charset="-128"/>
              </a:rPr>
              <a:t>生産</a:t>
            </a:r>
          </a:p>
        </p:txBody>
      </p:sp>
      <p:sp>
        <p:nvSpPr>
          <p:cNvPr id="90" name="テキスト ボックス 89">
            <a:extLst>
              <a:ext uri="{FF2B5EF4-FFF2-40B4-BE49-F238E27FC236}">
                <a16:creationId xmlns:a16="http://schemas.microsoft.com/office/drawing/2014/main" id="{AD6ABABC-FB62-617F-1AA6-CDF13205B072}"/>
              </a:ext>
            </a:extLst>
          </p:cNvPr>
          <p:cNvSpPr txBox="1"/>
          <p:nvPr/>
        </p:nvSpPr>
        <p:spPr>
          <a:xfrm>
            <a:off x="8293516" y="1673980"/>
            <a:ext cx="877163" cy="276999"/>
          </a:xfrm>
          <a:prstGeom prst="rect">
            <a:avLst/>
          </a:prstGeom>
          <a:solidFill>
            <a:schemeClr val="accent6">
              <a:lumMod val="20000"/>
              <a:lumOff val="80000"/>
            </a:schemeClr>
          </a:solidFill>
          <a:ln>
            <a:solidFill>
              <a:schemeClr val="accent6"/>
            </a:solidFill>
          </a:ln>
        </p:spPr>
        <p:txBody>
          <a:bodyPr wrap="none" rtlCol="0">
            <a:spAutoFit/>
          </a:bodyPr>
          <a:lstStyle/>
          <a:p>
            <a:pPr defTabSz="326578"/>
            <a:r>
              <a:rPr kumimoji="1" lang="ja-JP" altLang="en-US" sz="1200" dirty="0">
                <a:solidFill>
                  <a:prstClr val="black"/>
                </a:solidFill>
                <a:latin typeface="BIZ UDPゴシック" panose="020B0400000000000000" pitchFamily="50" charset="-128"/>
                <a:ea typeface="BIZ UDPゴシック" panose="020B0400000000000000" pitchFamily="50" charset="-128"/>
              </a:rPr>
              <a:t>防災・減災</a:t>
            </a:r>
          </a:p>
        </p:txBody>
      </p:sp>
      <p:sp>
        <p:nvSpPr>
          <p:cNvPr id="91" name="テキスト ボックス 90">
            <a:extLst>
              <a:ext uri="{FF2B5EF4-FFF2-40B4-BE49-F238E27FC236}">
                <a16:creationId xmlns:a16="http://schemas.microsoft.com/office/drawing/2014/main" id="{CCC27960-5083-CE89-83EE-B3D9F5262A9D}"/>
              </a:ext>
            </a:extLst>
          </p:cNvPr>
          <p:cNvSpPr txBox="1"/>
          <p:nvPr/>
        </p:nvSpPr>
        <p:spPr>
          <a:xfrm>
            <a:off x="8255044" y="2399398"/>
            <a:ext cx="954107" cy="276999"/>
          </a:xfrm>
          <a:prstGeom prst="rect">
            <a:avLst/>
          </a:prstGeom>
          <a:solidFill>
            <a:schemeClr val="accent6">
              <a:lumMod val="20000"/>
              <a:lumOff val="80000"/>
            </a:schemeClr>
          </a:solidFill>
          <a:ln>
            <a:solidFill>
              <a:schemeClr val="accent6"/>
            </a:solidFill>
          </a:ln>
        </p:spPr>
        <p:txBody>
          <a:bodyPr wrap="none" rtlCol="0">
            <a:spAutoFit/>
          </a:bodyPr>
          <a:lstStyle/>
          <a:p>
            <a:pPr defTabSz="326578"/>
            <a:r>
              <a:rPr kumimoji="1" lang="ja-JP" altLang="en-US" sz="1200" dirty="0">
                <a:solidFill>
                  <a:prstClr val="black"/>
                </a:solidFill>
                <a:latin typeface="BIZ UDPゴシック" panose="020B0400000000000000" pitchFamily="50" charset="-128"/>
                <a:ea typeface="BIZ UDPゴシック" panose="020B0400000000000000" pitchFamily="50" charset="-128"/>
              </a:rPr>
              <a:t>生物多様性</a:t>
            </a:r>
          </a:p>
        </p:txBody>
      </p:sp>
      <p:sp>
        <p:nvSpPr>
          <p:cNvPr id="92" name="テキスト ボックス 91">
            <a:extLst>
              <a:ext uri="{FF2B5EF4-FFF2-40B4-BE49-F238E27FC236}">
                <a16:creationId xmlns:a16="http://schemas.microsoft.com/office/drawing/2014/main" id="{A1C8F104-F1D8-7270-9C24-303A417C9492}"/>
              </a:ext>
            </a:extLst>
          </p:cNvPr>
          <p:cNvSpPr txBox="1"/>
          <p:nvPr/>
        </p:nvSpPr>
        <p:spPr>
          <a:xfrm>
            <a:off x="8331988" y="2735692"/>
            <a:ext cx="800219" cy="276999"/>
          </a:xfrm>
          <a:prstGeom prst="rect">
            <a:avLst/>
          </a:prstGeom>
          <a:solidFill>
            <a:schemeClr val="accent6">
              <a:lumMod val="20000"/>
              <a:lumOff val="80000"/>
            </a:schemeClr>
          </a:solidFill>
          <a:ln>
            <a:solidFill>
              <a:schemeClr val="accent6"/>
            </a:solidFill>
          </a:ln>
        </p:spPr>
        <p:txBody>
          <a:bodyPr wrap="none" rtlCol="0">
            <a:spAutoFit/>
          </a:bodyPr>
          <a:lstStyle/>
          <a:p>
            <a:pPr defTabSz="326578"/>
            <a:r>
              <a:rPr kumimoji="1" lang="ja-JP" altLang="en-US" sz="1200" dirty="0">
                <a:solidFill>
                  <a:prstClr val="black"/>
                </a:solidFill>
                <a:latin typeface="BIZ UDPゴシック" panose="020B0400000000000000" pitchFamily="50" charset="-128"/>
                <a:ea typeface="BIZ UDPゴシック" panose="020B0400000000000000" pitchFamily="50" charset="-128"/>
              </a:rPr>
              <a:t>景観形成</a:t>
            </a:r>
          </a:p>
        </p:txBody>
      </p:sp>
      <p:sp>
        <p:nvSpPr>
          <p:cNvPr id="93" name="テキスト ボックス 92">
            <a:extLst>
              <a:ext uri="{FF2B5EF4-FFF2-40B4-BE49-F238E27FC236}">
                <a16:creationId xmlns:a16="http://schemas.microsoft.com/office/drawing/2014/main" id="{77DF1244-3709-8240-7398-9032C3FDD8D8}"/>
              </a:ext>
            </a:extLst>
          </p:cNvPr>
          <p:cNvSpPr txBox="1"/>
          <p:nvPr/>
        </p:nvSpPr>
        <p:spPr>
          <a:xfrm>
            <a:off x="8331988" y="2028562"/>
            <a:ext cx="800219" cy="276999"/>
          </a:xfrm>
          <a:prstGeom prst="rect">
            <a:avLst/>
          </a:prstGeom>
          <a:solidFill>
            <a:schemeClr val="accent6">
              <a:lumMod val="20000"/>
              <a:lumOff val="80000"/>
            </a:schemeClr>
          </a:solidFill>
          <a:ln>
            <a:solidFill>
              <a:schemeClr val="accent6"/>
            </a:solidFill>
          </a:ln>
        </p:spPr>
        <p:txBody>
          <a:bodyPr wrap="none" rtlCol="0">
            <a:spAutoFit/>
          </a:bodyPr>
          <a:lstStyle/>
          <a:p>
            <a:pPr defTabSz="326578"/>
            <a:r>
              <a:rPr kumimoji="1" lang="ja-JP" altLang="en-US" sz="1200" dirty="0">
                <a:solidFill>
                  <a:prstClr val="black"/>
                </a:solidFill>
                <a:latin typeface="BIZ UDPゴシック" panose="020B0400000000000000" pitchFamily="50" charset="-128"/>
                <a:ea typeface="BIZ UDPゴシック" panose="020B0400000000000000" pitchFamily="50" charset="-128"/>
              </a:rPr>
              <a:t>環境調整</a:t>
            </a:r>
          </a:p>
        </p:txBody>
      </p:sp>
      <p:sp>
        <p:nvSpPr>
          <p:cNvPr id="94" name="正方形/長方形 93">
            <a:extLst>
              <a:ext uri="{FF2B5EF4-FFF2-40B4-BE49-F238E27FC236}">
                <a16:creationId xmlns:a16="http://schemas.microsoft.com/office/drawing/2014/main" id="{50D69BD1-D2A0-80B2-475C-DADA2D787359}"/>
              </a:ext>
            </a:extLst>
          </p:cNvPr>
          <p:cNvSpPr/>
          <p:nvPr/>
        </p:nvSpPr>
        <p:spPr>
          <a:xfrm>
            <a:off x="3036356" y="1307145"/>
            <a:ext cx="2198008" cy="53512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6578"/>
            <a:endParaRPr kumimoji="1" lang="ja-JP" altLang="en-US" sz="1286">
              <a:solidFill>
                <a:prstClr val="white"/>
              </a:solidFill>
              <a:latin typeface="Calibri" panose="020F0502020204030204"/>
              <a:ea typeface="游ゴシック" panose="020B0400000000000000" pitchFamily="50" charset="-128"/>
            </a:endParaRPr>
          </a:p>
        </p:txBody>
      </p:sp>
      <p:sp>
        <p:nvSpPr>
          <p:cNvPr id="95" name="テキスト ボックス 94">
            <a:extLst>
              <a:ext uri="{FF2B5EF4-FFF2-40B4-BE49-F238E27FC236}">
                <a16:creationId xmlns:a16="http://schemas.microsoft.com/office/drawing/2014/main" id="{C52D52D1-0264-4831-6026-D8C6B05AB980}"/>
              </a:ext>
            </a:extLst>
          </p:cNvPr>
          <p:cNvSpPr txBox="1"/>
          <p:nvPr/>
        </p:nvSpPr>
        <p:spPr>
          <a:xfrm>
            <a:off x="3737997" y="1591684"/>
            <a:ext cx="877163" cy="276999"/>
          </a:xfrm>
          <a:prstGeom prst="rect">
            <a:avLst/>
          </a:prstGeom>
          <a:solidFill>
            <a:schemeClr val="accent6">
              <a:lumMod val="20000"/>
              <a:lumOff val="80000"/>
            </a:schemeClr>
          </a:solidFill>
          <a:ln>
            <a:solidFill>
              <a:schemeClr val="accent6"/>
            </a:solidFill>
          </a:ln>
        </p:spPr>
        <p:txBody>
          <a:bodyPr wrap="none" rtlCol="0">
            <a:spAutoFit/>
          </a:bodyPr>
          <a:lstStyle/>
          <a:p>
            <a:pPr defTabSz="326578"/>
            <a:r>
              <a:rPr kumimoji="1" lang="ja-JP" altLang="en-US" sz="1200" dirty="0">
                <a:solidFill>
                  <a:prstClr val="black"/>
                </a:solidFill>
                <a:latin typeface="BIZ UDPゴシック" panose="020B0400000000000000" pitchFamily="50" charset="-128"/>
                <a:ea typeface="BIZ UDPゴシック" panose="020B0400000000000000" pitchFamily="50" charset="-128"/>
              </a:rPr>
              <a:t>防災・減災</a:t>
            </a:r>
          </a:p>
        </p:txBody>
      </p:sp>
      <p:sp>
        <p:nvSpPr>
          <p:cNvPr id="96" name="テキスト ボックス 95">
            <a:extLst>
              <a:ext uri="{FF2B5EF4-FFF2-40B4-BE49-F238E27FC236}">
                <a16:creationId xmlns:a16="http://schemas.microsoft.com/office/drawing/2014/main" id="{DD586A6D-A1EA-2B6C-70AA-CD8977116341}"/>
              </a:ext>
            </a:extLst>
          </p:cNvPr>
          <p:cNvSpPr txBox="1"/>
          <p:nvPr/>
        </p:nvSpPr>
        <p:spPr>
          <a:xfrm>
            <a:off x="3776469" y="1900546"/>
            <a:ext cx="800219" cy="276999"/>
          </a:xfrm>
          <a:prstGeom prst="rect">
            <a:avLst/>
          </a:prstGeom>
          <a:solidFill>
            <a:schemeClr val="accent6">
              <a:lumMod val="20000"/>
              <a:lumOff val="80000"/>
            </a:schemeClr>
          </a:solidFill>
          <a:ln>
            <a:solidFill>
              <a:schemeClr val="accent6"/>
            </a:solidFill>
          </a:ln>
        </p:spPr>
        <p:txBody>
          <a:bodyPr wrap="none" rtlCol="0">
            <a:spAutoFit/>
          </a:bodyPr>
          <a:lstStyle/>
          <a:p>
            <a:pPr defTabSz="326578"/>
            <a:r>
              <a:rPr kumimoji="1" lang="ja-JP" altLang="en-US" sz="1200" dirty="0">
                <a:solidFill>
                  <a:prstClr val="black"/>
                </a:solidFill>
                <a:latin typeface="BIZ UDPゴシック" panose="020B0400000000000000" pitchFamily="50" charset="-128"/>
                <a:ea typeface="BIZ UDPゴシック" panose="020B0400000000000000" pitchFamily="50" charset="-128"/>
              </a:rPr>
              <a:t>環境調整</a:t>
            </a:r>
          </a:p>
        </p:txBody>
      </p:sp>
      <p:sp>
        <p:nvSpPr>
          <p:cNvPr id="97" name="テキスト ボックス 96">
            <a:extLst>
              <a:ext uri="{FF2B5EF4-FFF2-40B4-BE49-F238E27FC236}">
                <a16:creationId xmlns:a16="http://schemas.microsoft.com/office/drawing/2014/main" id="{34632493-64F9-D26B-9214-C75637A0A61A}"/>
              </a:ext>
            </a:extLst>
          </p:cNvPr>
          <p:cNvSpPr txBox="1"/>
          <p:nvPr/>
        </p:nvSpPr>
        <p:spPr>
          <a:xfrm>
            <a:off x="3699525" y="2518270"/>
            <a:ext cx="954107" cy="276999"/>
          </a:xfrm>
          <a:prstGeom prst="rect">
            <a:avLst/>
          </a:prstGeom>
          <a:solidFill>
            <a:schemeClr val="accent6">
              <a:lumMod val="20000"/>
              <a:lumOff val="80000"/>
            </a:schemeClr>
          </a:solidFill>
          <a:ln>
            <a:solidFill>
              <a:schemeClr val="accent6"/>
            </a:solidFill>
          </a:ln>
        </p:spPr>
        <p:txBody>
          <a:bodyPr wrap="none" rtlCol="0">
            <a:spAutoFit/>
          </a:bodyPr>
          <a:lstStyle/>
          <a:p>
            <a:pPr defTabSz="326578"/>
            <a:r>
              <a:rPr kumimoji="1" lang="ja-JP" altLang="en-US" sz="1200" dirty="0">
                <a:solidFill>
                  <a:prstClr val="black"/>
                </a:solidFill>
                <a:latin typeface="BIZ UDPゴシック" panose="020B0400000000000000" pitchFamily="50" charset="-128"/>
                <a:ea typeface="BIZ UDPゴシック" panose="020B0400000000000000" pitchFamily="50" charset="-128"/>
              </a:rPr>
              <a:t>生物多様性</a:t>
            </a:r>
          </a:p>
        </p:txBody>
      </p:sp>
      <p:sp>
        <p:nvSpPr>
          <p:cNvPr id="98" name="テキスト ボックス 97">
            <a:extLst>
              <a:ext uri="{FF2B5EF4-FFF2-40B4-BE49-F238E27FC236}">
                <a16:creationId xmlns:a16="http://schemas.microsoft.com/office/drawing/2014/main" id="{D24144BF-77E8-CF90-0C72-28E370767C5B}"/>
              </a:ext>
            </a:extLst>
          </p:cNvPr>
          <p:cNvSpPr txBox="1"/>
          <p:nvPr/>
        </p:nvSpPr>
        <p:spPr>
          <a:xfrm>
            <a:off x="3776469" y="2827132"/>
            <a:ext cx="800219" cy="276999"/>
          </a:xfrm>
          <a:prstGeom prst="rect">
            <a:avLst/>
          </a:prstGeom>
          <a:solidFill>
            <a:schemeClr val="accent6">
              <a:lumMod val="20000"/>
              <a:lumOff val="80000"/>
            </a:schemeClr>
          </a:solidFill>
          <a:ln>
            <a:solidFill>
              <a:schemeClr val="accent6"/>
            </a:solidFill>
          </a:ln>
        </p:spPr>
        <p:txBody>
          <a:bodyPr wrap="none" rtlCol="0">
            <a:spAutoFit/>
          </a:bodyPr>
          <a:lstStyle/>
          <a:p>
            <a:pPr defTabSz="326578"/>
            <a:r>
              <a:rPr kumimoji="1" lang="ja-JP" altLang="en-US" sz="1200" dirty="0">
                <a:solidFill>
                  <a:prstClr val="black"/>
                </a:solidFill>
                <a:latin typeface="BIZ UDPゴシック" panose="020B0400000000000000" pitchFamily="50" charset="-128"/>
                <a:ea typeface="BIZ UDPゴシック" panose="020B0400000000000000" pitchFamily="50" charset="-128"/>
              </a:rPr>
              <a:t>景観形成</a:t>
            </a:r>
          </a:p>
        </p:txBody>
      </p:sp>
      <p:sp>
        <p:nvSpPr>
          <p:cNvPr id="99" name="テキスト ボックス 98">
            <a:extLst>
              <a:ext uri="{FF2B5EF4-FFF2-40B4-BE49-F238E27FC236}">
                <a16:creationId xmlns:a16="http://schemas.microsoft.com/office/drawing/2014/main" id="{96283125-5B4F-20EB-C995-CEAC414EDB6A}"/>
              </a:ext>
            </a:extLst>
          </p:cNvPr>
          <p:cNvSpPr txBox="1"/>
          <p:nvPr/>
        </p:nvSpPr>
        <p:spPr>
          <a:xfrm>
            <a:off x="3589944" y="5252416"/>
            <a:ext cx="1306768" cy="276999"/>
          </a:xfrm>
          <a:prstGeom prst="rect">
            <a:avLst/>
          </a:prstGeom>
          <a:solidFill>
            <a:srgbClr val="FFCCFF"/>
          </a:solidFill>
          <a:ln>
            <a:solidFill>
              <a:srgbClr val="FF0000"/>
            </a:solidFill>
          </a:ln>
        </p:spPr>
        <p:txBody>
          <a:bodyPr wrap="none" rtlCol="0">
            <a:spAutoFit/>
          </a:bodyPr>
          <a:lstStyle/>
          <a:p>
            <a:pPr algn="ctr" defTabSz="326578"/>
            <a:r>
              <a:rPr kumimoji="1" lang="ja-JP" altLang="en-US" sz="1200" dirty="0">
                <a:solidFill>
                  <a:prstClr val="black"/>
                </a:solidFill>
                <a:latin typeface="BIZ UDPゴシック" panose="020B0400000000000000" pitchFamily="50" charset="-128"/>
                <a:ea typeface="BIZ UDPゴシック" panose="020B0400000000000000" pitchFamily="50" charset="-128"/>
              </a:rPr>
              <a:t>コミュニティ形成</a:t>
            </a:r>
            <a:endParaRPr kumimoji="1" lang="ja-JP" altLang="en-US" sz="900" dirty="0">
              <a:solidFill>
                <a:prstClr val="black"/>
              </a:solidFill>
              <a:latin typeface="BIZ UDPゴシック" panose="020B0400000000000000" pitchFamily="50" charset="-128"/>
              <a:ea typeface="BIZ UDPゴシック" panose="020B0400000000000000" pitchFamily="50" charset="-128"/>
            </a:endParaRPr>
          </a:p>
        </p:txBody>
      </p:sp>
      <p:sp>
        <p:nvSpPr>
          <p:cNvPr id="100" name="テキスト ボックス 99">
            <a:extLst>
              <a:ext uri="{FF2B5EF4-FFF2-40B4-BE49-F238E27FC236}">
                <a16:creationId xmlns:a16="http://schemas.microsoft.com/office/drawing/2014/main" id="{E8343AFB-2CEE-C934-FBFE-2CEA34EAE1DC}"/>
              </a:ext>
            </a:extLst>
          </p:cNvPr>
          <p:cNvSpPr txBox="1"/>
          <p:nvPr/>
        </p:nvSpPr>
        <p:spPr>
          <a:xfrm>
            <a:off x="3670679" y="5994314"/>
            <a:ext cx="1011815" cy="276999"/>
          </a:xfrm>
          <a:prstGeom prst="rect">
            <a:avLst/>
          </a:prstGeom>
          <a:solidFill>
            <a:srgbClr val="FFCCFF"/>
          </a:solidFill>
          <a:ln>
            <a:solidFill>
              <a:srgbClr val="FF0000"/>
            </a:solidFill>
          </a:ln>
        </p:spPr>
        <p:txBody>
          <a:bodyPr wrap="none" rtlCol="0">
            <a:spAutoFit/>
          </a:bodyPr>
          <a:lstStyle/>
          <a:p>
            <a:pPr algn="ctr" defTabSz="326578"/>
            <a:r>
              <a:rPr kumimoji="1" lang="ja-JP" altLang="en-US" sz="1200" dirty="0">
                <a:latin typeface="BIZ UDPゴシック" panose="020B0400000000000000" pitchFamily="50" charset="-128"/>
                <a:ea typeface="BIZ UDPゴシック" panose="020B0400000000000000" pitchFamily="50" charset="-128"/>
              </a:rPr>
              <a:t>誇り・地域愛</a:t>
            </a:r>
            <a:endParaRPr kumimoji="1" lang="ja-JP" altLang="en-US" sz="900" dirty="0">
              <a:latin typeface="BIZ UDPゴシック" panose="020B0400000000000000" pitchFamily="50" charset="-128"/>
              <a:ea typeface="BIZ UDPゴシック" panose="020B0400000000000000" pitchFamily="50" charset="-128"/>
            </a:endParaRPr>
          </a:p>
        </p:txBody>
      </p:sp>
      <p:sp>
        <p:nvSpPr>
          <p:cNvPr id="101" name="テキスト ボックス 100">
            <a:extLst>
              <a:ext uri="{FF2B5EF4-FFF2-40B4-BE49-F238E27FC236}">
                <a16:creationId xmlns:a16="http://schemas.microsoft.com/office/drawing/2014/main" id="{EF4D9B72-D610-EB94-5F87-6AA50C5FA2D1}"/>
              </a:ext>
            </a:extLst>
          </p:cNvPr>
          <p:cNvSpPr txBox="1"/>
          <p:nvPr/>
        </p:nvSpPr>
        <p:spPr>
          <a:xfrm>
            <a:off x="3617063" y="4893729"/>
            <a:ext cx="1178528" cy="276999"/>
          </a:xfrm>
          <a:prstGeom prst="rect">
            <a:avLst/>
          </a:prstGeom>
          <a:solidFill>
            <a:srgbClr val="FFCCFF"/>
          </a:solidFill>
          <a:ln>
            <a:solidFill>
              <a:srgbClr val="FF0000"/>
            </a:solidFill>
          </a:ln>
        </p:spPr>
        <p:txBody>
          <a:bodyPr wrap="none" rtlCol="0">
            <a:spAutoFit/>
          </a:bodyPr>
          <a:lstStyle/>
          <a:p>
            <a:pPr algn="ctr" defTabSz="326578"/>
            <a:r>
              <a:rPr kumimoji="1" lang="ja-JP" altLang="en-US" sz="1200" dirty="0">
                <a:solidFill>
                  <a:prstClr val="black"/>
                </a:solidFill>
                <a:latin typeface="BIZ UDPゴシック" panose="020B0400000000000000" pitchFamily="50" charset="-128"/>
                <a:ea typeface="BIZ UDPゴシック" panose="020B0400000000000000" pitchFamily="50" charset="-128"/>
              </a:rPr>
              <a:t>にぎわい・観光</a:t>
            </a:r>
            <a:endParaRPr kumimoji="1" lang="en-US" altLang="ja-JP" sz="900" dirty="0">
              <a:solidFill>
                <a:prstClr val="black"/>
              </a:solidFill>
              <a:latin typeface="BIZ UDPゴシック" panose="020B0400000000000000" pitchFamily="50" charset="-128"/>
              <a:ea typeface="BIZ UDPゴシック" panose="020B0400000000000000" pitchFamily="50" charset="-128"/>
            </a:endParaRPr>
          </a:p>
        </p:txBody>
      </p:sp>
      <p:sp>
        <p:nvSpPr>
          <p:cNvPr id="102" name="テキスト ボックス 101">
            <a:extLst>
              <a:ext uri="{FF2B5EF4-FFF2-40B4-BE49-F238E27FC236}">
                <a16:creationId xmlns:a16="http://schemas.microsoft.com/office/drawing/2014/main" id="{478F9BA5-5FE5-91C0-7EA7-4ACB98D5D879}"/>
              </a:ext>
            </a:extLst>
          </p:cNvPr>
          <p:cNvSpPr txBox="1"/>
          <p:nvPr/>
        </p:nvSpPr>
        <p:spPr>
          <a:xfrm>
            <a:off x="3749583" y="4128152"/>
            <a:ext cx="877163" cy="276999"/>
          </a:xfrm>
          <a:prstGeom prst="rect">
            <a:avLst/>
          </a:prstGeom>
          <a:solidFill>
            <a:schemeClr val="accent2">
              <a:lumMod val="20000"/>
              <a:lumOff val="80000"/>
            </a:schemeClr>
          </a:solidFill>
          <a:ln>
            <a:solidFill>
              <a:schemeClr val="accent2"/>
            </a:solidFill>
          </a:ln>
        </p:spPr>
        <p:txBody>
          <a:bodyPr wrap="none" rtlCol="0">
            <a:spAutoFit/>
          </a:bodyPr>
          <a:lstStyle/>
          <a:p>
            <a:pPr algn="ctr" defTabSz="326578"/>
            <a:r>
              <a:rPr kumimoji="1" lang="ja-JP" altLang="en-US" sz="1200" dirty="0">
                <a:solidFill>
                  <a:prstClr val="black"/>
                </a:solidFill>
                <a:latin typeface="BIZ UDPゴシック" panose="020B0400000000000000" pitchFamily="50" charset="-128"/>
                <a:ea typeface="BIZ UDPゴシック" panose="020B0400000000000000" pitchFamily="50" charset="-128"/>
              </a:rPr>
              <a:t>医療・福祉</a:t>
            </a:r>
            <a:endParaRPr kumimoji="1" lang="en-US" altLang="ja-JP" sz="900" dirty="0">
              <a:solidFill>
                <a:prstClr val="black"/>
              </a:solidFill>
              <a:latin typeface="BIZ UDPゴシック" panose="020B0400000000000000" pitchFamily="50" charset="-128"/>
              <a:ea typeface="BIZ UDPゴシック" panose="020B0400000000000000" pitchFamily="50" charset="-128"/>
            </a:endParaRPr>
          </a:p>
        </p:txBody>
      </p:sp>
      <p:sp>
        <p:nvSpPr>
          <p:cNvPr id="103" name="テキスト ボックス 102">
            <a:extLst>
              <a:ext uri="{FF2B5EF4-FFF2-40B4-BE49-F238E27FC236}">
                <a16:creationId xmlns:a16="http://schemas.microsoft.com/office/drawing/2014/main" id="{D9641391-111A-8DE3-E8D8-1961BBE21489}"/>
              </a:ext>
            </a:extLst>
          </p:cNvPr>
          <p:cNvSpPr txBox="1"/>
          <p:nvPr/>
        </p:nvSpPr>
        <p:spPr>
          <a:xfrm>
            <a:off x="3596932" y="3196426"/>
            <a:ext cx="1159292" cy="276999"/>
          </a:xfrm>
          <a:prstGeom prst="rect">
            <a:avLst/>
          </a:prstGeom>
          <a:solidFill>
            <a:schemeClr val="accent2">
              <a:lumMod val="20000"/>
              <a:lumOff val="80000"/>
            </a:schemeClr>
          </a:solidFill>
          <a:ln>
            <a:solidFill>
              <a:schemeClr val="accent2"/>
            </a:solidFill>
          </a:ln>
        </p:spPr>
        <p:txBody>
          <a:bodyPr wrap="none" rtlCol="0">
            <a:spAutoFit/>
          </a:bodyPr>
          <a:lstStyle/>
          <a:p>
            <a:pPr algn="ctr" defTabSz="326578"/>
            <a:r>
              <a:rPr kumimoji="1" lang="ja-JP" altLang="en-US" sz="1200" dirty="0">
                <a:solidFill>
                  <a:prstClr val="black"/>
                </a:solidFill>
                <a:latin typeface="BIZ UDPゴシック" panose="020B0400000000000000" pitchFamily="50" charset="-128"/>
                <a:ea typeface="BIZ UDPゴシック" panose="020B0400000000000000" pitchFamily="50" charset="-128"/>
              </a:rPr>
              <a:t>やすらぎ・憩い</a:t>
            </a:r>
            <a:endParaRPr kumimoji="1" lang="ja-JP" altLang="en-US" sz="1050" dirty="0">
              <a:solidFill>
                <a:prstClr val="black"/>
              </a:solidFill>
              <a:latin typeface="BIZ UDPゴシック" panose="020B0400000000000000" pitchFamily="50" charset="-128"/>
              <a:ea typeface="BIZ UDPゴシック" panose="020B0400000000000000" pitchFamily="50" charset="-128"/>
            </a:endParaRPr>
          </a:p>
        </p:txBody>
      </p:sp>
      <p:sp>
        <p:nvSpPr>
          <p:cNvPr id="104" name="テキスト ボックス 103">
            <a:extLst>
              <a:ext uri="{FF2B5EF4-FFF2-40B4-BE49-F238E27FC236}">
                <a16:creationId xmlns:a16="http://schemas.microsoft.com/office/drawing/2014/main" id="{C1EBDD48-01F1-2C7A-38C4-F6610398A7A3}"/>
              </a:ext>
            </a:extLst>
          </p:cNvPr>
          <p:cNvSpPr txBox="1"/>
          <p:nvPr/>
        </p:nvSpPr>
        <p:spPr>
          <a:xfrm>
            <a:off x="3660251" y="3817879"/>
            <a:ext cx="1026242" cy="276999"/>
          </a:xfrm>
          <a:prstGeom prst="rect">
            <a:avLst/>
          </a:prstGeom>
          <a:solidFill>
            <a:schemeClr val="accent2">
              <a:lumMod val="20000"/>
              <a:lumOff val="80000"/>
            </a:schemeClr>
          </a:solidFill>
          <a:ln>
            <a:solidFill>
              <a:schemeClr val="accent2"/>
            </a:solidFill>
          </a:ln>
        </p:spPr>
        <p:txBody>
          <a:bodyPr wrap="none" rtlCol="0">
            <a:spAutoFit/>
          </a:bodyPr>
          <a:lstStyle/>
          <a:p>
            <a:pPr algn="ctr" defTabSz="326578"/>
            <a:r>
              <a:rPr kumimoji="1" lang="ja-JP" altLang="en-US" sz="1200" dirty="0">
                <a:solidFill>
                  <a:prstClr val="black"/>
                </a:solidFill>
                <a:latin typeface="BIZ UDPゴシック" panose="020B0400000000000000" pitchFamily="50" charset="-128"/>
                <a:ea typeface="BIZ UDPゴシック" panose="020B0400000000000000" pitchFamily="50" charset="-128"/>
              </a:rPr>
              <a:t>遊び・子育て</a:t>
            </a:r>
          </a:p>
        </p:txBody>
      </p:sp>
      <p:sp>
        <p:nvSpPr>
          <p:cNvPr id="105" name="テキスト ボックス 104">
            <a:extLst>
              <a:ext uri="{FF2B5EF4-FFF2-40B4-BE49-F238E27FC236}">
                <a16:creationId xmlns:a16="http://schemas.microsoft.com/office/drawing/2014/main" id="{3E86EEDA-F38F-4150-A2B7-3683F2D9DC2B}"/>
              </a:ext>
            </a:extLst>
          </p:cNvPr>
          <p:cNvSpPr txBox="1"/>
          <p:nvPr/>
        </p:nvSpPr>
        <p:spPr>
          <a:xfrm>
            <a:off x="3776469" y="2209408"/>
            <a:ext cx="800219" cy="276999"/>
          </a:xfrm>
          <a:prstGeom prst="rect">
            <a:avLst/>
          </a:prstGeom>
          <a:solidFill>
            <a:schemeClr val="accent6">
              <a:lumMod val="20000"/>
              <a:lumOff val="80000"/>
            </a:schemeClr>
          </a:solidFill>
          <a:ln>
            <a:solidFill>
              <a:schemeClr val="accent6"/>
            </a:solidFill>
          </a:ln>
        </p:spPr>
        <p:txBody>
          <a:bodyPr wrap="none" rtlCol="0">
            <a:spAutoFit/>
          </a:bodyPr>
          <a:lstStyle/>
          <a:p>
            <a:pPr defTabSz="326578"/>
            <a:r>
              <a:rPr kumimoji="1" lang="ja-JP" altLang="en-US" sz="1200" dirty="0">
                <a:solidFill>
                  <a:prstClr val="black"/>
                </a:solidFill>
                <a:latin typeface="BIZ UDPゴシック" panose="020B0400000000000000" pitchFamily="50" charset="-128"/>
                <a:ea typeface="BIZ UDPゴシック" panose="020B0400000000000000" pitchFamily="50" charset="-128"/>
              </a:rPr>
              <a:t>資源循環</a:t>
            </a:r>
          </a:p>
        </p:txBody>
      </p:sp>
      <p:sp>
        <p:nvSpPr>
          <p:cNvPr id="106" name="テキスト ボックス 105">
            <a:extLst>
              <a:ext uri="{FF2B5EF4-FFF2-40B4-BE49-F238E27FC236}">
                <a16:creationId xmlns:a16="http://schemas.microsoft.com/office/drawing/2014/main" id="{8FA3D578-D922-4CE8-49B5-8D6B351629AD}"/>
              </a:ext>
            </a:extLst>
          </p:cNvPr>
          <p:cNvSpPr txBox="1"/>
          <p:nvPr/>
        </p:nvSpPr>
        <p:spPr>
          <a:xfrm>
            <a:off x="3596932" y="3509102"/>
            <a:ext cx="1152880" cy="276999"/>
          </a:xfrm>
          <a:prstGeom prst="rect">
            <a:avLst/>
          </a:prstGeom>
          <a:solidFill>
            <a:schemeClr val="accent2">
              <a:lumMod val="20000"/>
              <a:lumOff val="80000"/>
            </a:schemeClr>
          </a:solidFill>
          <a:ln>
            <a:solidFill>
              <a:schemeClr val="accent2"/>
            </a:solidFill>
          </a:ln>
        </p:spPr>
        <p:txBody>
          <a:bodyPr wrap="none" rtlCol="0">
            <a:spAutoFit/>
          </a:bodyPr>
          <a:lstStyle/>
          <a:p>
            <a:pPr algn="ctr" defTabSz="326578"/>
            <a:r>
              <a:rPr kumimoji="1" lang="ja-JP" altLang="en-US" sz="1200" dirty="0">
                <a:solidFill>
                  <a:prstClr val="black"/>
                </a:solidFill>
                <a:latin typeface="BIZ UDPゴシック" panose="020B0400000000000000" pitchFamily="50" charset="-128"/>
                <a:ea typeface="BIZ UDPゴシック" panose="020B0400000000000000" pitchFamily="50" charset="-128"/>
              </a:rPr>
              <a:t>健康・スポーツ</a:t>
            </a:r>
            <a:endParaRPr kumimoji="1" lang="en-US" altLang="ja-JP" sz="900" dirty="0">
              <a:solidFill>
                <a:prstClr val="black"/>
              </a:solidFill>
              <a:latin typeface="BIZ UDPゴシック" panose="020B0400000000000000" pitchFamily="50" charset="-128"/>
              <a:ea typeface="BIZ UDPゴシック" panose="020B0400000000000000" pitchFamily="50" charset="-128"/>
            </a:endParaRPr>
          </a:p>
        </p:txBody>
      </p:sp>
      <p:sp>
        <p:nvSpPr>
          <p:cNvPr id="107" name="テキスト ボックス 106">
            <a:extLst>
              <a:ext uri="{FF2B5EF4-FFF2-40B4-BE49-F238E27FC236}">
                <a16:creationId xmlns:a16="http://schemas.microsoft.com/office/drawing/2014/main" id="{E5BAB4CD-7986-FB3D-085B-B8FA35F8C103}"/>
              </a:ext>
            </a:extLst>
          </p:cNvPr>
          <p:cNvSpPr txBox="1"/>
          <p:nvPr/>
        </p:nvSpPr>
        <p:spPr>
          <a:xfrm>
            <a:off x="3737997" y="5635627"/>
            <a:ext cx="877163" cy="276999"/>
          </a:xfrm>
          <a:prstGeom prst="rect">
            <a:avLst/>
          </a:prstGeom>
          <a:solidFill>
            <a:srgbClr val="FFCCFF"/>
          </a:solidFill>
          <a:ln>
            <a:solidFill>
              <a:srgbClr val="FF0000"/>
            </a:solidFill>
          </a:ln>
        </p:spPr>
        <p:txBody>
          <a:bodyPr wrap="none" rtlCol="0">
            <a:spAutoFit/>
          </a:bodyPr>
          <a:lstStyle/>
          <a:p>
            <a:pPr algn="ctr" defTabSz="326578"/>
            <a:r>
              <a:rPr kumimoji="1" lang="ja-JP" altLang="en-US" sz="1200" dirty="0">
                <a:solidFill>
                  <a:prstClr val="black"/>
                </a:solidFill>
                <a:latin typeface="BIZ UDPゴシック" panose="020B0400000000000000" pitchFamily="50" charset="-128"/>
                <a:ea typeface="BIZ UDPゴシック" panose="020B0400000000000000" pitchFamily="50" charset="-128"/>
              </a:rPr>
              <a:t>共創・交流</a:t>
            </a:r>
          </a:p>
        </p:txBody>
      </p:sp>
      <p:sp>
        <p:nvSpPr>
          <p:cNvPr id="108" name="テキスト ボックス 107">
            <a:extLst>
              <a:ext uri="{FF2B5EF4-FFF2-40B4-BE49-F238E27FC236}">
                <a16:creationId xmlns:a16="http://schemas.microsoft.com/office/drawing/2014/main" id="{21EB7CCB-F086-1A1C-A29B-38039B85E861}"/>
              </a:ext>
            </a:extLst>
          </p:cNvPr>
          <p:cNvSpPr txBox="1"/>
          <p:nvPr/>
        </p:nvSpPr>
        <p:spPr>
          <a:xfrm>
            <a:off x="3744190" y="4431534"/>
            <a:ext cx="877163" cy="276999"/>
          </a:xfrm>
          <a:prstGeom prst="rect">
            <a:avLst/>
          </a:prstGeom>
          <a:solidFill>
            <a:schemeClr val="accent2">
              <a:lumMod val="20000"/>
              <a:lumOff val="80000"/>
            </a:schemeClr>
          </a:solidFill>
          <a:ln>
            <a:solidFill>
              <a:schemeClr val="accent2"/>
            </a:solidFill>
          </a:ln>
        </p:spPr>
        <p:txBody>
          <a:bodyPr wrap="none" rtlCol="0">
            <a:spAutoFit/>
          </a:bodyPr>
          <a:lstStyle/>
          <a:p>
            <a:pPr algn="ctr" defTabSz="326578"/>
            <a:r>
              <a:rPr kumimoji="1" lang="ja-JP" altLang="en-US" sz="1200" dirty="0">
                <a:solidFill>
                  <a:prstClr val="black"/>
                </a:solidFill>
                <a:latin typeface="BIZ UDPゴシック" panose="020B0400000000000000" pitchFamily="50" charset="-128"/>
                <a:ea typeface="BIZ UDPゴシック" panose="020B0400000000000000" pitchFamily="50" charset="-128"/>
              </a:rPr>
              <a:t>文化・教養</a:t>
            </a:r>
          </a:p>
        </p:txBody>
      </p:sp>
      <p:sp>
        <p:nvSpPr>
          <p:cNvPr id="109" name="テキスト ボックス 108">
            <a:extLst>
              <a:ext uri="{FF2B5EF4-FFF2-40B4-BE49-F238E27FC236}">
                <a16:creationId xmlns:a16="http://schemas.microsoft.com/office/drawing/2014/main" id="{83CC00FF-6ACE-725C-A1CE-2546D96DE9D7}"/>
              </a:ext>
            </a:extLst>
          </p:cNvPr>
          <p:cNvSpPr txBox="1"/>
          <p:nvPr/>
        </p:nvSpPr>
        <p:spPr>
          <a:xfrm>
            <a:off x="3737997" y="6324078"/>
            <a:ext cx="877163" cy="276999"/>
          </a:xfrm>
          <a:prstGeom prst="rect">
            <a:avLst/>
          </a:prstGeom>
          <a:solidFill>
            <a:srgbClr val="FFCCFF"/>
          </a:solidFill>
          <a:ln>
            <a:solidFill>
              <a:srgbClr val="FF0000"/>
            </a:solidFill>
          </a:ln>
        </p:spPr>
        <p:txBody>
          <a:bodyPr wrap="none" rtlCol="0">
            <a:spAutoFit/>
          </a:bodyPr>
          <a:lstStyle/>
          <a:p>
            <a:pPr algn="ctr" defTabSz="326578"/>
            <a:r>
              <a:rPr kumimoji="1" lang="ja-JP" altLang="en-US" sz="1200" dirty="0">
                <a:solidFill>
                  <a:prstClr val="black"/>
                </a:solidFill>
                <a:latin typeface="BIZ UDPゴシック" panose="020B0400000000000000" pitchFamily="50" charset="-128"/>
                <a:ea typeface="BIZ UDPゴシック" panose="020B0400000000000000" pitchFamily="50" charset="-128"/>
              </a:rPr>
              <a:t>安全・安心</a:t>
            </a:r>
          </a:p>
        </p:txBody>
      </p:sp>
      <p:sp>
        <p:nvSpPr>
          <p:cNvPr id="110" name="テキスト ボックス 109">
            <a:extLst>
              <a:ext uri="{FF2B5EF4-FFF2-40B4-BE49-F238E27FC236}">
                <a16:creationId xmlns:a16="http://schemas.microsoft.com/office/drawing/2014/main" id="{E366E1FE-AF8B-C15D-7C41-794ABD96D48E}"/>
              </a:ext>
            </a:extLst>
          </p:cNvPr>
          <p:cNvSpPr txBox="1"/>
          <p:nvPr/>
        </p:nvSpPr>
        <p:spPr>
          <a:xfrm>
            <a:off x="7584718" y="4794836"/>
            <a:ext cx="367168" cy="411257"/>
          </a:xfrm>
          <a:prstGeom prst="rect">
            <a:avLst/>
          </a:prstGeom>
          <a:noFill/>
          <a:ln w="12700">
            <a:solidFill>
              <a:schemeClr val="accent1"/>
            </a:solidFill>
            <a:prstDash val="sysDash"/>
          </a:ln>
        </p:spPr>
        <p:txBody>
          <a:bodyPr vert="horz" wrap="square" lIns="36000" tIns="36000" rIns="36000" bIns="36000" rtlCol="0">
            <a:spAutoFit/>
          </a:bodyPr>
          <a:lstStyle/>
          <a:p>
            <a:pPr algn="l"/>
            <a:r>
              <a:rPr kumimoji="1" lang="ja-JP" altLang="en-US" sz="1100" dirty="0">
                <a:latin typeface="BIZ UDPゴシック" panose="020B0400000000000000" pitchFamily="50" charset="-128"/>
                <a:ea typeface="BIZ UDPゴシック" panose="020B0400000000000000" pitchFamily="50" charset="-128"/>
              </a:rPr>
              <a:t>波及効果</a:t>
            </a:r>
          </a:p>
        </p:txBody>
      </p:sp>
      <p:sp>
        <p:nvSpPr>
          <p:cNvPr id="111" name="テキスト ボックス 110">
            <a:extLst>
              <a:ext uri="{FF2B5EF4-FFF2-40B4-BE49-F238E27FC236}">
                <a16:creationId xmlns:a16="http://schemas.microsoft.com/office/drawing/2014/main" id="{7302DC2D-902B-D0B9-A289-2975DE3D1977}"/>
              </a:ext>
            </a:extLst>
          </p:cNvPr>
          <p:cNvSpPr txBox="1"/>
          <p:nvPr/>
        </p:nvSpPr>
        <p:spPr>
          <a:xfrm>
            <a:off x="6181086" y="6665123"/>
            <a:ext cx="3541601" cy="123111"/>
          </a:xfrm>
          <a:prstGeom prst="rect">
            <a:avLst/>
          </a:prstGeom>
          <a:noFill/>
          <a:ln w="19050">
            <a:noFill/>
          </a:ln>
        </p:spPr>
        <p:txBody>
          <a:bodyPr wrap="none" lIns="36000" tIns="0" rIns="36000" bIns="0" rtlCol="0">
            <a:spAutoFit/>
          </a:bodyPr>
          <a:lstStyle/>
          <a:p>
            <a:pPr algn="l"/>
            <a:r>
              <a:rPr kumimoji="1" lang="en-US" altLang="ja-JP" sz="800" dirty="0">
                <a:latin typeface="BIZ UDPゴシック" panose="020B0400000000000000" pitchFamily="50" charset="-128"/>
                <a:ea typeface="BIZ UDPゴシック" panose="020B0400000000000000" pitchFamily="50" charset="-128"/>
              </a:rPr>
              <a:t>※</a:t>
            </a:r>
            <a:r>
              <a:rPr lang="ja-JP" altLang="en-US" sz="800" b="0" i="0" u="none" strike="noStrike" baseline="0" dirty="0">
                <a:solidFill>
                  <a:srgbClr val="000000"/>
                </a:solidFill>
                <a:latin typeface="BIZ UDPゴシック" panose="020B0400000000000000" pitchFamily="50" charset="-128"/>
                <a:ea typeface="BIZ UDPゴシック" panose="020B0400000000000000" pitchFamily="50" charset="-128"/>
              </a:rPr>
              <a:t>武田重昭「公園から都市を編成する」</a:t>
            </a:r>
            <a:r>
              <a:rPr lang="en-US" altLang="ja-JP" sz="800" b="0" i="0" u="none" strike="noStrike" baseline="0" dirty="0">
                <a:solidFill>
                  <a:srgbClr val="000000"/>
                </a:solidFill>
                <a:latin typeface="BIZ UDPゴシック" panose="020B0400000000000000" pitchFamily="50" charset="-128"/>
                <a:ea typeface="BIZ UDPゴシック" panose="020B0400000000000000" pitchFamily="50" charset="-128"/>
              </a:rPr>
              <a:t>『</a:t>
            </a:r>
            <a:r>
              <a:rPr lang="ja-JP" altLang="en-US" sz="800" b="0" i="0" u="none" strike="noStrike" baseline="0" dirty="0">
                <a:solidFill>
                  <a:srgbClr val="000000"/>
                </a:solidFill>
                <a:latin typeface="BIZ UDPゴシック" panose="020B0400000000000000" pitchFamily="50" charset="-128"/>
                <a:ea typeface="BIZ UDPゴシック" panose="020B0400000000000000" pitchFamily="50" charset="-128"/>
              </a:rPr>
              <a:t>区画整理</a:t>
            </a:r>
            <a:r>
              <a:rPr lang="en-US" altLang="ja-JP" sz="800" b="0" i="0" u="none" strike="noStrike" baseline="0" dirty="0">
                <a:solidFill>
                  <a:srgbClr val="000000"/>
                </a:solidFill>
                <a:latin typeface="BIZ UDPゴシック" panose="020B0400000000000000" pitchFamily="50" charset="-128"/>
                <a:ea typeface="BIZ UDPゴシック" panose="020B0400000000000000" pitchFamily="50" charset="-128"/>
              </a:rPr>
              <a:t>』66(4):2023.4, p.6-14</a:t>
            </a:r>
            <a:endParaRPr kumimoji="1" lang="ja-JP" altLang="en-US" sz="800" dirty="0">
              <a:latin typeface="BIZ UDPゴシック" panose="020B0400000000000000" pitchFamily="50" charset="-128"/>
              <a:ea typeface="BIZ UDPゴシック" panose="020B0400000000000000" pitchFamily="50" charset="-128"/>
            </a:endParaRPr>
          </a:p>
        </p:txBody>
      </p:sp>
      <p:sp>
        <p:nvSpPr>
          <p:cNvPr id="112" name="テキスト ボックス 111">
            <a:extLst>
              <a:ext uri="{FF2B5EF4-FFF2-40B4-BE49-F238E27FC236}">
                <a16:creationId xmlns:a16="http://schemas.microsoft.com/office/drawing/2014/main" id="{F25A0774-F9C7-16A9-4F1F-B593FE495847}"/>
              </a:ext>
            </a:extLst>
          </p:cNvPr>
          <p:cNvSpPr txBox="1"/>
          <p:nvPr/>
        </p:nvSpPr>
        <p:spPr>
          <a:xfrm>
            <a:off x="123768" y="540544"/>
            <a:ext cx="9658463" cy="648000"/>
          </a:xfrm>
          <a:prstGeom prst="rect">
            <a:avLst/>
          </a:prstGeom>
          <a:solidFill>
            <a:schemeClr val="bg1"/>
          </a:solidFill>
          <a:ln w="19050">
            <a:solidFill>
              <a:schemeClr val="accent6">
                <a:lumMod val="60000"/>
                <a:lumOff val="40000"/>
              </a:schemeClr>
            </a:solidFill>
          </a:ln>
        </p:spPr>
        <p:txBody>
          <a:bodyPr wrap="square" tIns="36000" bIns="36000" rtlCol="0" anchor="ctr" anchorCtr="0">
            <a:spAutoFit/>
          </a:bodyPr>
          <a:lstStyle/>
          <a:p>
            <a:pPr marL="285750" indent="-285750">
              <a:buFont typeface="BIZ UDPゴシック" panose="020B0400000000000000" pitchFamily="50" charset="-128"/>
              <a:buChar char="○"/>
            </a:pPr>
            <a:r>
              <a:rPr kumimoji="1" lang="ja-JP" altLang="en-US" sz="1600" dirty="0">
                <a:latin typeface="BIZ UDPゴシック" panose="020B0400000000000000" pitchFamily="50" charset="-128"/>
                <a:ea typeface="BIZ UDPゴシック" panose="020B0400000000000000" pitchFamily="50" charset="-128"/>
              </a:rPr>
              <a:t>次期計画においては、みどりの効果を社会における様々な課題解決に活用する観点や、文献、他自治体の事例も参考にして、項目を整理することが必要。</a:t>
            </a:r>
            <a:endParaRPr kumimoji="1" lang="en-US" altLang="ja-JP" sz="1600" dirty="0">
              <a:latin typeface="BIZ UDPゴシック" panose="020B0400000000000000" pitchFamily="50" charset="-128"/>
              <a:ea typeface="BIZ UDPゴシック" panose="020B0400000000000000" pitchFamily="50" charset="-128"/>
            </a:endParaRPr>
          </a:p>
        </p:txBody>
      </p:sp>
      <p:cxnSp>
        <p:nvCxnSpPr>
          <p:cNvPr id="3" name="直線コネクタ 2">
            <a:extLst>
              <a:ext uri="{FF2B5EF4-FFF2-40B4-BE49-F238E27FC236}">
                <a16:creationId xmlns:a16="http://schemas.microsoft.com/office/drawing/2014/main" id="{E0D287F1-B4D3-4914-B56E-BD26C8D148B5}"/>
              </a:ext>
            </a:extLst>
          </p:cNvPr>
          <p:cNvCxnSpPr>
            <a:cxnSpLocks/>
            <a:endCxn id="95" idx="1"/>
          </p:cNvCxnSpPr>
          <p:nvPr/>
        </p:nvCxnSpPr>
        <p:spPr>
          <a:xfrm flipV="1">
            <a:off x="2636000" y="1730184"/>
            <a:ext cx="1101997" cy="55080"/>
          </a:xfrm>
          <a:prstGeom prst="line">
            <a:avLst/>
          </a:prstGeom>
          <a:ln w="3175">
            <a:prstDash val="sysDot"/>
          </a:ln>
        </p:spPr>
        <p:style>
          <a:lnRef idx="1">
            <a:schemeClr val="accent1"/>
          </a:lnRef>
          <a:fillRef idx="0">
            <a:schemeClr val="accent1"/>
          </a:fillRef>
          <a:effectRef idx="0">
            <a:schemeClr val="accent1"/>
          </a:effectRef>
          <a:fontRef idx="minor">
            <a:schemeClr val="tx1"/>
          </a:fontRef>
        </p:style>
      </p:cxnSp>
      <p:cxnSp>
        <p:nvCxnSpPr>
          <p:cNvPr id="65" name="直線コネクタ 64">
            <a:extLst>
              <a:ext uri="{FF2B5EF4-FFF2-40B4-BE49-F238E27FC236}">
                <a16:creationId xmlns:a16="http://schemas.microsoft.com/office/drawing/2014/main" id="{59DD15D6-B2DF-4B99-B5E8-40CDD28E25DE}"/>
              </a:ext>
            </a:extLst>
          </p:cNvPr>
          <p:cNvCxnSpPr>
            <a:cxnSpLocks/>
            <a:endCxn id="96" idx="1"/>
          </p:cNvCxnSpPr>
          <p:nvPr/>
        </p:nvCxnSpPr>
        <p:spPr>
          <a:xfrm flipV="1">
            <a:off x="2865821" y="2039046"/>
            <a:ext cx="910648" cy="54966"/>
          </a:xfrm>
          <a:prstGeom prst="line">
            <a:avLst/>
          </a:prstGeom>
          <a:ln w="3175">
            <a:prstDash val="sysDot"/>
          </a:ln>
        </p:spPr>
        <p:style>
          <a:lnRef idx="1">
            <a:schemeClr val="accent1"/>
          </a:lnRef>
          <a:fillRef idx="0">
            <a:schemeClr val="accent1"/>
          </a:fillRef>
          <a:effectRef idx="0">
            <a:schemeClr val="accent1"/>
          </a:effectRef>
          <a:fontRef idx="minor">
            <a:schemeClr val="tx1"/>
          </a:fontRef>
        </p:style>
      </p:cxnSp>
      <p:cxnSp>
        <p:nvCxnSpPr>
          <p:cNvPr id="113" name="直線コネクタ 112">
            <a:extLst>
              <a:ext uri="{FF2B5EF4-FFF2-40B4-BE49-F238E27FC236}">
                <a16:creationId xmlns:a16="http://schemas.microsoft.com/office/drawing/2014/main" id="{F8FD2E23-91C4-4FF2-9C91-466551BA9832}"/>
              </a:ext>
            </a:extLst>
          </p:cNvPr>
          <p:cNvCxnSpPr>
            <a:cxnSpLocks/>
          </p:cNvCxnSpPr>
          <p:nvPr/>
        </p:nvCxnSpPr>
        <p:spPr>
          <a:xfrm flipV="1">
            <a:off x="2542031" y="2039338"/>
            <a:ext cx="1234438" cy="388572"/>
          </a:xfrm>
          <a:prstGeom prst="line">
            <a:avLst/>
          </a:prstGeom>
          <a:ln w="3175">
            <a:prstDash val="sysDot"/>
          </a:ln>
        </p:spPr>
        <p:style>
          <a:lnRef idx="1">
            <a:schemeClr val="accent1"/>
          </a:lnRef>
          <a:fillRef idx="0">
            <a:schemeClr val="accent1"/>
          </a:fillRef>
          <a:effectRef idx="0">
            <a:schemeClr val="accent1"/>
          </a:effectRef>
          <a:fontRef idx="minor">
            <a:schemeClr val="tx1"/>
          </a:fontRef>
        </p:style>
      </p:cxnSp>
      <p:cxnSp>
        <p:nvCxnSpPr>
          <p:cNvPr id="114" name="直線コネクタ 113">
            <a:extLst>
              <a:ext uri="{FF2B5EF4-FFF2-40B4-BE49-F238E27FC236}">
                <a16:creationId xmlns:a16="http://schemas.microsoft.com/office/drawing/2014/main" id="{69D2973C-FD05-461D-B0F0-02A40C9A4ACD}"/>
              </a:ext>
            </a:extLst>
          </p:cNvPr>
          <p:cNvCxnSpPr>
            <a:cxnSpLocks/>
            <a:endCxn id="97" idx="1"/>
          </p:cNvCxnSpPr>
          <p:nvPr/>
        </p:nvCxnSpPr>
        <p:spPr>
          <a:xfrm>
            <a:off x="2546196" y="2635078"/>
            <a:ext cx="1153329" cy="21692"/>
          </a:xfrm>
          <a:prstGeom prst="line">
            <a:avLst/>
          </a:prstGeom>
          <a:ln w="3175">
            <a:prstDash val="sysDot"/>
          </a:ln>
        </p:spPr>
        <p:style>
          <a:lnRef idx="1">
            <a:schemeClr val="accent1"/>
          </a:lnRef>
          <a:fillRef idx="0">
            <a:schemeClr val="accent1"/>
          </a:fillRef>
          <a:effectRef idx="0">
            <a:schemeClr val="accent1"/>
          </a:effectRef>
          <a:fontRef idx="minor">
            <a:schemeClr val="tx1"/>
          </a:fontRef>
        </p:style>
      </p:cxnSp>
      <p:cxnSp>
        <p:nvCxnSpPr>
          <p:cNvPr id="115" name="直線コネクタ 114">
            <a:extLst>
              <a:ext uri="{FF2B5EF4-FFF2-40B4-BE49-F238E27FC236}">
                <a16:creationId xmlns:a16="http://schemas.microsoft.com/office/drawing/2014/main" id="{A01D9F52-2324-44F8-B844-90A8DD992B6A}"/>
              </a:ext>
            </a:extLst>
          </p:cNvPr>
          <p:cNvCxnSpPr>
            <a:cxnSpLocks/>
            <a:endCxn id="98" idx="1"/>
          </p:cNvCxnSpPr>
          <p:nvPr/>
        </p:nvCxnSpPr>
        <p:spPr>
          <a:xfrm>
            <a:off x="2638996" y="2961320"/>
            <a:ext cx="1137473" cy="4312"/>
          </a:xfrm>
          <a:prstGeom prst="line">
            <a:avLst/>
          </a:prstGeom>
          <a:ln w="3175">
            <a:prstDash val="sysDot"/>
          </a:ln>
        </p:spPr>
        <p:style>
          <a:lnRef idx="1">
            <a:schemeClr val="accent1"/>
          </a:lnRef>
          <a:fillRef idx="0">
            <a:schemeClr val="accent1"/>
          </a:fillRef>
          <a:effectRef idx="0">
            <a:schemeClr val="accent1"/>
          </a:effectRef>
          <a:fontRef idx="minor">
            <a:schemeClr val="tx1"/>
          </a:fontRef>
        </p:style>
      </p:cxnSp>
      <p:cxnSp>
        <p:nvCxnSpPr>
          <p:cNvPr id="116" name="直線コネクタ 115">
            <a:extLst>
              <a:ext uri="{FF2B5EF4-FFF2-40B4-BE49-F238E27FC236}">
                <a16:creationId xmlns:a16="http://schemas.microsoft.com/office/drawing/2014/main" id="{E6213C8C-1F74-4DDD-B8B9-59773253AEBF}"/>
              </a:ext>
            </a:extLst>
          </p:cNvPr>
          <p:cNvCxnSpPr>
            <a:cxnSpLocks/>
            <a:endCxn id="103" idx="1"/>
          </p:cNvCxnSpPr>
          <p:nvPr/>
        </p:nvCxnSpPr>
        <p:spPr>
          <a:xfrm flipV="1">
            <a:off x="2570936" y="3334926"/>
            <a:ext cx="1025996" cy="43904"/>
          </a:xfrm>
          <a:prstGeom prst="line">
            <a:avLst/>
          </a:prstGeom>
          <a:ln w="3175">
            <a:prstDash val="sysDot"/>
          </a:ln>
        </p:spPr>
        <p:style>
          <a:lnRef idx="1">
            <a:schemeClr val="accent1"/>
          </a:lnRef>
          <a:fillRef idx="0">
            <a:schemeClr val="accent1"/>
          </a:fillRef>
          <a:effectRef idx="0">
            <a:schemeClr val="accent1"/>
          </a:effectRef>
          <a:fontRef idx="minor">
            <a:schemeClr val="tx1"/>
          </a:fontRef>
        </p:style>
      </p:cxnSp>
      <p:cxnSp>
        <p:nvCxnSpPr>
          <p:cNvPr id="117" name="直線コネクタ 116">
            <a:extLst>
              <a:ext uri="{FF2B5EF4-FFF2-40B4-BE49-F238E27FC236}">
                <a16:creationId xmlns:a16="http://schemas.microsoft.com/office/drawing/2014/main" id="{6CA6AD3A-163B-40F9-8110-35A7EBF7E460}"/>
              </a:ext>
            </a:extLst>
          </p:cNvPr>
          <p:cNvCxnSpPr>
            <a:cxnSpLocks/>
            <a:endCxn id="106" idx="1"/>
          </p:cNvCxnSpPr>
          <p:nvPr/>
        </p:nvCxnSpPr>
        <p:spPr>
          <a:xfrm flipV="1">
            <a:off x="2625127" y="3647602"/>
            <a:ext cx="971805" cy="266696"/>
          </a:xfrm>
          <a:prstGeom prst="line">
            <a:avLst/>
          </a:prstGeom>
          <a:ln w="3175">
            <a:prstDash val="sysDot"/>
          </a:ln>
        </p:spPr>
        <p:style>
          <a:lnRef idx="1">
            <a:schemeClr val="accent1"/>
          </a:lnRef>
          <a:fillRef idx="0">
            <a:schemeClr val="accent1"/>
          </a:fillRef>
          <a:effectRef idx="0">
            <a:schemeClr val="accent1"/>
          </a:effectRef>
          <a:fontRef idx="minor">
            <a:schemeClr val="tx1"/>
          </a:fontRef>
        </p:style>
      </p:cxnSp>
      <p:cxnSp>
        <p:nvCxnSpPr>
          <p:cNvPr id="118" name="直線コネクタ 117">
            <a:extLst>
              <a:ext uri="{FF2B5EF4-FFF2-40B4-BE49-F238E27FC236}">
                <a16:creationId xmlns:a16="http://schemas.microsoft.com/office/drawing/2014/main" id="{0DDBEE49-9115-4C6C-9474-4CAA5723FD7D}"/>
              </a:ext>
            </a:extLst>
          </p:cNvPr>
          <p:cNvCxnSpPr>
            <a:cxnSpLocks/>
          </p:cNvCxnSpPr>
          <p:nvPr/>
        </p:nvCxnSpPr>
        <p:spPr>
          <a:xfrm>
            <a:off x="2639093" y="3909040"/>
            <a:ext cx="1026922" cy="56999"/>
          </a:xfrm>
          <a:prstGeom prst="line">
            <a:avLst/>
          </a:prstGeom>
          <a:ln w="3175">
            <a:prstDash val="sysDot"/>
          </a:ln>
        </p:spPr>
        <p:style>
          <a:lnRef idx="1">
            <a:schemeClr val="accent1"/>
          </a:lnRef>
          <a:fillRef idx="0">
            <a:schemeClr val="accent1"/>
          </a:fillRef>
          <a:effectRef idx="0">
            <a:schemeClr val="accent1"/>
          </a:effectRef>
          <a:fontRef idx="minor">
            <a:schemeClr val="tx1"/>
          </a:fontRef>
        </p:style>
      </p:cxnSp>
      <p:cxnSp>
        <p:nvCxnSpPr>
          <p:cNvPr id="119" name="直線コネクタ 118">
            <a:extLst>
              <a:ext uri="{FF2B5EF4-FFF2-40B4-BE49-F238E27FC236}">
                <a16:creationId xmlns:a16="http://schemas.microsoft.com/office/drawing/2014/main" id="{B8DF4257-206B-465C-9563-0E7AC557504A}"/>
              </a:ext>
            </a:extLst>
          </p:cNvPr>
          <p:cNvCxnSpPr>
            <a:cxnSpLocks/>
            <a:endCxn id="102" idx="1"/>
          </p:cNvCxnSpPr>
          <p:nvPr/>
        </p:nvCxnSpPr>
        <p:spPr>
          <a:xfrm flipV="1">
            <a:off x="2187829" y="4266652"/>
            <a:ext cx="1561754" cy="660824"/>
          </a:xfrm>
          <a:prstGeom prst="line">
            <a:avLst/>
          </a:prstGeom>
          <a:ln w="3175">
            <a:prstDash val="sysDot"/>
          </a:ln>
        </p:spPr>
        <p:style>
          <a:lnRef idx="1">
            <a:schemeClr val="accent1"/>
          </a:lnRef>
          <a:fillRef idx="0">
            <a:schemeClr val="accent1"/>
          </a:fillRef>
          <a:effectRef idx="0">
            <a:schemeClr val="accent1"/>
          </a:effectRef>
          <a:fontRef idx="minor">
            <a:schemeClr val="tx1"/>
          </a:fontRef>
        </p:style>
      </p:cxnSp>
      <p:cxnSp>
        <p:nvCxnSpPr>
          <p:cNvPr id="120" name="直線コネクタ 119">
            <a:extLst>
              <a:ext uri="{FF2B5EF4-FFF2-40B4-BE49-F238E27FC236}">
                <a16:creationId xmlns:a16="http://schemas.microsoft.com/office/drawing/2014/main" id="{5DE39352-0847-47D0-A2BD-53D7B6CB2C8A}"/>
              </a:ext>
            </a:extLst>
          </p:cNvPr>
          <p:cNvCxnSpPr>
            <a:cxnSpLocks/>
          </p:cNvCxnSpPr>
          <p:nvPr/>
        </p:nvCxnSpPr>
        <p:spPr>
          <a:xfrm flipV="1">
            <a:off x="2411923" y="4541067"/>
            <a:ext cx="1326074" cy="798509"/>
          </a:xfrm>
          <a:prstGeom prst="line">
            <a:avLst/>
          </a:prstGeom>
          <a:ln w="3175">
            <a:prstDash val="sysDot"/>
          </a:ln>
        </p:spPr>
        <p:style>
          <a:lnRef idx="1">
            <a:schemeClr val="accent1"/>
          </a:lnRef>
          <a:fillRef idx="0">
            <a:schemeClr val="accent1"/>
          </a:fillRef>
          <a:effectRef idx="0">
            <a:schemeClr val="accent1"/>
          </a:effectRef>
          <a:fontRef idx="minor">
            <a:schemeClr val="tx1"/>
          </a:fontRef>
        </p:style>
      </p:cxnSp>
      <p:cxnSp>
        <p:nvCxnSpPr>
          <p:cNvPr id="121" name="直線コネクタ 120">
            <a:extLst>
              <a:ext uri="{FF2B5EF4-FFF2-40B4-BE49-F238E27FC236}">
                <a16:creationId xmlns:a16="http://schemas.microsoft.com/office/drawing/2014/main" id="{998D84AA-284D-44E0-9380-12F6C40BD83A}"/>
              </a:ext>
            </a:extLst>
          </p:cNvPr>
          <p:cNvCxnSpPr>
            <a:cxnSpLocks/>
            <a:endCxn id="101" idx="1"/>
          </p:cNvCxnSpPr>
          <p:nvPr/>
        </p:nvCxnSpPr>
        <p:spPr>
          <a:xfrm flipV="1">
            <a:off x="2426606" y="5032229"/>
            <a:ext cx="1190457" cy="694100"/>
          </a:xfrm>
          <a:prstGeom prst="line">
            <a:avLst/>
          </a:prstGeom>
          <a:ln w="3175">
            <a:prstDash val="sysDot"/>
          </a:ln>
        </p:spPr>
        <p:style>
          <a:lnRef idx="1">
            <a:schemeClr val="accent1"/>
          </a:lnRef>
          <a:fillRef idx="0">
            <a:schemeClr val="accent1"/>
          </a:fillRef>
          <a:effectRef idx="0">
            <a:schemeClr val="accent1"/>
          </a:effectRef>
          <a:fontRef idx="minor">
            <a:schemeClr val="tx1"/>
          </a:fontRef>
        </p:style>
      </p:cxnSp>
      <p:cxnSp>
        <p:nvCxnSpPr>
          <p:cNvPr id="122" name="直線コネクタ 121">
            <a:extLst>
              <a:ext uri="{FF2B5EF4-FFF2-40B4-BE49-F238E27FC236}">
                <a16:creationId xmlns:a16="http://schemas.microsoft.com/office/drawing/2014/main" id="{F476A6F2-FA37-483C-8C88-CA3677E15FA1}"/>
              </a:ext>
            </a:extLst>
          </p:cNvPr>
          <p:cNvCxnSpPr>
            <a:cxnSpLocks/>
            <a:endCxn id="99" idx="1"/>
          </p:cNvCxnSpPr>
          <p:nvPr/>
        </p:nvCxnSpPr>
        <p:spPr>
          <a:xfrm flipV="1">
            <a:off x="2228855" y="5390916"/>
            <a:ext cx="1361089" cy="730260"/>
          </a:xfrm>
          <a:prstGeom prst="line">
            <a:avLst/>
          </a:prstGeom>
          <a:ln w="3175">
            <a:prstDash val="sysDot"/>
          </a:ln>
        </p:spPr>
        <p:style>
          <a:lnRef idx="1">
            <a:schemeClr val="accent1"/>
          </a:lnRef>
          <a:fillRef idx="0">
            <a:schemeClr val="accent1"/>
          </a:fillRef>
          <a:effectRef idx="0">
            <a:schemeClr val="accent1"/>
          </a:effectRef>
          <a:fontRef idx="minor">
            <a:schemeClr val="tx1"/>
          </a:fontRef>
        </p:style>
      </p:cxnSp>
      <p:cxnSp>
        <p:nvCxnSpPr>
          <p:cNvPr id="123" name="直線コネクタ 122">
            <a:extLst>
              <a:ext uri="{FF2B5EF4-FFF2-40B4-BE49-F238E27FC236}">
                <a16:creationId xmlns:a16="http://schemas.microsoft.com/office/drawing/2014/main" id="{7C90A5DC-385A-41A8-BC57-885842F1F815}"/>
              </a:ext>
            </a:extLst>
          </p:cNvPr>
          <p:cNvCxnSpPr>
            <a:cxnSpLocks/>
            <a:stCxn id="64" idx="3"/>
            <a:endCxn id="107" idx="1"/>
          </p:cNvCxnSpPr>
          <p:nvPr/>
        </p:nvCxnSpPr>
        <p:spPr>
          <a:xfrm flipV="1">
            <a:off x="2225232" y="5774127"/>
            <a:ext cx="1512765" cy="341564"/>
          </a:xfrm>
          <a:prstGeom prst="line">
            <a:avLst/>
          </a:prstGeom>
          <a:ln w="3175">
            <a:prstDash val="sysDot"/>
          </a:ln>
        </p:spPr>
        <p:style>
          <a:lnRef idx="1">
            <a:schemeClr val="accent1"/>
          </a:lnRef>
          <a:fillRef idx="0">
            <a:schemeClr val="accent1"/>
          </a:fillRef>
          <a:effectRef idx="0">
            <a:schemeClr val="accent1"/>
          </a:effectRef>
          <a:fontRef idx="minor">
            <a:schemeClr val="tx1"/>
          </a:fontRef>
        </p:style>
      </p:cxnSp>
      <p:cxnSp>
        <p:nvCxnSpPr>
          <p:cNvPr id="124" name="直線コネクタ 123">
            <a:extLst>
              <a:ext uri="{FF2B5EF4-FFF2-40B4-BE49-F238E27FC236}">
                <a16:creationId xmlns:a16="http://schemas.microsoft.com/office/drawing/2014/main" id="{49B8E80C-B9B9-48A7-BBCE-AA4C31472EA8}"/>
              </a:ext>
            </a:extLst>
          </p:cNvPr>
          <p:cNvCxnSpPr>
            <a:cxnSpLocks/>
            <a:endCxn id="109" idx="1"/>
          </p:cNvCxnSpPr>
          <p:nvPr/>
        </p:nvCxnSpPr>
        <p:spPr>
          <a:xfrm>
            <a:off x="2208806" y="6459948"/>
            <a:ext cx="1529191" cy="2630"/>
          </a:xfrm>
          <a:prstGeom prst="line">
            <a:avLst/>
          </a:prstGeom>
          <a:ln w="3175">
            <a:prstDash val="sysDot"/>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DC3EE38A-FB81-4EE4-9FDB-A82A58FA0F64}"/>
              </a:ext>
            </a:extLst>
          </p:cNvPr>
          <p:cNvSpPr txBox="1"/>
          <p:nvPr/>
        </p:nvSpPr>
        <p:spPr>
          <a:xfrm>
            <a:off x="3427738" y="5943256"/>
            <a:ext cx="287258" cy="215444"/>
          </a:xfrm>
          <a:prstGeom prst="rect">
            <a:avLst/>
          </a:prstGeom>
          <a:noFill/>
          <a:ln w="19050">
            <a:noFill/>
          </a:ln>
        </p:spPr>
        <p:txBody>
          <a:bodyPr wrap="none" rtlCol="0">
            <a:spAutoFit/>
          </a:bodyPr>
          <a:lstStyle/>
          <a:p>
            <a:pPr algn="l"/>
            <a:r>
              <a:rPr kumimoji="1" lang="ja-JP" altLang="en-US" sz="800" dirty="0">
                <a:latin typeface="BIZ UDPゴシック" panose="020B0400000000000000" pitchFamily="50" charset="-128"/>
                <a:ea typeface="BIZ UDPゴシック" panose="020B0400000000000000" pitchFamily="50" charset="-128"/>
              </a:rPr>
              <a:t>新</a:t>
            </a:r>
          </a:p>
        </p:txBody>
      </p:sp>
      <p:sp>
        <p:nvSpPr>
          <p:cNvPr id="125" name="テキスト ボックス 124">
            <a:extLst>
              <a:ext uri="{FF2B5EF4-FFF2-40B4-BE49-F238E27FC236}">
                <a16:creationId xmlns:a16="http://schemas.microsoft.com/office/drawing/2014/main" id="{5EE0EA1D-12C2-406D-9D6A-B838E536BE1B}"/>
              </a:ext>
            </a:extLst>
          </p:cNvPr>
          <p:cNvSpPr txBox="1"/>
          <p:nvPr/>
        </p:nvSpPr>
        <p:spPr>
          <a:xfrm>
            <a:off x="3539491" y="2169003"/>
            <a:ext cx="287258" cy="215444"/>
          </a:xfrm>
          <a:prstGeom prst="rect">
            <a:avLst/>
          </a:prstGeom>
          <a:noFill/>
          <a:ln w="19050">
            <a:noFill/>
          </a:ln>
        </p:spPr>
        <p:txBody>
          <a:bodyPr wrap="none" rtlCol="0">
            <a:spAutoFit/>
          </a:bodyPr>
          <a:lstStyle/>
          <a:p>
            <a:pPr algn="l"/>
            <a:r>
              <a:rPr kumimoji="1" lang="ja-JP" altLang="en-US" sz="800" dirty="0">
                <a:latin typeface="BIZ UDPゴシック" panose="020B0400000000000000" pitchFamily="50" charset="-128"/>
                <a:ea typeface="BIZ UDPゴシック" panose="020B0400000000000000" pitchFamily="50" charset="-128"/>
              </a:rPr>
              <a:t>新</a:t>
            </a:r>
          </a:p>
        </p:txBody>
      </p:sp>
      <p:cxnSp>
        <p:nvCxnSpPr>
          <p:cNvPr id="126" name="直線コネクタ 125">
            <a:extLst>
              <a:ext uri="{FF2B5EF4-FFF2-40B4-BE49-F238E27FC236}">
                <a16:creationId xmlns:a16="http://schemas.microsoft.com/office/drawing/2014/main" id="{FE82F266-F184-4C4D-A3FA-2A9A6467C424}"/>
              </a:ext>
            </a:extLst>
          </p:cNvPr>
          <p:cNvCxnSpPr>
            <a:cxnSpLocks/>
          </p:cNvCxnSpPr>
          <p:nvPr/>
        </p:nvCxnSpPr>
        <p:spPr>
          <a:xfrm flipV="1">
            <a:off x="2542031" y="1727299"/>
            <a:ext cx="1195966" cy="697349"/>
          </a:xfrm>
          <a:prstGeom prst="line">
            <a:avLst/>
          </a:prstGeom>
          <a:ln w="3175">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593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B528F-492D-0125-B852-AF31CB8D0A0A}"/>
            </a:ext>
          </a:extLst>
        </p:cNvPr>
        <p:cNvGrpSpPr/>
        <p:nvPr/>
      </p:nvGrpSpPr>
      <p:grpSpPr>
        <a:xfrm>
          <a:off x="0" y="0"/>
          <a:ext cx="0" cy="0"/>
          <a:chOff x="0" y="0"/>
          <a:chExt cx="0" cy="0"/>
        </a:xfrm>
      </p:grpSpPr>
      <p:sp>
        <p:nvSpPr>
          <p:cNvPr id="10" name="タイトル 1">
            <a:extLst>
              <a:ext uri="{FF2B5EF4-FFF2-40B4-BE49-F238E27FC236}">
                <a16:creationId xmlns:a16="http://schemas.microsoft.com/office/drawing/2014/main" id="{DF51126A-7905-4C0F-A4DF-884B61628A50}"/>
              </a:ext>
            </a:extLst>
          </p:cNvPr>
          <p:cNvSpPr txBox="1">
            <a:spLocks/>
          </p:cNvSpPr>
          <p:nvPr/>
        </p:nvSpPr>
        <p:spPr bwMode="auto">
          <a:xfrm>
            <a:off x="0" y="-13515"/>
            <a:ext cx="9905999" cy="468000"/>
          </a:xfrm>
          <a:prstGeom prst="rect">
            <a:avLst/>
          </a:prstGeom>
          <a:gradFill rotWithShape="1">
            <a:gsLst>
              <a:gs pos="0">
                <a:srgbClr val="00B050"/>
              </a:gs>
              <a:gs pos="80000">
                <a:srgbClr val="00B050"/>
              </a:gs>
              <a:gs pos="100000">
                <a:srgbClr val="00B050"/>
              </a:gs>
            </a:gsLst>
            <a:lin ang="5400000" scaled="0"/>
          </a:gradFill>
          <a:ln>
            <a:noFill/>
          </a:ln>
          <a:effectLst/>
          <a:scene3d>
            <a:camera prst="orthographicFront">
              <a:rot lat="0" lon="0" rev="0"/>
            </a:camera>
            <a:lightRig rig="threePt" dir="t">
              <a:rot lat="0" lon="0" rev="1200000"/>
            </a:lightRig>
          </a:scene3d>
          <a:sp3d/>
          <a:extLst>
            <a:ext uri="{91240B29-F687-4F45-9708-019B960494DF}">
              <a14:hiddenLine xmlns:a14="http://schemas.microsoft.com/office/drawing/2010/main" w="9525">
                <a:solidFill>
                  <a:srgbClr val="000000"/>
                </a:solidFill>
                <a:miter lim="800000"/>
                <a:headEnd/>
                <a:tailEnd/>
              </a14:hiddenLine>
            </a:ext>
          </a:extLst>
        </p:spPr>
        <p:txBody>
          <a:bodyPr vert="horz" wrap="square" lIns="99060" tIns="49530" rIns="99060" bIns="4953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algn="l" defTabSz="990570" fontAlgn="auto">
              <a:spcAft>
                <a:spcPts val="0"/>
              </a:spcAft>
              <a:defRPr/>
            </a:pPr>
            <a:r>
              <a:rPr lang="ja-JP" altLang="en-US" sz="2000" b="1" dirty="0">
                <a:solidFill>
                  <a:sysClr val="window" lastClr="FFFFFF"/>
                </a:solidFill>
                <a:latin typeface="BIZ UDPゴシック" panose="020B0400000000000000" pitchFamily="50" charset="-128"/>
                <a:ea typeface="BIZ UDPゴシック" panose="020B0400000000000000" pitchFamily="50" charset="-128"/>
              </a:rPr>
              <a:t>　</a:t>
            </a:r>
            <a:r>
              <a:rPr lang="en-US" altLang="ja-JP" sz="2000" b="1" dirty="0">
                <a:solidFill>
                  <a:sysClr val="window" lastClr="FFFFFF"/>
                </a:solidFill>
                <a:latin typeface="BIZ UDPゴシック" panose="020B0400000000000000" pitchFamily="50" charset="-128"/>
                <a:ea typeface="BIZ UDPゴシック" panose="020B0400000000000000" pitchFamily="50" charset="-128"/>
              </a:rPr>
              <a:t>1</a:t>
            </a:r>
            <a:r>
              <a:rPr lang="ja-JP" altLang="en-US" sz="2000" b="1" dirty="0">
                <a:solidFill>
                  <a:sysClr val="window" lastClr="FFFFFF"/>
                </a:solidFill>
                <a:latin typeface="BIZ UDPゴシック" panose="020B0400000000000000" pitchFamily="50" charset="-128"/>
                <a:ea typeface="BIZ UDPゴシック" panose="020B0400000000000000" pitchFamily="50" charset="-128"/>
              </a:rPr>
              <a:t>　みどりの効果（案）</a:t>
            </a:r>
          </a:p>
        </p:txBody>
      </p:sp>
      <p:sp>
        <p:nvSpPr>
          <p:cNvPr id="11" name="円/楕円 30">
            <a:extLst>
              <a:ext uri="{FF2B5EF4-FFF2-40B4-BE49-F238E27FC236}">
                <a16:creationId xmlns:a16="http://schemas.microsoft.com/office/drawing/2014/main" id="{E8F3989E-8D19-4583-9304-40FE7341822C}"/>
              </a:ext>
            </a:extLst>
          </p:cNvPr>
          <p:cNvSpPr/>
          <p:nvPr/>
        </p:nvSpPr>
        <p:spPr>
          <a:xfrm>
            <a:off x="9419757" y="32608"/>
            <a:ext cx="360000" cy="360000"/>
          </a:xfrm>
          <a:prstGeom prst="ellipse">
            <a:avLst/>
          </a:prstGeom>
          <a:solidFill>
            <a:schemeClr val="bg1"/>
          </a:solidFill>
          <a:ln w="12700">
            <a:solidFill>
              <a:schemeClr val="accent6">
                <a:lumMod val="50000"/>
              </a:schemeClr>
            </a:solidFill>
          </a:ln>
          <a:effectLst/>
        </p:spPr>
        <p:style>
          <a:lnRef idx="0">
            <a:schemeClr val="accent6"/>
          </a:lnRef>
          <a:fillRef idx="3">
            <a:schemeClr val="accent6"/>
          </a:fillRef>
          <a:effectRef idx="3">
            <a:schemeClr val="accent6"/>
          </a:effectRef>
          <a:fontRef idx="minor">
            <a:schemeClr val="lt1"/>
          </a:fontRef>
        </p:style>
        <p:txBody>
          <a:bodyPr wrap="square" lIns="0" tIns="0" rIns="0" bIns="36000" rtlCol="0" anchor="ctr" anchorCtr="1"/>
          <a:lstStyle/>
          <a:p>
            <a:pPr algn="ctr"/>
            <a:fld id="{9439D75A-5D0D-4091-BA6B-B620B8DC6492}" type="slidenum">
              <a:rPr lang="ja-JP" altLang="en-US" sz="1400" b="1">
                <a:solidFill>
                  <a:schemeClr val="accent6">
                    <a:lumMod val="50000"/>
                  </a:schemeClr>
                </a:solidFill>
                <a:latin typeface="BIZ UDPゴシック" panose="020B0400000000000000" pitchFamily="50" charset="-128"/>
                <a:ea typeface="BIZ UDPゴシック" panose="020B0400000000000000" pitchFamily="50" charset="-128"/>
              </a:rPr>
              <a:t>3</a:t>
            </a:fld>
            <a:endParaRPr lang="en-US" altLang="ja-JP" sz="1400" b="1" dirty="0">
              <a:solidFill>
                <a:schemeClr val="accent6">
                  <a:lumMod val="50000"/>
                </a:schemeClr>
              </a:solidFill>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1D1D78F4-1E95-E9F9-6EAC-B3DB5B262274}"/>
              </a:ext>
            </a:extLst>
          </p:cNvPr>
          <p:cNvSpPr txBox="1"/>
          <p:nvPr/>
        </p:nvSpPr>
        <p:spPr>
          <a:xfrm>
            <a:off x="172686" y="528259"/>
            <a:ext cx="9560625" cy="391628"/>
          </a:xfrm>
          <a:prstGeom prst="rect">
            <a:avLst/>
          </a:prstGeom>
          <a:solidFill>
            <a:schemeClr val="bg1"/>
          </a:solidFill>
          <a:ln w="19050">
            <a:solidFill>
              <a:schemeClr val="accent6">
                <a:lumMod val="60000"/>
                <a:lumOff val="40000"/>
              </a:schemeClr>
            </a:solidFill>
          </a:ln>
        </p:spPr>
        <p:txBody>
          <a:bodyPr wrap="square" tIns="72000" bIns="72000" rtlCol="0" anchor="ctr" anchorCtr="0">
            <a:spAutoFit/>
          </a:bodyPr>
          <a:lstStyle/>
          <a:p>
            <a:pPr marL="285750" indent="-285750">
              <a:buFont typeface="BIZ UDPゴシック" panose="020B0400000000000000" pitchFamily="50" charset="-128"/>
              <a:buChar char="○"/>
            </a:pPr>
            <a:r>
              <a:rPr kumimoji="1" lang="ja-JP" altLang="en-US" sz="1600" dirty="0">
                <a:latin typeface="BIZ UDPゴシック" panose="020B0400000000000000" pitchFamily="50" charset="-128"/>
                <a:ea typeface="BIZ UDPゴシック" panose="020B0400000000000000" pitchFamily="50" charset="-128"/>
              </a:rPr>
              <a:t>みどりがもたらす効果（１５項目）のイメージと相互関係を以下のとおり整理。</a:t>
            </a:r>
            <a:endParaRPr kumimoji="1" lang="en-US" altLang="ja-JP" sz="1600" dirty="0">
              <a:latin typeface="BIZ UDPゴシック" panose="020B0400000000000000" pitchFamily="50" charset="-128"/>
              <a:ea typeface="BIZ UDPゴシック" panose="020B0400000000000000" pitchFamily="50" charset="-128"/>
            </a:endParaRPr>
          </a:p>
        </p:txBody>
      </p:sp>
      <p:sp>
        <p:nvSpPr>
          <p:cNvPr id="4" name="フローチャート: 結合子 3">
            <a:extLst>
              <a:ext uri="{FF2B5EF4-FFF2-40B4-BE49-F238E27FC236}">
                <a16:creationId xmlns:a16="http://schemas.microsoft.com/office/drawing/2014/main" id="{E618404A-D035-DCB4-B759-37834430B9D7}"/>
              </a:ext>
            </a:extLst>
          </p:cNvPr>
          <p:cNvSpPr>
            <a:spLocks noChangeAspect="1"/>
          </p:cNvSpPr>
          <p:nvPr/>
        </p:nvSpPr>
        <p:spPr>
          <a:xfrm>
            <a:off x="419921" y="3825686"/>
            <a:ext cx="8136000" cy="2521790"/>
          </a:xfrm>
          <a:prstGeom prst="flowChartConnector">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フローチャート: 結合子 6">
            <a:extLst>
              <a:ext uri="{FF2B5EF4-FFF2-40B4-BE49-F238E27FC236}">
                <a16:creationId xmlns:a16="http://schemas.microsoft.com/office/drawing/2014/main" id="{AAFB9670-5BD7-F616-D5A6-389C020C8565}"/>
              </a:ext>
            </a:extLst>
          </p:cNvPr>
          <p:cNvSpPr>
            <a:spLocks/>
          </p:cNvSpPr>
          <p:nvPr/>
        </p:nvSpPr>
        <p:spPr>
          <a:xfrm>
            <a:off x="1823921" y="4155211"/>
            <a:ext cx="5328000" cy="1656000"/>
          </a:xfrm>
          <a:prstGeom prst="flowChartConnector">
            <a:avLst/>
          </a:prstGeom>
          <a:solidFill>
            <a:srgbClr val="FF99CC"/>
          </a:solidFill>
          <a:ln w="6350">
            <a:solidFill>
              <a:srgbClr val="C54E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フローチャート: 結合子 4">
            <a:extLst>
              <a:ext uri="{FF2B5EF4-FFF2-40B4-BE49-F238E27FC236}">
                <a16:creationId xmlns:a16="http://schemas.microsoft.com/office/drawing/2014/main" id="{D07C1072-3CBB-B5E3-6A18-D9650222C633}"/>
              </a:ext>
            </a:extLst>
          </p:cNvPr>
          <p:cNvSpPr>
            <a:spLocks/>
          </p:cNvSpPr>
          <p:nvPr/>
        </p:nvSpPr>
        <p:spPr>
          <a:xfrm>
            <a:off x="1823921" y="2635098"/>
            <a:ext cx="5328000" cy="1656000"/>
          </a:xfrm>
          <a:prstGeom prst="flowChartConnector">
            <a:avLst/>
          </a:prstGeom>
          <a:solidFill>
            <a:srgbClr val="FBE5D6"/>
          </a:solidFill>
          <a:ln w="63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フローチャート: 結合子 5">
            <a:extLst>
              <a:ext uri="{FF2B5EF4-FFF2-40B4-BE49-F238E27FC236}">
                <a16:creationId xmlns:a16="http://schemas.microsoft.com/office/drawing/2014/main" id="{866ACDA7-B179-AFF1-6775-8F5CF06F133C}"/>
              </a:ext>
            </a:extLst>
          </p:cNvPr>
          <p:cNvSpPr>
            <a:spLocks/>
          </p:cNvSpPr>
          <p:nvPr/>
        </p:nvSpPr>
        <p:spPr>
          <a:xfrm>
            <a:off x="1823921" y="1223469"/>
            <a:ext cx="5328000" cy="1656000"/>
          </a:xfrm>
          <a:prstGeom prst="flowChartConnector">
            <a:avLst/>
          </a:prstGeom>
          <a:solidFill>
            <a:srgbClr val="E2F0D9"/>
          </a:solidFill>
          <a:ln w="6350">
            <a:solidFill>
              <a:srgbClr val="A3C9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CF5E1880-CDDC-9A16-0D45-93B64E951FBC}"/>
              </a:ext>
            </a:extLst>
          </p:cNvPr>
          <p:cNvSpPr txBox="1"/>
          <p:nvPr/>
        </p:nvSpPr>
        <p:spPr>
          <a:xfrm>
            <a:off x="3993991" y="5197466"/>
            <a:ext cx="1231106" cy="323294"/>
          </a:xfrm>
          <a:prstGeom prst="rect">
            <a:avLst/>
          </a:prstGeom>
          <a:noFill/>
          <a:ln w="19050">
            <a:noFill/>
          </a:ln>
        </p:spPr>
        <p:txBody>
          <a:bodyPr wrap="none" lIns="0" tIns="0" rIns="0" bIns="0" rtlCol="0">
            <a:spAutoFit/>
          </a:bodyPr>
          <a:lstStyle/>
          <a:p>
            <a:pPr algn="l">
              <a:lnSpc>
                <a:spcPts val="2880"/>
              </a:lnSpc>
            </a:pPr>
            <a:r>
              <a:rPr kumimoji="1" lang="ja-JP" altLang="en-US" sz="2400" b="1" dirty="0">
                <a:solidFill>
                  <a:srgbClr val="FF33CC"/>
                </a:solidFill>
                <a:latin typeface="BIZ UDPゴシック" panose="020B0400000000000000" pitchFamily="50" charset="-128"/>
                <a:ea typeface="BIZ UDPゴシック" panose="020B0400000000000000" pitchFamily="50" charset="-128"/>
              </a:rPr>
              <a:t>媒体効果</a:t>
            </a:r>
            <a:endParaRPr kumimoji="1" lang="en-US" altLang="ja-JP" sz="2400" b="1" dirty="0">
              <a:solidFill>
                <a:srgbClr val="FF33CC"/>
              </a:solidFill>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D4390A19-1241-3994-42C3-5FD97607EA02}"/>
              </a:ext>
            </a:extLst>
          </p:cNvPr>
          <p:cNvSpPr txBox="1"/>
          <p:nvPr/>
        </p:nvSpPr>
        <p:spPr>
          <a:xfrm>
            <a:off x="3898084" y="3678770"/>
            <a:ext cx="1231106" cy="323294"/>
          </a:xfrm>
          <a:prstGeom prst="rect">
            <a:avLst/>
          </a:prstGeom>
          <a:noFill/>
          <a:ln w="19050">
            <a:noFill/>
          </a:ln>
        </p:spPr>
        <p:txBody>
          <a:bodyPr wrap="none" lIns="0" tIns="0" rIns="0" bIns="0" rtlCol="0">
            <a:spAutoFit/>
          </a:bodyPr>
          <a:lstStyle/>
          <a:p>
            <a:pPr algn="l">
              <a:lnSpc>
                <a:spcPts val="2880"/>
              </a:lnSpc>
            </a:pPr>
            <a:r>
              <a:rPr kumimoji="1" lang="ja-JP" altLang="en-US" sz="2400" b="1" dirty="0">
                <a:solidFill>
                  <a:srgbClr val="CC3300"/>
                </a:solidFill>
                <a:latin typeface="BIZ UDPゴシック" panose="020B0400000000000000" pitchFamily="50" charset="-128"/>
                <a:ea typeface="BIZ UDPゴシック" panose="020B0400000000000000" pitchFamily="50" charset="-128"/>
              </a:rPr>
              <a:t>利用効果</a:t>
            </a:r>
            <a:endParaRPr kumimoji="1" lang="en-US" altLang="ja-JP" sz="2400" b="1" dirty="0">
              <a:solidFill>
                <a:srgbClr val="CC3300"/>
              </a:solidFill>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D2D885D4-4D1F-B627-F601-C732CA208A14}"/>
              </a:ext>
            </a:extLst>
          </p:cNvPr>
          <p:cNvSpPr txBox="1"/>
          <p:nvPr/>
        </p:nvSpPr>
        <p:spPr>
          <a:xfrm>
            <a:off x="3889010" y="2142813"/>
            <a:ext cx="1231106" cy="323294"/>
          </a:xfrm>
          <a:prstGeom prst="rect">
            <a:avLst/>
          </a:prstGeom>
          <a:noFill/>
          <a:ln w="19050">
            <a:noFill/>
          </a:ln>
        </p:spPr>
        <p:txBody>
          <a:bodyPr wrap="none" lIns="0" tIns="0" rIns="0" bIns="0" rtlCol="0">
            <a:spAutoFit/>
          </a:bodyPr>
          <a:lstStyle/>
          <a:p>
            <a:pPr algn="l">
              <a:lnSpc>
                <a:spcPts val="2880"/>
              </a:lnSpc>
            </a:pPr>
            <a:r>
              <a:rPr kumimoji="1" lang="ja-JP" altLang="en-US" sz="2400" b="1" dirty="0">
                <a:solidFill>
                  <a:srgbClr val="008000"/>
                </a:solidFill>
                <a:latin typeface="BIZ UDPゴシック" panose="020B0400000000000000" pitchFamily="50" charset="-128"/>
                <a:ea typeface="BIZ UDPゴシック" panose="020B0400000000000000" pitchFamily="50" charset="-128"/>
              </a:rPr>
              <a:t>存在効果</a:t>
            </a:r>
            <a:endParaRPr kumimoji="1" lang="en-US" altLang="ja-JP" sz="2400" b="1" dirty="0">
              <a:solidFill>
                <a:srgbClr val="008000"/>
              </a:solidFill>
              <a:latin typeface="BIZ UDPゴシック" panose="020B0400000000000000" pitchFamily="50" charset="-128"/>
              <a:ea typeface="BIZ UDPゴシック" panose="020B0400000000000000" pitchFamily="50" charset="-128"/>
            </a:endParaRPr>
          </a:p>
        </p:txBody>
      </p:sp>
      <p:sp>
        <p:nvSpPr>
          <p:cNvPr id="20" name="四角形: 角を丸くする 19">
            <a:extLst>
              <a:ext uri="{FF2B5EF4-FFF2-40B4-BE49-F238E27FC236}">
                <a16:creationId xmlns:a16="http://schemas.microsoft.com/office/drawing/2014/main" id="{C41CB9DC-33A3-D41C-1388-617CF6D0AE4A}"/>
              </a:ext>
            </a:extLst>
          </p:cNvPr>
          <p:cNvSpPr/>
          <p:nvPr/>
        </p:nvSpPr>
        <p:spPr>
          <a:xfrm>
            <a:off x="6818464" y="5673867"/>
            <a:ext cx="1506080" cy="352853"/>
          </a:xfrm>
          <a:prstGeom prst="roundRect">
            <a:avLst/>
          </a:prstGeom>
          <a:solidFill>
            <a:schemeClr val="bg1"/>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nchorCtr="1">
            <a:spAutoFit/>
          </a:bodyP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にぎわい・観光</a:t>
            </a:r>
          </a:p>
        </p:txBody>
      </p:sp>
      <p:sp>
        <p:nvSpPr>
          <p:cNvPr id="23" name="四角形: 角を丸くする 22">
            <a:extLst>
              <a:ext uri="{FF2B5EF4-FFF2-40B4-BE49-F238E27FC236}">
                <a16:creationId xmlns:a16="http://schemas.microsoft.com/office/drawing/2014/main" id="{9DCBD3EC-1893-6ACA-52B1-28FA6F9F540F}"/>
              </a:ext>
            </a:extLst>
          </p:cNvPr>
          <p:cNvSpPr/>
          <p:nvPr/>
        </p:nvSpPr>
        <p:spPr>
          <a:xfrm>
            <a:off x="2410603" y="3559418"/>
            <a:ext cx="1099744" cy="352853"/>
          </a:xfrm>
          <a:prstGeom prst="roundRect">
            <a:avLst/>
          </a:prstGeom>
          <a:solidFill>
            <a:schemeClr val="bg1"/>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nchorCtr="1">
            <a:spAutoFit/>
          </a:bodyP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医療・福祉</a:t>
            </a:r>
          </a:p>
        </p:txBody>
      </p:sp>
      <p:sp>
        <p:nvSpPr>
          <p:cNvPr id="25" name="四角形: 角を丸くする 24">
            <a:extLst>
              <a:ext uri="{FF2B5EF4-FFF2-40B4-BE49-F238E27FC236}">
                <a16:creationId xmlns:a16="http://schemas.microsoft.com/office/drawing/2014/main" id="{F7A920C5-3BEB-582A-2EB8-2FE4154D9B99}"/>
              </a:ext>
            </a:extLst>
          </p:cNvPr>
          <p:cNvSpPr/>
          <p:nvPr/>
        </p:nvSpPr>
        <p:spPr>
          <a:xfrm>
            <a:off x="2213421" y="3095526"/>
            <a:ext cx="1296926" cy="352853"/>
          </a:xfrm>
          <a:prstGeom prst="roundRect">
            <a:avLst/>
          </a:prstGeom>
          <a:solidFill>
            <a:schemeClr val="bg1"/>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nchorCtr="1">
            <a:spAutoFit/>
          </a:bodyP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遊び・子育て</a:t>
            </a:r>
          </a:p>
        </p:txBody>
      </p:sp>
      <p:sp>
        <p:nvSpPr>
          <p:cNvPr id="26" name="四角形: 角を丸くする 25">
            <a:extLst>
              <a:ext uri="{FF2B5EF4-FFF2-40B4-BE49-F238E27FC236}">
                <a16:creationId xmlns:a16="http://schemas.microsoft.com/office/drawing/2014/main" id="{3359B205-7E46-8FE6-3916-408877BBCBD2}"/>
              </a:ext>
            </a:extLst>
          </p:cNvPr>
          <p:cNvSpPr/>
          <p:nvPr/>
        </p:nvSpPr>
        <p:spPr>
          <a:xfrm>
            <a:off x="5401572" y="3586301"/>
            <a:ext cx="1099744" cy="352853"/>
          </a:xfrm>
          <a:prstGeom prst="roundRect">
            <a:avLst/>
          </a:prstGeom>
          <a:solidFill>
            <a:schemeClr val="bg1"/>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nchorCtr="1">
            <a:spAutoFit/>
          </a:bodyP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文化・教養</a:t>
            </a:r>
          </a:p>
        </p:txBody>
      </p:sp>
      <p:sp>
        <p:nvSpPr>
          <p:cNvPr id="28" name="四角形: 角を丸くする 27">
            <a:extLst>
              <a:ext uri="{FF2B5EF4-FFF2-40B4-BE49-F238E27FC236}">
                <a16:creationId xmlns:a16="http://schemas.microsoft.com/office/drawing/2014/main" id="{CF04E89F-1591-D763-8E16-D00FF96B5F67}"/>
              </a:ext>
            </a:extLst>
          </p:cNvPr>
          <p:cNvSpPr/>
          <p:nvPr/>
        </p:nvSpPr>
        <p:spPr>
          <a:xfrm>
            <a:off x="3938049" y="1305781"/>
            <a:ext cx="1099744" cy="352853"/>
          </a:xfrm>
          <a:prstGeom prst="roundRect">
            <a:avLst/>
          </a:prstGeom>
          <a:solidFill>
            <a:schemeClr val="bg1"/>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nchorCtr="1">
            <a:spAutoFit/>
          </a:bodyP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防災・減災</a:t>
            </a:r>
          </a:p>
        </p:txBody>
      </p:sp>
      <p:sp>
        <p:nvSpPr>
          <p:cNvPr id="30" name="四角形: 角を丸くする 29">
            <a:extLst>
              <a:ext uri="{FF2B5EF4-FFF2-40B4-BE49-F238E27FC236}">
                <a16:creationId xmlns:a16="http://schemas.microsoft.com/office/drawing/2014/main" id="{18284C31-41E8-AC9B-2E98-628B68FCB073}"/>
              </a:ext>
            </a:extLst>
          </p:cNvPr>
          <p:cNvSpPr/>
          <p:nvPr/>
        </p:nvSpPr>
        <p:spPr>
          <a:xfrm>
            <a:off x="2456587" y="1594051"/>
            <a:ext cx="994175" cy="352853"/>
          </a:xfrm>
          <a:prstGeom prst="roundRect">
            <a:avLst/>
          </a:prstGeom>
          <a:solidFill>
            <a:schemeClr val="bg1"/>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nchorCtr="1">
            <a:spAutoFit/>
          </a:bodyP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環境調整</a:t>
            </a:r>
          </a:p>
        </p:txBody>
      </p:sp>
      <p:sp>
        <p:nvSpPr>
          <p:cNvPr id="31" name="四角形: 角を丸くする 30">
            <a:extLst>
              <a:ext uri="{FF2B5EF4-FFF2-40B4-BE49-F238E27FC236}">
                <a16:creationId xmlns:a16="http://schemas.microsoft.com/office/drawing/2014/main" id="{CAFB8A30-A4EA-22F1-8D1B-4C3E1F1B5804}"/>
              </a:ext>
            </a:extLst>
          </p:cNvPr>
          <p:cNvSpPr/>
          <p:nvPr/>
        </p:nvSpPr>
        <p:spPr>
          <a:xfrm>
            <a:off x="2459661" y="2149280"/>
            <a:ext cx="994175" cy="352853"/>
          </a:xfrm>
          <a:prstGeom prst="roundRect">
            <a:avLst/>
          </a:prstGeom>
          <a:solidFill>
            <a:schemeClr val="bg1"/>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nchorCtr="1">
            <a:spAutoFit/>
          </a:bodyP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資源循環</a:t>
            </a:r>
          </a:p>
        </p:txBody>
      </p:sp>
      <p:sp>
        <p:nvSpPr>
          <p:cNvPr id="32" name="四角形: 角を丸くする 31">
            <a:extLst>
              <a:ext uri="{FF2B5EF4-FFF2-40B4-BE49-F238E27FC236}">
                <a16:creationId xmlns:a16="http://schemas.microsoft.com/office/drawing/2014/main" id="{0335A94C-FD8A-6514-711A-426ACF70611A}"/>
              </a:ext>
            </a:extLst>
          </p:cNvPr>
          <p:cNvSpPr/>
          <p:nvPr/>
        </p:nvSpPr>
        <p:spPr>
          <a:xfrm>
            <a:off x="5476989" y="1594051"/>
            <a:ext cx="1205313" cy="352853"/>
          </a:xfrm>
          <a:prstGeom prst="roundRect">
            <a:avLst/>
          </a:prstGeom>
          <a:solidFill>
            <a:schemeClr val="bg1"/>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nchorCtr="1">
            <a:spAutoFit/>
          </a:bodyP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生物多様性</a:t>
            </a:r>
          </a:p>
        </p:txBody>
      </p:sp>
      <p:sp>
        <p:nvSpPr>
          <p:cNvPr id="33" name="四角形: 角を丸くする 32">
            <a:extLst>
              <a:ext uri="{FF2B5EF4-FFF2-40B4-BE49-F238E27FC236}">
                <a16:creationId xmlns:a16="http://schemas.microsoft.com/office/drawing/2014/main" id="{5501549D-9450-04E5-730D-B3A8E443677C}"/>
              </a:ext>
            </a:extLst>
          </p:cNvPr>
          <p:cNvSpPr/>
          <p:nvPr/>
        </p:nvSpPr>
        <p:spPr>
          <a:xfrm>
            <a:off x="5483185" y="2128034"/>
            <a:ext cx="994175" cy="352853"/>
          </a:xfrm>
          <a:prstGeom prst="roundRect">
            <a:avLst/>
          </a:prstGeom>
          <a:solidFill>
            <a:schemeClr val="bg1"/>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nchorCtr="1">
            <a:spAutoFit/>
          </a:bodyP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景観形成</a:t>
            </a:r>
          </a:p>
        </p:txBody>
      </p:sp>
      <p:cxnSp>
        <p:nvCxnSpPr>
          <p:cNvPr id="35" name="直線コネクタ 34">
            <a:extLst>
              <a:ext uri="{FF2B5EF4-FFF2-40B4-BE49-F238E27FC236}">
                <a16:creationId xmlns:a16="http://schemas.microsoft.com/office/drawing/2014/main" id="{D2CCD955-0522-5F2C-6FCC-1694F217033B}"/>
              </a:ext>
            </a:extLst>
          </p:cNvPr>
          <p:cNvCxnSpPr>
            <a:cxnSpLocks/>
          </p:cNvCxnSpPr>
          <p:nvPr/>
        </p:nvCxnSpPr>
        <p:spPr>
          <a:xfrm>
            <a:off x="7151921" y="2116110"/>
            <a:ext cx="0" cy="2808000"/>
          </a:xfrm>
          <a:prstGeom prst="line">
            <a:avLst/>
          </a:prstGeom>
          <a:ln w="15875">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7" name="矢印: 左右 36">
            <a:extLst>
              <a:ext uri="{FF2B5EF4-FFF2-40B4-BE49-F238E27FC236}">
                <a16:creationId xmlns:a16="http://schemas.microsoft.com/office/drawing/2014/main" id="{05327477-95FE-0F8D-D72D-EDE0D5A127ED}"/>
              </a:ext>
            </a:extLst>
          </p:cNvPr>
          <p:cNvSpPr/>
          <p:nvPr/>
        </p:nvSpPr>
        <p:spPr>
          <a:xfrm rot="5400000">
            <a:off x="8220431" y="1799469"/>
            <a:ext cx="1548000" cy="396000"/>
          </a:xfrm>
          <a:prstGeom prst="leftRightArrow">
            <a:avLst>
              <a:gd name="adj1" fmla="val 50000"/>
              <a:gd name="adj2" fmla="val 6772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9C8818DF-280B-2EB7-3137-F653E9C6DFC3}"/>
              </a:ext>
            </a:extLst>
          </p:cNvPr>
          <p:cNvSpPr txBox="1"/>
          <p:nvPr/>
        </p:nvSpPr>
        <p:spPr>
          <a:xfrm>
            <a:off x="8249153" y="1868478"/>
            <a:ext cx="1350604" cy="271668"/>
          </a:xfrm>
          <a:prstGeom prst="rect">
            <a:avLst/>
          </a:prstGeom>
          <a:solidFill>
            <a:schemeClr val="bg1"/>
          </a:solidFill>
          <a:ln w="19050">
            <a:noFill/>
          </a:ln>
        </p:spPr>
        <p:txBody>
          <a:bodyPr wrap="square" lIns="0" tIns="36000" rIns="0" bIns="36000" rtlCol="0">
            <a:spAutoFit/>
          </a:bodyPr>
          <a:lstStyle/>
          <a:p>
            <a:pPr algn="ctr">
              <a:lnSpc>
                <a:spcPts val="1800"/>
              </a:lnSpc>
            </a:pPr>
            <a:r>
              <a:rPr kumimoji="1" lang="ja-JP" altLang="en-US" sz="1400" dirty="0">
                <a:latin typeface="BIZ UDPゴシック" panose="020B0400000000000000" pitchFamily="50" charset="-128"/>
                <a:ea typeface="BIZ UDPゴシック" panose="020B0400000000000000" pitchFamily="50" charset="-128"/>
              </a:rPr>
              <a:t>利用を伴わない</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46" name="四角形: 角を丸くする 45">
            <a:extLst>
              <a:ext uri="{FF2B5EF4-FFF2-40B4-BE49-F238E27FC236}">
                <a16:creationId xmlns:a16="http://schemas.microsoft.com/office/drawing/2014/main" id="{C7748F96-8B17-D159-E700-297570ACFDA4}"/>
              </a:ext>
            </a:extLst>
          </p:cNvPr>
          <p:cNvSpPr/>
          <p:nvPr/>
        </p:nvSpPr>
        <p:spPr>
          <a:xfrm>
            <a:off x="4002421" y="6318275"/>
            <a:ext cx="1277319" cy="352853"/>
          </a:xfrm>
          <a:prstGeom prst="roundRect">
            <a:avLst/>
          </a:prstGeom>
          <a:solidFill>
            <a:schemeClr val="bg1"/>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nchorCtr="1">
            <a:spAutoFit/>
          </a:bodyP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誇り・地域愛</a:t>
            </a:r>
          </a:p>
        </p:txBody>
      </p:sp>
      <p:sp>
        <p:nvSpPr>
          <p:cNvPr id="24" name="四角形: 角を丸くする 23">
            <a:extLst>
              <a:ext uri="{FF2B5EF4-FFF2-40B4-BE49-F238E27FC236}">
                <a16:creationId xmlns:a16="http://schemas.microsoft.com/office/drawing/2014/main" id="{4C1438F1-AAAB-3292-4085-0228D3F46E20}"/>
              </a:ext>
            </a:extLst>
          </p:cNvPr>
          <p:cNvSpPr/>
          <p:nvPr/>
        </p:nvSpPr>
        <p:spPr>
          <a:xfrm>
            <a:off x="3771297" y="2971175"/>
            <a:ext cx="1475034" cy="352853"/>
          </a:xfrm>
          <a:prstGeom prst="roundRect">
            <a:avLst/>
          </a:prstGeom>
          <a:solidFill>
            <a:schemeClr val="bg1"/>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nchorCtr="1">
            <a:spAutoFit/>
          </a:bodyP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健康・スポーツ</a:t>
            </a:r>
          </a:p>
        </p:txBody>
      </p:sp>
      <p:sp>
        <p:nvSpPr>
          <p:cNvPr id="27" name="四角形: 角を丸くする 26">
            <a:extLst>
              <a:ext uri="{FF2B5EF4-FFF2-40B4-BE49-F238E27FC236}">
                <a16:creationId xmlns:a16="http://schemas.microsoft.com/office/drawing/2014/main" id="{4F7E4C50-1014-FD9A-CAF1-0A29918DCC7E}"/>
              </a:ext>
            </a:extLst>
          </p:cNvPr>
          <p:cNvSpPr/>
          <p:nvPr/>
        </p:nvSpPr>
        <p:spPr>
          <a:xfrm>
            <a:off x="5404610" y="3069774"/>
            <a:ext cx="1486471" cy="352853"/>
          </a:xfrm>
          <a:prstGeom prst="roundRect">
            <a:avLst/>
          </a:prstGeom>
          <a:solidFill>
            <a:schemeClr val="bg1"/>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nchorCtr="1">
            <a:spAutoFit/>
          </a:bodyP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やすらぎ・憩い</a:t>
            </a:r>
          </a:p>
        </p:txBody>
      </p:sp>
      <p:sp>
        <p:nvSpPr>
          <p:cNvPr id="22" name="四角形: 角を丸くする 21">
            <a:extLst>
              <a:ext uri="{FF2B5EF4-FFF2-40B4-BE49-F238E27FC236}">
                <a16:creationId xmlns:a16="http://schemas.microsoft.com/office/drawing/2014/main" id="{D2ED5225-1033-CBE9-3A15-0CDB33DC3CA0}"/>
              </a:ext>
            </a:extLst>
          </p:cNvPr>
          <p:cNvSpPr/>
          <p:nvPr/>
        </p:nvSpPr>
        <p:spPr>
          <a:xfrm>
            <a:off x="6960107" y="4078372"/>
            <a:ext cx="1099744" cy="352853"/>
          </a:xfrm>
          <a:prstGeom prst="roundRect">
            <a:avLst/>
          </a:prstGeom>
          <a:solidFill>
            <a:schemeClr val="bg1"/>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nchorCtr="1">
            <a:spAutoFit/>
          </a:bodyP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安全・安心</a:t>
            </a:r>
          </a:p>
        </p:txBody>
      </p:sp>
      <p:cxnSp>
        <p:nvCxnSpPr>
          <p:cNvPr id="48" name="直線コネクタ 47">
            <a:extLst>
              <a:ext uri="{FF2B5EF4-FFF2-40B4-BE49-F238E27FC236}">
                <a16:creationId xmlns:a16="http://schemas.microsoft.com/office/drawing/2014/main" id="{954D9980-D0A6-482B-96D7-6A0A93C5FC50}"/>
              </a:ext>
            </a:extLst>
          </p:cNvPr>
          <p:cNvCxnSpPr>
            <a:cxnSpLocks/>
          </p:cNvCxnSpPr>
          <p:nvPr/>
        </p:nvCxnSpPr>
        <p:spPr>
          <a:xfrm>
            <a:off x="1823921" y="2116110"/>
            <a:ext cx="0" cy="2808000"/>
          </a:xfrm>
          <a:prstGeom prst="line">
            <a:avLst/>
          </a:prstGeom>
          <a:ln w="15875">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4" name="矢印: 左右 43">
            <a:extLst>
              <a:ext uri="{FF2B5EF4-FFF2-40B4-BE49-F238E27FC236}">
                <a16:creationId xmlns:a16="http://schemas.microsoft.com/office/drawing/2014/main" id="{3810CBA6-D366-44F2-8A84-CD1FBC2BE533}"/>
              </a:ext>
            </a:extLst>
          </p:cNvPr>
          <p:cNvSpPr/>
          <p:nvPr/>
        </p:nvSpPr>
        <p:spPr>
          <a:xfrm>
            <a:off x="1823921" y="4811314"/>
            <a:ext cx="5328000" cy="324000"/>
          </a:xfrm>
          <a:prstGeom prst="leftRightArrow">
            <a:avLst>
              <a:gd name="adj1" fmla="val 50000"/>
              <a:gd name="adj2" fmla="val 10564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矢印: 左右 51">
            <a:extLst>
              <a:ext uri="{FF2B5EF4-FFF2-40B4-BE49-F238E27FC236}">
                <a16:creationId xmlns:a16="http://schemas.microsoft.com/office/drawing/2014/main" id="{6F60F609-96E0-47FC-935F-A237634294D6}"/>
              </a:ext>
            </a:extLst>
          </p:cNvPr>
          <p:cNvSpPr/>
          <p:nvPr/>
        </p:nvSpPr>
        <p:spPr>
          <a:xfrm>
            <a:off x="419921" y="4811314"/>
            <a:ext cx="1404000" cy="324000"/>
          </a:xfrm>
          <a:prstGeom prst="leftRightArrow">
            <a:avLst>
              <a:gd name="adj1" fmla="val 50000"/>
              <a:gd name="adj2" fmla="val 10564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矢印: 左右 52">
            <a:extLst>
              <a:ext uri="{FF2B5EF4-FFF2-40B4-BE49-F238E27FC236}">
                <a16:creationId xmlns:a16="http://schemas.microsoft.com/office/drawing/2014/main" id="{98D2D433-D8D5-44AF-9F12-5044407B53B9}"/>
              </a:ext>
            </a:extLst>
          </p:cNvPr>
          <p:cNvSpPr/>
          <p:nvPr/>
        </p:nvSpPr>
        <p:spPr>
          <a:xfrm>
            <a:off x="7151921" y="4811314"/>
            <a:ext cx="1404000" cy="324000"/>
          </a:xfrm>
          <a:prstGeom prst="leftRightArrow">
            <a:avLst>
              <a:gd name="adj1" fmla="val 50000"/>
              <a:gd name="adj2" fmla="val 10564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矢印: 左 53">
            <a:extLst>
              <a:ext uri="{FF2B5EF4-FFF2-40B4-BE49-F238E27FC236}">
                <a16:creationId xmlns:a16="http://schemas.microsoft.com/office/drawing/2014/main" id="{4D107409-B40A-4CF4-947B-BBB4D9B6E243}"/>
              </a:ext>
            </a:extLst>
          </p:cNvPr>
          <p:cNvSpPr/>
          <p:nvPr/>
        </p:nvSpPr>
        <p:spPr>
          <a:xfrm rot="1356311">
            <a:off x="2121223" y="4262826"/>
            <a:ext cx="828000" cy="360000"/>
          </a:xfrm>
          <a:prstGeom prst="leftArrow">
            <a:avLst>
              <a:gd name="adj1" fmla="val 50000"/>
              <a:gd name="adj2" fmla="val 79177"/>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矢印: 左 54">
            <a:extLst>
              <a:ext uri="{FF2B5EF4-FFF2-40B4-BE49-F238E27FC236}">
                <a16:creationId xmlns:a16="http://schemas.microsoft.com/office/drawing/2014/main" id="{DD2CE265-3413-48E4-A790-AE7EEA068495}"/>
              </a:ext>
            </a:extLst>
          </p:cNvPr>
          <p:cNvSpPr/>
          <p:nvPr/>
        </p:nvSpPr>
        <p:spPr>
          <a:xfrm rot="19800000" flipV="1">
            <a:off x="2121223" y="5251179"/>
            <a:ext cx="828000" cy="360000"/>
          </a:xfrm>
          <a:prstGeom prst="leftArrow">
            <a:avLst>
              <a:gd name="adj1" fmla="val 50000"/>
              <a:gd name="adj2" fmla="val 79177"/>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矢印: 左 55">
            <a:extLst>
              <a:ext uri="{FF2B5EF4-FFF2-40B4-BE49-F238E27FC236}">
                <a16:creationId xmlns:a16="http://schemas.microsoft.com/office/drawing/2014/main" id="{CBD489F0-CE3D-4B7B-B654-75F85C3E1B6C}"/>
              </a:ext>
            </a:extLst>
          </p:cNvPr>
          <p:cNvSpPr/>
          <p:nvPr/>
        </p:nvSpPr>
        <p:spPr>
          <a:xfrm rot="1800000" flipH="1" flipV="1">
            <a:off x="6097572" y="5251179"/>
            <a:ext cx="828000" cy="360000"/>
          </a:xfrm>
          <a:prstGeom prst="leftArrow">
            <a:avLst>
              <a:gd name="adj1" fmla="val 50000"/>
              <a:gd name="adj2" fmla="val 79177"/>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矢印: 左 56">
            <a:extLst>
              <a:ext uri="{FF2B5EF4-FFF2-40B4-BE49-F238E27FC236}">
                <a16:creationId xmlns:a16="http://schemas.microsoft.com/office/drawing/2014/main" id="{A77CADB3-D138-4981-9233-2E12018A24B9}"/>
              </a:ext>
            </a:extLst>
          </p:cNvPr>
          <p:cNvSpPr/>
          <p:nvPr/>
        </p:nvSpPr>
        <p:spPr>
          <a:xfrm rot="20405932" flipH="1">
            <a:off x="6097572" y="4262826"/>
            <a:ext cx="828000" cy="360000"/>
          </a:xfrm>
          <a:prstGeom prst="leftArrow">
            <a:avLst>
              <a:gd name="adj1" fmla="val 50000"/>
              <a:gd name="adj2" fmla="val 79177"/>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C5C2F093-B297-D788-783F-CD84E0C85FE6}"/>
              </a:ext>
            </a:extLst>
          </p:cNvPr>
          <p:cNvSpPr txBox="1"/>
          <p:nvPr/>
        </p:nvSpPr>
        <p:spPr>
          <a:xfrm>
            <a:off x="4089575" y="4865592"/>
            <a:ext cx="796693" cy="215444"/>
          </a:xfrm>
          <a:prstGeom prst="rect">
            <a:avLst/>
          </a:prstGeom>
          <a:noFill/>
          <a:ln w="19050">
            <a:noFill/>
          </a:ln>
        </p:spPr>
        <p:txBody>
          <a:bodyPr wrap="none" lIns="0" tIns="0" rIns="0" bIns="0" rtlCol="0">
            <a:spAutoFit/>
          </a:bodyPr>
          <a:lstStyle/>
          <a:p>
            <a:pPr algn="l"/>
            <a:r>
              <a:rPr kumimoji="1" lang="ja-JP" altLang="en-US" sz="1400" b="1" dirty="0">
                <a:latin typeface="BIZ UDPゴシック" panose="020B0400000000000000" pitchFamily="50" charset="-128"/>
                <a:ea typeface="BIZ UDPゴシック" panose="020B0400000000000000" pitchFamily="50" charset="-128"/>
              </a:rPr>
              <a:t>オンサイト</a:t>
            </a:r>
            <a:endParaRPr kumimoji="1" lang="en-US" altLang="ja-JP" sz="1400" b="1" dirty="0">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012B557C-F5CB-CED8-79AE-A68E2A617F13}"/>
              </a:ext>
            </a:extLst>
          </p:cNvPr>
          <p:cNvSpPr txBox="1"/>
          <p:nvPr/>
        </p:nvSpPr>
        <p:spPr>
          <a:xfrm>
            <a:off x="724377" y="4865592"/>
            <a:ext cx="795089" cy="215444"/>
          </a:xfrm>
          <a:prstGeom prst="rect">
            <a:avLst/>
          </a:prstGeom>
          <a:noFill/>
          <a:ln w="19050">
            <a:noFill/>
          </a:ln>
        </p:spPr>
        <p:txBody>
          <a:bodyPr wrap="none" lIns="0" tIns="0" rIns="0" bIns="0" rtlCol="0">
            <a:spAutoFit/>
          </a:bodyPr>
          <a:lstStyle/>
          <a:p>
            <a:pPr algn="l"/>
            <a:r>
              <a:rPr kumimoji="1" lang="ja-JP" altLang="en-US" sz="1400" b="1" dirty="0">
                <a:latin typeface="BIZ UDPゴシック" panose="020B0400000000000000" pitchFamily="50" charset="-128"/>
                <a:ea typeface="BIZ UDPゴシック" panose="020B0400000000000000" pitchFamily="50" charset="-128"/>
              </a:rPr>
              <a:t>オフサイト</a:t>
            </a:r>
            <a:endParaRPr kumimoji="1" lang="en-US" altLang="ja-JP" sz="1400" b="1" dirty="0">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B79A58D8-B97D-4A4A-2504-34D8536D81CA}"/>
              </a:ext>
            </a:extLst>
          </p:cNvPr>
          <p:cNvSpPr txBox="1"/>
          <p:nvPr/>
        </p:nvSpPr>
        <p:spPr>
          <a:xfrm>
            <a:off x="7456377" y="4865592"/>
            <a:ext cx="795089" cy="215444"/>
          </a:xfrm>
          <a:prstGeom prst="rect">
            <a:avLst/>
          </a:prstGeom>
          <a:noFill/>
          <a:ln w="19050">
            <a:noFill/>
          </a:ln>
        </p:spPr>
        <p:txBody>
          <a:bodyPr wrap="none" lIns="0" tIns="0" rIns="0" bIns="0" rtlCol="0">
            <a:spAutoFit/>
          </a:bodyPr>
          <a:lstStyle/>
          <a:p>
            <a:pPr algn="l"/>
            <a:r>
              <a:rPr kumimoji="1" lang="ja-JP" altLang="en-US" sz="1400" b="1" dirty="0">
                <a:latin typeface="BIZ UDPゴシック" panose="020B0400000000000000" pitchFamily="50" charset="-128"/>
                <a:ea typeface="BIZ UDPゴシック" panose="020B0400000000000000" pitchFamily="50" charset="-128"/>
              </a:rPr>
              <a:t>オフサイト</a:t>
            </a:r>
            <a:endParaRPr kumimoji="1" lang="en-US" altLang="ja-JP" sz="1400" b="1" dirty="0">
              <a:latin typeface="BIZ UDPゴシック" panose="020B0400000000000000" pitchFamily="50" charset="-128"/>
              <a:ea typeface="BIZ UDPゴシック" panose="020B0400000000000000" pitchFamily="50" charset="-128"/>
            </a:endParaRPr>
          </a:p>
        </p:txBody>
      </p:sp>
      <p:sp>
        <p:nvSpPr>
          <p:cNvPr id="58" name="矢印: 左右 57">
            <a:extLst>
              <a:ext uri="{FF2B5EF4-FFF2-40B4-BE49-F238E27FC236}">
                <a16:creationId xmlns:a16="http://schemas.microsoft.com/office/drawing/2014/main" id="{D21EFB05-28D2-4575-ADEC-2A720E3ECE83}"/>
              </a:ext>
            </a:extLst>
          </p:cNvPr>
          <p:cNvSpPr/>
          <p:nvPr/>
        </p:nvSpPr>
        <p:spPr>
          <a:xfrm rot="5400000">
            <a:off x="7194431" y="4349469"/>
            <a:ext cx="3600000" cy="396000"/>
          </a:xfrm>
          <a:prstGeom prst="leftRightArrow">
            <a:avLst>
              <a:gd name="adj1" fmla="val 50000"/>
              <a:gd name="adj2" fmla="val 77428"/>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8C41FA76-FA9C-907E-1002-051D18BE7A76}"/>
              </a:ext>
            </a:extLst>
          </p:cNvPr>
          <p:cNvSpPr txBox="1"/>
          <p:nvPr/>
        </p:nvSpPr>
        <p:spPr>
          <a:xfrm>
            <a:off x="8457285" y="4191956"/>
            <a:ext cx="942137" cy="271668"/>
          </a:xfrm>
          <a:prstGeom prst="rect">
            <a:avLst/>
          </a:prstGeom>
          <a:solidFill>
            <a:schemeClr val="bg1"/>
          </a:solidFill>
          <a:ln w="19050">
            <a:noFill/>
          </a:ln>
        </p:spPr>
        <p:txBody>
          <a:bodyPr wrap="square" lIns="0" tIns="36000" rIns="0" bIns="36000" rtlCol="0">
            <a:spAutoFit/>
          </a:bodyPr>
          <a:lstStyle/>
          <a:p>
            <a:pPr algn="ctr">
              <a:lnSpc>
                <a:spcPts val="1800"/>
              </a:lnSpc>
            </a:pPr>
            <a:r>
              <a:rPr kumimoji="1" lang="ja-JP" altLang="en-US" sz="1400" dirty="0">
                <a:latin typeface="BIZ UDPゴシック" panose="020B0400000000000000" pitchFamily="50" charset="-128"/>
                <a:ea typeface="BIZ UDPゴシック" panose="020B0400000000000000" pitchFamily="50" charset="-128"/>
              </a:rPr>
              <a:t>利用を伴う</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59" name="矢印: 左 58">
            <a:extLst>
              <a:ext uri="{FF2B5EF4-FFF2-40B4-BE49-F238E27FC236}">
                <a16:creationId xmlns:a16="http://schemas.microsoft.com/office/drawing/2014/main" id="{B41E8991-E9D5-4841-B195-14F8C989C89F}"/>
              </a:ext>
            </a:extLst>
          </p:cNvPr>
          <p:cNvSpPr/>
          <p:nvPr/>
        </p:nvSpPr>
        <p:spPr>
          <a:xfrm rot="5400000" flipH="1" flipV="1">
            <a:off x="4259103" y="5729996"/>
            <a:ext cx="648000" cy="360000"/>
          </a:xfrm>
          <a:prstGeom prst="leftArrow">
            <a:avLst>
              <a:gd name="adj1" fmla="val 50000"/>
              <a:gd name="adj2" fmla="val 79177"/>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四角形: 角を丸くする 20">
            <a:extLst>
              <a:ext uri="{FF2B5EF4-FFF2-40B4-BE49-F238E27FC236}">
                <a16:creationId xmlns:a16="http://schemas.microsoft.com/office/drawing/2014/main" id="{FA384ACE-6924-837D-F13F-9CF8503614A2}"/>
              </a:ext>
            </a:extLst>
          </p:cNvPr>
          <p:cNvSpPr/>
          <p:nvPr/>
        </p:nvSpPr>
        <p:spPr>
          <a:xfrm>
            <a:off x="857488" y="5757203"/>
            <a:ext cx="1692357" cy="352853"/>
          </a:xfrm>
          <a:prstGeom prst="roundRect">
            <a:avLst/>
          </a:prstGeom>
          <a:solidFill>
            <a:schemeClr val="bg1"/>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nchorCtr="1">
            <a:spAutoFit/>
          </a:bodyP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コミュニティ形成</a:t>
            </a:r>
          </a:p>
        </p:txBody>
      </p:sp>
      <p:sp>
        <p:nvSpPr>
          <p:cNvPr id="47" name="四角形: 角を丸くする 46">
            <a:extLst>
              <a:ext uri="{FF2B5EF4-FFF2-40B4-BE49-F238E27FC236}">
                <a16:creationId xmlns:a16="http://schemas.microsoft.com/office/drawing/2014/main" id="{8AEC0647-FF88-C4DD-A073-1FA9344D19A8}"/>
              </a:ext>
            </a:extLst>
          </p:cNvPr>
          <p:cNvSpPr/>
          <p:nvPr/>
        </p:nvSpPr>
        <p:spPr>
          <a:xfrm>
            <a:off x="914099" y="4066418"/>
            <a:ext cx="1099744" cy="352853"/>
          </a:xfrm>
          <a:prstGeom prst="roundRect">
            <a:avLst/>
          </a:prstGeom>
          <a:solidFill>
            <a:schemeClr val="bg1"/>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nchorCtr="1">
            <a:spAutoFit/>
          </a:bodyP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共創・交流</a:t>
            </a:r>
          </a:p>
        </p:txBody>
      </p:sp>
    </p:spTree>
    <p:extLst>
      <p:ext uri="{BB962C8B-B14F-4D97-AF65-F5344CB8AC3E}">
        <p14:creationId xmlns:p14="http://schemas.microsoft.com/office/powerpoint/2010/main" val="4032455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B528F-492D-0125-B852-AF31CB8D0A0A}"/>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F9946DE-ED03-5268-706C-98E67A78DF12}"/>
              </a:ext>
            </a:extLst>
          </p:cNvPr>
          <p:cNvSpPr txBox="1"/>
          <p:nvPr/>
        </p:nvSpPr>
        <p:spPr>
          <a:xfrm>
            <a:off x="94205" y="530199"/>
            <a:ext cx="9694178" cy="637849"/>
          </a:xfrm>
          <a:prstGeom prst="rect">
            <a:avLst/>
          </a:prstGeom>
          <a:noFill/>
          <a:ln w="19050">
            <a:solidFill>
              <a:schemeClr val="accent6">
                <a:lumMod val="60000"/>
                <a:lumOff val="40000"/>
              </a:schemeClr>
            </a:solidFill>
          </a:ln>
        </p:spPr>
        <p:txBody>
          <a:bodyPr wrap="square" tIns="72000" bIns="72000" rtlCol="0">
            <a:spAutoFit/>
          </a:bodyPr>
          <a:lstStyle/>
          <a:p>
            <a:pPr marL="285750" indent="-285750">
              <a:buFont typeface="BIZ UDPゴシック" panose="020B0400000000000000" pitchFamily="50" charset="-128"/>
              <a:buChar char="○"/>
            </a:pPr>
            <a:r>
              <a:rPr kumimoji="1" lang="ja-JP" altLang="en-US" sz="1600" dirty="0">
                <a:latin typeface="BIZ UDPゴシック" panose="020B0400000000000000" pitchFamily="50" charset="-128"/>
                <a:ea typeface="BIZ UDPゴシック" panose="020B0400000000000000" pitchFamily="50" charset="-128"/>
              </a:rPr>
              <a:t>次期計画においては、各取組みにより、どのようなみどりの多面的な効果が発揮されるのか、関連する効果をアイコン化するなどして、分かりやすく表示してはどうか。</a:t>
            </a:r>
            <a:endParaRPr kumimoji="1" lang="en-US" altLang="ja-JP" sz="1600" dirty="0">
              <a:latin typeface="BIZ UDPゴシック" panose="020B0400000000000000" pitchFamily="50" charset="-128"/>
              <a:ea typeface="BIZ UDPゴシック" panose="020B0400000000000000" pitchFamily="50" charset="-128"/>
            </a:endParaRPr>
          </a:p>
        </p:txBody>
      </p:sp>
      <p:sp>
        <p:nvSpPr>
          <p:cNvPr id="10" name="タイトル 1">
            <a:extLst>
              <a:ext uri="{FF2B5EF4-FFF2-40B4-BE49-F238E27FC236}">
                <a16:creationId xmlns:a16="http://schemas.microsoft.com/office/drawing/2014/main" id="{DF51126A-7905-4C0F-A4DF-884B61628A50}"/>
              </a:ext>
            </a:extLst>
          </p:cNvPr>
          <p:cNvSpPr txBox="1">
            <a:spLocks/>
          </p:cNvSpPr>
          <p:nvPr/>
        </p:nvSpPr>
        <p:spPr bwMode="auto">
          <a:xfrm>
            <a:off x="0" y="-13515"/>
            <a:ext cx="9905999" cy="468000"/>
          </a:xfrm>
          <a:prstGeom prst="rect">
            <a:avLst/>
          </a:prstGeom>
          <a:gradFill rotWithShape="1">
            <a:gsLst>
              <a:gs pos="0">
                <a:srgbClr val="00B050"/>
              </a:gs>
              <a:gs pos="80000">
                <a:srgbClr val="00B050"/>
              </a:gs>
              <a:gs pos="100000">
                <a:srgbClr val="00B050"/>
              </a:gs>
            </a:gsLst>
            <a:lin ang="5400000" scaled="0"/>
          </a:gradFill>
          <a:ln>
            <a:noFill/>
          </a:ln>
          <a:effectLst/>
          <a:scene3d>
            <a:camera prst="orthographicFront">
              <a:rot lat="0" lon="0" rev="0"/>
            </a:camera>
            <a:lightRig rig="threePt" dir="t">
              <a:rot lat="0" lon="0" rev="1200000"/>
            </a:lightRig>
          </a:scene3d>
          <a:sp3d/>
          <a:extLst>
            <a:ext uri="{91240B29-F687-4F45-9708-019B960494DF}">
              <a14:hiddenLine xmlns:a14="http://schemas.microsoft.com/office/drawing/2010/main" w="9525">
                <a:solidFill>
                  <a:srgbClr val="000000"/>
                </a:solidFill>
                <a:miter lim="800000"/>
                <a:headEnd/>
                <a:tailEnd/>
              </a14:hiddenLine>
            </a:ext>
          </a:extLst>
        </p:spPr>
        <p:txBody>
          <a:bodyPr vert="horz" wrap="square" lIns="99060" tIns="49530" rIns="99060" bIns="4953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algn="l" defTabSz="990570" fontAlgn="auto">
              <a:spcAft>
                <a:spcPts val="0"/>
              </a:spcAft>
              <a:defRPr/>
            </a:pPr>
            <a:r>
              <a:rPr lang="ja-JP" altLang="en-US" sz="2000" b="1" dirty="0">
                <a:solidFill>
                  <a:sysClr val="window" lastClr="FFFFFF"/>
                </a:solidFill>
                <a:latin typeface="BIZ UDPゴシック" panose="020B0400000000000000" pitchFamily="50" charset="-128"/>
                <a:ea typeface="BIZ UDPゴシック" panose="020B0400000000000000" pitchFamily="50" charset="-128"/>
              </a:rPr>
              <a:t>　２　みどりの効果（案）</a:t>
            </a:r>
          </a:p>
        </p:txBody>
      </p:sp>
      <p:sp>
        <p:nvSpPr>
          <p:cNvPr id="11" name="円/楕円 30">
            <a:extLst>
              <a:ext uri="{FF2B5EF4-FFF2-40B4-BE49-F238E27FC236}">
                <a16:creationId xmlns:a16="http://schemas.microsoft.com/office/drawing/2014/main" id="{E8F3989E-8D19-4583-9304-40FE7341822C}"/>
              </a:ext>
            </a:extLst>
          </p:cNvPr>
          <p:cNvSpPr/>
          <p:nvPr/>
        </p:nvSpPr>
        <p:spPr>
          <a:xfrm>
            <a:off x="9419757" y="32608"/>
            <a:ext cx="360000" cy="360000"/>
          </a:xfrm>
          <a:prstGeom prst="ellipse">
            <a:avLst/>
          </a:prstGeom>
          <a:solidFill>
            <a:schemeClr val="bg1"/>
          </a:solidFill>
          <a:ln w="12700">
            <a:solidFill>
              <a:schemeClr val="accent6">
                <a:lumMod val="50000"/>
              </a:schemeClr>
            </a:solidFill>
          </a:ln>
          <a:effectLst/>
        </p:spPr>
        <p:style>
          <a:lnRef idx="0">
            <a:schemeClr val="accent6"/>
          </a:lnRef>
          <a:fillRef idx="3">
            <a:schemeClr val="accent6"/>
          </a:fillRef>
          <a:effectRef idx="3">
            <a:schemeClr val="accent6"/>
          </a:effectRef>
          <a:fontRef idx="minor">
            <a:schemeClr val="lt1"/>
          </a:fontRef>
        </p:style>
        <p:txBody>
          <a:bodyPr wrap="square" lIns="0" tIns="0" rIns="0" bIns="36000" rtlCol="0" anchor="ctr" anchorCtr="1"/>
          <a:lstStyle/>
          <a:p>
            <a:pPr algn="ctr"/>
            <a:fld id="{9439D75A-5D0D-4091-BA6B-B620B8DC6492}" type="slidenum">
              <a:rPr lang="ja-JP" altLang="en-US" sz="1400" b="1">
                <a:solidFill>
                  <a:schemeClr val="accent6">
                    <a:lumMod val="50000"/>
                  </a:schemeClr>
                </a:solidFill>
                <a:latin typeface="BIZ UDPゴシック" panose="020B0400000000000000" pitchFamily="50" charset="-128"/>
                <a:ea typeface="BIZ UDPゴシック" panose="020B0400000000000000" pitchFamily="50" charset="-128"/>
              </a:rPr>
              <a:t>4</a:t>
            </a:fld>
            <a:endParaRPr lang="en-US" altLang="ja-JP" sz="1400" b="1" dirty="0">
              <a:solidFill>
                <a:schemeClr val="accent6">
                  <a:lumMod val="50000"/>
                </a:schemeClr>
              </a:solidFill>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D42108EA-FB44-4DB3-9558-19711991FF83}"/>
              </a:ext>
            </a:extLst>
          </p:cNvPr>
          <p:cNvSpPr txBox="1"/>
          <p:nvPr/>
        </p:nvSpPr>
        <p:spPr>
          <a:xfrm>
            <a:off x="3043979" y="1416259"/>
            <a:ext cx="3794629" cy="338554"/>
          </a:xfrm>
          <a:prstGeom prst="rect">
            <a:avLst/>
          </a:prstGeom>
          <a:noFill/>
          <a:ln w="19050">
            <a:noFill/>
          </a:ln>
        </p:spPr>
        <p:txBody>
          <a:bodyPr wrap="none" rtlCol="0">
            <a:spAutoFit/>
          </a:bodyPr>
          <a:lstStyle/>
          <a:p>
            <a:r>
              <a:rPr kumimoji="1" lang="en-US" altLang="ja-JP" sz="1600" b="1" dirty="0">
                <a:latin typeface="BIZ UDPゴシック" panose="020B0400000000000000" pitchFamily="50" charset="-128"/>
                <a:ea typeface="BIZ UDPゴシック" panose="020B0400000000000000" pitchFamily="50" charset="-128"/>
              </a:rPr>
              <a:t>【</a:t>
            </a:r>
            <a:r>
              <a:rPr kumimoji="1" lang="ja-JP" altLang="en-US" sz="1600" b="1" dirty="0">
                <a:latin typeface="BIZ UDPゴシック" panose="020B0400000000000000" pitchFamily="50" charset="-128"/>
                <a:ea typeface="BIZ UDPゴシック" panose="020B0400000000000000" pitchFamily="50" charset="-128"/>
              </a:rPr>
              <a:t>イメージ</a:t>
            </a:r>
            <a:r>
              <a:rPr kumimoji="1" lang="en-US" altLang="ja-JP" sz="1600" b="1" dirty="0">
                <a:latin typeface="BIZ UDPゴシック" panose="020B0400000000000000" pitchFamily="50" charset="-128"/>
                <a:ea typeface="BIZ UDPゴシック" panose="020B0400000000000000" pitchFamily="50" charset="-128"/>
              </a:rPr>
              <a:t>】</a:t>
            </a:r>
            <a:r>
              <a:rPr kumimoji="1" lang="ja-JP" altLang="en-US" sz="1600" b="1" dirty="0">
                <a:latin typeface="BIZ UDPゴシック" panose="020B0400000000000000" pitchFamily="50" charset="-128"/>
                <a:ea typeface="BIZ UDPゴシック" panose="020B0400000000000000" pitchFamily="50" charset="-128"/>
              </a:rPr>
              <a:t>施策と効果を関連付けて提示</a:t>
            </a:r>
          </a:p>
        </p:txBody>
      </p:sp>
      <p:graphicFrame>
        <p:nvGraphicFramePr>
          <p:cNvPr id="14" name="表 14">
            <a:extLst>
              <a:ext uri="{FF2B5EF4-FFF2-40B4-BE49-F238E27FC236}">
                <a16:creationId xmlns:a16="http://schemas.microsoft.com/office/drawing/2014/main" id="{98EBD81A-6A7F-4361-AE1F-DE820BB1B913}"/>
              </a:ext>
            </a:extLst>
          </p:cNvPr>
          <p:cNvGraphicFramePr>
            <a:graphicFrameLocks noGrp="1"/>
          </p:cNvGraphicFramePr>
          <p:nvPr>
            <p:extLst>
              <p:ext uri="{D42A27DB-BD31-4B8C-83A1-F6EECF244321}">
                <p14:modId xmlns:p14="http://schemas.microsoft.com/office/powerpoint/2010/main" val="1503920691"/>
              </p:ext>
            </p:extLst>
          </p:nvPr>
        </p:nvGraphicFramePr>
        <p:xfrm>
          <a:off x="685800" y="1832477"/>
          <a:ext cx="8733957" cy="3979743"/>
        </p:xfrm>
        <a:graphic>
          <a:graphicData uri="http://schemas.openxmlformats.org/drawingml/2006/table">
            <a:tbl>
              <a:tblPr firstRow="1" bandRow="1">
                <a:tableStyleId>{7DF18680-E054-41AD-8BC1-D1AEF772440D}</a:tableStyleId>
              </a:tblPr>
              <a:tblGrid>
                <a:gridCol w="3105150">
                  <a:extLst>
                    <a:ext uri="{9D8B030D-6E8A-4147-A177-3AD203B41FA5}">
                      <a16:colId xmlns:a16="http://schemas.microsoft.com/office/drawing/2014/main" val="4274480498"/>
                    </a:ext>
                  </a:extLst>
                </a:gridCol>
                <a:gridCol w="5628807">
                  <a:extLst>
                    <a:ext uri="{9D8B030D-6E8A-4147-A177-3AD203B41FA5}">
                      <a16:colId xmlns:a16="http://schemas.microsoft.com/office/drawing/2014/main" val="924700923"/>
                    </a:ext>
                  </a:extLst>
                </a:gridCol>
              </a:tblGrid>
              <a:tr h="356027">
                <a:tc>
                  <a:txBody>
                    <a:bodyPr/>
                    <a:lstStyle/>
                    <a:p>
                      <a:pPr algn="ctr"/>
                      <a:r>
                        <a:rPr kumimoji="1" lang="ja-JP" altLang="en-US" sz="1600" dirty="0">
                          <a:latin typeface="BIZ UDPゴシック" panose="020B0400000000000000" pitchFamily="50" charset="-128"/>
                          <a:ea typeface="BIZ UDPゴシック" panose="020B0400000000000000" pitchFamily="50" charset="-128"/>
                        </a:rPr>
                        <a:t>具体的施策</a:t>
                      </a:r>
                    </a:p>
                  </a:txBody>
                  <a:tcPr/>
                </a:tc>
                <a:tc>
                  <a:txBody>
                    <a:bodyPr/>
                    <a:lstStyle/>
                    <a:p>
                      <a:pPr algn="ctr"/>
                      <a:r>
                        <a:rPr kumimoji="1" lang="ja-JP" altLang="en-US" sz="1600" dirty="0">
                          <a:latin typeface="BIZ UDPゴシック" panose="020B0400000000000000" pitchFamily="50" charset="-128"/>
                          <a:ea typeface="BIZ UDPゴシック" panose="020B0400000000000000" pitchFamily="50" charset="-128"/>
                        </a:rPr>
                        <a:t>みどりの効果</a:t>
                      </a:r>
                    </a:p>
                  </a:txBody>
                  <a:tcPr/>
                </a:tc>
                <a:extLst>
                  <a:ext uri="{0D108BD9-81ED-4DB2-BD59-A6C34878D82A}">
                    <a16:rowId xmlns:a16="http://schemas.microsoft.com/office/drawing/2014/main" val="3433718153"/>
                  </a:ext>
                </a:extLst>
              </a:tr>
              <a:tr h="1650668">
                <a:tc>
                  <a:txBody>
                    <a:bodyPr/>
                    <a:lstStyle/>
                    <a:p>
                      <a:r>
                        <a:rPr kumimoji="1" lang="ja-JP" altLang="en-US" sz="1400" dirty="0">
                          <a:latin typeface="BIZ UDPゴシック" panose="020B0400000000000000" pitchFamily="50" charset="-128"/>
                          <a:ea typeface="BIZ UDPゴシック" panose="020B0400000000000000" pitchFamily="50" charset="-128"/>
                        </a:rPr>
                        <a:t>災害に強い森づくり</a:t>
                      </a:r>
                    </a:p>
                  </a:txBody>
                  <a:tcPr/>
                </a:tc>
                <a:tc>
                  <a:txBody>
                    <a:bodyPr/>
                    <a:lstStyle/>
                    <a:p>
                      <a:endParaRPr kumimoji="1" lang="en-US" altLang="ja-JP" sz="1600" dirty="0">
                        <a:latin typeface="BIZ UDPゴシック" panose="020B0400000000000000" pitchFamily="50" charset="-128"/>
                        <a:ea typeface="BIZ UDPゴシック" panose="020B0400000000000000" pitchFamily="50" charset="-128"/>
                      </a:endParaRPr>
                    </a:p>
                    <a:p>
                      <a:endParaRPr kumimoji="1" lang="en-US" altLang="ja-JP" sz="1600" dirty="0">
                        <a:latin typeface="BIZ UDPゴシック" panose="020B0400000000000000" pitchFamily="50" charset="-128"/>
                        <a:ea typeface="BIZ UDPゴシック" panose="020B0400000000000000" pitchFamily="50" charset="-128"/>
                      </a:endParaRPr>
                    </a:p>
                    <a:p>
                      <a:endParaRPr kumimoji="1" lang="en-US" altLang="ja-JP" sz="1600" dirty="0">
                        <a:latin typeface="BIZ UDPゴシック" panose="020B0400000000000000" pitchFamily="50" charset="-128"/>
                        <a:ea typeface="BIZ UDPゴシック" panose="020B0400000000000000" pitchFamily="50" charset="-128"/>
                      </a:endParaRPr>
                    </a:p>
                    <a:p>
                      <a:endParaRPr kumimoji="1" lang="en-US" altLang="ja-JP" sz="1600" dirty="0">
                        <a:latin typeface="BIZ UDPゴシック" panose="020B0400000000000000" pitchFamily="50" charset="-128"/>
                        <a:ea typeface="BIZ UDPゴシック" panose="020B0400000000000000" pitchFamily="50" charset="-128"/>
                      </a:endParaRPr>
                    </a:p>
                    <a:p>
                      <a:endParaRPr kumimoji="1" lang="en-US" altLang="ja-JP" sz="1600" dirty="0">
                        <a:latin typeface="BIZ UDPゴシック" panose="020B0400000000000000" pitchFamily="50" charset="-128"/>
                        <a:ea typeface="BIZ UDPゴシック" panose="020B0400000000000000" pitchFamily="50" charset="-128"/>
                      </a:endParaRPr>
                    </a:p>
                    <a:p>
                      <a:endParaRPr kumimoji="1" lang="ja-JP" altLang="en-US" sz="16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094911702"/>
                  </a:ext>
                </a:extLst>
              </a:tr>
              <a:tr h="1973048">
                <a:tc>
                  <a:txBody>
                    <a:bodyPr/>
                    <a:lstStyle/>
                    <a:p>
                      <a:r>
                        <a:rPr kumimoji="1" lang="ja-JP" altLang="en-US" sz="1400" dirty="0">
                          <a:latin typeface="BIZ UDPゴシック" panose="020B0400000000000000" pitchFamily="50" charset="-128"/>
                          <a:ea typeface="BIZ UDPゴシック" panose="020B0400000000000000" pitchFamily="50" charset="-128"/>
                        </a:rPr>
                        <a:t>地域交流・活動を通じたみどりづくり</a:t>
                      </a:r>
                    </a:p>
                  </a:txBody>
                  <a:tcPr/>
                </a:tc>
                <a:tc>
                  <a:txBody>
                    <a:bodyPr/>
                    <a:lstStyle/>
                    <a:p>
                      <a:endParaRPr kumimoji="1" lang="en-US" altLang="ja-JP" sz="1600" dirty="0">
                        <a:latin typeface="BIZ UDPゴシック" panose="020B0400000000000000" pitchFamily="50" charset="-128"/>
                        <a:ea typeface="BIZ UDPゴシック" panose="020B0400000000000000" pitchFamily="50" charset="-128"/>
                      </a:endParaRPr>
                    </a:p>
                    <a:p>
                      <a:endParaRPr kumimoji="1" lang="en-US" altLang="ja-JP" sz="1600" dirty="0">
                        <a:latin typeface="BIZ UDPゴシック" panose="020B0400000000000000" pitchFamily="50" charset="-128"/>
                        <a:ea typeface="BIZ UDPゴシック" panose="020B0400000000000000" pitchFamily="50" charset="-128"/>
                      </a:endParaRPr>
                    </a:p>
                    <a:p>
                      <a:endParaRPr kumimoji="1" lang="en-US" altLang="ja-JP" sz="1600" dirty="0">
                        <a:latin typeface="BIZ UDPゴシック" panose="020B0400000000000000" pitchFamily="50" charset="-128"/>
                        <a:ea typeface="BIZ UDPゴシック" panose="020B0400000000000000" pitchFamily="50" charset="-128"/>
                      </a:endParaRPr>
                    </a:p>
                    <a:p>
                      <a:endParaRPr kumimoji="1" lang="en-US" altLang="ja-JP" sz="1600" dirty="0">
                        <a:latin typeface="BIZ UDPゴシック" panose="020B0400000000000000" pitchFamily="50" charset="-128"/>
                        <a:ea typeface="BIZ UDPゴシック" panose="020B0400000000000000" pitchFamily="50" charset="-128"/>
                      </a:endParaRPr>
                    </a:p>
                    <a:p>
                      <a:endParaRPr kumimoji="1" lang="en-US" altLang="ja-JP" sz="1600" dirty="0">
                        <a:latin typeface="BIZ UDPゴシック" panose="020B0400000000000000" pitchFamily="50" charset="-128"/>
                        <a:ea typeface="BIZ UDPゴシック" panose="020B0400000000000000" pitchFamily="50" charset="-128"/>
                      </a:endParaRPr>
                    </a:p>
                    <a:p>
                      <a:endParaRPr kumimoji="1" lang="en-US" altLang="ja-JP" sz="1600" dirty="0">
                        <a:latin typeface="BIZ UDPゴシック" panose="020B0400000000000000" pitchFamily="50" charset="-128"/>
                        <a:ea typeface="BIZ UDPゴシック" panose="020B0400000000000000" pitchFamily="50" charset="-128"/>
                      </a:endParaRPr>
                    </a:p>
                    <a:p>
                      <a:pPr>
                        <a:lnSpc>
                          <a:spcPct val="150000"/>
                        </a:lnSpc>
                      </a:pPr>
                      <a:endParaRPr kumimoji="1" lang="ja-JP" altLang="en-US" sz="16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20718665"/>
                  </a:ext>
                </a:extLst>
              </a:tr>
            </a:tbl>
          </a:graphicData>
        </a:graphic>
      </p:graphicFrame>
      <p:sp>
        <p:nvSpPr>
          <p:cNvPr id="16" name="四角形: 角を丸くする 15">
            <a:extLst>
              <a:ext uri="{FF2B5EF4-FFF2-40B4-BE49-F238E27FC236}">
                <a16:creationId xmlns:a16="http://schemas.microsoft.com/office/drawing/2014/main" id="{72C8AFAB-3881-0532-C946-3327F8421CBA}"/>
              </a:ext>
            </a:extLst>
          </p:cNvPr>
          <p:cNvSpPr/>
          <p:nvPr/>
        </p:nvSpPr>
        <p:spPr>
          <a:xfrm>
            <a:off x="3894551" y="3985737"/>
            <a:ext cx="1655302" cy="360000"/>
          </a:xfrm>
          <a:prstGeom prst="roundRect">
            <a:avLst/>
          </a:prstGeom>
          <a:solidFill>
            <a:schemeClr val="bg1"/>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36000" bIns="72000" rtlCol="0" anchor="ctr" anchorCtr="1">
            <a:spAutoFit/>
          </a:bodyP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コミュニティ形成</a:t>
            </a:r>
          </a:p>
        </p:txBody>
      </p:sp>
      <p:sp>
        <p:nvSpPr>
          <p:cNvPr id="25" name="四角形: 角を丸くする 24">
            <a:extLst>
              <a:ext uri="{FF2B5EF4-FFF2-40B4-BE49-F238E27FC236}">
                <a16:creationId xmlns:a16="http://schemas.microsoft.com/office/drawing/2014/main" id="{73EA7E74-939C-9623-AE6E-117EF5FC2505}"/>
              </a:ext>
            </a:extLst>
          </p:cNvPr>
          <p:cNvSpPr/>
          <p:nvPr/>
        </p:nvSpPr>
        <p:spPr>
          <a:xfrm>
            <a:off x="3905362" y="4401145"/>
            <a:ext cx="1044000" cy="393071"/>
          </a:xfrm>
          <a:prstGeom prst="roundRect">
            <a:avLst/>
          </a:prstGeom>
          <a:solidFill>
            <a:schemeClr val="bg1"/>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72000" rtlCol="0" anchor="ctr" anchorCtr="1">
            <a:spAutoFit/>
          </a:bodyP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医療・福祉</a:t>
            </a:r>
          </a:p>
        </p:txBody>
      </p:sp>
      <p:sp>
        <p:nvSpPr>
          <p:cNvPr id="26" name="四角形: 角を丸くする 25">
            <a:extLst>
              <a:ext uri="{FF2B5EF4-FFF2-40B4-BE49-F238E27FC236}">
                <a16:creationId xmlns:a16="http://schemas.microsoft.com/office/drawing/2014/main" id="{DB6C2F4B-FCFA-FA83-3B3E-B1604C776AED}"/>
              </a:ext>
            </a:extLst>
          </p:cNvPr>
          <p:cNvSpPr/>
          <p:nvPr/>
        </p:nvSpPr>
        <p:spPr>
          <a:xfrm>
            <a:off x="6543799" y="4409943"/>
            <a:ext cx="1271826" cy="393071"/>
          </a:xfrm>
          <a:prstGeom prst="roundRect">
            <a:avLst/>
          </a:prstGeom>
          <a:solidFill>
            <a:schemeClr val="bg1"/>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36000" bIns="72000" rtlCol="0" anchor="ctr" anchorCtr="1">
            <a:spAutoFit/>
          </a:bodyP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遊び・子育て</a:t>
            </a:r>
          </a:p>
        </p:txBody>
      </p:sp>
      <p:sp>
        <p:nvSpPr>
          <p:cNvPr id="27" name="四角形: 角を丸くする 26">
            <a:extLst>
              <a:ext uri="{FF2B5EF4-FFF2-40B4-BE49-F238E27FC236}">
                <a16:creationId xmlns:a16="http://schemas.microsoft.com/office/drawing/2014/main" id="{B0ED535B-1779-83A3-F8D5-C334BAB6B5B1}"/>
              </a:ext>
            </a:extLst>
          </p:cNvPr>
          <p:cNvSpPr/>
          <p:nvPr/>
        </p:nvSpPr>
        <p:spPr>
          <a:xfrm>
            <a:off x="3905362" y="4839622"/>
            <a:ext cx="1062338" cy="393071"/>
          </a:xfrm>
          <a:prstGeom prst="roundRect">
            <a:avLst/>
          </a:prstGeom>
          <a:solidFill>
            <a:schemeClr val="bg1"/>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36000" bIns="72000" rtlCol="0" anchor="ctr" anchorCtr="1">
            <a:spAutoFit/>
          </a:bodyP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文化・教養</a:t>
            </a:r>
          </a:p>
        </p:txBody>
      </p:sp>
      <p:sp>
        <p:nvSpPr>
          <p:cNvPr id="28" name="四角形: 角を丸くする 27">
            <a:extLst>
              <a:ext uri="{FF2B5EF4-FFF2-40B4-BE49-F238E27FC236}">
                <a16:creationId xmlns:a16="http://schemas.microsoft.com/office/drawing/2014/main" id="{5E242B20-A5D9-F32C-5CFC-9D953EC51009}"/>
              </a:ext>
            </a:extLst>
          </p:cNvPr>
          <p:cNvSpPr/>
          <p:nvPr/>
        </p:nvSpPr>
        <p:spPr>
          <a:xfrm>
            <a:off x="3878956" y="3277921"/>
            <a:ext cx="1062338" cy="393071"/>
          </a:xfrm>
          <a:prstGeom prst="roundRect">
            <a:avLst/>
          </a:prstGeom>
          <a:solidFill>
            <a:schemeClr val="bg1"/>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36000" bIns="72000" rtlCol="0" anchor="ctr" anchorCtr="1">
            <a:spAutoFit/>
          </a:bodyP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防災・減災</a:t>
            </a:r>
          </a:p>
        </p:txBody>
      </p:sp>
      <p:sp>
        <p:nvSpPr>
          <p:cNvPr id="29" name="四角形: 角を丸くする 28">
            <a:extLst>
              <a:ext uri="{FF2B5EF4-FFF2-40B4-BE49-F238E27FC236}">
                <a16:creationId xmlns:a16="http://schemas.microsoft.com/office/drawing/2014/main" id="{599C538E-68C2-FFEE-1C87-CF3D1BEE5186}"/>
              </a:ext>
            </a:extLst>
          </p:cNvPr>
          <p:cNvSpPr/>
          <p:nvPr/>
        </p:nvSpPr>
        <p:spPr>
          <a:xfrm>
            <a:off x="3905362" y="5288029"/>
            <a:ext cx="965761" cy="393071"/>
          </a:xfrm>
          <a:prstGeom prst="roundRect">
            <a:avLst/>
          </a:prstGeom>
          <a:solidFill>
            <a:schemeClr val="bg1"/>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36000" bIns="72000" rtlCol="0" anchor="ctr" anchorCtr="1">
            <a:spAutoFit/>
          </a:bodyP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環境調整</a:t>
            </a:r>
          </a:p>
        </p:txBody>
      </p:sp>
      <p:sp>
        <p:nvSpPr>
          <p:cNvPr id="31" name="四角形: 角を丸くする 30">
            <a:extLst>
              <a:ext uri="{FF2B5EF4-FFF2-40B4-BE49-F238E27FC236}">
                <a16:creationId xmlns:a16="http://schemas.microsoft.com/office/drawing/2014/main" id="{CFCE41B9-D2FB-A6EB-76A0-0170FFDE6548}"/>
              </a:ext>
            </a:extLst>
          </p:cNvPr>
          <p:cNvSpPr/>
          <p:nvPr/>
        </p:nvSpPr>
        <p:spPr>
          <a:xfrm>
            <a:off x="6095689" y="3277908"/>
            <a:ext cx="1167906" cy="393071"/>
          </a:xfrm>
          <a:prstGeom prst="roundRect">
            <a:avLst/>
          </a:prstGeom>
          <a:solidFill>
            <a:schemeClr val="bg1"/>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36000" bIns="72000" rtlCol="0" anchor="ctr" anchorCtr="1">
            <a:spAutoFit/>
          </a:bodyP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生物多様性</a:t>
            </a:r>
          </a:p>
        </p:txBody>
      </p:sp>
      <p:sp>
        <p:nvSpPr>
          <p:cNvPr id="32" name="四角形: 角を丸くする 31">
            <a:extLst>
              <a:ext uri="{FF2B5EF4-FFF2-40B4-BE49-F238E27FC236}">
                <a16:creationId xmlns:a16="http://schemas.microsoft.com/office/drawing/2014/main" id="{CBE97C16-B2C2-6EFC-2B02-4F82BC549EC1}"/>
              </a:ext>
            </a:extLst>
          </p:cNvPr>
          <p:cNvSpPr/>
          <p:nvPr/>
        </p:nvSpPr>
        <p:spPr>
          <a:xfrm>
            <a:off x="6179678" y="5280433"/>
            <a:ext cx="965761" cy="393071"/>
          </a:xfrm>
          <a:prstGeom prst="roundRect">
            <a:avLst/>
          </a:prstGeom>
          <a:solidFill>
            <a:schemeClr val="bg1"/>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36000" bIns="72000" rtlCol="0" anchor="ctr" anchorCtr="1">
            <a:spAutoFit/>
          </a:bodyP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景観形成</a:t>
            </a:r>
          </a:p>
        </p:txBody>
      </p:sp>
      <p:sp>
        <p:nvSpPr>
          <p:cNvPr id="35" name="四角形: 角を丸くする 34">
            <a:extLst>
              <a:ext uri="{FF2B5EF4-FFF2-40B4-BE49-F238E27FC236}">
                <a16:creationId xmlns:a16="http://schemas.microsoft.com/office/drawing/2014/main" id="{C9748D31-8BA7-4CE0-484D-8F99FBA331A5}"/>
              </a:ext>
            </a:extLst>
          </p:cNvPr>
          <p:cNvSpPr/>
          <p:nvPr/>
        </p:nvSpPr>
        <p:spPr>
          <a:xfrm>
            <a:off x="5027591" y="4400311"/>
            <a:ext cx="1437979" cy="393071"/>
          </a:xfrm>
          <a:prstGeom prst="roundRect">
            <a:avLst/>
          </a:prstGeom>
          <a:solidFill>
            <a:schemeClr val="bg1"/>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36000" bIns="72000" rtlCol="0" anchor="ctr" anchorCtr="1">
            <a:spAutoFit/>
          </a:bodyP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健康・スポーツ</a:t>
            </a:r>
          </a:p>
        </p:txBody>
      </p:sp>
      <p:sp>
        <p:nvSpPr>
          <p:cNvPr id="36" name="四角形: 角を丸くする 35">
            <a:extLst>
              <a:ext uri="{FF2B5EF4-FFF2-40B4-BE49-F238E27FC236}">
                <a16:creationId xmlns:a16="http://schemas.microsoft.com/office/drawing/2014/main" id="{FF67ADFA-B612-1386-BF6A-5FC6A63CD08A}"/>
              </a:ext>
            </a:extLst>
          </p:cNvPr>
          <p:cNvSpPr/>
          <p:nvPr/>
        </p:nvSpPr>
        <p:spPr>
          <a:xfrm>
            <a:off x="3878956" y="2777110"/>
            <a:ext cx="1449418" cy="393071"/>
          </a:xfrm>
          <a:prstGeom prst="roundRect">
            <a:avLst/>
          </a:prstGeom>
          <a:solidFill>
            <a:schemeClr val="bg1"/>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72000" rtlCol="0" anchor="ctr" anchorCtr="1">
            <a:spAutoFit/>
          </a:bodyP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やすらぎ・憩い</a:t>
            </a:r>
          </a:p>
        </p:txBody>
      </p:sp>
      <p:sp>
        <p:nvSpPr>
          <p:cNvPr id="38" name="四角形: 角を丸くする 37">
            <a:extLst>
              <a:ext uri="{FF2B5EF4-FFF2-40B4-BE49-F238E27FC236}">
                <a16:creationId xmlns:a16="http://schemas.microsoft.com/office/drawing/2014/main" id="{270C97CA-2340-9F34-BE38-FE26ADB8F6A6}"/>
              </a:ext>
            </a:extLst>
          </p:cNvPr>
          <p:cNvSpPr/>
          <p:nvPr/>
        </p:nvSpPr>
        <p:spPr>
          <a:xfrm>
            <a:off x="4941294" y="5287267"/>
            <a:ext cx="1167906" cy="393071"/>
          </a:xfrm>
          <a:prstGeom prst="roundRect">
            <a:avLst/>
          </a:prstGeom>
          <a:solidFill>
            <a:schemeClr val="bg1"/>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36000" bIns="72000" rtlCol="0" anchor="ctr" anchorCtr="1">
            <a:spAutoFit/>
          </a:bodyP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生物多様性</a:t>
            </a:r>
          </a:p>
        </p:txBody>
      </p:sp>
      <p:sp>
        <p:nvSpPr>
          <p:cNvPr id="39" name="四角形: 角を丸くする 38">
            <a:extLst>
              <a:ext uri="{FF2B5EF4-FFF2-40B4-BE49-F238E27FC236}">
                <a16:creationId xmlns:a16="http://schemas.microsoft.com/office/drawing/2014/main" id="{BBB5A482-FFF9-1484-377F-09D81284BB9A}"/>
              </a:ext>
            </a:extLst>
          </p:cNvPr>
          <p:cNvSpPr/>
          <p:nvPr/>
        </p:nvSpPr>
        <p:spPr>
          <a:xfrm>
            <a:off x="5027591" y="3277921"/>
            <a:ext cx="965761" cy="393071"/>
          </a:xfrm>
          <a:prstGeom prst="roundRect">
            <a:avLst/>
          </a:prstGeom>
          <a:solidFill>
            <a:schemeClr val="bg1"/>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36000" bIns="72000" rtlCol="0" anchor="ctr" anchorCtr="1">
            <a:spAutoFit/>
          </a:bodyP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環境調整</a:t>
            </a:r>
          </a:p>
        </p:txBody>
      </p:sp>
      <p:sp>
        <p:nvSpPr>
          <p:cNvPr id="40" name="四角形: 角を丸くする 39">
            <a:extLst>
              <a:ext uri="{FF2B5EF4-FFF2-40B4-BE49-F238E27FC236}">
                <a16:creationId xmlns:a16="http://schemas.microsoft.com/office/drawing/2014/main" id="{0D442FB9-9660-F6D1-146D-2D9728ED17B1}"/>
              </a:ext>
            </a:extLst>
          </p:cNvPr>
          <p:cNvSpPr/>
          <p:nvPr/>
        </p:nvSpPr>
        <p:spPr>
          <a:xfrm>
            <a:off x="3887024" y="2309370"/>
            <a:ext cx="1062338" cy="360000"/>
          </a:xfrm>
          <a:prstGeom prst="roundRect">
            <a:avLst/>
          </a:prstGeom>
          <a:solidFill>
            <a:schemeClr val="bg1"/>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36000" bIns="72000" rtlCol="0" anchor="ctr" anchorCtr="1">
            <a:spAutoFit/>
          </a:bodyP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安全・安心</a:t>
            </a:r>
          </a:p>
        </p:txBody>
      </p:sp>
      <p:sp>
        <p:nvSpPr>
          <p:cNvPr id="41" name="四角形: 角を丸くする 40">
            <a:extLst>
              <a:ext uri="{FF2B5EF4-FFF2-40B4-BE49-F238E27FC236}">
                <a16:creationId xmlns:a16="http://schemas.microsoft.com/office/drawing/2014/main" id="{86D63096-B44A-60BA-F80C-A46B082A1B58}"/>
              </a:ext>
            </a:extLst>
          </p:cNvPr>
          <p:cNvSpPr/>
          <p:nvPr/>
        </p:nvSpPr>
        <p:spPr>
          <a:xfrm>
            <a:off x="5602437" y="3985737"/>
            <a:ext cx="1062338" cy="360000"/>
          </a:xfrm>
          <a:prstGeom prst="roundRect">
            <a:avLst/>
          </a:prstGeom>
          <a:solidFill>
            <a:schemeClr val="bg1"/>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36000" bIns="72000" rtlCol="0" anchor="ctr" anchorCtr="1">
            <a:spAutoFit/>
          </a:bodyP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共創・交流</a:t>
            </a:r>
          </a:p>
        </p:txBody>
      </p:sp>
      <p:sp>
        <p:nvSpPr>
          <p:cNvPr id="42" name="四角形: 角を丸くする 41">
            <a:extLst>
              <a:ext uri="{FF2B5EF4-FFF2-40B4-BE49-F238E27FC236}">
                <a16:creationId xmlns:a16="http://schemas.microsoft.com/office/drawing/2014/main" id="{BB99C682-E58F-8952-CF0C-07F83CBBD6CA}"/>
              </a:ext>
            </a:extLst>
          </p:cNvPr>
          <p:cNvSpPr/>
          <p:nvPr/>
        </p:nvSpPr>
        <p:spPr>
          <a:xfrm>
            <a:off x="6727742" y="3985737"/>
            <a:ext cx="1062338" cy="360000"/>
          </a:xfrm>
          <a:prstGeom prst="roundRect">
            <a:avLst/>
          </a:prstGeom>
          <a:solidFill>
            <a:schemeClr val="bg1"/>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36000" bIns="72000" rtlCol="0" anchor="ctr" anchorCtr="1">
            <a:spAutoFit/>
          </a:bodyP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安全・安心</a:t>
            </a:r>
          </a:p>
        </p:txBody>
      </p:sp>
      <p:sp>
        <p:nvSpPr>
          <p:cNvPr id="43" name="四角形: 角を丸くする 42">
            <a:extLst>
              <a:ext uri="{FF2B5EF4-FFF2-40B4-BE49-F238E27FC236}">
                <a16:creationId xmlns:a16="http://schemas.microsoft.com/office/drawing/2014/main" id="{B3DEAA5F-7EF3-EB00-6152-D46DC1A0488A}"/>
              </a:ext>
            </a:extLst>
          </p:cNvPr>
          <p:cNvSpPr/>
          <p:nvPr/>
        </p:nvSpPr>
        <p:spPr>
          <a:xfrm>
            <a:off x="7854437" y="3985737"/>
            <a:ext cx="1431970" cy="360000"/>
          </a:xfrm>
          <a:prstGeom prst="roundRect">
            <a:avLst/>
          </a:prstGeom>
          <a:solidFill>
            <a:schemeClr val="bg1"/>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72000" rtlCol="0" anchor="ctr" anchorCtr="1">
            <a:spAutoFit/>
          </a:bodyP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にぎわい・観光</a:t>
            </a:r>
          </a:p>
        </p:txBody>
      </p:sp>
      <p:sp>
        <p:nvSpPr>
          <p:cNvPr id="45" name="四角形: 角を丸くする 44">
            <a:extLst>
              <a:ext uri="{FF2B5EF4-FFF2-40B4-BE49-F238E27FC236}">
                <a16:creationId xmlns:a16="http://schemas.microsoft.com/office/drawing/2014/main" id="{88CCEF69-77C2-5D0E-50B9-ADC0030A103D}"/>
              </a:ext>
            </a:extLst>
          </p:cNvPr>
          <p:cNvSpPr/>
          <p:nvPr/>
        </p:nvSpPr>
        <p:spPr>
          <a:xfrm>
            <a:off x="7892982" y="4400311"/>
            <a:ext cx="1449418" cy="393071"/>
          </a:xfrm>
          <a:prstGeom prst="roundRect">
            <a:avLst/>
          </a:prstGeom>
          <a:solidFill>
            <a:schemeClr val="bg1"/>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72000" rtlCol="0" anchor="ctr" anchorCtr="1">
            <a:spAutoFit/>
          </a:bodyP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やすらぎ・憩い</a:t>
            </a:r>
          </a:p>
        </p:txBody>
      </p:sp>
      <p:sp>
        <p:nvSpPr>
          <p:cNvPr id="46" name="四角形: 角を丸くする 45">
            <a:extLst>
              <a:ext uri="{FF2B5EF4-FFF2-40B4-BE49-F238E27FC236}">
                <a16:creationId xmlns:a16="http://schemas.microsoft.com/office/drawing/2014/main" id="{2422EB2E-3941-5B48-7645-BF04D8C9F011}"/>
              </a:ext>
            </a:extLst>
          </p:cNvPr>
          <p:cNvSpPr/>
          <p:nvPr/>
        </p:nvSpPr>
        <p:spPr>
          <a:xfrm>
            <a:off x="7332744" y="3278634"/>
            <a:ext cx="965761" cy="393071"/>
          </a:xfrm>
          <a:prstGeom prst="roundRect">
            <a:avLst/>
          </a:prstGeom>
          <a:solidFill>
            <a:schemeClr val="bg1"/>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36000" bIns="72000" rtlCol="0" anchor="ctr" anchorCtr="1">
            <a:spAutoFit/>
          </a:bodyP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景観形成</a:t>
            </a:r>
          </a:p>
        </p:txBody>
      </p:sp>
    </p:spTree>
    <p:extLst>
      <p:ext uri="{BB962C8B-B14F-4D97-AF65-F5344CB8AC3E}">
        <p14:creationId xmlns:p14="http://schemas.microsoft.com/office/powerpoint/2010/main" val="1577005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B528F-492D-0125-B852-AF31CB8D0A0A}"/>
            </a:ext>
          </a:extLst>
        </p:cNvPr>
        <p:cNvGrpSpPr/>
        <p:nvPr/>
      </p:nvGrpSpPr>
      <p:grpSpPr>
        <a:xfrm>
          <a:off x="0" y="0"/>
          <a:ext cx="0" cy="0"/>
          <a:chOff x="0" y="0"/>
          <a:chExt cx="0" cy="0"/>
        </a:xfrm>
      </p:grpSpPr>
      <p:sp>
        <p:nvSpPr>
          <p:cNvPr id="10" name="タイトル 1">
            <a:extLst>
              <a:ext uri="{FF2B5EF4-FFF2-40B4-BE49-F238E27FC236}">
                <a16:creationId xmlns:a16="http://schemas.microsoft.com/office/drawing/2014/main" id="{DF51126A-7905-4C0F-A4DF-884B61628A50}"/>
              </a:ext>
            </a:extLst>
          </p:cNvPr>
          <p:cNvSpPr txBox="1">
            <a:spLocks/>
          </p:cNvSpPr>
          <p:nvPr/>
        </p:nvSpPr>
        <p:spPr bwMode="auto">
          <a:xfrm>
            <a:off x="0" y="-13515"/>
            <a:ext cx="9905999" cy="468000"/>
          </a:xfrm>
          <a:prstGeom prst="rect">
            <a:avLst/>
          </a:prstGeom>
          <a:gradFill rotWithShape="1">
            <a:gsLst>
              <a:gs pos="0">
                <a:srgbClr val="00B050"/>
              </a:gs>
              <a:gs pos="80000">
                <a:srgbClr val="00B050"/>
              </a:gs>
              <a:gs pos="100000">
                <a:srgbClr val="00B050"/>
              </a:gs>
            </a:gsLst>
            <a:lin ang="5400000" scaled="0"/>
          </a:gradFill>
          <a:ln>
            <a:noFill/>
          </a:ln>
          <a:effectLst/>
          <a:scene3d>
            <a:camera prst="orthographicFront">
              <a:rot lat="0" lon="0" rev="0"/>
            </a:camera>
            <a:lightRig rig="threePt" dir="t">
              <a:rot lat="0" lon="0" rev="1200000"/>
            </a:lightRig>
          </a:scene3d>
          <a:sp3d/>
          <a:extLst>
            <a:ext uri="{91240B29-F687-4F45-9708-019B960494DF}">
              <a14:hiddenLine xmlns:a14="http://schemas.microsoft.com/office/drawing/2010/main" w="9525">
                <a:solidFill>
                  <a:srgbClr val="000000"/>
                </a:solidFill>
                <a:miter lim="800000"/>
                <a:headEnd/>
                <a:tailEnd/>
              </a14:hiddenLine>
            </a:ext>
          </a:extLst>
        </p:spPr>
        <p:txBody>
          <a:bodyPr vert="horz" wrap="square" lIns="99060" tIns="49530" rIns="99060" bIns="4953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algn="l" defTabSz="990570" fontAlgn="auto">
              <a:spcAft>
                <a:spcPts val="0"/>
              </a:spcAft>
              <a:defRPr/>
            </a:pPr>
            <a:r>
              <a:rPr lang="ja-JP" altLang="en-US" sz="2000" b="1" dirty="0">
                <a:solidFill>
                  <a:sysClr val="window" lastClr="FFFFFF"/>
                </a:solidFill>
                <a:latin typeface="BIZ UDPゴシック" panose="020B0400000000000000" pitchFamily="50" charset="-128"/>
                <a:ea typeface="BIZ UDPゴシック" panose="020B0400000000000000" pitchFamily="50" charset="-128"/>
              </a:rPr>
              <a:t>　３　みどりのネットワーク・配置図（案）　ー大阪のみどりの資源ー</a:t>
            </a:r>
          </a:p>
        </p:txBody>
      </p:sp>
      <p:sp>
        <p:nvSpPr>
          <p:cNvPr id="11" name="円/楕円 30">
            <a:extLst>
              <a:ext uri="{FF2B5EF4-FFF2-40B4-BE49-F238E27FC236}">
                <a16:creationId xmlns:a16="http://schemas.microsoft.com/office/drawing/2014/main" id="{E8F3989E-8D19-4583-9304-40FE7341822C}"/>
              </a:ext>
            </a:extLst>
          </p:cNvPr>
          <p:cNvSpPr/>
          <p:nvPr/>
        </p:nvSpPr>
        <p:spPr>
          <a:xfrm>
            <a:off x="9419757" y="32608"/>
            <a:ext cx="360000" cy="360000"/>
          </a:xfrm>
          <a:prstGeom prst="ellipse">
            <a:avLst/>
          </a:prstGeom>
          <a:solidFill>
            <a:schemeClr val="bg1"/>
          </a:solidFill>
          <a:ln w="12700">
            <a:solidFill>
              <a:schemeClr val="accent6">
                <a:lumMod val="50000"/>
              </a:schemeClr>
            </a:solidFill>
          </a:ln>
          <a:effectLst/>
        </p:spPr>
        <p:style>
          <a:lnRef idx="0">
            <a:schemeClr val="accent6"/>
          </a:lnRef>
          <a:fillRef idx="3">
            <a:schemeClr val="accent6"/>
          </a:fillRef>
          <a:effectRef idx="3">
            <a:schemeClr val="accent6"/>
          </a:effectRef>
          <a:fontRef idx="minor">
            <a:schemeClr val="lt1"/>
          </a:fontRef>
        </p:style>
        <p:txBody>
          <a:bodyPr wrap="square" lIns="0" tIns="0" rIns="0" bIns="36000" rtlCol="0" anchor="ctr" anchorCtr="1"/>
          <a:lstStyle/>
          <a:p>
            <a:pPr algn="ctr"/>
            <a:fld id="{9439D75A-5D0D-4091-BA6B-B620B8DC6492}" type="slidenum">
              <a:rPr lang="ja-JP" altLang="en-US" sz="1400" b="1">
                <a:solidFill>
                  <a:schemeClr val="accent6">
                    <a:lumMod val="50000"/>
                  </a:schemeClr>
                </a:solidFill>
                <a:latin typeface="BIZ UDPゴシック" panose="020B0400000000000000" pitchFamily="50" charset="-128"/>
                <a:ea typeface="BIZ UDPゴシック" panose="020B0400000000000000" pitchFamily="50" charset="-128"/>
              </a:rPr>
              <a:t>5</a:t>
            </a:fld>
            <a:endParaRPr lang="en-US" altLang="ja-JP" sz="1400" b="1" dirty="0">
              <a:solidFill>
                <a:schemeClr val="accent6">
                  <a:lumMod val="50000"/>
                </a:schemeClr>
              </a:solidFill>
              <a:latin typeface="BIZ UDPゴシック" panose="020B0400000000000000" pitchFamily="50" charset="-128"/>
              <a:ea typeface="BIZ UDPゴシック" panose="020B0400000000000000" pitchFamily="50" charset="-128"/>
            </a:endParaRPr>
          </a:p>
        </p:txBody>
      </p:sp>
      <p:pic>
        <p:nvPicPr>
          <p:cNvPr id="7" name="Picture 7">
            <a:extLst>
              <a:ext uri="{FF2B5EF4-FFF2-40B4-BE49-F238E27FC236}">
                <a16:creationId xmlns:a16="http://schemas.microsoft.com/office/drawing/2014/main" id="{6E768996-86F2-5ECF-14C7-C1F9ADA998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775" y="2462197"/>
            <a:ext cx="3322982" cy="3553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テキスト ボックス 7">
            <a:extLst>
              <a:ext uri="{FF2B5EF4-FFF2-40B4-BE49-F238E27FC236}">
                <a16:creationId xmlns:a16="http://schemas.microsoft.com/office/drawing/2014/main" id="{E456D3CF-B840-F4C2-373E-EE586FAF5D40}"/>
              </a:ext>
            </a:extLst>
          </p:cNvPr>
          <p:cNvSpPr txBox="1"/>
          <p:nvPr/>
        </p:nvSpPr>
        <p:spPr bwMode="white">
          <a:xfrm>
            <a:off x="132291" y="2329631"/>
            <a:ext cx="5778631" cy="3785652"/>
          </a:xfrm>
          <a:prstGeom prst="rect">
            <a:avLst/>
          </a:prstGeom>
          <a:solidFill>
            <a:schemeClr val="bg1"/>
          </a:solidFill>
          <a:ln w="19050">
            <a:noFill/>
          </a:ln>
        </p:spPr>
        <p:txBody>
          <a:bodyPr wrap="square" rtlCol="0">
            <a:spAutoFit/>
          </a:bodyPr>
          <a:lstStyle/>
          <a:p>
            <a:pPr marL="285750" indent="-285750" algn="l">
              <a:buFont typeface="Wingdings" panose="05000000000000000000" pitchFamily="2" charset="2"/>
              <a:buChar char="u"/>
            </a:pPr>
            <a:r>
              <a:rPr kumimoji="1" lang="ja-JP" altLang="en-US" sz="1600" b="1" u="sng" dirty="0">
                <a:latin typeface="BIZ UDPゴシック" panose="020B0400000000000000" pitchFamily="50" charset="-128"/>
                <a:ea typeface="BIZ UDPゴシック" panose="020B0400000000000000" pitchFamily="50" charset="-128"/>
              </a:rPr>
              <a:t>自然特性</a:t>
            </a:r>
          </a:p>
          <a:p>
            <a:pPr marL="358775" indent="-179388" algn="l">
              <a:buFont typeface="Arial" panose="020B0604020202020204" pitchFamily="34" charset="0"/>
              <a:buChar char="•"/>
            </a:pPr>
            <a:r>
              <a:rPr kumimoji="1" lang="ja-JP" altLang="en-US" sz="1600" dirty="0">
                <a:latin typeface="BIZ UDPゴシック" panose="020B0400000000000000" pitchFamily="50" charset="-128"/>
                <a:ea typeface="BIZ UDPゴシック" panose="020B0400000000000000" pitchFamily="50" charset="-128"/>
              </a:rPr>
              <a:t>大阪平野の三方をとりまく山地には、自然豊かな森林が連続して存在し、大阪の景観の背景になっている。</a:t>
            </a:r>
            <a:endParaRPr kumimoji="1" lang="en-US" altLang="ja-JP" sz="1600" dirty="0">
              <a:latin typeface="BIZ UDPゴシック" panose="020B0400000000000000" pitchFamily="50" charset="-128"/>
              <a:ea typeface="BIZ UDPゴシック" panose="020B0400000000000000" pitchFamily="50" charset="-128"/>
            </a:endParaRPr>
          </a:p>
          <a:p>
            <a:pPr marL="358775" indent="-179388" algn="l">
              <a:buFont typeface="Arial" panose="020B0604020202020204" pitchFamily="34" charset="0"/>
              <a:buChar char="•"/>
            </a:pPr>
            <a:r>
              <a:rPr kumimoji="1" lang="ja-JP" altLang="en-US" sz="1600" dirty="0">
                <a:latin typeface="BIZ UDPゴシック" panose="020B0400000000000000" pitchFamily="50" charset="-128"/>
                <a:ea typeface="BIZ UDPゴシック" panose="020B0400000000000000" pitchFamily="50" charset="-128"/>
              </a:rPr>
              <a:t>前山として良好な都市景観を形成する丘陵地には、ため池や農空間等の水辺空間が点在し、市街地と周辺山系との緩衝帯となっている。</a:t>
            </a:r>
            <a:endParaRPr kumimoji="1" lang="en-US" altLang="ja-JP" sz="1600" dirty="0">
              <a:latin typeface="BIZ UDPゴシック" panose="020B0400000000000000" pitchFamily="50" charset="-128"/>
              <a:ea typeface="BIZ UDPゴシック" panose="020B0400000000000000" pitchFamily="50" charset="-128"/>
            </a:endParaRPr>
          </a:p>
          <a:p>
            <a:pPr marL="358775" indent="-179388" algn="l">
              <a:buFont typeface="Arial" panose="020B0604020202020204" pitchFamily="34" charset="0"/>
              <a:buChar char="•"/>
            </a:pPr>
            <a:r>
              <a:rPr kumimoji="1" lang="ja-JP" altLang="en-US" sz="1600" dirty="0">
                <a:latin typeface="BIZ UDPゴシック" panose="020B0400000000000000" pitchFamily="50" charset="-128"/>
                <a:ea typeface="BIZ UDPゴシック" panose="020B0400000000000000" pitchFamily="50" charset="-128"/>
              </a:rPr>
              <a:t>臨海部には、埋立地が分布し、南北に長い海岸線が水辺の景観を形成。</a:t>
            </a:r>
            <a:endParaRPr kumimoji="1" lang="en-US" altLang="ja-JP" sz="1600" dirty="0">
              <a:latin typeface="BIZ UDPゴシック" panose="020B0400000000000000" pitchFamily="50" charset="-128"/>
              <a:ea typeface="BIZ UDPゴシック" panose="020B0400000000000000" pitchFamily="50" charset="-128"/>
            </a:endParaRPr>
          </a:p>
          <a:p>
            <a:pPr marL="358775" indent="-179388" algn="l">
              <a:buFont typeface="Arial" panose="020B0604020202020204" pitchFamily="34" charset="0"/>
              <a:buChar char="•"/>
            </a:pPr>
            <a:r>
              <a:rPr kumimoji="1" lang="ja-JP" altLang="en-US" sz="1600" dirty="0">
                <a:latin typeface="BIZ UDPゴシック" panose="020B0400000000000000" pitchFamily="50" charset="-128"/>
                <a:ea typeface="BIZ UDPゴシック" panose="020B0400000000000000" pitchFamily="50" charset="-128"/>
              </a:rPr>
              <a:t>河川については、淀川、猪名川、大和川、石川が大阪湾に流れ込み、その他の中小河川・水路が網目状に分布し、水辺の回廊を形成。</a:t>
            </a:r>
            <a:endParaRPr kumimoji="1" lang="en-US" altLang="ja-JP" sz="1600" dirty="0">
              <a:latin typeface="BIZ UDPゴシック" panose="020B0400000000000000" pitchFamily="50" charset="-128"/>
              <a:ea typeface="BIZ UDPゴシック" panose="020B0400000000000000" pitchFamily="50" charset="-128"/>
            </a:endParaRPr>
          </a:p>
          <a:p>
            <a:pPr marL="358775" indent="-179388" algn="l">
              <a:buFont typeface="Arial" panose="020B0604020202020204" pitchFamily="34" charset="0"/>
              <a:buChar char="•"/>
            </a:pPr>
            <a:r>
              <a:rPr kumimoji="1" lang="ja-JP" altLang="en-US" sz="1600" dirty="0">
                <a:latin typeface="BIZ UDPゴシック" panose="020B0400000000000000" pitchFamily="50" charset="-128"/>
                <a:ea typeface="BIZ UDPゴシック" panose="020B0400000000000000" pitchFamily="50" charset="-128"/>
              </a:rPr>
              <a:t>平地部には、農地、ため池、樹林・樹木などのみどりが存在し、それらをつなぐように河川・水路が網目状に展開。</a:t>
            </a:r>
            <a:endParaRPr kumimoji="1" lang="en-US" altLang="ja-JP" sz="1600" dirty="0">
              <a:latin typeface="BIZ UDPゴシック" panose="020B0400000000000000" pitchFamily="50" charset="-128"/>
              <a:ea typeface="BIZ UDPゴシック" panose="020B0400000000000000" pitchFamily="50" charset="-128"/>
            </a:endParaRPr>
          </a:p>
          <a:p>
            <a:pPr marL="358775" indent="-179388" algn="l">
              <a:buFont typeface="Arial" panose="020B0604020202020204" pitchFamily="34" charset="0"/>
              <a:buChar char="•"/>
            </a:pPr>
            <a:r>
              <a:rPr kumimoji="1" lang="ja-JP" altLang="en-US" sz="1600" dirty="0">
                <a:latin typeface="BIZ UDPゴシック" panose="020B0400000000000000" pitchFamily="50" charset="-128"/>
                <a:ea typeface="BIZ UDPゴシック" panose="020B0400000000000000" pitchFamily="50" charset="-128"/>
              </a:rPr>
              <a:t>これらのみどりが、隣接府県等にまたがって存在し、近畿圏における広域的なみどりの骨格構造を形成。</a:t>
            </a:r>
            <a:endParaRPr kumimoji="1" lang="en-US" altLang="ja-JP" sz="1600" dirty="0">
              <a:latin typeface="BIZ UDPゴシック" panose="020B0400000000000000" pitchFamily="50" charset="-128"/>
              <a:ea typeface="BIZ UDPゴシック" panose="020B0400000000000000" pitchFamily="50" charset="-128"/>
            </a:endParaRPr>
          </a:p>
        </p:txBody>
      </p:sp>
      <p:sp>
        <p:nvSpPr>
          <p:cNvPr id="9" name="正方形/長方形 8">
            <a:extLst>
              <a:ext uri="{FF2B5EF4-FFF2-40B4-BE49-F238E27FC236}">
                <a16:creationId xmlns:a16="http://schemas.microsoft.com/office/drawing/2014/main" id="{60F01318-0FBE-B1B4-077D-74925AADE312}"/>
              </a:ext>
            </a:extLst>
          </p:cNvPr>
          <p:cNvSpPr/>
          <p:nvPr/>
        </p:nvSpPr>
        <p:spPr>
          <a:xfrm>
            <a:off x="6010275" y="2396306"/>
            <a:ext cx="3497603" cy="16232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1F9946DE-ED03-5268-706C-98E67A78DF12}"/>
              </a:ext>
            </a:extLst>
          </p:cNvPr>
          <p:cNvSpPr txBox="1"/>
          <p:nvPr/>
        </p:nvSpPr>
        <p:spPr>
          <a:xfrm>
            <a:off x="94205" y="530199"/>
            <a:ext cx="9694178" cy="1376513"/>
          </a:xfrm>
          <a:prstGeom prst="rect">
            <a:avLst/>
          </a:prstGeom>
          <a:solidFill>
            <a:schemeClr val="bg1"/>
          </a:solidFill>
          <a:ln w="19050">
            <a:solidFill>
              <a:schemeClr val="accent6">
                <a:lumMod val="60000"/>
                <a:lumOff val="40000"/>
              </a:schemeClr>
            </a:solidFill>
          </a:ln>
        </p:spPr>
        <p:txBody>
          <a:bodyPr wrap="square" tIns="72000" bIns="72000" rtlCol="0">
            <a:spAutoFit/>
          </a:bodyPr>
          <a:lstStyle/>
          <a:p>
            <a:pPr marL="285750" indent="-285750">
              <a:buFont typeface="BIZ UDPゴシック" panose="020B0400000000000000" pitchFamily="50" charset="-128"/>
              <a:buChar char="○"/>
            </a:pPr>
            <a:r>
              <a:rPr lang="ja-JP" altLang="en-US" sz="1600" dirty="0">
                <a:latin typeface="BIZ UDPゴシック" panose="020B0400000000000000" pitchFamily="50" charset="-128"/>
                <a:ea typeface="BIZ UDPゴシック" panose="020B0400000000000000" pitchFamily="50" charset="-128"/>
              </a:rPr>
              <a:t>大阪には、自然の構造、歴史的背景を持つ街道、近代の社会・経済事情を背景に整備された放射状道路等のみどりの骨格構造が存在。</a:t>
            </a:r>
            <a:endParaRPr lang="en-US" altLang="ja-JP" sz="1600" dirty="0">
              <a:latin typeface="BIZ UDPゴシック" panose="020B0400000000000000" pitchFamily="50" charset="-128"/>
              <a:ea typeface="BIZ UDPゴシック" panose="020B0400000000000000" pitchFamily="50" charset="-128"/>
            </a:endParaRPr>
          </a:p>
          <a:p>
            <a:pPr marL="285750" indent="-285750">
              <a:buFont typeface="BIZ UDPゴシック" panose="020B0400000000000000" pitchFamily="50" charset="-128"/>
              <a:buChar char="○"/>
            </a:pPr>
            <a:r>
              <a:rPr kumimoji="1" lang="ja-JP" altLang="en-US" sz="1600" dirty="0">
                <a:latin typeface="BIZ UDPゴシック" panose="020B0400000000000000" pitchFamily="50" charset="-128"/>
                <a:ea typeface="BIZ UDPゴシック" panose="020B0400000000000000" pitchFamily="50" charset="-128"/>
              </a:rPr>
              <a:t>みどりづくりを進めるにあたっては、これら大阪のみどりの資源を把握し、その特徴を活かした配置や保全等に関する方針を定めることが重要。</a:t>
            </a:r>
            <a:endParaRPr kumimoji="1" lang="en-US" altLang="ja-JP" sz="1600" dirty="0">
              <a:latin typeface="BIZ UDPゴシック" panose="020B0400000000000000" pitchFamily="50" charset="-128"/>
              <a:ea typeface="BIZ UDPゴシック" panose="020B0400000000000000" pitchFamily="50" charset="-128"/>
            </a:endParaRPr>
          </a:p>
          <a:p>
            <a:pPr marL="285750" indent="-285750">
              <a:buFont typeface="BIZ UDPゴシック" panose="020B0400000000000000" pitchFamily="50" charset="-128"/>
              <a:buChar char="○"/>
            </a:pPr>
            <a:r>
              <a:rPr lang="ja-JP" altLang="en-US" sz="1600" dirty="0">
                <a:latin typeface="BIZ UDPゴシック" panose="020B0400000000000000" pitchFamily="50" charset="-128"/>
                <a:ea typeface="BIZ UDPゴシック" panose="020B0400000000000000" pitchFamily="50" charset="-128"/>
              </a:rPr>
              <a:t>「自然」「社会」「人文歴史」「土地利用」の４つの特性から大阪のみどりの資源を整理。</a:t>
            </a:r>
            <a:endParaRPr kumimoji="1" lang="en-US" altLang="ja-JP" sz="16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192061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B528F-492D-0125-B852-AF31CB8D0A0A}"/>
            </a:ext>
          </a:extLst>
        </p:cNvPr>
        <p:cNvGrpSpPr/>
        <p:nvPr/>
      </p:nvGrpSpPr>
      <p:grpSpPr>
        <a:xfrm>
          <a:off x="0" y="0"/>
          <a:ext cx="0" cy="0"/>
          <a:chOff x="0" y="0"/>
          <a:chExt cx="0" cy="0"/>
        </a:xfrm>
      </p:grpSpPr>
      <p:sp>
        <p:nvSpPr>
          <p:cNvPr id="10" name="タイトル 1">
            <a:extLst>
              <a:ext uri="{FF2B5EF4-FFF2-40B4-BE49-F238E27FC236}">
                <a16:creationId xmlns:a16="http://schemas.microsoft.com/office/drawing/2014/main" id="{DF51126A-7905-4C0F-A4DF-884B61628A50}"/>
              </a:ext>
            </a:extLst>
          </p:cNvPr>
          <p:cNvSpPr txBox="1">
            <a:spLocks/>
          </p:cNvSpPr>
          <p:nvPr/>
        </p:nvSpPr>
        <p:spPr bwMode="auto">
          <a:xfrm>
            <a:off x="0" y="-13515"/>
            <a:ext cx="9905999" cy="468000"/>
          </a:xfrm>
          <a:prstGeom prst="rect">
            <a:avLst/>
          </a:prstGeom>
          <a:gradFill rotWithShape="1">
            <a:gsLst>
              <a:gs pos="0">
                <a:srgbClr val="00B050"/>
              </a:gs>
              <a:gs pos="80000">
                <a:srgbClr val="00B050"/>
              </a:gs>
              <a:gs pos="100000">
                <a:srgbClr val="00B050"/>
              </a:gs>
            </a:gsLst>
            <a:lin ang="5400000" scaled="0"/>
          </a:gradFill>
          <a:ln>
            <a:noFill/>
          </a:ln>
          <a:effectLst/>
          <a:scene3d>
            <a:camera prst="orthographicFront">
              <a:rot lat="0" lon="0" rev="0"/>
            </a:camera>
            <a:lightRig rig="threePt" dir="t">
              <a:rot lat="0" lon="0" rev="1200000"/>
            </a:lightRig>
          </a:scene3d>
          <a:sp3d/>
          <a:extLst>
            <a:ext uri="{91240B29-F687-4F45-9708-019B960494DF}">
              <a14:hiddenLine xmlns:a14="http://schemas.microsoft.com/office/drawing/2010/main" w="9525">
                <a:solidFill>
                  <a:srgbClr val="000000"/>
                </a:solidFill>
                <a:miter lim="800000"/>
                <a:headEnd/>
                <a:tailEnd/>
              </a14:hiddenLine>
            </a:ext>
          </a:extLst>
        </p:spPr>
        <p:txBody>
          <a:bodyPr vert="horz" wrap="square" lIns="99060" tIns="49530" rIns="99060" bIns="4953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marL="0" marR="0" lvl="0" indent="0" algn="l" defTabSz="990570" rtl="0" eaLnBrk="1" fontAlgn="auto" latinLnBrk="0" hangingPunct="1">
              <a:lnSpc>
                <a:spcPct val="100000"/>
              </a:lnSpc>
              <a:spcBef>
                <a:spcPct val="0"/>
              </a:spcBef>
              <a:spcAft>
                <a:spcPts val="0"/>
              </a:spcAft>
              <a:buClrTx/>
              <a:buSzTx/>
              <a:buFontTx/>
              <a:buNone/>
              <a:tabLst/>
              <a:defRPr/>
            </a:pPr>
            <a:r>
              <a:rPr kumimoji="1" lang="ja-JP" altLang="en-US" sz="2000" b="1" i="0" u="none" strike="noStrike" kern="1200" cap="none" spc="0" normalizeH="0" baseline="0" noProof="0" dirty="0">
                <a:ln>
                  <a:noFill/>
                </a:ln>
                <a:solidFill>
                  <a:sysClr val="window" lastClr="FFFFFF"/>
                </a:solidFill>
                <a:effectLst/>
                <a:uLnTx/>
                <a:uFillTx/>
                <a:latin typeface="BIZ UDPゴシック" panose="020B0400000000000000" pitchFamily="50" charset="-128"/>
                <a:ea typeface="BIZ UDPゴシック" panose="020B0400000000000000" pitchFamily="50" charset="-128"/>
                <a:cs typeface="+mn-cs"/>
              </a:rPr>
              <a:t>　３　みどりのネットワーク・配置図（案）　ー大阪のみどりの資源ー</a:t>
            </a:r>
          </a:p>
        </p:txBody>
      </p:sp>
      <p:sp>
        <p:nvSpPr>
          <p:cNvPr id="11" name="円/楕円 30">
            <a:extLst>
              <a:ext uri="{FF2B5EF4-FFF2-40B4-BE49-F238E27FC236}">
                <a16:creationId xmlns:a16="http://schemas.microsoft.com/office/drawing/2014/main" id="{E8F3989E-8D19-4583-9304-40FE7341822C}"/>
              </a:ext>
            </a:extLst>
          </p:cNvPr>
          <p:cNvSpPr/>
          <p:nvPr/>
        </p:nvSpPr>
        <p:spPr>
          <a:xfrm>
            <a:off x="9419757" y="32608"/>
            <a:ext cx="360000" cy="360000"/>
          </a:xfrm>
          <a:prstGeom prst="ellipse">
            <a:avLst/>
          </a:prstGeom>
          <a:solidFill>
            <a:schemeClr val="bg1"/>
          </a:solidFill>
          <a:ln w="12700">
            <a:solidFill>
              <a:schemeClr val="accent6">
                <a:lumMod val="50000"/>
              </a:schemeClr>
            </a:solidFill>
          </a:ln>
          <a:effectLst/>
        </p:spPr>
        <p:style>
          <a:lnRef idx="0">
            <a:schemeClr val="accent6"/>
          </a:lnRef>
          <a:fillRef idx="3">
            <a:schemeClr val="accent6"/>
          </a:fillRef>
          <a:effectRef idx="3">
            <a:schemeClr val="accent6"/>
          </a:effectRef>
          <a:fontRef idx="minor">
            <a:schemeClr val="lt1"/>
          </a:fontRef>
        </p:style>
        <p:txBody>
          <a:bodyPr wrap="square" lIns="0" tIns="0" rIns="0" bIns="36000" rtlCol="0" anchor="ctr" anchorCtr="1"/>
          <a:lstStyle/>
          <a:p>
            <a:pPr marL="0" marR="0" lvl="0" indent="0" algn="ctr" defTabSz="457200" rtl="0" eaLnBrk="1" fontAlgn="auto" latinLnBrk="0" hangingPunct="1">
              <a:lnSpc>
                <a:spcPct val="100000"/>
              </a:lnSpc>
              <a:spcBef>
                <a:spcPts val="0"/>
              </a:spcBef>
              <a:spcAft>
                <a:spcPts val="0"/>
              </a:spcAft>
              <a:buClrTx/>
              <a:buSzTx/>
              <a:buFontTx/>
              <a:buNone/>
              <a:tabLst/>
              <a:defRPr/>
            </a:pPr>
            <a:fld id="{9439D75A-5D0D-4091-BA6B-B620B8DC6492}" type="slidenum">
              <a:rPr kumimoji="0" lang="ja-JP" altLang="en-US" sz="1400" b="1" i="0" u="none" strike="noStrike" kern="1200" cap="none" spc="0" normalizeH="0" baseline="0" noProof="0">
                <a:ln>
                  <a:noFill/>
                </a:ln>
                <a:solidFill>
                  <a:srgbClr val="70AD47">
                    <a:lumMod val="50000"/>
                  </a:srgbClr>
                </a:solidFill>
                <a:effectLst/>
                <a:uLnTx/>
                <a:uFillTx/>
                <a:latin typeface="BIZ UDPゴシック" panose="020B0400000000000000" pitchFamily="50" charset="-128"/>
                <a:ea typeface="BIZ UDPゴシック" panose="020B0400000000000000"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6</a:t>
            </a:fld>
            <a:endParaRPr kumimoji="0" lang="en-US" altLang="ja-JP" sz="1400" b="1" i="0" u="none" strike="noStrike" kern="1200" cap="none" spc="0" normalizeH="0" baseline="0" noProof="0" dirty="0">
              <a:ln>
                <a:noFill/>
              </a:ln>
              <a:solidFill>
                <a:srgbClr val="70AD47">
                  <a:lumMod val="50000"/>
                </a:srgbClr>
              </a:solidFill>
              <a:effectLst/>
              <a:uLnTx/>
              <a:uFillTx/>
              <a:latin typeface="BIZ UDPゴシック" panose="020B0400000000000000" pitchFamily="50" charset="-128"/>
              <a:ea typeface="BIZ UDPゴシック" panose="020B0400000000000000" pitchFamily="50" charset="-128"/>
              <a:cs typeface="+mn-cs"/>
            </a:endParaRPr>
          </a:p>
        </p:txBody>
      </p:sp>
      <p:pic>
        <p:nvPicPr>
          <p:cNvPr id="6" name="Picture 7">
            <a:extLst>
              <a:ext uri="{FF2B5EF4-FFF2-40B4-BE49-F238E27FC236}">
                <a16:creationId xmlns:a16="http://schemas.microsoft.com/office/drawing/2014/main" id="{BEDB3C45-6C2B-4D3B-9908-C09FEEBBE4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4938" y="728653"/>
            <a:ext cx="1914819" cy="2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テキスト ボックス 1">
            <a:extLst>
              <a:ext uri="{FF2B5EF4-FFF2-40B4-BE49-F238E27FC236}">
                <a16:creationId xmlns:a16="http://schemas.microsoft.com/office/drawing/2014/main" id="{3B85B700-D266-4141-99E3-A8045164C437}"/>
              </a:ext>
            </a:extLst>
          </p:cNvPr>
          <p:cNvSpPr txBox="1"/>
          <p:nvPr/>
        </p:nvSpPr>
        <p:spPr>
          <a:xfrm>
            <a:off x="200027" y="835024"/>
            <a:ext cx="7103417" cy="2062103"/>
          </a:xfrm>
          <a:prstGeom prst="rect">
            <a:avLst/>
          </a:prstGeom>
          <a:noFill/>
          <a:ln w="19050">
            <a:noFill/>
          </a:ln>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sz="16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社会特性</a:t>
            </a:r>
          </a:p>
          <a:p>
            <a:pPr marL="358775" marR="0" lvl="0" indent="-1793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都心部及び都心部周縁は、土地の高度利用に伴う人工的な被覆面の増加により、熱環境負荷が大きくなり、暑熱環境が悪化。また、木造密集市街地等の災害に脆弱な区域が分布。</a:t>
            </a:r>
            <a:endPar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358775" marR="0" lvl="0" indent="-1793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道路</a:t>
            </a:r>
            <a:r>
              <a:rPr kumimoji="1" lang="ja-JP" altLang="en-US" sz="1600" b="0" i="0" u="none" kern="1200" cap="none" spc="0" normalizeH="0" noProof="0" dirty="0">
                <a:ln>
                  <a:noFill/>
                </a:ln>
                <a:effectLst/>
                <a:uLnTx/>
                <a:uFillTx/>
                <a:latin typeface="BIZ UDPゴシック" panose="020B0400000000000000" pitchFamily="50" charset="-128"/>
                <a:ea typeface="BIZ UDPゴシック" panose="020B0400000000000000" pitchFamily="50" charset="-128"/>
                <a:cs typeface="+mn-cs"/>
              </a:rPr>
              <a:t>等</a:t>
            </a: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放射状及び環状に整備され、府営公園等の大規模公園が府全域に点在。</a:t>
            </a:r>
            <a:endPar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358775" marR="0" lvl="0" indent="-1793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道路、公園等の都市施設のみどりは、市街地において網目状に幅広く存在。</a:t>
            </a:r>
            <a:endPar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79387" marR="0" lvl="0" algn="l" defTabSz="457200" rtl="0" eaLnBrk="1" fontAlgn="auto" latinLnBrk="0" hangingPunct="1">
              <a:lnSpc>
                <a:spcPct val="100000"/>
              </a:lnSpc>
              <a:spcBef>
                <a:spcPts val="0"/>
              </a:spcBef>
              <a:spcAft>
                <a:spcPts val="0"/>
              </a:spcAft>
              <a:buClrTx/>
              <a:buSzTx/>
              <a:tabLst/>
              <a:defRPr/>
            </a:pPr>
            <a:r>
              <a:rPr kumimoji="1" lang="ja-JP" altLang="en-US" sz="1600" dirty="0">
                <a:solidFill>
                  <a:prstClr val="black"/>
                </a:solidFill>
                <a:latin typeface="BIZ UDPゴシック" panose="020B0400000000000000" pitchFamily="50" charset="-128"/>
                <a:ea typeface="BIZ UDPゴシック" panose="020B0400000000000000" pitchFamily="50" charset="-128"/>
              </a:rPr>
              <a:t>➡</a:t>
            </a: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重要な役割を担っている。</a:t>
            </a:r>
            <a:endPar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a:extLst>
              <a:ext uri="{FF2B5EF4-FFF2-40B4-BE49-F238E27FC236}">
                <a16:creationId xmlns:a16="http://schemas.microsoft.com/office/drawing/2014/main" id="{BAF070B5-CF38-4AAD-9660-EF946910843C}"/>
              </a:ext>
            </a:extLst>
          </p:cNvPr>
          <p:cNvSpPr txBox="1"/>
          <p:nvPr/>
        </p:nvSpPr>
        <p:spPr>
          <a:xfrm>
            <a:off x="232460" y="3913415"/>
            <a:ext cx="7103417" cy="2554545"/>
          </a:xfrm>
          <a:prstGeom prst="rect">
            <a:avLst/>
          </a:prstGeom>
          <a:noFill/>
          <a:ln w="19050">
            <a:noFill/>
          </a:ln>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sz="16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人文歴史特性</a:t>
            </a:r>
          </a:p>
          <a:p>
            <a:pPr marL="358775" marR="0" lvl="0" indent="-1793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旧街道は、多くの歴史・文化資源と一体となった社寺林や古墳群などのみどりのネットワークとして存在。</a:t>
            </a:r>
            <a:endPar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358775" marR="0" lvl="0" indent="-1793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特に上町台地にはみどりと多くの歴史・文化遺産が集中。</a:t>
            </a:r>
            <a:endPar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358775" marR="0" lvl="0" indent="-1793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旧淀川（大川・中之島）の大阪城から大阪湾にぬける東西軸、御堂筋を柱にした南北軸によるクロス型ネットワークが形成。</a:t>
            </a:r>
            <a:endPar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358775" marR="0" lvl="0" indent="-1793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南河内地域や泉州地域では、巨大な古墳群が存在し、自然豊かなみどりを形成。</a:t>
            </a:r>
            <a:endPar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358775" marR="0" lvl="0" indent="-180975" algn="l" defTabSz="457200" rtl="0" eaLnBrk="1" fontAlgn="auto" latinLnBrk="0" hangingPunct="1">
              <a:lnSpc>
                <a:spcPct val="100000"/>
              </a:lnSpc>
              <a:spcBef>
                <a:spcPts val="0"/>
              </a:spcBef>
              <a:spcAft>
                <a:spcPts val="0"/>
              </a:spcAft>
              <a:buClrTx/>
              <a:buSzTx/>
              <a:tabLst/>
              <a:defRPr/>
            </a:pP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➡旧街道や歴史・文化遺産と一体となったみどりは大阪固有の歴史文化を継承するとともに、大阪府の特徴あるみどりを形成する資源となっている。</a:t>
            </a:r>
            <a:endPar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3" name="正方形/長方形 12">
            <a:extLst>
              <a:ext uri="{FF2B5EF4-FFF2-40B4-BE49-F238E27FC236}">
                <a16:creationId xmlns:a16="http://schemas.microsoft.com/office/drawing/2014/main" id="{B44C30CB-40C8-420B-AB17-1CBE5CEAEB97}"/>
              </a:ext>
            </a:extLst>
          </p:cNvPr>
          <p:cNvSpPr/>
          <p:nvPr/>
        </p:nvSpPr>
        <p:spPr>
          <a:xfrm>
            <a:off x="7568292" y="1569586"/>
            <a:ext cx="2137681" cy="73274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8" name="Picture 7">
            <a:extLst>
              <a:ext uri="{FF2B5EF4-FFF2-40B4-BE49-F238E27FC236}">
                <a16:creationId xmlns:a16="http://schemas.microsoft.com/office/drawing/2014/main" id="{5F5DF17F-660C-46E6-973F-8784D78CFD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8722" y="3913415"/>
            <a:ext cx="1914819" cy="2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正方形/長方形 8">
            <a:extLst>
              <a:ext uri="{FF2B5EF4-FFF2-40B4-BE49-F238E27FC236}">
                <a16:creationId xmlns:a16="http://schemas.microsoft.com/office/drawing/2014/main" id="{710926AB-28F2-49B3-97FD-C2B6FA60C4BD}"/>
              </a:ext>
            </a:extLst>
          </p:cNvPr>
          <p:cNvSpPr/>
          <p:nvPr/>
        </p:nvSpPr>
        <p:spPr>
          <a:xfrm>
            <a:off x="7642076" y="5404757"/>
            <a:ext cx="2137681" cy="31840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640148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B528F-492D-0125-B852-AF31CB8D0A0A}"/>
            </a:ext>
          </a:extLst>
        </p:cNvPr>
        <p:cNvGrpSpPr/>
        <p:nvPr/>
      </p:nvGrpSpPr>
      <p:grpSpPr>
        <a:xfrm>
          <a:off x="0" y="0"/>
          <a:ext cx="0" cy="0"/>
          <a:chOff x="0" y="0"/>
          <a:chExt cx="0" cy="0"/>
        </a:xfrm>
      </p:grpSpPr>
      <p:sp>
        <p:nvSpPr>
          <p:cNvPr id="10" name="タイトル 1">
            <a:extLst>
              <a:ext uri="{FF2B5EF4-FFF2-40B4-BE49-F238E27FC236}">
                <a16:creationId xmlns:a16="http://schemas.microsoft.com/office/drawing/2014/main" id="{DF51126A-7905-4C0F-A4DF-884B61628A50}"/>
              </a:ext>
            </a:extLst>
          </p:cNvPr>
          <p:cNvSpPr txBox="1">
            <a:spLocks/>
          </p:cNvSpPr>
          <p:nvPr/>
        </p:nvSpPr>
        <p:spPr bwMode="auto">
          <a:xfrm>
            <a:off x="0" y="-13515"/>
            <a:ext cx="9905999" cy="468000"/>
          </a:xfrm>
          <a:prstGeom prst="rect">
            <a:avLst/>
          </a:prstGeom>
          <a:gradFill rotWithShape="1">
            <a:gsLst>
              <a:gs pos="0">
                <a:srgbClr val="00B050"/>
              </a:gs>
              <a:gs pos="80000">
                <a:srgbClr val="00B050"/>
              </a:gs>
              <a:gs pos="100000">
                <a:srgbClr val="00B050"/>
              </a:gs>
            </a:gsLst>
            <a:lin ang="5400000" scaled="0"/>
          </a:gradFill>
          <a:ln>
            <a:noFill/>
          </a:ln>
          <a:effectLst/>
          <a:scene3d>
            <a:camera prst="orthographicFront">
              <a:rot lat="0" lon="0" rev="0"/>
            </a:camera>
            <a:lightRig rig="threePt" dir="t">
              <a:rot lat="0" lon="0" rev="1200000"/>
            </a:lightRig>
          </a:scene3d>
          <a:sp3d/>
          <a:extLst>
            <a:ext uri="{91240B29-F687-4F45-9708-019B960494DF}">
              <a14:hiddenLine xmlns:a14="http://schemas.microsoft.com/office/drawing/2010/main" w="9525">
                <a:solidFill>
                  <a:srgbClr val="000000"/>
                </a:solidFill>
                <a:miter lim="800000"/>
                <a:headEnd/>
                <a:tailEnd/>
              </a14:hiddenLine>
            </a:ext>
          </a:extLst>
        </p:spPr>
        <p:txBody>
          <a:bodyPr vert="horz" wrap="square" lIns="99060" tIns="49530" rIns="99060" bIns="4953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marL="0" marR="0" lvl="0" indent="0" algn="l" defTabSz="990570" rtl="0" eaLnBrk="1" fontAlgn="auto" latinLnBrk="0" hangingPunct="1">
              <a:lnSpc>
                <a:spcPct val="100000"/>
              </a:lnSpc>
              <a:spcBef>
                <a:spcPct val="0"/>
              </a:spcBef>
              <a:spcAft>
                <a:spcPts val="0"/>
              </a:spcAft>
              <a:buClrTx/>
              <a:buSzTx/>
              <a:buFontTx/>
              <a:buNone/>
              <a:tabLst/>
              <a:defRPr/>
            </a:pPr>
            <a:r>
              <a:rPr kumimoji="1" lang="ja-JP" altLang="en-US" sz="2000" b="1" i="0" u="none" strike="noStrike" kern="1200" cap="none" spc="0" normalizeH="0" baseline="0" noProof="0" dirty="0">
                <a:ln>
                  <a:noFill/>
                </a:ln>
                <a:solidFill>
                  <a:sysClr val="window" lastClr="FFFFFF"/>
                </a:solidFill>
                <a:effectLst/>
                <a:uLnTx/>
                <a:uFillTx/>
                <a:latin typeface="BIZ UDPゴシック" panose="020B0400000000000000" pitchFamily="50" charset="-128"/>
                <a:ea typeface="BIZ UDPゴシック" panose="020B0400000000000000" pitchFamily="50" charset="-128"/>
                <a:cs typeface="+mn-cs"/>
              </a:rPr>
              <a:t>　３　みどりのネットワーク・配置図（案）　ー大阪のみどりの資源ー</a:t>
            </a:r>
          </a:p>
        </p:txBody>
      </p:sp>
      <p:sp>
        <p:nvSpPr>
          <p:cNvPr id="11" name="円/楕円 30">
            <a:extLst>
              <a:ext uri="{FF2B5EF4-FFF2-40B4-BE49-F238E27FC236}">
                <a16:creationId xmlns:a16="http://schemas.microsoft.com/office/drawing/2014/main" id="{E8F3989E-8D19-4583-9304-40FE7341822C}"/>
              </a:ext>
            </a:extLst>
          </p:cNvPr>
          <p:cNvSpPr/>
          <p:nvPr/>
        </p:nvSpPr>
        <p:spPr>
          <a:xfrm>
            <a:off x="9419757" y="32608"/>
            <a:ext cx="360000" cy="360000"/>
          </a:xfrm>
          <a:prstGeom prst="ellipse">
            <a:avLst/>
          </a:prstGeom>
          <a:solidFill>
            <a:schemeClr val="bg1"/>
          </a:solidFill>
          <a:ln w="12700">
            <a:solidFill>
              <a:schemeClr val="accent6">
                <a:lumMod val="50000"/>
              </a:schemeClr>
            </a:solidFill>
          </a:ln>
          <a:effectLst/>
        </p:spPr>
        <p:style>
          <a:lnRef idx="0">
            <a:schemeClr val="accent6"/>
          </a:lnRef>
          <a:fillRef idx="3">
            <a:schemeClr val="accent6"/>
          </a:fillRef>
          <a:effectRef idx="3">
            <a:schemeClr val="accent6"/>
          </a:effectRef>
          <a:fontRef idx="minor">
            <a:schemeClr val="lt1"/>
          </a:fontRef>
        </p:style>
        <p:txBody>
          <a:bodyPr wrap="square" lIns="0" tIns="0" rIns="0" bIns="36000" rtlCol="0" anchor="ctr" anchorCtr="1"/>
          <a:lstStyle/>
          <a:p>
            <a:pPr marL="0" marR="0" lvl="0" indent="0" algn="ctr" defTabSz="457200" rtl="0" eaLnBrk="1" fontAlgn="auto" latinLnBrk="0" hangingPunct="1">
              <a:lnSpc>
                <a:spcPct val="100000"/>
              </a:lnSpc>
              <a:spcBef>
                <a:spcPts val="0"/>
              </a:spcBef>
              <a:spcAft>
                <a:spcPts val="0"/>
              </a:spcAft>
              <a:buClrTx/>
              <a:buSzTx/>
              <a:buFontTx/>
              <a:buNone/>
              <a:tabLst/>
              <a:defRPr/>
            </a:pPr>
            <a:fld id="{9439D75A-5D0D-4091-BA6B-B620B8DC6492}" type="slidenum">
              <a:rPr kumimoji="0" lang="ja-JP" altLang="en-US" sz="1400" b="1" i="0" u="none" strike="noStrike" kern="1200" cap="none" spc="0" normalizeH="0" baseline="0" noProof="0">
                <a:ln>
                  <a:noFill/>
                </a:ln>
                <a:solidFill>
                  <a:srgbClr val="70AD47">
                    <a:lumMod val="50000"/>
                  </a:srgbClr>
                </a:solidFill>
                <a:effectLst/>
                <a:uLnTx/>
                <a:uFillTx/>
                <a:latin typeface="BIZ UDPゴシック" panose="020B0400000000000000" pitchFamily="50" charset="-128"/>
                <a:ea typeface="BIZ UDPゴシック" panose="020B0400000000000000"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7</a:t>
            </a:fld>
            <a:endParaRPr kumimoji="0" lang="en-US" altLang="ja-JP" sz="1400" b="1" i="0" u="none" strike="noStrike" kern="1200" cap="none" spc="0" normalizeH="0" baseline="0" noProof="0" dirty="0">
              <a:ln>
                <a:noFill/>
              </a:ln>
              <a:solidFill>
                <a:srgbClr val="70AD47">
                  <a:lumMod val="50000"/>
                </a:srgbClr>
              </a:solidFill>
              <a:effectLst/>
              <a:uLnTx/>
              <a:uFillTx/>
              <a:latin typeface="BIZ UDPゴシック" panose="020B0400000000000000" pitchFamily="50" charset="-128"/>
              <a:ea typeface="BIZ UDPゴシック" panose="020B0400000000000000" pitchFamily="50" charset="-128"/>
              <a:cs typeface="+mn-cs"/>
            </a:endParaRPr>
          </a:p>
        </p:txBody>
      </p:sp>
      <p:pic>
        <p:nvPicPr>
          <p:cNvPr id="6" name="Picture 7">
            <a:extLst>
              <a:ext uri="{FF2B5EF4-FFF2-40B4-BE49-F238E27FC236}">
                <a16:creationId xmlns:a16="http://schemas.microsoft.com/office/drawing/2014/main" id="{BEDB3C45-6C2B-4D3B-9908-C09FEEBBE4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4938" y="843140"/>
            <a:ext cx="1914819" cy="2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正方形/長方形 12">
            <a:extLst>
              <a:ext uri="{FF2B5EF4-FFF2-40B4-BE49-F238E27FC236}">
                <a16:creationId xmlns:a16="http://schemas.microsoft.com/office/drawing/2014/main" id="{B44C30CB-40C8-420B-AB17-1CBE5CEAEB97}"/>
              </a:ext>
            </a:extLst>
          </p:cNvPr>
          <p:cNvSpPr/>
          <p:nvPr/>
        </p:nvSpPr>
        <p:spPr>
          <a:xfrm>
            <a:off x="7687318" y="2596054"/>
            <a:ext cx="2137681" cy="3522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1E69E962-AB20-4D1D-9AF9-7599FD29351A}"/>
              </a:ext>
            </a:extLst>
          </p:cNvPr>
          <p:cNvSpPr txBox="1"/>
          <p:nvPr/>
        </p:nvSpPr>
        <p:spPr>
          <a:xfrm>
            <a:off x="261155" y="664997"/>
            <a:ext cx="6776460" cy="1077218"/>
          </a:xfrm>
          <a:prstGeom prst="rect">
            <a:avLst/>
          </a:prstGeom>
          <a:noFill/>
          <a:ln w="19050">
            <a:noFill/>
          </a:ln>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sz="1600" b="1" i="0" u="sng" kern="1200" cap="none" spc="0" normalizeH="0" noProof="0" dirty="0">
                <a:ln>
                  <a:noFill/>
                </a:ln>
                <a:effectLst/>
                <a:uLnTx/>
                <a:uFillTx/>
                <a:latin typeface="BIZ UDPゴシック" panose="020B0400000000000000" pitchFamily="50" charset="-128"/>
                <a:ea typeface="BIZ UDPゴシック" panose="020B0400000000000000" pitchFamily="50" charset="-128"/>
                <a:cs typeface="+mn-cs"/>
              </a:rPr>
              <a:t>土地利用特性</a:t>
            </a:r>
          </a:p>
          <a:p>
            <a:pPr marL="358775" marR="0" lvl="0" indent="-1793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i="0" u="none" kern="1200" cap="none" spc="0" normalizeH="0" noProof="0" dirty="0">
                <a:ln>
                  <a:noFill/>
                </a:ln>
                <a:effectLst/>
                <a:uLnTx/>
                <a:uFillTx/>
                <a:latin typeface="BIZ UDPゴシック" panose="020B0400000000000000" pitchFamily="50" charset="-128"/>
                <a:ea typeface="BIZ UDPゴシック" panose="020B0400000000000000" pitchFamily="50" charset="-128"/>
                <a:cs typeface="+mn-cs"/>
              </a:rPr>
              <a:t>山地、丘陵地、平地、埋め立て地などの地形的特徴と道路、中小河川、公園、旧街道などを中心とした人の生活・経済活動から、多様な土地利用特性がみられる。（以下は、主なエリア５つを整理）</a:t>
            </a:r>
            <a:endParaRPr kumimoji="1" lang="en-US" altLang="ja-JP" sz="1600" b="0" i="0" u="none" kern="1200" cap="none" spc="0" normalizeH="0" noProof="0" dirty="0">
              <a:ln>
                <a:noFill/>
              </a:ln>
              <a:effectLst/>
              <a:uLnTx/>
              <a:uFillTx/>
              <a:latin typeface="BIZ UDPゴシック" panose="020B0400000000000000" pitchFamily="50" charset="-128"/>
              <a:ea typeface="BIZ UDPゴシック" panose="020B0400000000000000" pitchFamily="50" charset="-128"/>
              <a:cs typeface="+mn-cs"/>
            </a:endParaRPr>
          </a:p>
        </p:txBody>
      </p:sp>
      <p:sp>
        <p:nvSpPr>
          <p:cNvPr id="9" name="テキスト ボックス 8">
            <a:extLst>
              <a:ext uri="{FF2B5EF4-FFF2-40B4-BE49-F238E27FC236}">
                <a16:creationId xmlns:a16="http://schemas.microsoft.com/office/drawing/2014/main" id="{9E31B729-4A46-43AE-8A23-A46832059A12}"/>
              </a:ext>
            </a:extLst>
          </p:cNvPr>
          <p:cNvSpPr txBox="1"/>
          <p:nvPr/>
        </p:nvSpPr>
        <p:spPr>
          <a:xfrm>
            <a:off x="468171" y="1827329"/>
            <a:ext cx="6862289" cy="1323439"/>
          </a:xfrm>
          <a:prstGeom prst="rect">
            <a:avLst/>
          </a:prstGeom>
          <a:noFill/>
          <a:ln w="19050">
            <a:noFill/>
          </a:ln>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BIZ UDPゴシック" panose="020B0400000000000000" pitchFamily="50" charset="-128"/>
              <a:buChar char="○"/>
              <a:tabLst/>
              <a:defRPr/>
            </a:pPr>
            <a:r>
              <a:rPr kumimoji="1" lang="ja-JP" altLang="en-US" sz="1600" b="1" i="0" u="sng" kern="1200" cap="none" spc="0" normalizeH="0" noProof="0" dirty="0">
                <a:ln>
                  <a:noFill/>
                </a:ln>
                <a:effectLst/>
                <a:uLnTx/>
                <a:uFillTx/>
                <a:latin typeface="BIZ UDPゴシック" panose="020B0400000000000000" pitchFamily="50" charset="-128"/>
                <a:ea typeface="BIZ UDPゴシック" panose="020B0400000000000000" pitchFamily="50" charset="-128"/>
                <a:cs typeface="+mn-cs"/>
              </a:rPr>
              <a:t>森林のエリア</a:t>
            </a:r>
            <a:endParaRPr kumimoji="1" lang="en-US" altLang="ja-JP" sz="1600" b="1" i="0" u="sng" kern="1200" cap="none" spc="0" normalizeH="0" noProof="0" dirty="0">
              <a:ln>
                <a:noFill/>
              </a:ln>
              <a:effectLst/>
              <a:uLnTx/>
              <a:uFillTx/>
              <a:latin typeface="BIZ UDPゴシック" panose="020B0400000000000000" pitchFamily="50" charset="-128"/>
              <a:ea typeface="BIZ UDPゴシック" panose="020B0400000000000000" pitchFamily="50" charset="-128"/>
              <a:cs typeface="+mn-cs"/>
            </a:endParaRPr>
          </a:p>
          <a:p>
            <a:pPr marL="90487" marR="0" lvl="0" algn="l" defTabSz="457200" rtl="0" eaLnBrk="1" fontAlgn="auto" latinLnBrk="0" hangingPunct="1">
              <a:lnSpc>
                <a:spcPct val="100000"/>
              </a:lnSpc>
              <a:spcBef>
                <a:spcPts val="0"/>
              </a:spcBef>
              <a:spcAft>
                <a:spcPts val="0"/>
              </a:spcAft>
              <a:buClrTx/>
              <a:buSzTx/>
              <a:tabLst/>
              <a:defRPr/>
            </a:pPr>
            <a:r>
              <a:rPr kumimoji="1" lang="ja-JP" altLang="en-US" sz="1600" i="0" kern="1200" cap="none" spc="0" normalizeH="0" noProof="0" dirty="0">
                <a:ln>
                  <a:noFill/>
                </a:ln>
                <a:effectLst/>
                <a:uLnTx/>
                <a:uFillTx/>
                <a:latin typeface="BIZ UDPゴシック" panose="020B0400000000000000" pitchFamily="50" charset="-128"/>
                <a:ea typeface="BIZ UDPゴシック" panose="020B0400000000000000" pitchFamily="50" charset="-128"/>
                <a:cs typeface="+mn-cs"/>
              </a:rPr>
              <a:t>・周辺山系のみどりが連続して存在し、市街地の背景となっている。</a:t>
            </a:r>
            <a:endParaRPr kumimoji="1" lang="en-US" altLang="ja-JP" sz="1600" i="0" kern="1200" cap="none" spc="0" normalizeH="0" noProof="0" dirty="0">
              <a:ln>
                <a:noFill/>
              </a:ln>
              <a:effectLst/>
              <a:uLnTx/>
              <a:uFillTx/>
              <a:latin typeface="BIZ UDPゴシック" panose="020B0400000000000000" pitchFamily="50" charset="-128"/>
              <a:ea typeface="BIZ UDPゴシック" panose="020B0400000000000000" pitchFamily="50" charset="-128"/>
              <a:cs typeface="+mn-cs"/>
            </a:endParaRPr>
          </a:p>
          <a:p>
            <a:pPr marL="90487" marR="0" lvl="0" algn="l" defTabSz="457200" rtl="0" eaLnBrk="1" fontAlgn="auto" latinLnBrk="0" hangingPunct="1">
              <a:lnSpc>
                <a:spcPct val="100000"/>
              </a:lnSpc>
              <a:spcBef>
                <a:spcPts val="0"/>
              </a:spcBef>
              <a:spcAft>
                <a:spcPts val="0"/>
              </a:spcAft>
              <a:buClrTx/>
              <a:buSzTx/>
              <a:tabLst/>
              <a:defRPr/>
            </a:pPr>
            <a:r>
              <a:rPr kumimoji="1" lang="ja-JP" altLang="en-US" sz="1600" dirty="0">
                <a:latin typeface="BIZ UDPゴシック" panose="020B0400000000000000" pitchFamily="50" charset="-128"/>
                <a:ea typeface="BIZ UDPゴシック" panose="020B0400000000000000" pitchFamily="50" charset="-128"/>
              </a:rPr>
              <a:t>・林業の担い手減少等による管理が行き届かない森林の増加、森林の荒廃　</a:t>
            </a:r>
            <a:endParaRPr kumimoji="1" lang="en-US" altLang="ja-JP" sz="1600" dirty="0">
              <a:latin typeface="BIZ UDPゴシック" panose="020B0400000000000000" pitchFamily="50" charset="-128"/>
              <a:ea typeface="BIZ UDPゴシック" panose="020B0400000000000000" pitchFamily="50" charset="-128"/>
            </a:endParaRPr>
          </a:p>
          <a:p>
            <a:pPr marL="90487" marR="0" lvl="0" algn="l" defTabSz="457200" rtl="0" eaLnBrk="1" fontAlgn="auto" latinLnBrk="0" hangingPunct="1">
              <a:lnSpc>
                <a:spcPct val="100000"/>
              </a:lnSpc>
              <a:spcBef>
                <a:spcPts val="0"/>
              </a:spcBef>
              <a:spcAft>
                <a:spcPts val="0"/>
              </a:spcAft>
              <a:buClrTx/>
              <a:buSzTx/>
              <a:tabLst/>
              <a:defRPr/>
            </a:pPr>
            <a:r>
              <a:rPr kumimoji="1" lang="ja-JP" altLang="en-US" sz="1600" dirty="0">
                <a:latin typeface="BIZ UDPゴシック" panose="020B0400000000000000" pitchFamily="50" charset="-128"/>
                <a:ea typeface="BIZ UDPゴシック" panose="020B0400000000000000" pitchFamily="50" charset="-128"/>
              </a:rPr>
              <a:t>　による生物多様性の低下、土砂流出防止や水源かん養などの機能低下が</a:t>
            </a:r>
            <a:endParaRPr kumimoji="1" lang="en-US" altLang="ja-JP" sz="1600" dirty="0">
              <a:latin typeface="BIZ UDPゴシック" panose="020B0400000000000000" pitchFamily="50" charset="-128"/>
              <a:ea typeface="BIZ UDPゴシック" panose="020B0400000000000000" pitchFamily="50" charset="-128"/>
            </a:endParaRPr>
          </a:p>
          <a:p>
            <a:pPr marL="90487" marR="0" lvl="0" algn="l" defTabSz="457200" rtl="0" eaLnBrk="1" fontAlgn="auto" latinLnBrk="0" hangingPunct="1">
              <a:lnSpc>
                <a:spcPct val="100000"/>
              </a:lnSpc>
              <a:spcBef>
                <a:spcPts val="0"/>
              </a:spcBef>
              <a:spcAft>
                <a:spcPts val="0"/>
              </a:spcAft>
              <a:buClrTx/>
              <a:buSzTx/>
              <a:tabLst/>
              <a:defRPr/>
            </a:pPr>
            <a:r>
              <a:rPr kumimoji="1" lang="ja-JP" altLang="en-US" sz="1600" dirty="0">
                <a:latin typeface="BIZ UDPゴシック" panose="020B0400000000000000" pitchFamily="50" charset="-128"/>
                <a:ea typeface="BIZ UDPゴシック" panose="020B0400000000000000" pitchFamily="50" charset="-128"/>
              </a:rPr>
              <a:t>　懸念される。　など</a:t>
            </a:r>
            <a:endParaRPr kumimoji="1" lang="en-US" altLang="ja-JP" sz="1600" b="1" i="0" u="sng" kern="1200" cap="none" spc="0" normalizeH="0" noProof="0" dirty="0">
              <a:ln>
                <a:noFill/>
              </a:ln>
              <a:effectLst/>
              <a:uLnTx/>
              <a:uFillTx/>
              <a:latin typeface="BIZ UDPゴシック" panose="020B0400000000000000" pitchFamily="50" charset="-128"/>
              <a:ea typeface="BIZ UDPゴシック" panose="020B0400000000000000" pitchFamily="50" charset="-128"/>
              <a:cs typeface="+mn-cs"/>
            </a:endParaRPr>
          </a:p>
        </p:txBody>
      </p:sp>
      <p:sp>
        <p:nvSpPr>
          <p:cNvPr id="8" name="テキスト ボックス 7">
            <a:extLst>
              <a:ext uri="{FF2B5EF4-FFF2-40B4-BE49-F238E27FC236}">
                <a16:creationId xmlns:a16="http://schemas.microsoft.com/office/drawing/2014/main" id="{B78503EC-FF6D-48C6-A8B0-93AB4A221462}"/>
              </a:ext>
            </a:extLst>
          </p:cNvPr>
          <p:cNvSpPr txBox="1"/>
          <p:nvPr/>
        </p:nvSpPr>
        <p:spPr>
          <a:xfrm>
            <a:off x="468171" y="3209385"/>
            <a:ext cx="9131586" cy="3431709"/>
          </a:xfrm>
          <a:prstGeom prst="rect">
            <a:avLst/>
          </a:prstGeom>
          <a:noFill/>
          <a:ln w="19050">
            <a:noFill/>
          </a:ln>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BIZ UDPゴシック" panose="020B0400000000000000" pitchFamily="50" charset="-128"/>
              <a:buChar char="○"/>
              <a:tabLst/>
              <a:defRPr/>
            </a:pPr>
            <a:r>
              <a:rPr kumimoji="1" lang="ja-JP" altLang="en-US" sz="1600" b="1" u="sng" dirty="0">
                <a:latin typeface="BIZ UDPゴシック" panose="020B0400000000000000" pitchFamily="50" charset="-128"/>
                <a:ea typeface="BIZ UDPゴシック" panose="020B0400000000000000" pitchFamily="50" charset="-128"/>
              </a:rPr>
              <a:t>農地（田園空間）のエリア</a:t>
            </a:r>
            <a:endParaRPr kumimoji="1" lang="en-US" altLang="ja-JP" sz="1600" b="1" i="0" u="sng" kern="1200" cap="none" spc="0" normalizeH="0" noProof="0" dirty="0">
              <a:ln>
                <a:noFill/>
              </a:ln>
              <a:effectLst/>
              <a:uLnTx/>
              <a:uFillTx/>
              <a:latin typeface="BIZ UDPゴシック" panose="020B0400000000000000" pitchFamily="50" charset="-128"/>
              <a:ea typeface="BIZ UDPゴシック" panose="020B0400000000000000" pitchFamily="50" charset="-128"/>
              <a:cs typeface="+mn-cs"/>
            </a:endParaRPr>
          </a:p>
          <a:p>
            <a:pPr marL="90487" marR="0" lvl="0" algn="l" defTabSz="457200" rtl="0" eaLnBrk="1" fontAlgn="auto" latinLnBrk="0" hangingPunct="1">
              <a:lnSpc>
                <a:spcPct val="100000"/>
              </a:lnSpc>
              <a:spcBef>
                <a:spcPts val="0"/>
              </a:spcBef>
              <a:spcAft>
                <a:spcPts val="0"/>
              </a:spcAft>
              <a:buClrTx/>
              <a:buSzTx/>
              <a:tabLst/>
              <a:defRPr/>
            </a:pPr>
            <a:r>
              <a:rPr kumimoji="1" lang="ja-JP" altLang="en-US" sz="1600" i="0" kern="1200" cap="none" spc="0" normalizeH="0" noProof="0" dirty="0">
                <a:ln>
                  <a:noFill/>
                </a:ln>
                <a:effectLst/>
                <a:uLnTx/>
                <a:uFillTx/>
                <a:latin typeface="BIZ UDPゴシック" panose="020B0400000000000000" pitchFamily="50" charset="-128"/>
                <a:ea typeface="BIZ UDPゴシック" panose="020B0400000000000000" pitchFamily="50" charset="-128"/>
                <a:cs typeface="+mn-cs"/>
              </a:rPr>
              <a:t>・みどりを有する住宅地、農地、ため池、水路などが一体となって田園空間を形成。</a:t>
            </a:r>
            <a:endParaRPr kumimoji="1" lang="en-US" altLang="ja-JP" sz="1600" i="0" kern="1200" cap="none" spc="0" normalizeH="0" noProof="0" dirty="0">
              <a:ln>
                <a:noFill/>
              </a:ln>
              <a:effectLst/>
              <a:uLnTx/>
              <a:uFillTx/>
              <a:latin typeface="BIZ UDPゴシック" panose="020B0400000000000000" pitchFamily="50" charset="-128"/>
              <a:ea typeface="BIZ UDPゴシック" panose="020B0400000000000000" pitchFamily="50" charset="-128"/>
              <a:cs typeface="+mn-cs"/>
            </a:endParaRPr>
          </a:p>
          <a:p>
            <a:pPr marL="90487">
              <a:defRPr/>
            </a:pPr>
            <a:r>
              <a:rPr kumimoji="1" lang="ja-JP" altLang="en-US" sz="1600" dirty="0">
                <a:latin typeface="BIZ UDPゴシック" panose="020B0400000000000000" pitchFamily="50" charset="-128"/>
                <a:ea typeface="BIZ UDPゴシック" panose="020B0400000000000000" pitchFamily="50" charset="-128"/>
              </a:rPr>
              <a:t>・農地、ため池の減少により、雨水の保水・貯留などの防災機能が低下。　など</a:t>
            </a:r>
            <a:endParaRPr kumimoji="1" lang="en-US" altLang="ja-JP" sz="1600" b="1" u="sng" dirty="0">
              <a:latin typeface="BIZ UDPゴシック" panose="020B0400000000000000" pitchFamily="50" charset="-128"/>
              <a:ea typeface="BIZ UDPゴシック" panose="020B0400000000000000" pitchFamily="50" charset="-128"/>
            </a:endParaRPr>
          </a:p>
          <a:p>
            <a:pPr marL="285750" marR="0" lvl="0" indent="-285750" algn="l" defTabSz="457200" rtl="0" eaLnBrk="1" fontAlgn="auto" latinLnBrk="0" hangingPunct="1">
              <a:lnSpc>
                <a:spcPct val="100000"/>
              </a:lnSpc>
              <a:spcBef>
                <a:spcPts val="1000"/>
              </a:spcBef>
              <a:spcAft>
                <a:spcPts val="0"/>
              </a:spcAft>
              <a:buClrTx/>
              <a:buSzTx/>
              <a:buFont typeface="BIZ UDPゴシック" panose="020B0400000000000000" pitchFamily="50" charset="-128"/>
              <a:buChar char="○"/>
              <a:tabLst/>
              <a:defRPr/>
            </a:pPr>
            <a:r>
              <a:rPr kumimoji="1" lang="ja-JP" altLang="en-US" sz="1600" b="1" i="0" u="sng" kern="1200" cap="none" spc="0" normalizeH="0" noProof="0" dirty="0">
                <a:ln>
                  <a:noFill/>
                </a:ln>
                <a:effectLst/>
                <a:uLnTx/>
                <a:uFillTx/>
                <a:latin typeface="BIZ UDPゴシック" panose="020B0400000000000000" pitchFamily="50" charset="-128"/>
                <a:ea typeface="BIZ UDPゴシック" panose="020B0400000000000000" pitchFamily="50" charset="-128"/>
                <a:cs typeface="+mn-cs"/>
              </a:rPr>
              <a:t>丘陵地のエリア</a:t>
            </a:r>
            <a:endParaRPr kumimoji="1" lang="en-US" altLang="ja-JP" sz="1600" b="1" i="0" u="sng" kern="1200" cap="none" spc="0" normalizeH="0" noProof="0" dirty="0">
              <a:ln>
                <a:noFill/>
              </a:ln>
              <a:effectLst/>
              <a:uLnTx/>
              <a:uFillTx/>
              <a:latin typeface="BIZ UDPゴシック" panose="020B0400000000000000" pitchFamily="50" charset="-128"/>
              <a:ea typeface="BIZ UDPゴシック" panose="020B0400000000000000" pitchFamily="50" charset="-128"/>
              <a:cs typeface="+mn-cs"/>
            </a:endParaRPr>
          </a:p>
          <a:p>
            <a:pPr marL="90487" marR="0" lvl="0" algn="l" defTabSz="457200" rtl="0" eaLnBrk="1" fontAlgn="auto" latinLnBrk="0" hangingPunct="1">
              <a:lnSpc>
                <a:spcPct val="100000"/>
              </a:lnSpc>
              <a:spcBef>
                <a:spcPts val="0"/>
              </a:spcBef>
              <a:spcAft>
                <a:spcPts val="0"/>
              </a:spcAft>
              <a:buClrTx/>
              <a:buSzTx/>
              <a:tabLst/>
              <a:defRPr/>
            </a:pPr>
            <a:r>
              <a:rPr kumimoji="1" lang="ja-JP" altLang="en-US" sz="1600" i="0" kern="1200" cap="none" spc="0" normalizeH="0" noProof="0" dirty="0">
                <a:ln>
                  <a:noFill/>
                </a:ln>
                <a:effectLst/>
                <a:uLnTx/>
                <a:uFillTx/>
                <a:latin typeface="BIZ UDPゴシック" panose="020B0400000000000000" pitchFamily="50" charset="-128"/>
                <a:ea typeface="BIZ UDPゴシック" panose="020B0400000000000000" pitchFamily="50" charset="-128"/>
                <a:cs typeface="+mn-cs"/>
              </a:rPr>
              <a:t>・都市部に隣接する前山として存在し、都市住民の生活環境の保全に重要な役割を果たしている。</a:t>
            </a:r>
            <a:endParaRPr kumimoji="1" lang="en-US" altLang="ja-JP" sz="1600" dirty="0">
              <a:latin typeface="BIZ UDPゴシック" panose="020B0400000000000000" pitchFamily="50" charset="-128"/>
              <a:ea typeface="BIZ UDPゴシック" panose="020B0400000000000000" pitchFamily="50" charset="-128"/>
            </a:endParaRPr>
          </a:p>
          <a:p>
            <a:pPr marL="90487" marR="0" lvl="0" algn="l" defTabSz="457200" rtl="0" eaLnBrk="1" fontAlgn="auto" latinLnBrk="0" hangingPunct="1">
              <a:lnSpc>
                <a:spcPct val="100000"/>
              </a:lnSpc>
              <a:spcBef>
                <a:spcPts val="0"/>
              </a:spcBef>
              <a:spcAft>
                <a:spcPts val="0"/>
              </a:spcAft>
              <a:buClrTx/>
              <a:buSzTx/>
              <a:tabLst/>
              <a:defRPr/>
            </a:pPr>
            <a:r>
              <a:rPr kumimoji="1" lang="ja-JP" altLang="en-US" sz="1600" dirty="0">
                <a:latin typeface="BIZ UDPゴシック" panose="020B0400000000000000" pitchFamily="50" charset="-128"/>
                <a:ea typeface="BIZ UDPゴシック" panose="020B0400000000000000" pitchFamily="50" charset="-128"/>
              </a:rPr>
              <a:t>・</a:t>
            </a:r>
            <a:r>
              <a:rPr kumimoji="1" lang="ja-JP" altLang="en-US" sz="1600" i="0" kern="1200" cap="none" spc="0" normalizeH="0" noProof="0" dirty="0">
                <a:ln>
                  <a:noFill/>
                </a:ln>
                <a:effectLst/>
                <a:uLnTx/>
                <a:uFillTx/>
                <a:latin typeface="BIZ UDPゴシック" panose="020B0400000000000000" pitchFamily="50" charset="-128"/>
                <a:ea typeface="BIZ UDPゴシック" panose="020B0400000000000000" pitchFamily="50" charset="-128"/>
                <a:cs typeface="+mn-cs"/>
              </a:rPr>
              <a:t>里山利用の低下に伴い、生物多様性の減少や、背景となるみどり景観の悪化が懸念。 </a:t>
            </a:r>
            <a:r>
              <a:rPr kumimoji="1" lang="ja-JP" altLang="en-US" sz="1600" dirty="0">
                <a:latin typeface="BIZ UDPゴシック" panose="020B0400000000000000" pitchFamily="50" charset="-128"/>
                <a:ea typeface="BIZ UDPゴシック" panose="020B0400000000000000" pitchFamily="50" charset="-128"/>
              </a:rPr>
              <a:t>など</a:t>
            </a:r>
            <a:endParaRPr kumimoji="1" lang="en-US" altLang="ja-JP" sz="1600" i="0" kern="1200" cap="none" spc="0" normalizeH="0" noProof="0" dirty="0">
              <a:ln>
                <a:noFill/>
              </a:ln>
              <a:effectLst/>
              <a:uLnTx/>
              <a:uFillTx/>
              <a:latin typeface="BIZ UDPゴシック" panose="020B0400000000000000" pitchFamily="50" charset="-128"/>
              <a:ea typeface="BIZ UDPゴシック" panose="020B0400000000000000" pitchFamily="50" charset="-128"/>
              <a:cs typeface="+mn-cs"/>
            </a:endParaRPr>
          </a:p>
          <a:p>
            <a:pPr marL="285750" marR="0" lvl="0" indent="-285750" algn="l" defTabSz="457200" rtl="0" eaLnBrk="1" fontAlgn="auto" latinLnBrk="0" hangingPunct="1">
              <a:lnSpc>
                <a:spcPct val="100000"/>
              </a:lnSpc>
              <a:spcBef>
                <a:spcPts val="1000"/>
              </a:spcBef>
              <a:spcAft>
                <a:spcPts val="0"/>
              </a:spcAft>
              <a:buClrTx/>
              <a:buSzTx/>
              <a:buFont typeface="BIZ UDPゴシック" panose="020B0400000000000000" pitchFamily="50" charset="-128"/>
              <a:buChar char="○"/>
              <a:tabLst/>
              <a:defRPr/>
            </a:pPr>
            <a:r>
              <a:rPr kumimoji="1" lang="ja-JP" altLang="en-US" sz="1600" b="1" u="sng" dirty="0">
                <a:latin typeface="BIZ UDPゴシック" panose="020B0400000000000000" pitchFamily="50" charset="-128"/>
                <a:ea typeface="BIZ UDPゴシック" panose="020B0400000000000000" pitchFamily="50" charset="-128"/>
              </a:rPr>
              <a:t>緑が少ない住宅地中心のエリア</a:t>
            </a:r>
            <a:endParaRPr kumimoji="1" lang="en-US" altLang="ja-JP" sz="1600" b="1" i="0" u="sng" kern="1200" cap="none" spc="0" normalizeH="0" noProof="0" dirty="0">
              <a:ln>
                <a:noFill/>
              </a:ln>
              <a:effectLst/>
              <a:uLnTx/>
              <a:uFillTx/>
              <a:latin typeface="BIZ UDPゴシック" panose="020B0400000000000000" pitchFamily="50" charset="-128"/>
              <a:ea typeface="BIZ UDPゴシック" panose="020B0400000000000000" pitchFamily="50" charset="-128"/>
              <a:cs typeface="+mn-cs"/>
            </a:endParaRPr>
          </a:p>
          <a:p>
            <a:pPr marL="90487" marR="0" lvl="0" algn="l" defTabSz="457200" rtl="0" eaLnBrk="1" fontAlgn="auto" latinLnBrk="0" hangingPunct="1">
              <a:lnSpc>
                <a:spcPct val="100000"/>
              </a:lnSpc>
              <a:spcBef>
                <a:spcPts val="0"/>
              </a:spcBef>
              <a:spcAft>
                <a:spcPts val="0"/>
              </a:spcAft>
              <a:buClrTx/>
              <a:buSzTx/>
              <a:tabLst/>
              <a:defRPr/>
            </a:pPr>
            <a:r>
              <a:rPr kumimoji="1" lang="ja-JP" altLang="en-US" sz="1600" dirty="0">
                <a:latin typeface="BIZ UDPゴシック" panose="020B0400000000000000" pitchFamily="50" charset="-128"/>
                <a:ea typeface="BIZ UDPゴシック" panose="020B0400000000000000" pitchFamily="50" charset="-128"/>
              </a:rPr>
              <a:t>・街路樹や河川などのみどりが網目状に分布、社寺林や民有地の庭木などのみどりが点在。</a:t>
            </a:r>
            <a:endParaRPr kumimoji="1" lang="en-US" altLang="ja-JP" sz="1600" i="0" kern="1200" cap="none" spc="0" normalizeH="0" noProof="0" dirty="0">
              <a:ln>
                <a:noFill/>
              </a:ln>
              <a:effectLst/>
              <a:uLnTx/>
              <a:uFillTx/>
              <a:latin typeface="BIZ UDPゴシック" panose="020B0400000000000000" pitchFamily="50" charset="-128"/>
              <a:ea typeface="BIZ UDPゴシック" panose="020B0400000000000000" pitchFamily="50" charset="-128"/>
              <a:cs typeface="+mn-cs"/>
            </a:endParaRPr>
          </a:p>
          <a:p>
            <a:pPr marL="90487" marR="0" lvl="0" algn="l" defTabSz="457200" rtl="0" eaLnBrk="1" fontAlgn="auto" latinLnBrk="0" hangingPunct="1">
              <a:lnSpc>
                <a:spcPct val="100000"/>
              </a:lnSpc>
              <a:spcBef>
                <a:spcPts val="0"/>
              </a:spcBef>
              <a:spcAft>
                <a:spcPts val="0"/>
              </a:spcAft>
              <a:buClrTx/>
              <a:buSzTx/>
              <a:tabLst/>
              <a:defRPr/>
            </a:pPr>
            <a:r>
              <a:rPr kumimoji="1" lang="ja-JP" altLang="en-US" sz="1600" dirty="0">
                <a:latin typeface="BIZ UDPゴシック" panose="020B0400000000000000" pitchFamily="50" charset="-128"/>
                <a:ea typeface="BIZ UDPゴシック" panose="020B0400000000000000" pitchFamily="50" charset="-128"/>
              </a:rPr>
              <a:t>・民有地が大半を占めており、用地買収等による新たなみどりの確保は容易ではない。　など</a:t>
            </a:r>
            <a:endParaRPr kumimoji="1" lang="en-US" altLang="ja-JP" sz="1600" dirty="0">
              <a:latin typeface="BIZ UDPゴシック" panose="020B0400000000000000" pitchFamily="50" charset="-128"/>
              <a:ea typeface="BIZ UDPゴシック" panose="020B0400000000000000" pitchFamily="50" charset="-128"/>
            </a:endParaRPr>
          </a:p>
          <a:p>
            <a:pPr marL="285750" marR="0" lvl="0" indent="-285750" algn="l" defTabSz="457200" rtl="0" eaLnBrk="1" fontAlgn="auto" latinLnBrk="0" hangingPunct="1">
              <a:lnSpc>
                <a:spcPct val="100000"/>
              </a:lnSpc>
              <a:spcBef>
                <a:spcPts val="1000"/>
              </a:spcBef>
              <a:spcAft>
                <a:spcPts val="0"/>
              </a:spcAft>
              <a:buClrTx/>
              <a:buSzTx/>
              <a:buFont typeface="BIZ UDPゴシック" panose="020B0400000000000000" pitchFamily="50" charset="-128"/>
              <a:buChar char="○"/>
              <a:tabLst/>
              <a:defRPr/>
            </a:pPr>
            <a:r>
              <a:rPr kumimoji="1" lang="ja-JP" altLang="en-US" sz="1600" b="1" i="0" u="sng" kern="1200" cap="none" spc="0" normalizeH="0" noProof="0" dirty="0">
                <a:ln>
                  <a:noFill/>
                </a:ln>
                <a:effectLst/>
                <a:uLnTx/>
                <a:uFillTx/>
                <a:latin typeface="BIZ UDPゴシック" panose="020B0400000000000000" pitchFamily="50" charset="-128"/>
                <a:ea typeface="BIZ UDPゴシック" panose="020B0400000000000000" pitchFamily="50" charset="-128"/>
                <a:cs typeface="+mn-cs"/>
              </a:rPr>
              <a:t>良好な緑を有する住宅地中心のエリア</a:t>
            </a:r>
            <a:endParaRPr kumimoji="1" lang="en-US" altLang="ja-JP" sz="1600" b="1" i="0" u="sng" kern="1200" cap="none" spc="0" normalizeH="0" noProof="0" dirty="0">
              <a:ln>
                <a:noFill/>
              </a:ln>
              <a:effectLst/>
              <a:uLnTx/>
              <a:uFillTx/>
              <a:latin typeface="BIZ UDPゴシック" panose="020B0400000000000000" pitchFamily="50" charset="-128"/>
              <a:ea typeface="BIZ UDPゴシック" panose="020B0400000000000000" pitchFamily="50" charset="-128"/>
              <a:cs typeface="+mn-cs"/>
            </a:endParaRPr>
          </a:p>
          <a:p>
            <a:pPr marL="90487" marR="0" lvl="0" algn="l" defTabSz="457200" rtl="0" eaLnBrk="1" fontAlgn="auto" latinLnBrk="0" hangingPunct="1">
              <a:lnSpc>
                <a:spcPct val="100000"/>
              </a:lnSpc>
              <a:spcBef>
                <a:spcPts val="0"/>
              </a:spcBef>
              <a:spcAft>
                <a:spcPts val="0"/>
              </a:spcAft>
              <a:buClrTx/>
              <a:buSzTx/>
              <a:tabLst/>
              <a:defRPr/>
            </a:pPr>
            <a:r>
              <a:rPr kumimoji="1" lang="ja-JP" altLang="en-US" sz="1600" i="0" kern="1200" cap="none" spc="0" normalizeH="0" noProof="0" dirty="0">
                <a:ln>
                  <a:noFill/>
                </a:ln>
                <a:effectLst/>
                <a:uLnTx/>
                <a:uFillTx/>
                <a:latin typeface="BIZ UDPゴシック" panose="020B0400000000000000" pitchFamily="50" charset="-128"/>
                <a:ea typeface="BIZ UDPゴシック" panose="020B0400000000000000" pitchFamily="50" charset="-128"/>
                <a:cs typeface="+mn-cs"/>
              </a:rPr>
              <a:t>・敷地内に生長した庭木や生垣が存在し、みどり豊かな住環境を形成。</a:t>
            </a:r>
            <a:endParaRPr kumimoji="1" lang="en-US" altLang="ja-JP" sz="1600" b="1" u="sng" dirty="0">
              <a:latin typeface="BIZ UDPゴシック" panose="020B0400000000000000" pitchFamily="50" charset="-128"/>
              <a:ea typeface="BIZ UDPゴシック" panose="020B0400000000000000" pitchFamily="50" charset="-128"/>
            </a:endParaRPr>
          </a:p>
          <a:p>
            <a:pPr marL="90487" marR="0" lvl="0" algn="l" defTabSz="457200" rtl="0" eaLnBrk="1" fontAlgn="auto" latinLnBrk="0" hangingPunct="1">
              <a:lnSpc>
                <a:spcPct val="100000"/>
              </a:lnSpc>
              <a:spcBef>
                <a:spcPts val="0"/>
              </a:spcBef>
              <a:spcAft>
                <a:spcPts val="0"/>
              </a:spcAft>
              <a:buClrTx/>
              <a:buSzTx/>
              <a:tabLst/>
              <a:defRPr/>
            </a:pPr>
            <a:r>
              <a:rPr kumimoji="1" lang="ja-JP" altLang="en-US" sz="1600" i="0" kern="1200" cap="none" spc="0" normalizeH="0" noProof="0" dirty="0">
                <a:ln>
                  <a:noFill/>
                </a:ln>
                <a:effectLst/>
                <a:uLnTx/>
                <a:uFillTx/>
                <a:latin typeface="BIZ UDPゴシック" panose="020B0400000000000000" pitchFamily="50" charset="-128"/>
                <a:ea typeface="BIZ UDPゴシック" panose="020B0400000000000000" pitchFamily="50" charset="-128"/>
                <a:cs typeface="+mn-cs"/>
              </a:rPr>
              <a:t>・住民の転出等に伴い、低未利用地の発生や、駐車場などへの転用が見られる。　など</a:t>
            </a:r>
            <a:endParaRPr kumimoji="1" lang="en-US" altLang="ja-JP" sz="1600" i="0" kern="1200" cap="none" spc="0" normalizeH="0" noProof="0" dirty="0">
              <a:ln>
                <a:noFill/>
              </a:ln>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4176137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B528F-492D-0125-B852-AF31CB8D0A0A}"/>
            </a:ext>
          </a:extLst>
        </p:cNvPr>
        <p:cNvGrpSpPr/>
        <p:nvPr/>
      </p:nvGrpSpPr>
      <p:grpSpPr>
        <a:xfrm>
          <a:off x="0" y="0"/>
          <a:ext cx="0" cy="0"/>
          <a:chOff x="0" y="0"/>
          <a:chExt cx="0" cy="0"/>
        </a:xfrm>
      </p:grpSpPr>
      <p:sp>
        <p:nvSpPr>
          <p:cNvPr id="17" name="テキスト ボックス 16">
            <a:extLst>
              <a:ext uri="{FF2B5EF4-FFF2-40B4-BE49-F238E27FC236}">
                <a16:creationId xmlns:a16="http://schemas.microsoft.com/office/drawing/2014/main" id="{A4AFD24D-7D76-4BFC-AE68-606CCA4165E1}"/>
              </a:ext>
            </a:extLst>
          </p:cNvPr>
          <p:cNvSpPr txBox="1"/>
          <p:nvPr/>
        </p:nvSpPr>
        <p:spPr>
          <a:xfrm>
            <a:off x="6336786" y="3068179"/>
            <a:ext cx="3188440" cy="1113551"/>
          </a:xfrm>
          <a:prstGeom prst="rect">
            <a:avLst/>
          </a:prstGeom>
          <a:noFill/>
          <a:ln>
            <a:noFill/>
            <a:prstDash val="sysDash"/>
          </a:ln>
        </p:spPr>
        <p:txBody>
          <a:bodyPr wrap="square" rtlCol="0">
            <a:noAutofit/>
          </a:bodyPr>
          <a:lstStyle/>
          <a:p>
            <a:pPr marL="90488" defTabSz="326578"/>
            <a:r>
              <a:rPr lang="ja-JP" altLang="en-US" sz="1143" b="1" u="sng" dirty="0">
                <a:solidFill>
                  <a:prstClr val="black"/>
                </a:solidFill>
                <a:latin typeface="BIZ UDPゴシック" panose="020B0400000000000000" pitchFamily="50" charset="-128"/>
                <a:ea typeface="BIZ UDPゴシック" panose="020B0400000000000000" pitchFamily="50" charset="-128"/>
              </a:rPr>
              <a:t>みどりの拠点</a:t>
            </a:r>
            <a:r>
              <a:rPr lang="en-US" altLang="ja-JP" sz="1143" b="1" u="sng" dirty="0">
                <a:solidFill>
                  <a:prstClr val="black"/>
                </a:solidFill>
                <a:latin typeface="BIZ UDPゴシック" panose="020B0400000000000000" pitchFamily="50" charset="-128"/>
                <a:ea typeface="BIZ UDPゴシック" panose="020B0400000000000000" pitchFamily="50" charset="-128"/>
              </a:rPr>
              <a:t>(</a:t>
            </a:r>
            <a:r>
              <a:rPr lang="ja-JP" altLang="en-US" sz="1143" b="1" u="sng" dirty="0">
                <a:solidFill>
                  <a:prstClr val="black"/>
                </a:solidFill>
                <a:latin typeface="BIZ UDPゴシック" panose="020B0400000000000000" pitchFamily="50" charset="-128"/>
                <a:ea typeface="BIZ UDPゴシック" panose="020B0400000000000000" pitchFamily="50" charset="-128"/>
              </a:rPr>
              <a:t>パッチ）</a:t>
            </a:r>
            <a:endParaRPr lang="en-US" altLang="ja-JP" sz="1143" b="1" u="sng" dirty="0">
              <a:solidFill>
                <a:prstClr val="black"/>
              </a:solidFill>
              <a:latin typeface="BIZ UDPゴシック" panose="020B0400000000000000" pitchFamily="50" charset="-128"/>
              <a:ea typeface="BIZ UDPゴシック" panose="020B0400000000000000" pitchFamily="50" charset="-128"/>
            </a:endParaRPr>
          </a:p>
          <a:p>
            <a:pPr marL="90488" defTabSz="326578"/>
            <a:r>
              <a:rPr lang="ja-JP" altLang="en-US" sz="1143" dirty="0">
                <a:solidFill>
                  <a:prstClr val="black"/>
                </a:solidFill>
                <a:latin typeface="BIZ UDPゴシック" panose="020B0400000000000000" pitchFamily="50" charset="-128"/>
                <a:ea typeface="BIZ UDPゴシック" panose="020B0400000000000000" pitchFamily="50" charset="-128"/>
              </a:rPr>
              <a:t>　・周辺山系、臨海部、公園緑地等</a:t>
            </a:r>
            <a:endParaRPr lang="en-US" altLang="ja-JP" sz="1143" dirty="0">
              <a:solidFill>
                <a:prstClr val="black"/>
              </a:solidFill>
              <a:latin typeface="BIZ UDPゴシック" panose="020B0400000000000000" pitchFamily="50" charset="-128"/>
              <a:ea typeface="BIZ UDPゴシック" panose="020B0400000000000000" pitchFamily="50" charset="-128"/>
            </a:endParaRPr>
          </a:p>
          <a:p>
            <a:pPr marL="90488" defTabSz="326578"/>
            <a:r>
              <a:rPr lang="ja-JP" altLang="en-US" sz="1143" b="1" u="sng" dirty="0">
                <a:solidFill>
                  <a:prstClr val="black"/>
                </a:solidFill>
                <a:latin typeface="BIZ UDPゴシック" panose="020B0400000000000000" pitchFamily="50" charset="-128"/>
                <a:ea typeface="BIZ UDPゴシック" panose="020B0400000000000000" pitchFamily="50" charset="-128"/>
              </a:rPr>
              <a:t>水と緑の基本軸</a:t>
            </a:r>
            <a:r>
              <a:rPr lang="ja-JP" altLang="en-US" sz="1143" b="1" u="sng">
                <a:solidFill>
                  <a:prstClr val="black"/>
                </a:solidFill>
                <a:latin typeface="BIZ UDPゴシック" panose="020B0400000000000000" pitchFamily="50" charset="-128"/>
                <a:ea typeface="BIZ UDPゴシック" panose="020B0400000000000000" pitchFamily="50" charset="-128"/>
              </a:rPr>
              <a:t>（コリドー）</a:t>
            </a:r>
            <a:endParaRPr lang="en-US" altLang="ja-JP" sz="1143" b="1" u="sng" dirty="0">
              <a:solidFill>
                <a:prstClr val="black"/>
              </a:solidFill>
              <a:latin typeface="BIZ UDPゴシック" panose="020B0400000000000000" pitchFamily="50" charset="-128"/>
              <a:ea typeface="BIZ UDPゴシック" panose="020B0400000000000000" pitchFamily="50" charset="-128"/>
            </a:endParaRPr>
          </a:p>
          <a:p>
            <a:pPr marL="90488" defTabSz="326578"/>
            <a:r>
              <a:rPr lang="ja-JP" altLang="en-US" sz="1143" dirty="0">
                <a:solidFill>
                  <a:prstClr val="black"/>
                </a:solidFill>
                <a:latin typeface="BIZ UDPゴシック" panose="020B0400000000000000" pitchFamily="50" charset="-128"/>
                <a:ea typeface="BIZ UDPゴシック" panose="020B0400000000000000" pitchFamily="50" charset="-128"/>
              </a:rPr>
              <a:t>　・道路、河川等</a:t>
            </a:r>
            <a:endParaRPr lang="en-US" altLang="ja-JP" sz="1143" dirty="0">
              <a:solidFill>
                <a:prstClr val="black"/>
              </a:solidFill>
              <a:latin typeface="BIZ UDPゴシック" panose="020B0400000000000000" pitchFamily="50" charset="-128"/>
              <a:ea typeface="BIZ UDPゴシック" panose="020B0400000000000000" pitchFamily="50" charset="-128"/>
            </a:endParaRPr>
          </a:p>
          <a:p>
            <a:pPr marL="90488" defTabSz="326578"/>
            <a:r>
              <a:rPr lang="ja-JP" altLang="en-US" sz="1143" b="1" u="sng" dirty="0">
                <a:solidFill>
                  <a:prstClr val="black"/>
                </a:solidFill>
                <a:latin typeface="BIZ UDPゴシック" panose="020B0400000000000000" pitchFamily="50" charset="-128"/>
                <a:ea typeface="BIZ UDPゴシック" panose="020B0400000000000000" pitchFamily="50" charset="-128"/>
              </a:rPr>
              <a:t>緩衝地域（バッファーゾーン）</a:t>
            </a:r>
          </a:p>
        </p:txBody>
      </p:sp>
      <p:sp>
        <p:nvSpPr>
          <p:cNvPr id="20" name="テキスト ボックス 19">
            <a:extLst>
              <a:ext uri="{FF2B5EF4-FFF2-40B4-BE49-F238E27FC236}">
                <a16:creationId xmlns:a16="http://schemas.microsoft.com/office/drawing/2014/main" id="{60D6F21A-E80E-4B48-971A-4B9FEC720601}"/>
              </a:ext>
            </a:extLst>
          </p:cNvPr>
          <p:cNvSpPr txBox="1"/>
          <p:nvPr/>
        </p:nvSpPr>
        <p:spPr>
          <a:xfrm>
            <a:off x="6230333" y="2787356"/>
            <a:ext cx="2853666" cy="276999"/>
          </a:xfrm>
          <a:prstGeom prst="rect">
            <a:avLst/>
          </a:prstGeom>
          <a:noFill/>
        </p:spPr>
        <p:txBody>
          <a:bodyPr wrap="none" rtlCol="0">
            <a:spAutoFit/>
          </a:bodyPr>
          <a:lstStyle/>
          <a:p>
            <a:pPr marL="171450" indent="-171450" defTabSz="326578">
              <a:buFont typeface="Wingdings" panose="05000000000000000000" pitchFamily="2" charset="2"/>
              <a:buChar char="Ø"/>
            </a:pPr>
            <a:r>
              <a:rPr lang="ja-JP" altLang="en-US" sz="1200" b="1" dirty="0">
                <a:solidFill>
                  <a:prstClr val="black"/>
                </a:solidFill>
                <a:latin typeface="BIZ UDPゴシック" panose="020B0400000000000000" pitchFamily="50" charset="-128"/>
                <a:ea typeface="BIZ UDPゴシック" panose="020B0400000000000000" pitchFamily="50" charset="-128"/>
              </a:rPr>
              <a:t>みどりのネットワークを構成する要素</a:t>
            </a:r>
          </a:p>
        </p:txBody>
      </p:sp>
      <p:grpSp>
        <p:nvGrpSpPr>
          <p:cNvPr id="39" name="グループ化 38">
            <a:extLst>
              <a:ext uri="{FF2B5EF4-FFF2-40B4-BE49-F238E27FC236}">
                <a16:creationId xmlns:a16="http://schemas.microsoft.com/office/drawing/2014/main" id="{46B4D133-DC9B-4CDC-9A3F-3029BD628B3C}"/>
              </a:ext>
            </a:extLst>
          </p:cNvPr>
          <p:cNvGrpSpPr/>
          <p:nvPr/>
        </p:nvGrpSpPr>
        <p:grpSpPr>
          <a:xfrm>
            <a:off x="2521417" y="2693012"/>
            <a:ext cx="3251263" cy="4140000"/>
            <a:chOff x="2521417" y="2693012"/>
            <a:chExt cx="3251263" cy="4140000"/>
          </a:xfrm>
        </p:grpSpPr>
        <p:pic>
          <p:nvPicPr>
            <p:cNvPr id="12" name="Picture 3" descr="南田みどりの資源図">
              <a:extLst>
                <a:ext uri="{FF2B5EF4-FFF2-40B4-BE49-F238E27FC236}">
                  <a16:creationId xmlns:a16="http://schemas.microsoft.com/office/drawing/2014/main" id="{C2E0F82E-7C68-410C-AAE0-6F15A57DB2F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687049" y="2693012"/>
              <a:ext cx="3085631" cy="4140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3" name="正方形/長方形 12">
              <a:extLst>
                <a:ext uri="{FF2B5EF4-FFF2-40B4-BE49-F238E27FC236}">
                  <a16:creationId xmlns:a16="http://schemas.microsoft.com/office/drawing/2014/main" id="{C3BD5417-771C-4657-9571-96970B95BABC}"/>
                </a:ext>
              </a:extLst>
            </p:cNvPr>
            <p:cNvSpPr/>
            <p:nvPr/>
          </p:nvSpPr>
          <p:spPr bwMode="white">
            <a:xfrm>
              <a:off x="2521417" y="3157133"/>
              <a:ext cx="1392185" cy="23867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6578"/>
              <a:endParaRPr kumimoji="1" lang="ja-JP" altLang="en-US" sz="1100">
                <a:solidFill>
                  <a:prstClr val="white"/>
                </a:solidFill>
                <a:latin typeface="Calibri" panose="020F0502020204030204"/>
                <a:ea typeface="游ゴシック" panose="020B0400000000000000" pitchFamily="50" charset="-128"/>
              </a:endParaRPr>
            </a:p>
          </p:txBody>
        </p:sp>
      </p:grpSp>
      <p:sp>
        <p:nvSpPr>
          <p:cNvPr id="3" name="テキスト ボックス 2">
            <a:extLst>
              <a:ext uri="{FF2B5EF4-FFF2-40B4-BE49-F238E27FC236}">
                <a16:creationId xmlns:a16="http://schemas.microsoft.com/office/drawing/2014/main" id="{1F9946DE-ED03-5268-706C-98E67A78DF12}"/>
              </a:ext>
            </a:extLst>
          </p:cNvPr>
          <p:cNvSpPr txBox="1"/>
          <p:nvPr/>
        </p:nvSpPr>
        <p:spPr>
          <a:xfrm>
            <a:off x="94205" y="530199"/>
            <a:ext cx="9694178" cy="2115176"/>
          </a:xfrm>
          <a:prstGeom prst="rect">
            <a:avLst/>
          </a:prstGeom>
          <a:noFill/>
          <a:ln w="19050">
            <a:solidFill>
              <a:schemeClr val="accent6">
                <a:lumMod val="60000"/>
                <a:lumOff val="40000"/>
              </a:schemeClr>
            </a:solidFill>
          </a:ln>
        </p:spPr>
        <p:txBody>
          <a:bodyPr wrap="square" tIns="72000" bIns="72000" rtlCol="0">
            <a:spAutoFit/>
          </a:bodyPr>
          <a:lstStyle/>
          <a:p>
            <a:pPr marL="285750" indent="-285750">
              <a:buFont typeface="BIZ UDPゴシック" panose="020B0400000000000000" pitchFamily="50" charset="-128"/>
              <a:buChar char="○"/>
            </a:pPr>
            <a:r>
              <a:rPr kumimoji="1" lang="ja-JP" altLang="en-US" sz="1600" dirty="0">
                <a:latin typeface="BIZ UDPゴシック" panose="020B0400000000000000" pitchFamily="50" charset="-128"/>
                <a:ea typeface="BIZ UDPゴシック" panose="020B0400000000000000" pitchFamily="50" charset="-128"/>
              </a:rPr>
              <a:t>４つの特性を踏まえると、大阪府は、周辺山系や臨海部の豊かな自然に囲まれ、それらの自然が河川や道路を軸としてまちとつながり、まちの中では、都市公園から民有地までの大小さまざまなみどりの拠点が、緑道や街路樹でつながっている。また、丘陵地には、ため池や農空間等の水辺空間が点在し、市街地と周辺山系との緩衝帯が広がっている。</a:t>
            </a:r>
            <a:endParaRPr kumimoji="1" lang="en-US" altLang="ja-JP" sz="1600" dirty="0">
              <a:latin typeface="BIZ UDPゴシック" panose="020B0400000000000000" pitchFamily="50" charset="-128"/>
              <a:ea typeface="BIZ UDPゴシック" panose="020B0400000000000000" pitchFamily="50" charset="-128"/>
            </a:endParaRPr>
          </a:p>
          <a:p>
            <a:pPr marL="285750" indent="-285750">
              <a:buFont typeface="BIZ UDPゴシック" panose="020B0400000000000000" pitchFamily="50" charset="-128"/>
              <a:buChar char="○"/>
            </a:pPr>
            <a:r>
              <a:rPr kumimoji="1" lang="ja-JP" altLang="en-US" sz="1600" dirty="0">
                <a:latin typeface="BIZ UDPゴシック" panose="020B0400000000000000" pitchFamily="50" charset="-128"/>
                <a:ea typeface="BIZ UDPゴシック" panose="020B0400000000000000" pitchFamily="50" charset="-128"/>
              </a:rPr>
              <a:t>これらの拠点、軸、緩衝帯などのみどりがネットワークを形成していることが、生物多様性等の観点で重要。</a:t>
            </a:r>
            <a:endParaRPr kumimoji="1" lang="en-US" altLang="ja-JP" sz="1600" dirty="0">
              <a:latin typeface="BIZ UDPゴシック" panose="020B0400000000000000" pitchFamily="50" charset="-128"/>
              <a:ea typeface="BIZ UDPゴシック" panose="020B0400000000000000" pitchFamily="50" charset="-128"/>
            </a:endParaRPr>
          </a:p>
          <a:p>
            <a:pPr marL="285750" indent="-285750">
              <a:buFont typeface="BIZ UDPゴシック" panose="020B0400000000000000" pitchFamily="50" charset="-128"/>
              <a:buChar char="○"/>
            </a:pPr>
            <a:r>
              <a:rPr kumimoji="1" lang="ja-JP" altLang="en-US" sz="1600" dirty="0">
                <a:latin typeface="BIZ UDPゴシック" panose="020B0400000000000000" pitchFamily="50" charset="-128"/>
                <a:ea typeface="BIZ UDPゴシック" panose="020B0400000000000000" pitchFamily="50" charset="-128"/>
              </a:rPr>
              <a:t>次期計画においても、様々なみどりを創出・保全するとともに、それぞれのみどりがネットワークを形成している需要な要素（点・線）であることを理解し、クロス構造でつなげることを意識しながら、その質の向上を図っていくことが重要。</a:t>
            </a:r>
            <a:endParaRPr kumimoji="1" lang="en-US" altLang="ja-JP" sz="1600" dirty="0">
              <a:latin typeface="BIZ UDPゴシック" panose="020B0400000000000000" pitchFamily="50" charset="-128"/>
              <a:ea typeface="BIZ UDPゴシック" panose="020B0400000000000000" pitchFamily="50" charset="-128"/>
            </a:endParaRPr>
          </a:p>
        </p:txBody>
      </p:sp>
      <p:sp>
        <p:nvSpPr>
          <p:cNvPr id="10" name="タイトル 1">
            <a:extLst>
              <a:ext uri="{FF2B5EF4-FFF2-40B4-BE49-F238E27FC236}">
                <a16:creationId xmlns:a16="http://schemas.microsoft.com/office/drawing/2014/main" id="{DF51126A-7905-4C0F-A4DF-884B61628A50}"/>
              </a:ext>
            </a:extLst>
          </p:cNvPr>
          <p:cNvSpPr txBox="1">
            <a:spLocks/>
          </p:cNvSpPr>
          <p:nvPr/>
        </p:nvSpPr>
        <p:spPr bwMode="auto">
          <a:xfrm>
            <a:off x="0" y="-13515"/>
            <a:ext cx="9905999" cy="468000"/>
          </a:xfrm>
          <a:prstGeom prst="rect">
            <a:avLst/>
          </a:prstGeom>
          <a:gradFill rotWithShape="1">
            <a:gsLst>
              <a:gs pos="0">
                <a:srgbClr val="00B050"/>
              </a:gs>
              <a:gs pos="80000">
                <a:srgbClr val="00B050"/>
              </a:gs>
              <a:gs pos="100000">
                <a:srgbClr val="00B050"/>
              </a:gs>
            </a:gsLst>
            <a:lin ang="5400000" scaled="0"/>
          </a:gradFill>
          <a:ln>
            <a:noFill/>
          </a:ln>
          <a:effectLst/>
          <a:scene3d>
            <a:camera prst="orthographicFront">
              <a:rot lat="0" lon="0" rev="0"/>
            </a:camera>
            <a:lightRig rig="threePt" dir="t">
              <a:rot lat="0" lon="0" rev="1200000"/>
            </a:lightRig>
          </a:scene3d>
          <a:sp3d/>
          <a:extLst>
            <a:ext uri="{91240B29-F687-4F45-9708-019B960494DF}">
              <a14:hiddenLine xmlns:a14="http://schemas.microsoft.com/office/drawing/2010/main" w="9525">
                <a:solidFill>
                  <a:srgbClr val="000000"/>
                </a:solidFill>
                <a:miter lim="800000"/>
                <a:headEnd/>
                <a:tailEnd/>
              </a14:hiddenLine>
            </a:ext>
          </a:extLst>
        </p:spPr>
        <p:txBody>
          <a:bodyPr vert="horz" wrap="square" lIns="99060" tIns="49530" rIns="99060" bIns="4953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algn="l" defTabSz="990570" fontAlgn="auto">
              <a:spcAft>
                <a:spcPts val="0"/>
              </a:spcAft>
              <a:defRPr/>
            </a:pPr>
            <a:r>
              <a:rPr lang="ja-JP" altLang="en-US" sz="2000" b="1" dirty="0">
                <a:solidFill>
                  <a:sysClr val="window" lastClr="FFFFFF"/>
                </a:solidFill>
                <a:latin typeface="BIZ UDPゴシック" panose="020B0400000000000000" pitchFamily="50" charset="-128"/>
                <a:ea typeface="BIZ UDPゴシック" panose="020B0400000000000000" pitchFamily="50" charset="-128"/>
              </a:rPr>
              <a:t>　３　みどりのネットワーク・配置図（案）　</a:t>
            </a:r>
          </a:p>
        </p:txBody>
      </p:sp>
      <p:sp>
        <p:nvSpPr>
          <p:cNvPr id="11" name="円/楕円 30">
            <a:extLst>
              <a:ext uri="{FF2B5EF4-FFF2-40B4-BE49-F238E27FC236}">
                <a16:creationId xmlns:a16="http://schemas.microsoft.com/office/drawing/2014/main" id="{E8F3989E-8D19-4583-9304-40FE7341822C}"/>
              </a:ext>
            </a:extLst>
          </p:cNvPr>
          <p:cNvSpPr/>
          <p:nvPr/>
        </p:nvSpPr>
        <p:spPr>
          <a:xfrm>
            <a:off x="9419757" y="32608"/>
            <a:ext cx="360000" cy="360000"/>
          </a:xfrm>
          <a:prstGeom prst="ellipse">
            <a:avLst/>
          </a:prstGeom>
          <a:solidFill>
            <a:schemeClr val="bg1"/>
          </a:solidFill>
          <a:ln w="12700">
            <a:solidFill>
              <a:schemeClr val="accent6">
                <a:lumMod val="50000"/>
              </a:schemeClr>
            </a:solidFill>
          </a:ln>
          <a:effectLst/>
        </p:spPr>
        <p:style>
          <a:lnRef idx="0">
            <a:schemeClr val="accent6"/>
          </a:lnRef>
          <a:fillRef idx="3">
            <a:schemeClr val="accent6"/>
          </a:fillRef>
          <a:effectRef idx="3">
            <a:schemeClr val="accent6"/>
          </a:effectRef>
          <a:fontRef idx="minor">
            <a:schemeClr val="lt1"/>
          </a:fontRef>
        </p:style>
        <p:txBody>
          <a:bodyPr wrap="square" lIns="0" tIns="0" rIns="0" bIns="36000" rtlCol="0" anchor="ctr" anchorCtr="1"/>
          <a:lstStyle/>
          <a:p>
            <a:pPr algn="ctr"/>
            <a:fld id="{9439D75A-5D0D-4091-BA6B-B620B8DC6492}" type="slidenum">
              <a:rPr lang="ja-JP" altLang="en-US" sz="1400" b="1">
                <a:solidFill>
                  <a:schemeClr val="accent6">
                    <a:lumMod val="50000"/>
                  </a:schemeClr>
                </a:solidFill>
                <a:latin typeface="BIZ UDPゴシック" panose="020B0400000000000000" pitchFamily="50" charset="-128"/>
                <a:ea typeface="BIZ UDPゴシック" panose="020B0400000000000000" pitchFamily="50" charset="-128"/>
              </a:rPr>
              <a:t>8</a:t>
            </a:fld>
            <a:endParaRPr lang="en-US" altLang="ja-JP" sz="1400" b="1" dirty="0">
              <a:solidFill>
                <a:schemeClr val="accent6">
                  <a:lumMod val="50000"/>
                </a:schemeClr>
              </a:solidFill>
              <a:latin typeface="BIZ UDPゴシック" panose="020B0400000000000000" pitchFamily="50" charset="-128"/>
              <a:ea typeface="BIZ UDPゴシック" panose="020B0400000000000000" pitchFamily="50" charset="-128"/>
            </a:endParaRPr>
          </a:p>
        </p:txBody>
      </p:sp>
      <p:pic>
        <p:nvPicPr>
          <p:cNvPr id="14" name="Picture 7">
            <a:extLst>
              <a:ext uri="{FF2B5EF4-FFF2-40B4-BE49-F238E27FC236}">
                <a16:creationId xmlns:a16="http://schemas.microsoft.com/office/drawing/2014/main" id="{D50AF008-C8AF-45A1-8D75-381FC2AC65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264" y="3282557"/>
            <a:ext cx="2383014" cy="2548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図 3">
            <a:extLst>
              <a:ext uri="{FF2B5EF4-FFF2-40B4-BE49-F238E27FC236}">
                <a16:creationId xmlns:a16="http://schemas.microsoft.com/office/drawing/2014/main" id="{22E28FAA-A54D-3ECE-8276-5B67468349BF}"/>
              </a:ext>
            </a:extLst>
          </p:cNvPr>
          <p:cNvPicPr>
            <a:picLocks noChangeAspect="1"/>
          </p:cNvPicPr>
          <p:nvPr/>
        </p:nvPicPr>
        <p:blipFill>
          <a:blip r:embed="rId4"/>
          <a:stretch>
            <a:fillRect/>
          </a:stretch>
        </p:blipFill>
        <p:spPr>
          <a:xfrm>
            <a:off x="7144905" y="5116284"/>
            <a:ext cx="427619" cy="427619"/>
          </a:xfrm>
          <a:prstGeom prst="rect">
            <a:avLst/>
          </a:prstGeom>
        </p:spPr>
      </p:pic>
      <p:pic>
        <p:nvPicPr>
          <p:cNvPr id="6" name="図 5">
            <a:extLst>
              <a:ext uri="{FF2B5EF4-FFF2-40B4-BE49-F238E27FC236}">
                <a16:creationId xmlns:a16="http://schemas.microsoft.com/office/drawing/2014/main" id="{B61F772F-A2B8-2EB0-4755-DAA137826637}"/>
              </a:ext>
            </a:extLst>
          </p:cNvPr>
          <p:cNvPicPr>
            <a:picLocks noChangeAspect="1"/>
          </p:cNvPicPr>
          <p:nvPr/>
        </p:nvPicPr>
        <p:blipFill>
          <a:blip r:embed="rId4"/>
          <a:stretch>
            <a:fillRect/>
          </a:stretch>
        </p:blipFill>
        <p:spPr>
          <a:xfrm>
            <a:off x="8422911" y="5152733"/>
            <a:ext cx="380676" cy="380676"/>
          </a:xfrm>
          <a:prstGeom prst="rect">
            <a:avLst/>
          </a:prstGeom>
        </p:spPr>
      </p:pic>
      <p:pic>
        <p:nvPicPr>
          <p:cNvPr id="16" name="図 15">
            <a:extLst>
              <a:ext uri="{FF2B5EF4-FFF2-40B4-BE49-F238E27FC236}">
                <a16:creationId xmlns:a16="http://schemas.microsoft.com/office/drawing/2014/main" id="{9FD2387E-38CD-0A9D-E7D4-FB756D4928F4}"/>
              </a:ext>
            </a:extLst>
          </p:cNvPr>
          <p:cNvPicPr>
            <a:picLocks noChangeAspect="1"/>
          </p:cNvPicPr>
          <p:nvPr/>
        </p:nvPicPr>
        <p:blipFill>
          <a:blip r:embed="rId4"/>
          <a:stretch>
            <a:fillRect/>
          </a:stretch>
        </p:blipFill>
        <p:spPr>
          <a:xfrm>
            <a:off x="7782519" y="6027329"/>
            <a:ext cx="427619" cy="427619"/>
          </a:xfrm>
          <a:prstGeom prst="rect">
            <a:avLst/>
          </a:prstGeom>
        </p:spPr>
      </p:pic>
      <p:cxnSp>
        <p:nvCxnSpPr>
          <p:cNvPr id="19" name="直線矢印コネクタ 18">
            <a:extLst>
              <a:ext uri="{FF2B5EF4-FFF2-40B4-BE49-F238E27FC236}">
                <a16:creationId xmlns:a16="http://schemas.microsoft.com/office/drawing/2014/main" id="{4E932502-0A1D-205A-87FA-F098EF28D07E}"/>
              </a:ext>
            </a:extLst>
          </p:cNvPr>
          <p:cNvCxnSpPr>
            <a:cxnSpLocks/>
          </p:cNvCxnSpPr>
          <p:nvPr/>
        </p:nvCxnSpPr>
        <p:spPr>
          <a:xfrm>
            <a:off x="7414477" y="5332561"/>
            <a:ext cx="1210440" cy="0"/>
          </a:xfrm>
          <a:prstGeom prst="straightConnector1">
            <a:avLst/>
          </a:prstGeom>
          <a:ln w="38100">
            <a:solidFill>
              <a:schemeClr val="accent5"/>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21" name="図 20">
            <a:extLst>
              <a:ext uri="{FF2B5EF4-FFF2-40B4-BE49-F238E27FC236}">
                <a16:creationId xmlns:a16="http://schemas.microsoft.com/office/drawing/2014/main" id="{03F856EC-CD12-5D16-037C-E67503C389FC}"/>
              </a:ext>
            </a:extLst>
          </p:cNvPr>
          <p:cNvPicPr>
            <a:picLocks noChangeAspect="1"/>
          </p:cNvPicPr>
          <p:nvPr/>
        </p:nvPicPr>
        <p:blipFill>
          <a:blip r:embed="rId4"/>
          <a:stretch>
            <a:fillRect/>
          </a:stretch>
        </p:blipFill>
        <p:spPr>
          <a:xfrm>
            <a:off x="7916409" y="4647675"/>
            <a:ext cx="427619" cy="427619"/>
          </a:xfrm>
          <a:prstGeom prst="rect">
            <a:avLst/>
          </a:prstGeom>
        </p:spPr>
      </p:pic>
      <p:cxnSp>
        <p:nvCxnSpPr>
          <p:cNvPr id="22" name="直線矢印コネクタ 21">
            <a:extLst>
              <a:ext uri="{FF2B5EF4-FFF2-40B4-BE49-F238E27FC236}">
                <a16:creationId xmlns:a16="http://schemas.microsoft.com/office/drawing/2014/main" id="{1CD6E856-25A5-110A-40BB-5A3E1958F76A}"/>
              </a:ext>
            </a:extLst>
          </p:cNvPr>
          <p:cNvCxnSpPr>
            <a:cxnSpLocks/>
          </p:cNvCxnSpPr>
          <p:nvPr/>
        </p:nvCxnSpPr>
        <p:spPr>
          <a:xfrm flipH="1" flipV="1">
            <a:off x="8788388" y="5423328"/>
            <a:ext cx="356324" cy="369137"/>
          </a:xfrm>
          <a:prstGeom prst="straightConnector1">
            <a:avLst/>
          </a:prstGeom>
          <a:ln w="12700">
            <a:solidFill>
              <a:schemeClr val="accent6"/>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27" name="図 26">
            <a:extLst>
              <a:ext uri="{FF2B5EF4-FFF2-40B4-BE49-F238E27FC236}">
                <a16:creationId xmlns:a16="http://schemas.microsoft.com/office/drawing/2014/main" id="{6A6D5689-CE04-7C93-2267-7FD674E299C3}"/>
              </a:ext>
            </a:extLst>
          </p:cNvPr>
          <p:cNvPicPr>
            <a:picLocks noChangeAspect="1"/>
          </p:cNvPicPr>
          <p:nvPr/>
        </p:nvPicPr>
        <p:blipFill>
          <a:blip r:embed="rId4"/>
          <a:stretch>
            <a:fillRect/>
          </a:stretch>
        </p:blipFill>
        <p:spPr>
          <a:xfrm flipV="1">
            <a:off x="9142650" y="5793524"/>
            <a:ext cx="223383" cy="223383"/>
          </a:xfrm>
          <a:prstGeom prst="rect">
            <a:avLst/>
          </a:prstGeom>
        </p:spPr>
      </p:pic>
      <p:cxnSp>
        <p:nvCxnSpPr>
          <p:cNvPr id="28" name="直線矢印コネクタ 27">
            <a:extLst>
              <a:ext uri="{FF2B5EF4-FFF2-40B4-BE49-F238E27FC236}">
                <a16:creationId xmlns:a16="http://schemas.microsoft.com/office/drawing/2014/main" id="{81DC2E68-814B-2716-ABDB-FE2A0AE06780}"/>
              </a:ext>
            </a:extLst>
          </p:cNvPr>
          <p:cNvCxnSpPr>
            <a:cxnSpLocks/>
          </p:cNvCxnSpPr>
          <p:nvPr/>
        </p:nvCxnSpPr>
        <p:spPr>
          <a:xfrm flipV="1">
            <a:off x="8814104" y="5415820"/>
            <a:ext cx="291612" cy="340809"/>
          </a:xfrm>
          <a:prstGeom prst="straightConnector1">
            <a:avLst/>
          </a:prstGeom>
          <a:ln w="12700">
            <a:solidFill>
              <a:schemeClr val="accent5"/>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30" name="図 29">
            <a:extLst>
              <a:ext uri="{FF2B5EF4-FFF2-40B4-BE49-F238E27FC236}">
                <a16:creationId xmlns:a16="http://schemas.microsoft.com/office/drawing/2014/main" id="{60D67484-0E71-9D9A-A92A-9D5BDAEB5E17}"/>
              </a:ext>
            </a:extLst>
          </p:cNvPr>
          <p:cNvPicPr>
            <a:picLocks noChangeAspect="1"/>
          </p:cNvPicPr>
          <p:nvPr/>
        </p:nvPicPr>
        <p:blipFill>
          <a:blip r:embed="rId4"/>
          <a:stretch>
            <a:fillRect/>
          </a:stretch>
        </p:blipFill>
        <p:spPr>
          <a:xfrm flipV="1">
            <a:off x="8626463" y="5691153"/>
            <a:ext cx="223383" cy="223383"/>
          </a:xfrm>
          <a:prstGeom prst="rect">
            <a:avLst/>
          </a:prstGeom>
        </p:spPr>
      </p:pic>
      <p:pic>
        <p:nvPicPr>
          <p:cNvPr id="31" name="図 30">
            <a:extLst>
              <a:ext uri="{FF2B5EF4-FFF2-40B4-BE49-F238E27FC236}">
                <a16:creationId xmlns:a16="http://schemas.microsoft.com/office/drawing/2014/main" id="{36122BA2-C7BB-C099-454E-5151BC02954F}"/>
              </a:ext>
            </a:extLst>
          </p:cNvPr>
          <p:cNvPicPr>
            <a:picLocks noChangeAspect="1"/>
          </p:cNvPicPr>
          <p:nvPr/>
        </p:nvPicPr>
        <p:blipFill>
          <a:blip r:embed="rId4"/>
          <a:stretch>
            <a:fillRect/>
          </a:stretch>
        </p:blipFill>
        <p:spPr>
          <a:xfrm flipV="1">
            <a:off x="9102563" y="5199945"/>
            <a:ext cx="223383" cy="223383"/>
          </a:xfrm>
          <a:prstGeom prst="rect">
            <a:avLst/>
          </a:prstGeom>
        </p:spPr>
      </p:pic>
      <p:cxnSp>
        <p:nvCxnSpPr>
          <p:cNvPr id="33" name="直線矢印コネクタ 32">
            <a:extLst>
              <a:ext uri="{FF2B5EF4-FFF2-40B4-BE49-F238E27FC236}">
                <a16:creationId xmlns:a16="http://schemas.microsoft.com/office/drawing/2014/main" id="{26EA207D-CCD9-F998-C16E-EA203754F76A}"/>
              </a:ext>
            </a:extLst>
          </p:cNvPr>
          <p:cNvCxnSpPr>
            <a:cxnSpLocks/>
          </p:cNvCxnSpPr>
          <p:nvPr/>
        </p:nvCxnSpPr>
        <p:spPr>
          <a:xfrm flipH="1" flipV="1">
            <a:off x="8814487" y="5914350"/>
            <a:ext cx="232193" cy="379741"/>
          </a:xfrm>
          <a:prstGeom prst="straightConnector1">
            <a:avLst/>
          </a:prstGeom>
          <a:ln w="12700">
            <a:solidFill>
              <a:schemeClr val="accent6"/>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66E58199-D4FE-9650-3BFA-C2C3DCA049A9}"/>
              </a:ext>
            </a:extLst>
          </p:cNvPr>
          <p:cNvCxnSpPr>
            <a:cxnSpLocks/>
          </p:cNvCxnSpPr>
          <p:nvPr/>
        </p:nvCxnSpPr>
        <p:spPr>
          <a:xfrm flipH="1">
            <a:off x="8770615" y="5964807"/>
            <a:ext cx="354084" cy="267925"/>
          </a:xfrm>
          <a:prstGeom prst="straightConnector1">
            <a:avLst/>
          </a:prstGeom>
          <a:ln w="12700">
            <a:solidFill>
              <a:schemeClr val="accent6"/>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35" name="図 34">
            <a:extLst>
              <a:ext uri="{FF2B5EF4-FFF2-40B4-BE49-F238E27FC236}">
                <a16:creationId xmlns:a16="http://schemas.microsoft.com/office/drawing/2014/main" id="{32ACBC25-0785-E7E6-E243-F64315224FD2}"/>
              </a:ext>
            </a:extLst>
          </p:cNvPr>
          <p:cNvPicPr>
            <a:picLocks noChangeAspect="1"/>
          </p:cNvPicPr>
          <p:nvPr/>
        </p:nvPicPr>
        <p:blipFill>
          <a:blip r:embed="rId4"/>
          <a:stretch>
            <a:fillRect/>
          </a:stretch>
        </p:blipFill>
        <p:spPr>
          <a:xfrm flipV="1">
            <a:off x="8540764" y="6171311"/>
            <a:ext cx="223383" cy="223383"/>
          </a:xfrm>
          <a:prstGeom prst="rect">
            <a:avLst/>
          </a:prstGeom>
        </p:spPr>
      </p:pic>
      <p:cxnSp>
        <p:nvCxnSpPr>
          <p:cNvPr id="36" name="直線矢印コネクタ 35">
            <a:extLst>
              <a:ext uri="{FF2B5EF4-FFF2-40B4-BE49-F238E27FC236}">
                <a16:creationId xmlns:a16="http://schemas.microsoft.com/office/drawing/2014/main" id="{B2705427-C2B5-EA32-FC5A-984070D30EC0}"/>
              </a:ext>
            </a:extLst>
          </p:cNvPr>
          <p:cNvCxnSpPr>
            <a:cxnSpLocks/>
          </p:cNvCxnSpPr>
          <p:nvPr/>
        </p:nvCxnSpPr>
        <p:spPr>
          <a:xfrm flipH="1">
            <a:off x="8222112" y="6283002"/>
            <a:ext cx="296498" cy="0"/>
          </a:xfrm>
          <a:prstGeom prst="straightConnector1">
            <a:avLst/>
          </a:prstGeom>
          <a:ln w="12700">
            <a:solidFill>
              <a:schemeClr val="accent6"/>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直線矢印コネクタ 36">
            <a:extLst>
              <a:ext uri="{FF2B5EF4-FFF2-40B4-BE49-F238E27FC236}">
                <a16:creationId xmlns:a16="http://schemas.microsoft.com/office/drawing/2014/main" id="{473ACBA7-02B8-462F-3A4D-D933E969CCFB}"/>
              </a:ext>
            </a:extLst>
          </p:cNvPr>
          <p:cNvCxnSpPr>
            <a:cxnSpLocks/>
          </p:cNvCxnSpPr>
          <p:nvPr/>
        </p:nvCxnSpPr>
        <p:spPr>
          <a:xfrm flipH="1" flipV="1">
            <a:off x="6896095" y="5553256"/>
            <a:ext cx="356324" cy="369137"/>
          </a:xfrm>
          <a:prstGeom prst="straightConnector1">
            <a:avLst/>
          </a:prstGeom>
          <a:ln w="12700">
            <a:solidFill>
              <a:schemeClr val="accent6"/>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40" name="図 39">
            <a:extLst>
              <a:ext uri="{FF2B5EF4-FFF2-40B4-BE49-F238E27FC236}">
                <a16:creationId xmlns:a16="http://schemas.microsoft.com/office/drawing/2014/main" id="{A98D16A7-9D7E-3044-AAF5-F26DF8599807}"/>
              </a:ext>
            </a:extLst>
          </p:cNvPr>
          <p:cNvPicPr>
            <a:picLocks noChangeAspect="1"/>
          </p:cNvPicPr>
          <p:nvPr/>
        </p:nvPicPr>
        <p:blipFill>
          <a:blip r:embed="rId4"/>
          <a:stretch>
            <a:fillRect/>
          </a:stretch>
        </p:blipFill>
        <p:spPr>
          <a:xfrm flipV="1">
            <a:off x="7250357" y="5923452"/>
            <a:ext cx="223383" cy="223383"/>
          </a:xfrm>
          <a:prstGeom prst="rect">
            <a:avLst/>
          </a:prstGeom>
        </p:spPr>
      </p:pic>
      <p:cxnSp>
        <p:nvCxnSpPr>
          <p:cNvPr id="41" name="直線矢印コネクタ 40">
            <a:extLst>
              <a:ext uri="{FF2B5EF4-FFF2-40B4-BE49-F238E27FC236}">
                <a16:creationId xmlns:a16="http://schemas.microsoft.com/office/drawing/2014/main" id="{9AAFD092-D93A-CEDB-C5C5-9E3EF45BBC8D}"/>
              </a:ext>
            </a:extLst>
          </p:cNvPr>
          <p:cNvCxnSpPr>
            <a:cxnSpLocks/>
          </p:cNvCxnSpPr>
          <p:nvPr/>
        </p:nvCxnSpPr>
        <p:spPr>
          <a:xfrm flipV="1">
            <a:off x="6921811" y="5545748"/>
            <a:ext cx="291612" cy="340809"/>
          </a:xfrm>
          <a:prstGeom prst="straightConnector1">
            <a:avLst/>
          </a:prstGeom>
          <a:ln w="12700">
            <a:solidFill>
              <a:schemeClr val="accent5"/>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43" name="図 42">
            <a:extLst>
              <a:ext uri="{FF2B5EF4-FFF2-40B4-BE49-F238E27FC236}">
                <a16:creationId xmlns:a16="http://schemas.microsoft.com/office/drawing/2014/main" id="{E5F4851C-169A-49F4-F3AB-403B5ED78DA9}"/>
              </a:ext>
            </a:extLst>
          </p:cNvPr>
          <p:cNvPicPr>
            <a:picLocks noChangeAspect="1"/>
          </p:cNvPicPr>
          <p:nvPr/>
        </p:nvPicPr>
        <p:blipFill>
          <a:blip r:embed="rId4"/>
          <a:stretch>
            <a:fillRect/>
          </a:stretch>
        </p:blipFill>
        <p:spPr>
          <a:xfrm flipV="1">
            <a:off x="6691468" y="5795666"/>
            <a:ext cx="223383" cy="223383"/>
          </a:xfrm>
          <a:prstGeom prst="rect">
            <a:avLst/>
          </a:prstGeom>
        </p:spPr>
      </p:pic>
      <p:pic>
        <p:nvPicPr>
          <p:cNvPr id="45" name="図 44">
            <a:extLst>
              <a:ext uri="{FF2B5EF4-FFF2-40B4-BE49-F238E27FC236}">
                <a16:creationId xmlns:a16="http://schemas.microsoft.com/office/drawing/2014/main" id="{49B00F59-6579-4567-612F-0723C351CAFD}"/>
              </a:ext>
            </a:extLst>
          </p:cNvPr>
          <p:cNvPicPr>
            <a:picLocks noChangeAspect="1"/>
          </p:cNvPicPr>
          <p:nvPr/>
        </p:nvPicPr>
        <p:blipFill>
          <a:blip r:embed="rId4"/>
          <a:stretch>
            <a:fillRect/>
          </a:stretch>
        </p:blipFill>
        <p:spPr>
          <a:xfrm flipV="1">
            <a:off x="7121054" y="6423310"/>
            <a:ext cx="223383" cy="223383"/>
          </a:xfrm>
          <a:prstGeom prst="rect">
            <a:avLst/>
          </a:prstGeom>
        </p:spPr>
      </p:pic>
      <p:cxnSp>
        <p:nvCxnSpPr>
          <p:cNvPr id="46" name="直線矢印コネクタ 45">
            <a:extLst>
              <a:ext uri="{FF2B5EF4-FFF2-40B4-BE49-F238E27FC236}">
                <a16:creationId xmlns:a16="http://schemas.microsoft.com/office/drawing/2014/main" id="{A66F9AA8-E117-6638-101D-29334247B96F}"/>
              </a:ext>
            </a:extLst>
          </p:cNvPr>
          <p:cNvCxnSpPr>
            <a:cxnSpLocks/>
          </p:cNvCxnSpPr>
          <p:nvPr/>
        </p:nvCxnSpPr>
        <p:spPr>
          <a:xfrm flipH="1" flipV="1">
            <a:off x="6922194" y="6044278"/>
            <a:ext cx="232193" cy="379741"/>
          </a:xfrm>
          <a:prstGeom prst="straightConnector1">
            <a:avLst/>
          </a:prstGeom>
          <a:ln w="12700">
            <a:solidFill>
              <a:schemeClr val="accent6"/>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直線矢印コネクタ 50">
            <a:extLst>
              <a:ext uri="{FF2B5EF4-FFF2-40B4-BE49-F238E27FC236}">
                <a16:creationId xmlns:a16="http://schemas.microsoft.com/office/drawing/2014/main" id="{A9CD6684-7220-BD01-B482-622700D7A65D}"/>
              </a:ext>
            </a:extLst>
          </p:cNvPr>
          <p:cNvCxnSpPr>
            <a:cxnSpLocks/>
          </p:cNvCxnSpPr>
          <p:nvPr/>
        </p:nvCxnSpPr>
        <p:spPr>
          <a:xfrm flipH="1">
            <a:off x="6878322" y="6094735"/>
            <a:ext cx="354084" cy="267925"/>
          </a:xfrm>
          <a:prstGeom prst="straightConnector1">
            <a:avLst/>
          </a:prstGeom>
          <a:ln w="12700">
            <a:solidFill>
              <a:schemeClr val="accent6"/>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52" name="図 51">
            <a:extLst>
              <a:ext uri="{FF2B5EF4-FFF2-40B4-BE49-F238E27FC236}">
                <a16:creationId xmlns:a16="http://schemas.microsoft.com/office/drawing/2014/main" id="{D2210ED3-54E3-220B-BA5F-F4297836110D}"/>
              </a:ext>
            </a:extLst>
          </p:cNvPr>
          <p:cNvPicPr>
            <a:picLocks noChangeAspect="1"/>
          </p:cNvPicPr>
          <p:nvPr/>
        </p:nvPicPr>
        <p:blipFill>
          <a:blip r:embed="rId4"/>
          <a:stretch>
            <a:fillRect/>
          </a:stretch>
        </p:blipFill>
        <p:spPr>
          <a:xfrm flipV="1">
            <a:off x="6664101" y="6301239"/>
            <a:ext cx="223383" cy="223383"/>
          </a:xfrm>
          <a:prstGeom prst="rect">
            <a:avLst/>
          </a:prstGeom>
        </p:spPr>
      </p:pic>
      <p:pic>
        <p:nvPicPr>
          <p:cNvPr id="55" name="図 54">
            <a:extLst>
              <a:ext uri="{FF2B5EF4-FFF2-40B4-BE49-F238E27FC236}">
                <a16:creationId xmlns:a16="http://schemas.microsoft.com/office/drawing/2014/main" id="{9B539024-A2B9-3269-7FE6-2CC96C37B2C9}"/>
              </a:ext>
            </a:extLst>
          </p:cNvPr>
          <p:cNvPicPr>
            <a:picLocks noChangeAspect="1"/>
          </p:cNvPicPr>
          <p:nvPr/>
        </p:nvPicPr>
        <p:blipFill>
          <a:blip r:embed="rId4"/>
          <a:stretch>
            <a:fillRect/>
          </a:stretch>
        </p:blipFill>
        <p:spPr>
          <a:xfrm flipV="1">
            <a:off x="6684509" y="5363263"/>
            <a:ext cx="223383" cy="223383"/>
          </a:xfrm>
          <a:prstGeom prst="rect">
            <a:avLst/>
          </a:prstGeom>
        </p:spPr>
      </p:pic>
      <p:sp>
        <p:nvSpPr>
          <p:cNvPr id="56" name="テキスト ボックス 55">
            <a:extLst>
              <a:ext uri="{FF2B5EF4-FFF2-40B4-BE49-F238E27FC236}">
                <a16:creationId xmlns:a16="http://schemas.microsoft.com/office/drawing/2014/main" id="{DE3EAAA1-B069-189D-DAFB-50EECC067C6A}"/>
              </a:ext>
            </a:extLst>
          </p:cNvPr>
          <p:cNvSpPr txBox="1"/>
          <p:nvPr/>
        </p:nvSpPr>
        <p:spPr>
          <a:xfrm>
            <a:off x="6299510" y="4271732"/>
            <a:ext cx="3392275" cy="276999"/>
          </a:xfrm>
          <a:prstGeom prst="rect">
            <a:avLst/>
          </a:prstGeom>
          <a:noFill/>
        </p:spPr>
        <p:txBody>
          <a:bodyPr wrap="none" rtlCol="0">
            <a:spAutoFit/>
          </a:bodyPr>
          <a:lstStyle/>
          <a:p>
            <a:pPr marL="171450" indent="-171450" defTabSz="326578">
              <a:buFont typeface="Wingdings" panose="05000000000000000000" pitchFamily="2" charset="2"/>
              <a:buChar char="Ø"/>
            </a:pPr>
            <a:r>
              <a:rPr lang="ja-JP" altLang="en-US" sz="1200" b="1" u="sng" dirty="0">
                <a:solidFill>
                  <a:prstClr val="black"/>
                </a:solidFill>
                <a:latin typeface="BIZ UDPゴシック" panose="020B0400000000000000" pitchFamily="50" charset="-128"/>
                <a:ea typeface="BIZ UDPゴシック" panose="020B0400000000000000" pitchFamily="50" charset="-128"/>
              </a:rPr>
              <a:t>みどりのネットワーク（</a:t>
            </a:r>
            <a:r>
              <a:rPr lang="ja-JP" altLang="en-US" sz="1200" b="1" u="sng" dirty="0">
                <a:latin typeface="BIZ UDPゴシック" panose="020B0400000000000000" pitchFamily="50" charset="-128"/>
                <a:ea typeface="BIZ UDPゴシック" panose="020B0400000000000000" pitchFamily="50" charset="-128"/>
              </a:rPr>
              <a:t>クロス構造のイ</a:t>
            </a:r>
            <a:r>
              <a:rPr lang="ja-JP" altLang="en-US" sz="1200" b="1" u="sng" dirty="0">
                <a:solidFill>
                  <a:prstClr val="black"/>
                </a:solidFill>
                <a:latin typeface="BIZ UDPゴシック" panose="020B0400000000000000" pitchFamily="50" charset="-128"/>
                <a:ea typeface="BIZ UDPゴシック" panose="020B0400000000000000" pitchFamily="50" charset="-128"/>
              </a:rPr>
              <a:t>メージ）</a:t>
            </a:r>
          </a:p>
        </p:txBody>
      </p:sp>
      <p:pic>
        <p:nvPicPr>
          <p:cNvPr id="57" name="図 56">
            <a:extLst>
              <a:ext uri="{FF2B5EF4-FFF2-40B4-BE49-F238E27FC236}">
                <a16:creationId xmlns:a16="http://schemas.microsoft.com/office/drawing/2014/main" id="{BB24A2E3-CB9F-35AC-8891-B3EB662075BB}"/>
              </a:ext>
            </a:extLst>
          </p:cNvPr>
          <p:cNvPicPr>
            <a:picLocks noChangeAspect="1"/>
          </p:cNvPicPr>
          <p:nvPr/>
        </p:nvPicPr>
        <p:blipFill>
          <a:blip r:embed="rId4"/>
          <a:stretch>
            <a:fillRect/>
          </a:stretch>
        </p:blipFill>
        <p:spPr>
          <a:xfrm flipV="1">
            <a:off x="8232337" y="5904726"/>
            <a:ext cx="223383" cy="198827"/>
          </a:xfrm>
          <a:prstGeom prst="rect">
            <a:avLst/>
          </a:prstGeom>
        </p:spPr>
      </p:pic>
      <p:pic>
        <p:nvPicPr>
          <p:cNvPr id="58" name="図 57">
            <a:extLst>
              <a:ext uri="{FF2B5EF4-FFF2-40B4-BE49-F238E27FC236}">
                <a16:creationId xmlns:a16="http://schemas.microsoft.com/office/drawing/2014/main" id="{745AC50C-C9B4-A01C-BF00-A24C1B45D809}"/>
              </a:ext>
            </a:extLst>
          </p:cNvPr>
          <p:cNvPicPr>
            <a:picLocks noChangeAspect="1"/>
          </p:cNvPicPr>
          <p:nvPr/>
        </p:nvPicPr>
        <p:blipFill>
          <a:blip r:embed="rId4"/>
          <a:stretch>
            <a:fillRect/>
          </a:stretch>
        </p:blipFill>
        <p:spPr>
          <a:xfrm flipV="1">
            <a:off x="9021200" y="6265581"/>
            <a:ext cx="223383" cy="198827"/>
          </a:xfrm>
          <a:prstGeom prst="rect">
            <a:avLst/>
          </a:prstGeom>
        </p:spPr>
      </p:pic>
      <p:pic>
        <p:nvPicPr>
          <p:cNvPr id="59" name="図 58">
            <a:extLst>
              <a:ext uri="{FF2B5EF4-FFF2-40B4-BE49-F238E27FC236}">
                <a16:creationId xmlns:a16="http://schemas.microsoft.com/office/drawing/2014/main" id="{D71BD5B9-E4FF-DA52-260F-D82997B484AC}"/>
              </a:ext>
            </a:extLst>
          </p:cNvPr>
          <p:cNvPicPr>
            <a:picLocks noChangeAspect="1"/>
          </p:cNvPicPr>
          <p:nvPr/>
        </p:nvPicPr>
        <p:blipFill>
          <a:blip r:embed="rId4"/>
          <a:stretch>
            <a:fillRect/>
          </a:stretch>
        </p:blipFill>
        <p:spPr>
          <a:xfrm flipV="1">
            <a:off x="8305159" y="6440051"/>
            <a:ext cx="223383" cy="198827"/>
          </a:xfrm>
          <a:prstGeom prst="rect">
            <a:avLst/>
          </a:prstGeom>
        </p:spPr>
      </p:pic>
      <p:cxnSp>
        <p:nvCxnSpPr>
          <p:cNvPr id="60" name="直線矢印コネクタ 59">
            <a:extLst>
              <a:ext uri="{FF2B5EF4-FFF2-40B4-BE49-F238E27FC236}">
                <a16:creationId xmlns:a16="http://schemas.microsoft.com/office/drawing/2014/main" id="{D2763208-006C-90AC-C390-839E0E79CA4B}"/>
              </a:ext>
            </a:extLst>
          </p:cNvPr>
          <p:cNvCxnSpPr>
            <a:cxnSpLocks/>
            <a:stCxn id="59" idx="2"/>
          </p:cNvCxnSpPr>
          <p:nvPr/>
        </p:nvCxnSpPr>
        <p:spPr>
          <a:xfrm flipH="1" flipV="1">
            <a:off x="8364782" y="6103553"/>
            <a:ext cx="52069" cy="336498"/>
          </a:xfrm>
          <a:prstGeom prst="straightConnector1">
            <a:avLst/>
          </a:prstGeom>
          <a:ln w="12700">
            <a:solidFill>
              <a:schemeClr val="accent6"/>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 name="正方形/長方形 60">
            <a:extLst>
              <a:ext uri="{FF2B5EF4-FFF2-40B4-BE49-F238E27FC236}">
                <a16:creationId xmlns:a16="http://schemas.microsoft.com/office/drawing/2014/main" id="{F1E23350-8FD4-8390-4E97-354CED88200E}"/>
              </a:ext>
            </a:extLst>
          </p:cNvPr>
          <p:cNvSpPr/>
          <p:nvPr/>
        </p:nvSpPr>
        <p:spPr>
          <a:xfrm>
            <a:off x="6202912" y="4219766"/>
            <a:ext cx="3585472" cy="2558231"/>
          </a:xfrm>
          <a:prstGeom prst="rect">
            <a:avLst/>
          </a:prstGeom>
          <a:noFill/>
          <a:ln w="9525">
            <a:solidFill>
              <a:schemeClr val="accent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矢印コネクタ 17">
            <a:extLst>
              <a:ext uri="{FF2B5EF4-FFF2-40B4-BE49-F238E27FC236}">
                <a16:creationId xmlns:a16="http://schemas.microsoft.com/office/drawing/2014/main" id="{D22A216E-24BE-5D9C-D7DA-7924F504A606}"/>
              </a:ext>
            </a:extLst>
          </p:cNvPr>
          <p:cNvCxnSpPr>
            <a:cxnSpLocks/>
          </p:cNvCxnSpPr>
          <p:nvPr/>
        </p:nvCxnSpPr>
        <p:spPr>
          <a:xfrm flipV="1">
            <a:off x="8000352" y="4939093"/>
            <a:ext cx="116890" cy="1262257"/>
          </a:xfrm>
          <a:prstGeom prst="straightConnector1">
            <a:avLst/>
          </a:prstGeom>
          <a:ln w="38100">
            <a:solidFill>
              <a:schemeClr val="accent6"/>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7" name="正方形/長方形 46">
            <a:extLst>
              <a:ext uri="{FF2B5EF4-FFF2-40B4-BE49-F238E27FC236}">
                <a16:creationId xmlns:a16="http://schemas.microsoft.com/office/drawing/2014/main" id="{F52CDCA6-DD0B-435D-B9E8-C86043F710E0}"/>
              </a:ext>
            </a:extLst>
          </p:cNvPr>
          <p:cNvSpPr/>
          <p:nvPr/>
        </p:nvSpPr>
        <p:spPr>
          <a:xfrm>
            <a:off x="6204358" y="2763906"/>
            <a:ext cx="3585472" cy="1363632"/>
          </a:xfrm>
          <a:prstGeom prst="rect">
            <a:avLst/>
          </a:prstGeom>
          <a:noFill/>
          <a:ln w="9525">
            <a:solidFill>
              <a:schemeClr val="accent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矢印: 右 1">
            <a:extLst>
              <a:ext uri="{FF2B5EF4-FFF2-40B4-BE49-F238E27FC236}">
                <a16:creationId xmlns:a16="http://schemas.microsoft.com/office/drawing/2014/main" id="{7279AEC2-587E-4FA3-966F-C94564E2D611}"/>
              </a:ext>
            </a:extLst>
          </p:cNvPr>
          <p:cNvSpPr>
            <a:spLocks/>
          </p:cNvSpPr>
          <p:nvPr/>
        </p:nvSpPr>
        <p:spPr>
          <a:xfrm rot="16200000">
            <a:off x="4626687" y="2763855"/>
            <a:ext cx="432000" cy="324000"/>
          </a:xfrm>
          <a:prstGeom prst="rightArrow">
            <a:avLst/>
          </a:prstGeom>
          <a:solidFill>
            <a:srgbClr val="D4FED4"/>
          </a:solidFill>
          <a:ln w="3175">
            <a:solidFill>
              <a:srgbClr val="A9D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矢印: 右 47">
            <a:extLst>
              <a:ext uri="{FF2B5EF4-FFF2-40B4-BE49-F238E27FC236}">
                <a16:creationId xmlns:a16="http://schemas.microsoft.com/office/drawing/2014/main" id="{BB925C6D-BB08-416E-8DB6-ECB2730ECD82}"/>
              </a:ext>
            </a:extLst>
          </p:cNvPr>
          <p:cNvSpPr>
            <a:spLocks/>
          </p:cNvSpPr>
          <p:nvPr/>
        </p:nvSpPr>
        <p:spPr>
          <a:xfrm rot="-1500000">
            <a:off x="5622733" y="3499516"/>
            <a:ext cx="432000" cy="324000"/>
          </a:xfrm>
          <a:prstGeom prst="rightArrow">
            <a:avLst/>
          </a:prstGeom>
          <a:solidFill>
            <a:srgbClr val="D4FED4"/>
          </a:solidFill>
          <a:ln w="3175">
            <a:solidFill>
              <a:srgbClr val="A9D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矢印: 右 48">
            <a:extLst>
              <a:ext uri="{FF2B5EF4-FFF2-40B4-BE49-F238E27FC236}">
                <a16:creationId xmlns:a16="http://schemas.microsoft.com/office/drawing/2014/main" id="{9F68061A-7C38-4E20-91ED-8B684895FD94}"/>
              </a:ext>
            </a:extLst>
          </p:cNvPr>
          <p:cNvSpPr>
            <a:spLocks/>
          </p:cNvSpPr>
          <p:nvPr/>
        </p:nvSpPr>
        <p:spPr>
          <a:xfrm>
            <a:off x="5587270" y="4538050"/>
            <a:ext cx="432000" cy="324000"/>
          </a:xfrm>
          <a:prstGeom prst="rightArrow">
            <a:avLst/>
          </a:prstGeom>
          <a:solidFill>
            <a:srgbClr val="D4FED4"/>
          </a:solidFill>
          <a:ln w="3175">
            <a:solidFill>
              <a:srgbClr val="A9D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矢印: 右 49">
            <a:extLst>
              <a:ext uri="{FF2B5EF4-FFF2-40B4-BE49-F238E27FC236}">
                <a16:creationId xmlns:a16="http://schemas.microsoft.com/office/drawing/2014/main" id="{0620D2C8-3854-4582-8C1C-3C1FA4554CDA}"/>
              </a:ext>
            </a:extLst>
          </p:cNvPr>
          <p:cNvSpPr>
            <a:spLocks/>
          </p:cNvSpPr>
          <p:nvPr/>
        </p:nvSpPr>
        <p:spPr>
          <a:xfrm rot="840000">
            <a:off x="5499829" y="5521731"/>
            <a:ext cx="432000" cy="324000"/>
          </a:xfrm>
          <a:prstGeom prst="rightArrow">
            <a:avLst/>
          </a:prstGeom>
          <a:solidFill>
            <a:srgbClr val="D4FED4"/>
          </a:solidFill>
          <a:ln w="3175">
            <a:solidFill>
              <a:srgbClr val="A9D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矢印: 右 52">
            <a:extLst>
              <a:ext uri="{FF2B5EF4-FFF2-40B4-BE49-F238E27FC236}">
                <a16:creationId xmlns:a16="http://schemas.microsoft.com/office/drawing/2014/main" id="{6A7FBF07-3D98-4608-AAB7-9C7B6A970BBD}"/>
              </a:ext>
            </a:extLst>
          </p:cNvPr>
          <p:cNvSpPr>
            <a:spLocks/>
          </p:cNvSpPr>
          <p:nvPr/>
        </p:nvSpPr>
        <p:spPr>
          <a:xfrm rot="5400000">
            <a:off x="4626687" y="6348091"/>
            <a:ext cx="432000" cy="324000"/>
          </a:xfrm>
          <a:prstGeom prst="rightArrow">
            <a:avLst/>
          </a:prstGeom>
          <a:solidFill>
            <a:srgbClr val="D4FED4"/>
          </a:solidFill>
          <a:ln w="3175">
            <a:solidFill>
              <a:srgbClr val="A9D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69143467-44D4-4E5F-B92C-62E2121DDE4A}"/>
              </a:ext>
            </a:extLst>
          </p:cNvPr>
          <p:cNvSpPr txBox="1"/>
          <p:nvPr/>
        </p:nvSpPr>
        <p:spPr>
          <a:xfrm>
            <a:off x="2869213" y="4056288"/>
            <a:ext cx="697627" cy="707886"/>
          </a:xfrm>
          <a:prstGeom prst="rect">
            <a:avLst/>
          </a:prstGeom>
          <a:solidFill>
            <a:schemeClr val="bg1"/>
          </a:solidFill>
          <a:ln w="19050">
            <a:noFill/>
          </a:ln>
        </p:spPr>
        <p:txBody>
          <a:bodyPr wrap="none" rtlCol="0">
            <a:spAutoFit/>
          </a:bodyPr>
          <a:lstStyle/>
          <a:p>
            <a:pPr algn="l"/>
            <a:r>
              <a:rPr kumimoji="1" lang="ja-JP" altLang="en-US" sz="4000" dirty="0">
                <a:solidFill>
                  <a:schemeClr val="bg1">
                    <a:lumMod val="65000"/>
                  </a:schemeClr>
                </a:solidFill>
                <a:latin typeface="BIZ UDPゴシック" panose="020B0400000000000000" pitchFamily="50" charset="-128"/>
                <a:ea typeface="BIZ UDPゴシック" panose="020B0400000000000000" pitchFamily="50" charset="-128"/>
              </a:rPr>
              <a:t>⇒</a:t>
            </a:r>
          </a:p>
        </p:txBody>
      </p:sp>
    </p:spTree>
    <p:extLst>
      <p:ext uri="{BB962C8B-B14F-4D97-AF65-F5344CB8AC3E}">
        <p14:creationId xmlns:p14="http://schemas.microsoft.com/office/powerpoint/2010/main" val="68970675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bg1"/>
        </a:solidFill>
        <a:ln w="19050">
          <a:solidFill>
            <a:schemeClr val="accent6">
              <a:lumMod val="60000"/>
              <a:lumOff val="40000"/>
            </a:schemeClr>
          </a:solidFill>
        </a:ln>
      </a:spPr>
      <a:bodyPr wrap="square" rtlCol="0">
        <a:spAutoFit/>
      </a:bodyPr>
      <a:lstStyle>
        <a:defPPr marL="285750" indent="-285750" algn="l">
          <a:buFont typeface="Wingdings" panose="05000000000000000000" pitchFamily="2" charset="2"/>
          <a:buChar char="u"/>
          <a:defRPr kumimoji="1" sz="1600" dirty="0">
            <a:latin typeface="BIZ UDPゴシック" panose="020B0400000000000000" pitchFamily="50" charset="-128"/>
            <a:ea typeface="BIZ UDPゴシック" panose="020B0400000000000000" pitchFamily="50" charset="-128"/>
          </a:defRPr>
        </a:defPPr>
      </a:lstStyle>
    </a:txDef>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1708</Words>
  <Application>Microsoft Office PowerPoint</Application>
  <PresentationFormat>A4 210 x 297 mm</PresentationFormat>
  <Paragraphs>214</Paragraphs>
  <Slides>9</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9</vt:i4>
      </vt:variant>
    </vt:vector>
  </HeadingPairs>
  <TitlesOfParts>
    <vt:vector size="16" baseType="lpstr">
      <vt:lpstr>BIZ UDPゴシック</vt:lpstr>
      <vt:lpstr>游ゴシック</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2025-03-25T04:45:42Z</dcterms:created>
  <dcterms:modified xsi:type="dcterms:W3CDTF">2025-03-25T04:54:24Z</dcterms:modified>
</cp:coreProperties>
</file>