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7" r:id="rId2"/>
    <p:sldId id="266" r:id="rId3"/>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43A"/>
    <a:srgbClr val="9BBB59"/>
    <a:srgbClr val="E2FDBD"/>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1382" autoAdjust="0"/>
  </p:normalViewPr>
  <p:slideViewPr>
    <p:cSldViewPr>
      <p:cViewPr>
        <p:scale>
          <a:sx n="75" d="100"/>
          <a:sy n="75" d="100"/>
        </p:scale>
        <p:origin x="720" y="-16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2023/6/5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229802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2</a:t>
            </a:fld>
            <a:endParaRPr kumimoji="1" lang="ja-JP" altLang="en-US"/>
          </a:p>
        </p:txBody>
      </p:sp>
    </p:spTree>
    <p:extLst>
      <p:ext uri="{BB962C8B-B14F-4D97-AF65-F5344CB8AC3E}">
        <p14:creationId xmlns:p14="http://schemas.microsoft.com/office/powerpoint/2010/main" val="2481994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2023/6/5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93610" y="622488"/>
            <a:ext cx="12604095" cy="5958242"/>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9" name="角丸四角形 68"/>
          <p:cNvSpPr/>
          <p:nvPr/>
        </p:nvSpPr>
        <p:spPr>
          <a:xfrm>
            <a:off x="88900" y="6828928"/>
            <a:ext cx="12603600" cy="2652192"/>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93" name="角丸四角形 92"/>
          <p:cNvSpPr/>
          <p:nvPr/>
        </p:nvSpPr>
        <p:spPr>
          <a:xfrm>
            <a:off x="103149" y="628738"/>
            <a:ext cx="12603371"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　環境教育等をめぐる状況等について</a:t>
            </a:r>
          </a:p>
        </p:txBody>
      </p:sp>
      <p:sp>
        <p:nvSpPr>
          <p:cNvPr id="99" name="角丸四角形 98"/>
          <p:cNvSpPr/>
          <p:nvPr/>
        </p:nvSpPr>
        <p:spPr>
          <a:xfrm>
            <a:off x="92932" y="6687884"/>
            <a:ext cx="12603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a:latin typeface="Meiryo UI" pitchFamily="50" charset="-128"/>
                <a:ea typeface="Meiryo UI" pitchFamily="50" charset="-128"/>
                <a:cs typeface="Meiryo UI" pitchFamily="50" charset="-128"/>
              </a:rPr>
              <a:t>　今後の環境教育等の推進について</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54803"/>
            <a:ext cx="6713174" cy="475271"/>
            <a:chOff x="737" y="402"/>
            <a:chExt cx="15307"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5207"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5007"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今後の大阪府環境教育等行動計画のあり方について（部会報告案の概要）</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5004"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573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8" name="グループ化 7">
            <a:extLst>
              <a:ext uri="{FF2B5EF4-FFF2-40B4-BE49-F238E27FC236}">
                <a16:creationId xmlns:a16="http://schemas.microsoft.com/office/drawing/2014/main" id="{44C382EC-A8D8-450C-A793-1F051B0B49AF}"/>
              </a:ext>
            </a:extLst>
          </p:cNvPr>
          <p:cNvGrpSpPr/>
          <p:nvPr/>
        </p:nvGrpSpPr>
        <p:grpSpPr>
          <a:xfrm>
            <a:off x="7264896" y="73969"/>
            <a:ext cx="4037781" cy="460777"/>
            <a:chOff x="7547595" y="46261"/>
            <a:chExt cx="4037781" cy="460777"/>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6570"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9656"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1639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52371"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93107"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22862"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671718"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128176" y="46261"/>
              <a:ext cx="457200" cy="4572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547595" y="46942"/>
              <a:ext cx="458885" cy="458885"/>
            </a:xfrm>
            <a:prstGeom prst="rect">
              <a:avLst/>
            </a:prstGeom>
          </p:spPr>
        </p:pic>
      </p:grpSp>
      <p:sp>
        <p:nvSpPr>
          <p:cNvPr id="61" name="Text Box 2"/>
          <p:cNvSpPr txBox="1">
            <a:spLocks noChangeArrowheads="1"/>
          </p:cNvSpPr>
          <p:nvPr/>
        </p:nvSpPr>
        <p:spPr bwMode="auto">
          <a:xfrm>
            <a:off x="11573046" y="103931"/>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altLang="en-US" sz="13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資料１－２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 name="テキスト ボックス 1"/>
          <p:cNvSpPr txBox="1"/>
          <p:nvPr/>
        </p:nvSpPr>
        <p:spPr>
          <a:xfrm>
            <a:off x="67115" y="1382878"/>
            <a:ext cx="2445253" cy="307777"/>
          </a:xfrm>
          <a:prstGeom prst="rect">
            <a:avLst/>
          </a:prstGeom>
          <a:noFill/>
        </p:spPr>
        <p:txBody>
          <a:bodyPr wrap="square" rtlCol="0">
            <a:spAutoFit/>
          </a:bodyPr>
          <a:lstStyle/>
          <a:p>
            <a:pPr algn="just"/>
            <a:r>
              <a:rPr lang="ja-JP" altLang="en-US" sz="1400" b="1" dirty="0" smtClean="0">
                <a:latin typeface="Meiryo UI" panose="020B0604030504040204" pitchFamily="50" charset="-128"/>
                <a:ea typeface="Meiryo UI" panose="020B0604030504040204" pitchFamily="50" charset="-128"/>
              </a:rPr>
              <a:t>（１）国際的</a:t>
            </a:r>
            <a:r>
              <a:rPr lang="ja-JP" altLang="en-US" sz="1400" b="1" dirty="0">
                <a:latin typeface="Meiryo UI" panose="020B0604030504040204" pitchFamily="50" charset="-128"/>
                <a:ea typeface="Meiryo UI" panose="020B0604030504040204" pitchFamily="50" charset="-128"/>
              </a:rPr>
              <a:t>な動向</a:t>
            </a:r>
            <a:endParaRPr lang="en-US" altLang="ja-JP" sz="1400" b="1"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57241F36-437F-45A5-A13C-5D70EE6151AC}"/>
              </a:ext>
            </a:extLst>
          </p:cNvPr>
          <p:cNvSpPr txBox="1"/>
          <p:nvPr/>
        </p:nvSpPr>
        <p:spPr>
          <a:xfrm>
            <a:off x="179646" y="1007973"/>
            <a:ext cx="3096344" cy="307777"/>
          </a:xfrm>
          <a:prstGeom prst="rect">
            <a:avLst/>
          </a:prstGeom>
          <a:solidFill>
            <a:schemeClr val="accent3">
              <a:lumMod val="40000"/>
              <a:lumOff val="60000"/>
            </a:schemeClr>
          </a:solidFill>
          <a:ln w="19050">
            <a:solidFill>
              <a:srgbClr val="92D050"/>
            </a:solidFill>
          </a:ln>
        </p:spPr>
        <p:txBody>
          <a:bodyPr wrap="square" rtlCol="0">
            <a:spAutoFit/>
          </a:bodyPr>
          <a:lstStyle/>
          <a:p>
            <a:pPr algn="just"/>
            <a:r>
              <a:rPr lang="ja-JP" altLang="en-US" sz="1400" b="1" dirty="0">
                <a:latin typeface="Meiryo UI" panose="020B0604030504040204" pitchFamily="50" charset="-128"/>
                <a:ea typeface="Meiryo UI" panose="020B0604030504040204" pitchFamily="50" charset="-128"/>
              </a:rPr>
              <a:t>１　環境教育等に関する国内外の動向</a:t>
            </a:r>
            <a:endParaRPr lang="en-US" altLang="ja-JP" sz="1400" b="1" dirty="0">
              <a:latin typeface="Meiryo UI" panose="020B0604030504040204" pitchFamily="50" charset="-128"/>
              <a:ea typeface="Meiryo UI" panose="020B0604030504040204" pitchFamily="50" charset="-128"/>
            </a:endParaRPr>
          </a:p>
        </p:txBody>
      </p:sp>
      <p:sp>
        <p:nvSpPr>
          <p:cNvPr id="55" name="テキスト ボックス 54">
            <a:extLst>
              <a:ext uri="{FF2B5EF4-FFF2-40B4-BE49-F238E27FC236}">
                <a16:creationId xmlns:a16="http://schemas.microsoft.com/office/drawing/2014/main" id="{F116F6D2-F7A8-4C2C-9474-ACF746439FC7}"/>
              </a:ext>
            </a:extLst>
          </p:cNvPr>
          <p:cNvSpPr txBox="1"/>
          <p:nvPr/>
        </p:nvSpPr>
        <p:spPr>
          <a:xfrm>
            <a:off x="1853877" y="1382878"/>
            <a:ext cx="10563201" cy="777136"/>
          </a:xfrm>
          <a:prstGeom prst="rect">
            <a:avLst/>
          </a:prstGeom>
          <a:noFill/>
        </p:spPr>
        <p:txBody>
          <a:bodyPr wrap="square" rtlCol="0">
            <a:spAutoFit/>
          </a:bodyPr>
          <a:lstStyle/>
          <a:p>
            <a:pPr marL="92075" indent="-92075">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気候変動、生物多様性の保全への対応など、</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を掲げた「持続可能な開発のための</a:t>
            </a:r>
            <a:r>
              <a:rPr lang="en-US" altLang="ja-JP" sz="1400" dirty="0">
                <a:latin typeface="Meiryo UI" panose="020B0604030504040204" pitchFamily="50" charset="-128"/>
                <a:ea typeface="Meiryo UI" panose="020B0604030504040204" pitchFamily="50" charset="-128"/>
              </a:rPr>
              <a:t>2030</a:t>
            </a:r>
            <a:r>
              <a:rPr lang="ja-JP" altLang="en-US" sz="1400" dirty="0">
                <a:latin typeface="Meiryo UI" panose="020B0604030504040204" pitchFamily="50" charset="-128"/>
                <a:ea typeface="Meiryo UI" panose="020B0604030504040204" pitchFamily="50" charset="-128"/>
              </a:rPr>
              <a:t>アジェンダ」を採択。（</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a:t>
            </a:r>
            <a:endParaRPr lang="en-US" altLang="ja-JP" sz="1400" dirty="0">
              <a:latin typeface="Meiryo UI" panose="020B0604030504040204" pitchFamily="50" charset="-128"/>
              <a:ea typeface="Meiryo UI" panose="020B0604030504040204" pitchFamily="50" charset="-128"/>
            </a:endParaRPr>
          </a:p>
          <a:p>
            <a:pPr marL="92075" indent="-92075" algn="just">
              <a:buFont typeface="Arial" panose="020B0604020202020204" pitchFamily="34" charset="0"/>
              <a:buChar char="•"/>
            </a:pP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の達成に向けて「持続可能な開発のための教育（</a:t>
            </a:r>
            <a:r>
              <a:rPr lang="en-US" altLang="ja-JP" sz="1400" dirty="0">
                <a:latin typeface="Meiryo UI" panose="020B0604030504040204" pitchFamily="50" charset="-128"/>
                <a:ea typeface="Meiryo UI" panose="020B0604030504040204" pitchFamily="50" charset="-128"/>
              </a:rPr>
              <a:t>ESD</a:t>
            </a:r>
            <a:r>
              <a:rPr lang="ja-JP" altLang="en-US" sz="1400" dirty="0">
                <a:latin typeface="Meiryo UI" panose="020B0604030504040204" pitchFamily="50" charset="-128"/>
                <a:ea typeface="Meiryo UI" panose="020B0604030504040204" pitchFamily="50" charset="-128"/>
              </a:rPr>
              <a:t>）」についても更なる取組みを促すため、「</a:t>
            </a:r>
            <a:r>
              <a:rPr lang="en-US" altLang="ja-JP" sz="1400" dirty="0">
                <a:latin typeface="Meiryo UI" panose="020B0604030504040204" pitchFamily="50" charset="-128"/>
                <a:ea typeface="Meiryo UI" panose="020B0604030504040204" pitchFamily="50" charset="-128"/>
              </a:rPr>
              <a:t>ESD</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For</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2030</a:t>
            </a:r>
            <a:r>
              <a:rPr lang="ja-JP" altLang="en-US" sz="1400" dirty="0">
                <a:latin typeface="Meiryo UI" panose="020B0604030504040204" pitchFamily="50" charset="-128"/>
                <a:ea typeface="Meiryo UI" panose="020B0604030504040204" pitchFamily="50" charset="-128"/>
              </a:rPr>
              <a:t>」を採択。（</a:t>
            </a:r>
            <a:r>
              <a:rPr lang="en-US" altLang="ja-JP" sz="1400" dirty="0">
                <a:latin typeface="Meiryo UI" panose="020B0604030504040204" pitchFamily="50" charset="-128"/>
                <a:ea typeface="Meiryo UI" panose="020B0604030504040204" pitchFamily="50" charset="-128"/>
              </a:rPr>
              <a:t>2019</a:t>
            </a:r>
            <a:r>
              <a:rPr lang="ja-JP" altLang="en-US" sz="1400" dirty="0">
                <a:latin typeface="Meiryo UI" panose="020B0604030504040204" pitchFamily="50" charset="-128"/>
                <a:ea typeface="Meiryo UI" panose="020B0604030504040204" pitchFamily="50" charset="-128"/>
              </a:rPr>
              <a:t>年）</a:t>
            </a:r>
            <a:endParaRPr lang="en-US" altLang="ja-JP" sz="1400" dirty="0">
              <a:latin typeface="Meiryo UI" panose="020B0604030504040204" pitchFamily="50" charset="-128"/>
              <a:ea typeface="Meiryo UI" panose="020B0604030504040204" pitchFamily="50" charset="-128"/>
            </a:endParaRPr>
          </a:p>
          <a:p>
            <a:pPr algn="just">
              <a:spcBef>
                <a:spcPts val="300"/>
              </a:spcBef>
            </a:pPr>
            <a:r>
              <a:rPr lang="ja-JP" altLang="en-US" sz="1400" dirty="0">
                <a:latin typeface="Meiryo UI" panose="020B0604030504040204" pitchFamily="50" charset="-128"/>
                <a:ea typeface="Meiryo UI" panose="020B0604030504040204" pitchFamily="50" charset="-128"/>
              </a:rPr>
              <a:t>➡環境教育等の取組みにおいては、</a:t>
            </a:r>
            <a:r>
              <a:rPr lang="en-US" altLang="ja-JP" sz="1400" dirty="0">
                <a:latin typeface="Meiryo UI" panose="020B0604030504040204" pitchFamily="50" charset="-128"/>
                <a:ea typeface="Meiryo UI" panose="020B0604030504040204" pitchFamily="50" charset="-128"/>
              </a:rPr>
              <a:t>ESD</a:t>
            </a:r>
            <a:r>
              <a:rPr lang="ja-JP" altLang="en-US" sz="1400" dirty="0">
                <a:latin typeface="Meiryo UI" panose="020B0604030504040204" pitchFamily="50" charset="-128"/>
                <a:ea typeface="Meiryo UI" panose="020B0604030504040204" pitchFamily="50" charset="-128"/>
              </a:rPr>
              <a:t>と</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との関連を踏まえたものにしていくことが求められている。</a:t>
            </a:r>
            <a:endParaRPr lang="en-US" altLang="ja-JP" sz="14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8F16B406-B66B-48DF-B540-B7A8D16D70F8}"/>
              </a:ext>
            </a:extLst>
          </p:cNvPr>
          <p:cNvSpPr txBox="1"/>
          <p:nvPr/>
        </p:nvSpPr>
        <p:spPr>
          <a:xfrm>
            <a:off x="78418" y="2170458"/>
            <a:ext cx="2085642" cy="307777"/>
          </a:xfrm>
          <a:prstGeom prst="rect">
            <a:avLst/>
          </a:prstGeom>
          <a:noFill/>
        </p:spPr>
        <p:txBody>
          <a:bodyPr wrap="square" rtlCol="0">
            <a:spAutoFit/>
          </a:bodyPr>
          <a:lstStyle/>
          <a:p>
            <a:pPr algn="just"/>
            <a:r>
              <a:rPr lang="ja-JP" altLang="en-US" sz="1400" b="1" dirty="0" smtClean="0">
                <a:latin typeface="Meiryo UI" panose="020B0604030504040204" pitchFamily="50" charset="-128"/>
                <a:ea typeface="Meiryo UI" panose="020B0604030504040204" pitchFamily="50" charset="-128"/>
              </a:rPr>
              <a:t>（２）国内</a:t>
            </a:r>
            <a:r>
              <a:rPr lang="ja-JP" altLang="en-US" sz="1400" b="1" dirty="0">
                <a:latin typeface="Meiryo UI" panose="020B0604030504040204" pitchFamily="50" charset="-128"/>
                <a:ea typeface="Meiryo UI" panose="020B0604030504040204" pitchFamily="50" charset="-128"/>
              </a:rPr>
              <a:t>の動向</a:t>
            </a:r>
            <a:endParaRPr lang="en-US" altLang="ja-JP" sz="1400" b="1"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BDBCCB4D-C5FD-4329-B35C-5EE251D430A8}"/>
              </a:ext>
            </a:extLst>
          </p:cNvPr>
          <p:cNvSpPr txBox="1"/>
          <p:nvPr/>
        </p:nvSpPr>
        <p:spPr>
          <a:xfrm>
            <a:off x="1839682" y="2187900"/>
            <a:ext cx="10866837" cy="1892826"/>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①環境教育等に関連する法令・計画等</a:t>
            </a:r>
            <a:endParaRPr lang="en-US" altLang="ja-JP" sz="1400" b="1" dirty="0">
              <a:latin typeface="Meiryo UI" panose="020B0604030504040204" pitchFamily="50" charset="-128"/>
              <a:ea typeface="Meiryo UI" panose="020B0604030504040204" pitchFamily="50" charset="-128"/>
            </a:endParaRPr>
          </a:p>
          <a:p>
            <a:pPr marL="182563" indent="-96838">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環境教育等促進法に基づく基本方針が変更され、地域や民間企業の「体験の機会の場」の積極的な活用を図り、自然体験、社会体験</a:t>
            </a:r>
            <a:r>
              <a:rPr lang="ja-JP" altLang="en-US" sz="1400" dirty="0" smtClean="0">
                <a:latin typeface="Meiryo UI" panose="020B0604030504040204" pitchFamily="50" charset="-128"/>
                <a:ea typeface="Meiryo UI" panose="020B0604030504040204" pitchFamily="50" charset="-128"/>
              </a:rPr>
              <a:t>など</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幅広い</a:t>
            </a:r>
            <a:r>
              <a:rPr lang="ja-JP" altLang="en-US" sz="1400" dirty="0">
                <a:latin typeface="Meiryo UI" panose="020B0604030504040204" pitchFamily="50" charset="-128"/>
                <a:ea typeface="Meiryo UI" panose="020B0604030504040204" pitchFamily="50" charset="-128"/>
              </a:rPr>
              <a:t>体験活動を促進する方向性が提示された。（</a:t>
            </a:r>
            <a:r>
              <a:rPr lang="en-US" altLang="ja-JP" sz="1400" dirty="0">
                <a:latin typeface="Meiryo UI" panose="020B0604030504040204" pitchFamily="50" charset="-128"/>
                <a:ea typeface="Meiryo UI" panose="020B0604030504040204" pitchFamily="50" charset="-128"/>
              </a:rPr>
              <a:t>2018</a:t>
            </a:r>
            <a:r>
              <a:rPr lang="ja-JP" altLang="en-US" sz="1400" dirty="0">
                <a:latin typeface="Meiryo UI" panose="020B0604030504040204" pitchFamily="50" charset="-128"/>
                <a:ea typeface="Meiryo UI" panose="020B0604030504040204" pitchFamily="50" charset="-128"/>
              </a:rPr>
              <a:t>年）</a:t>
            </a:r>
            <a:endParaRPr lang="en-US" altLang="ja-JP" sz="1400" dirty="0">
              <a:latin typeface="Meiryo UI" panose="020B0604030504040204" pitchFamily="50" charset="-128"/>
              <a:ea typeface="Meiryo UI" panose="020B0604030504040204" pitchFamily="50" charset="-128"/>
            </a:endParaRPr>
          </a:p>
          <a:p>
            <a:pPr marL="182563" indent="-96838">
              <a:buFont typeface="Arial" panose="020B0604020202020204" pitchFamily="34" charset="0"/>
              <a:buChar char="•"/>
            </a:pPr>
            <a:r>
              <a:rPr lang="en-US" altLang="ja-JP" sz="1400" dirty="0">
                <a:latin typeface="Meiryo UI" panose="020B0604030504040204" pitchFamily="50" charset="-128"/>
                <a:ea typeface="Meiryo UI" panose="020B0604030504040204" pitchFamily="50" charset="-128"/>
              </a:rPr>
              <a:t>ESD</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for</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2030</a:t>
            </a:r>
            <a:r>
              <a:rPr lang="ja-JP" altLang="en-US" sz="1400" dirty="0">
                <a:latin typeface="Meiryo UI" panose="020B0604030504040204" pitchFamily="50" charset="-128"/>
                <a:ea typeface="Meiryo UI" panose="020B0604030504040204" pitchFamily="50" charset="-128"/>
              </a:rPr>
              <a:t>を踏まえ、第２期</a:t>
            </a:r>
            <a:r>
              <a:rPr lang="en-US" altLang="ja-JP" sz="1400" dirty="0">
                <a:latin typeface="Meiryo UI" panose="020B0604030504040204" pitchFamily="50" charset="-128"/>
                <a:ea typeface="Meiryo UI" panose="020B0604030504040204" pitchFamily="50" charset="-128"/>
              </a:rPr>
              <a:t>ESD</a:t>
            </a:r>
            <a:r>
              <a:rPr lang="ja-JP" altLang="en-US" sz="1400" dirty="0">
                <a:latin typeface="Meiryo UI" panose="020B0604030504040204" pitchFamily="50" charset="-128"/>
                <a:ea typeface="Meiryo UI" panose="020B0604030504040204" pitchFamily="50" charset="-128"/>
              </a:rPr>
              <a:t>国内実施計画を策定し、持続可能な社会の創り手を効果的に推進することが示された。（</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a:t>
            </a:r>
            <a:endParaRPr lang="en-US" altLang="ja-JP" sz="1400" dirty="0">
              <a:latin typeface="Meiryo UI" panose="020B0604030504040204" pitchFamily="50" charset="-128"/>
              <a:ea typeface="Meiryo UI" panose="020B0604030504040204" pitchFamily="50" charset="-128"/>
            </a:endParaRPr>
          </a:p>
          <a:p>
            <a:pPr marL="182563" indent="-96838">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小中高の学習指導要領等の理念に、「持続可能な社会の創り手」に必要な資質・能力を</a:t>
            </a:r>
            <a:r>
              <a:rPr lang="ja-JP" altLang="en-US" sz="1400" dirty="0" smtClean="0">
                <a:latin typeface="Meiryo UI" panose="020B0604030504040204" pitchFamily="50" charset="-128"/>
                <a:ea typeface="Meiryo UI" panose="020B0604030504040204" pitchFamily="50" charset="-128"/>
              </a:rPr>
              <a:t>育成する</a:t>
            </a:r>
            <a:r>
              <a:rPr lang="en-US" altLang="ja-JP" sz="1400" dirty="0">
                <a:latin typeface="Meiryo UI" panose="020B0604030504040204" pitchFamily="50" charset="-128"/>
                <a:ea typeface="Meiryo UI" panose="020B0604030504040204" pitchFamily="50" charset="-128"/>
              </a:rPr>
              <a:t>ESD</a:t>
            </a:r>
            <a:r>
              <a:rPr lang="ja-JP" altLang="en-US" sz="1400" dirty="0">
                <a:latin typeface="Meiryo UI" panose="020B0604030504040204" pitchFamily="50" charset="-128"/>
                <a:ea typeface="Meiryo UI" panose="020B0604030504040204" pitchFamily="50" charset="-128"/>
              </a:rPr>
              <a:t>の考え方が盛り込まれた。（</a:t>
            </a:r>
            <a:r>
              <a:rPr lang="en-US" altLang="ja-JP" sz="1400" dirty="0">
                <a:latin typeface="Meiryo UI" panose="020B0604030504040204" pitchFamily="50" charset="-128"/>
                <a:ea typeface="Meiryo UI" panose="020B0604030504040204" pitchFamily="50" charset="-128"/>
              </a:rPr>
              <a:t>2017</a:t>
            </a:r>
            <a:r>
              <a:rPr lang="ja-JP" altLang="en-US" sz="1400" dirty="0">
                <a:latin typeface="Meiryo UI" panose="020B0604030504040204" pitchFamily="50" charset="-128"/>
                <a:ea typeface="Meiryo UI" panose="020B0604030504040204" pitchFamily="50" charset="-128"/>
              </a:rPr>
              <a:t>年以降）</a:t>
            </a:r>
            <a:endParaRPr lang="en-US" altLang="ja-JP" sz="1400" dirty="0">
              <a:latin typeface="Meiryo UI" panose="020B0604030504040204" pitchFamily="50" charset="-128"/>
              <a:ea typeface="Meiryo UI" panose="020B0604030504040204" pitchFamily="50" charset="-128"/>
            </a:endParaRPr>
          </a:p>
          <a:p>
            <a:pPr>
              <a:spcBef>
                <a:spcPts val="600"/>
              </a:spcBef>
            </a:pPr>
            <a:r>
              <a:rPr lang="ja-JP" altLang="en-US" sz="1400" b="1" dirty="0">
                <a:latin typeface="Meiryo UI" panose="020B0604030504040204" pitchFamily="50" charset="-128"/>
                <a:ea typeface="Meiryo UI" panose="020B0604030504040204" pitchFamily="50" charset="-128"/>
              </a:rPr>
              <a:t>②環境教育を取り巻く状況</a:t>
            </a:r>
            <a:endParaRPr lang="en-US" altLang="ja-JP" sz="1400" b="1" dirty="0">
              <a:latin typeface="Meiryo UI" panose="020B0604030504040204" pitchFamily="50" charset="-128"/>
              <a:ea typeface="Meiryo UI" panose="020B0604030504040204" pitchFamily="50" charset="-128"/>
            </a:endParaRPr>
          </a:p>
          <a:p>
            <a:pPr marL="182563" indent="-96838">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学校では、環境教育を教科横断的に実施</a:t>
            </a:r>
            <a:r>
              <a:rPr lang="ja-JP" altLang="en-US" sz="1400" dirty="0" smtClean="0">
                <a:latin typeface="Meiryo UI" panose="020B0604030504040204" pitchFamily="50" charset="-128"/>
                <a:ea typeface="Meiryo UI" panose="020B0604030504040204" pitchFamily="50" charset="-128"/>
              </a:rPr>
              <a:t>。　企業</a:t>
            </a:r>
            <a:r>
              <a:rPr lang="ja-JP" altLang="en-US" sz="1400" dirty="0">
                <a:latin typeface="Meiryo UI" panose="020B0604030504040204" pitchFamily="50" charset="-128"/>
                <a:ea typeface="Meiryo UI" panose="020B0604030504040204" pitchFamily="50" charset="-128"/>
              </a:rPr>
              <a:t>では、環境に配慮した取組みの重要性が増大。</a:t>
            </a:r>
            <a:endParaRPr lang="en-US" altLang="ja-JP" sz="1400" dirty="0">
              <a:latin typeface="Meiryo UI" panose="020B0604030504040204" pitchFamily="50" charset="-128"/>
              <a:ea typeface="Meiryo UI" panose="020B0604030504040204" pitchFamily="50" charset="-128"/>
            </a:endParaRPr>
          </a:p>
          <a:p>
            <a:pPr marL="182563" indent="-96838">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地域では、これまで中心的な役割を担ってきた自治会等の地縁型コミュニティの活動が縮小傾向。</a:t>
            </a:r>
            <a:endParaRPr lang="en-US" altLang="ja-JP" sz="140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01BF2BD1-4735-48DA-B379-D3AD008097F8}"/>
              </a:ext>
            </a:extLst>
          </p:cNvPr>
          <p:cNvSpPr txBox="1"/>
          <p:nvPr/>
        </p:nvSpPr>
        <p:spPr>
          <a:xfrm>
            <a:off x="170682" y="4103891"/>
            <a:ext cx="4156400" cy="307777"/>
          </a:xfrm>
          <a:prstGeom prst="rect">
            <a:avLst/>
          </a:prstGeom>
          <a:solidFill>
            <a:schemeClr val="accent3">
              <a:lumMod val="40000"/>
              <a:lumOff val="60000"/>
            </a:schemeClr>
          </a:solidFill>
          <a:ln w="19050">
            <a:solidFill>
              <a:srgbClr val="92D050"/>
            </a:solidFill>
          </a:ln>
        </p:spPr>
        <p:txBody>
          <a:bodyPr wrap="square" rtlCol="0">
            <a:spAutoFit/>
          </a:bodyPr>
          <a:lstStyle/>
          <a:p>
            <a:pPr algn="just"/>
            <a:r>
              <a:rPr lang="ja-JP" altLang="en-US" sz="1400" b="1" dirty="0">
                <a:latin typeface="Meiryo UI" panose="020B0604030504040204" pitchFamily="50" charset="-128"/>
                <a:ea typeface="Meiryo UI" panose="020B0604030504040204" pitchFamily="50" charset="-128"/>
              </a:rPr>
              <a:t>２　大阪における環境教育等の取組み状況等について</a:t>
            </a:r>
            <a:endParaRPr lang="en-US" altLang="ja-JP" sz="1400" b="1"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06AD1BB0-53B4-49B9-9446-AA68434B9C66}"/>
              </a:ext>
            </a:extLst>
          </p:cNvPr>
          <p:cNvSpPr txBox="1"/>
          <p:nvPr/>
        </p:nvSpPr>
        <p:spPr>
          <a:xfrm>
            <a:off x="278191" y="4434162"/>
            <a:ext cx="12265276" cy="2123658"/>
          </a:xfrm>
          <a:prstGeom prst="rect">
            <a:avLst/>
          </a:prstGeom>
          <a:noFill/>
        </p:spPr>
        <p:txBody>
          <a:bodyPr wrap="square" rtlCol="0">
            <a:spAutoFit/>
          </a:bodyPr>
          <a:lstStyle/>
          <a:p>
            <a:pPr algn="just">
              <a:spcAft>
                <a:spcPts val="300"/>
              </a:spcAft>
            </a:pP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現行計画に基づく取組みにおける課題と必要な対応</a:t>
            </a:r>
            <a:endParaRPr lang="en-US" altLang="ja-JP" sz="1400" b="1" dirty="0">
              <a:latin typeface="Meiryo UI" panose="020B0604030504040204" pitchFamily="50" charset="-128"/>
              <a:ea typeface="Meiryo UI" panose="020B0604030504040204" pitchFamily="50" charset="-128"/>
            </a:endParaRPr>
          </a:p>
          <a:p>
            <a:pPr marL="180975" indent="-95250" algn="just">
              <a:spcAft>
                <a:spcPts val="300"/>
              </a:spcAft>
              <a:buFont typeface="Arial" panose="020B0604020202020204" pitchFamily="34" charset="0"/>
              <a:buChar char="•"/>
            </a:pPr>
            <a:r>
              <a:rPr lang="en-US" altLang="ja-JP" sz="1400" dirty="0">
                <a:latin typeface="Meiryo UI" panose="020B0604030504040204" pitchFamily="50" charset="-128"/>
                <a:ea typeface="Meiryo UI" panose="020B0604030504040204" pitchFamily="50" charset="-128"/>
              </a:rPr>
              <a:t>SNS</a:t>
            </a:r>
            <a:r>
              <a:rPr lang="ja-JP" altLang="en-US" sz="1400" dirty="0">
                <a:latin typeface="Meiryo UI" panose="020B0604030504040204" pitchFamily="50" charset="-128"/>
                <a:ea typeface="Meiryo UI" panose="020B0604030504040204" pitchFamily="50" charset="-128"/>
              </a:rPr>
              <a:t>等の普及により情報発信・収集方法が多様化し、府域全体の環境情報を一元的に管理することが困難。</a:t>
            </a:r>
            <a:endParaRPr lang="en-US" altLang="ja-JP" sz="1400" dirty="0">
              <a:latin typeface="Meiryo UI" panose="020B0604030504040204" pitchFamily="50" charset="-128"/>
              <a:ea typeface="Meiryo UI" panose="020B0604030504040204" pitchFamily="50" charset="-128"/>
            </a:endParaRPr>
          </a:p>
          <a:p>
            <a:pPr marL="85725" algn="just"/>
            <a:r>
              <a:rPr lang="ja-JP" altLang="en-US" sz="1400" dirty="0">
                <a:latin typeface="Meiryo UI" panose="020B0604030504040204" pitchFamily="50" charset="-128"/>
                <a:ea typeface="Meiryo UI" panose="020B0604030504040204" pitchFamily="50" charset="-128"/>
              </a:rPr>
              <a:t>➡目的・内容に応じたツール選択、発信力・伝達力の強化が必要。</a:t>
            </a:r>
            <a:endParaRPr lang="en-US" altLang="ja-JP" sz="1400" dirty="0">
              <a:latin typeface="Meiryo UI" panose="020B0604030504040204" pitchFamily="50" charset="-128"/>
              <a:ea typeface="Meiryo UI" panose="020B0604030504040204" pitchFamily="50" charset="-128"/>
            </a:endParaRPr>
          </a:p>
          <a:p>
            <a:pPr marL="180975" indent="-95250" algn="just">
              <a:spcBef>
                <a:spcPts val="600"/>
              </a:spcBef>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ボランティア登録制度の登録者数は減少傾向、府が実施する森づくり、道路や河川の清掃といった環境保全活動は、参加する府民や団体が固定化し、継続性・活性化に課題</a:t>
            </a:r>
            <a:r>
              <a:rPr lang="ja-JP" altLang="en-US" sz="1400" dirty="0" smtClean="0">
                <a:latin typeface="Meiryo UI" panose="020B0604030504040204" pitchFamily="50" charset="-128"/>
                <a:ea typeface="Meiryo UI" panose="020B0604030504040204" pitchFamily="50" charset="-128"/>
              </a:rPr>
              <a:t>。一方</a:t>
            </a:r>
            <a:r>
              <a:rPr lang="ja-JP" altLang="en-US" sz="1400" dirty="0">
                <a:latin typeface="Meiryo UI" panose="020B0604030504040204" pitchFamily="50" charset="-128"/>
                <a:ea typeface="Meiryo UI" panose="020B0604030504040204" pitchFamily="50" charset="-128"/>
              </a:rPr>
              <a:t>、大阪府が直接関与できていない地域の自主的な環境保全活動の増加や、ボランティア登録制度以外での府民の参加が増加。</a:t>
            </a:r>
            <a:endParaRPr lang="en-US" altLang="ja-JP" sz="1400" dirty="0">
              <a:latin typeface="Meiryo UI" panose="020B0604030504040204" pitchFamily="50" charset="-128"/>
              <a:ea typeface="Meiryo UI" panose="020B0604030504040204" pitchFamily="50" charset="-128"/>
            </a:endParaRPr>
          </a:p>
          <a:p>
            <a:pPr marL="180975" indent="-95250" algn="just">
              <a:spcAft>
                <a:spcPts val="600"/>
              </a:spcAft>
            </a:pPr>
            <a:r>
              <a:rPr lang="ja-JP" altLang="en-US" sz="1400" dirty="0">
                <a:latin typeface="Meiryo UI" panose="020B0604030504040204" pitchFamily="50" charset="-128"/>
                <a:ea typeface="Meiryo UI" panose="020B0604030504040204" pitchFamily="50" charset="-128"/>
              </a:rPr>
              <a:t>➡活発に活動する</a:t>
            </a:r>
            <a:r>
              <a:rPr lang="en-US" altLang="ja-JP" sz="1400" dirty="0">
                <a:latin typeface="Meiryo UI" panose="020B0604030504040204" pitchFamily="50" charset="-128"/>
                <a:ea typeface="Meiryo UI" panose="020B0604030504040204" pitchFamily="50" charset="-128"/>
              </a:rPr>
              <a:t>NPO</a:t>
            </a:r>
            <a:r>
              <a:rPr lang="ja-JP" altLang="en-US" sz="1400" dirty="0">
                <a:latin typeface="Meiryo UI" panose="020B0604030504040204" pitchFamily="50" charset="-128"/>
                <a:ea typeface="Meiryo UI" panose="020B0604030504040204" pitchFamily="50" charset="-128"/>
              </a:rPr>
              <a:t>等との連携を深め、協働の輪を広げることや</a:t>
            </a:r>
            <a:r>
              <a:rPr lang="ja-JP" altLang="en-US" sz="1400" dirty="0" smtClean="0">
                <a:latin typeface="Meiryo UI" panose="020B0604030504040204" pitchFamily="50" charset="-128"/>
                <a:ea typeface="Meiryo UI" panose="020B0604030504040204" pitchFamily="50" charset="-128"/>
              </a:rPr>
              <a:t>、各団体</a:t>
            </a:r>
            <a:r>
              <a:rPr lang="ja-JP" altLang="en-US" sz="1400" dirty="0">
                <a:latin typeface="Meiryo UI" panose="020B0604030504040204" pitchFamily="50" charset="-128"/>
                <a:ea typeface="Meiryo UI" panose="020B0604030504040204" pitchFamily="50" charset="-128"/>
              </a:rPr>
              <a:t>の活動の活性化につながる多面的な支援が必要。</a:t>
            </a:r>
            <a:endParaRPr lang="en-US" altLang="ja-JP" sz="1400" dirty="0">
              <a:latin typeface="Meiryo UI" panose="020B0604030504040204" pitchFamily="50" charset="-128"/>
              <a:ea typeface="Meiryo UI" panose="020B0604030504040204" pitchFamily="50" charset="-128"/>
            </a:endParaRPr>
          </a:p>
          <a:p>
            <a:pPr marL="180975" indent="-95250" algn="just">
              <a:spcAft>
                <a:spcPts val="300"/>
              </a:spcAft>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大阪府や市町村が直接実施する出前講座等については、財源・人的資源に限界があり実施数も制限される。</a:t>
            </a:r>
            <a:endParaRPr lang="en-US" altLang="ja-JP" sz="1400" dirty="0">
              <a:latin typeface="Meiryo UI" panose="020B0604030504040204" pitchFamily="50" charset="-128"/>
              <a:ea typeface="Meiryo UI" panose="020B0604030504040204" pitchFamily="50" charset="-128"/>
            </a:endParaRPr>
          </a:p>
          <a:p>
            <a:pPr marL="85725">
              <a:spcAft>
                <a:spcPts val="300"/>
              </a:spcAft>
            </a:pPr>
            <a:r>
              <a:rPr lang="ja-JP" altLang="en-US" sz="1400" dirty="0">
                <a:latin typeface="Meiryo UI" panose="020B0604030504040204" pitchFamily="50" charset="-128"/>
                <a:ea typeface="Meiryo UI" panose="020B0604030504040204" pitchFamily="50" charset="-128"/>
              </a:rPr>
              <a:t>➡多様な主体との役割分担と連携・協力により、効率的・効果的な環境教育の</a:t>
            </a:r>
            <a:r>
              <a:rPr lang="ja-JP" altLang="en-US" sz="1400" dirty="0" smtClean="0">
                <a:latin typeface="Meiryo UI" panose="020B0604030504040204" pitchFamily="50" charset="-128"/>
                <a:ea typeface="Meiryo UI" panose="020B0604030504040204" pitchFamily="50" charset="-128"/>
              </a:rPr>
              <a:t>展開</a:t>
            </a:r>
            <a:r>
              <a:rPr lang="ja-JP" altLang="en-US" sz="1400" dirty="0">
                <a:latin typeface="Meiryo UI" panose="020B0604030504040204" pitchFamily="50" charset="-128"/>
                <a:ea typeface="Meiryo UI" panose="020B0604030504040204" pitchFamily="50" charset="-128"/>
              </a:rPr>
              <a:t>が必要。</a:t>
            </a:r>
            <a:endParaRPr lang="en-US" altLang="ja-JP" sz="14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876B33A3-1F8A-448C-9635-9C65D724D1F0}"/>
              </a:ext>
            </a:extLst>
          </p:cNvPr>
          <p:cNvSpPr txBox="1"/>
          <p:nvPr/>
        </p:nvSpPr>
        <p:spPr>
          <a:xfrm>
            <a:off x="1987527" y="7073028"/>
            <a:ext cx="8346344" cy="1015663"/>
          </a:xfrm>
          <a:prstGeom prst="rect">
            <a:avLst/>
          </a:prstGeom>
          <a:noFill/>
        </p:spPr>
        <p:txBody>
          <a:bodyPr wrap="square" rtlCol="0">
            <a:spAutoFit/>
          </a:bodyPr>
          <a:lstStyle/>
          <a:p>
            <a:pPr>
              <a:lnSpc>
                <a:spcPts val="18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あらゆる主体の参加・活動と多様な形の連携・協働のもと、持続可能な社会をつくるため、</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88900">
              <a:lnSpc>
                <a:spcPts val="1800"/>
              </a:lnSpc>
              <a:buFont typeface="Arial" panose="020B0604020202020204" pitchFamily="34" charset="0"/>
              <a:buChar cha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環境課題と社会・経済課題の関連を理解し、主体的な判断ができる人が育つ</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88900">
              <a:lnSpc>
                <a:spcPts val="1800"/>
              </a:lnSpc>
              <a:buFont typeface="Arial" panose="020B0604020202020204" pitchFamily="34" charset="0"/>
              <a:buChar cha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環境問題の解決に向けて自ら進んで取り組む実践的な人や組織が育つ</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88900">
              <a:lnSpc>
                <a:spcPts val="1800"/>
              </a:lnSpc>
              <a:buFont typeface="Arial" panose="020B0604020202020204" pitchFamily="34" charset="0"/>
              <a:buChar cha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各主体の相互協力により環境保全活動の輪が広がり、環境のもたらす恵みを次世代に引き継ぐ</a:t>
            </a:r>
            <a:endParaRPr lang="en-US" altLang="ja-JP"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29404" y="7156546"/>
            <a:ext cx="1757853" cy="841434"/>
          </a:xfrm>
          <a:prstGeom prst="roundRect">
            <a:avLst>
              <a:gd name="adj" fmla="val 0"/>
            </a:avLst>
          </a:prstGeom>
          <a:solidFill>
            <a:schemeClr val="accent3">
              <a:lumMod val="40000"/>
              <a:lumOff val="60000"/>
            </a:schemeClr>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876B33A3-1F8A-448C-9635-9C65D724D1F0}"/>
              </a:ext>
            </a:extLst>
          </p:cNvPr>
          <p:cNvSpPr txBox="1"/>
          <p:nvPr/>
        </p:nvSpPr>
        <p:spPr>
          <a:xfrm>
            <a:off x="229404" y="7449655"/>
            <a:ext cx="1850916" cy="323165"/>
          </a:xfrm>
          <a:prstGeom prst="rect">
            <a:avLst/>
          </a:prstGeom>
          <a:noFill/>
        </p:spPr>
        <p:txBody>
          <a:bodyPr wrap="square" rtlCol="0">
            <a:spAutoFit/>
          </a:bodyPr>
          <a:lstStyle/>
          <a:p>
            <a:pPr>
              <a:lnSpc>
                <a:spcPts val="1800"/>
              </a:lnSpc>
              <a:spcAft>
                <a:spcPts val="300"/>
              </a:spcAft>
            </a:pP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　めざす</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将来像</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5E373F36-8923-4AC6-9781-C25BBFEC801D}"/>
              </a:ext>
            </a:extLst>
          </p:cNvPr>
          <p:cNvSpPr txBox="1"/>
          <p:nvPr/>
        </p:nvSpPr>
        <p:spPr>
          <a:xfrm>
            <a:off x="1987257" y="8126906"/>
            <a:ext cx="11314877" cy="784830"/>
          </a:xfrm>
          <a:prstGeom prst="rect">
            <a:avLst/>
          </a:prstGeom>
          <a:noFill/>
        </p:spPr>
        <p:txBody>
          <a:bodyPr wrap="square" rtlCol="0">
            <a:spAutoFit/>
          </a:bodyPr>
          <a:lstStyle/>
          <a:p>
            <a:pPr marL="174625" indent="-85725">
              <a:lnSpc>
                <a:spcPts val="1800"/>
              </a:lnSpc>
              <a:buFont typeface="Arial" panose="020B0604020202020204" pitchFamily="34" charset="0"/>
              <a:buChar char="•"/>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世代が、自ら主体的に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気候変動や生物多様性の喪失等の環境について</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学習できるようにする。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4625" indent="-85725">
              <a:lnSpc>
                <a:spcPts val="1800"/>
              </a:lnSpc>
              <a:buFont typeface="Arial" panose="020B0604020202020204" pitchFamily="34" charset="0"/>
              <a:buChar cha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家庭、学校、地域、社会教育施設、職場その他あらゆる場と機会において、環境負荷低減に向け、主体的・継続的な活動が実践されるようにする。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4625" indent="-85725">
              <a:lnSpc>
                <a:spcPts val="1800"/>
              </a:lnSpc>
              <a:buFont typeface="Arial" panose="020B0604020202020204" pitchFamily="34" charset="0"/>
              <a:buChar cha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あらゆる活動において、「環境」という要素を意識することで、環境保全活動の広がりを図る。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229404" y="8099782"/>
            <a:ext cx="1757853" cy="776808"/>
          </a:xfrm>
          <a:prstGeom prst="roundRect">
            <a:avLst>
              <a:gd name="adj" fmla="val 0"/>
            </a:avLst>
          </a:prstGeom>
          <a:solidFill>
            <a:schemeClr val="accent3">
              <a:lumMod val="40000"/>
              <a:lumOff val="60000"/>
            </a:schemeClr>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5E373F36-8923-4AC6-9781-C25BBFEC801D}"/>
              </a:ext>
            </a:extLst>
          </p:cNvPr>
          <p:cNvSpPr txBox="1"/>
          <p:nvPr/>
        </p:nvSpPr>
        <p:spPr>
          <a:xfrm>
            <a:off x="194152" y="8365477"/>
            <a:ext cx="2239728" cy="301108"/>
          </a:xfrm>
          <a:prstGeom prst="rect">
            <a:avLst/>
          </a:prstGeom>
          <a:noFill/>
        </p:spPr>
        <p:txBody>
          <a:bodyPr wrap="square" rtlCol="0">
            <a:spAutoFit/>
          </a:bodyPr>
          <a:lstStyle/>
          <a:p>
            <a:pPr>
              <a:lnSpc>
                <a:spcPts val="1800"/>
              </a:lnSpc>
              <a:spcAft>
                <a:spcPts val="300"/>
              </a:spcAft>
            </a:pPr>
            <a:r>
              <a:rPr lang="ja-JP" altLang="en-US" sz="1400" b="1" dirty="0">
                <a:latin typeface="Meiryo UI" panose="020B0604030504040204" pitchFamily="50" charset="-128"/>
                <a:ea typeface="Meiryo UI" panose="020B0604030504040204" pitchFamily="50" charset="-128"/>
              </a:rPr>
              <a:t>２　基本的な</a:t>
            </a:r>
            <a:r>
              <a:rPr lang="ja-JP" altLang="en-US" sz="1400" b="1" dirty="0" smtClean="0">
                <a:latin typeface="Meiryo UI" panose="020B0604030504040204" pitchFamily="50" charset="-128"/>
                <a:ea typeface="Meiryo UI" panose="020B0604030504040204" pitchFamily="50" charset="-128"/>
              </a:rPr>
              <a:t>方向性</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257021" y="8983744"/>
            <a:ext cx="1730236" cy="425368"/>
          </a:xfrm>
          <a:prstGeom prst="roundRect">
            <a:avLst>
              <a:gd name="adj" fmla="val 0"/>
            </a:avLst>
          </a:prstGeom>
          <a:solidFill>
            <a:schemeClr val="accent3">
              <a:lumMod val="40000"/>
              <a:lumOff val="60000"/>
            </a:schemeClr>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324742B2-B2BA-4D17-95C7-33C21F00789B}"/>
              </a:ext>
            </a:extLst>
          </p:cNvPr>
          <p:cNvSpPr txBox="1"/>
          <p:nvPr/>
        </p:nvSpPr>
        <p:spPr>
          <a:xfrm>
            <a:off x="2150476" y="9067524"/>
            <a:ext cx="8102799" cy="307777"/>
          </a:xfrm>
          <a:prstGeom prst="rect">
            <a:avLst/>
          </a:prstGeom>
          <a:noFill/>
        </p:spPr>
        <p:txBody>
          <a:bodyPr wrap="square" rtlCol="0">
            <a:spAutoFit/>
          </a:bodyPr>
          <a:lstStyle/>
          <a:p>
            <a:pPr>
              <a:spcAft>
                <a:spcPts val="600"/>
              </a:spcAft>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324742B2-B2BA-4D17-95C7-33C21F00789B}"/>
              </a:ext>
            </a:extLst>
          </p:cNvPr>
          <p:cNvSpPr txBox="1"/>
          <p:nvPr/>
        </p:nvSpPr>
        <p:spPr>
          <a:xfrm>
            <a:off x="208112" y="9052141"/>
            <a:ext cx="2716240" cy="307777"/>
          </a:xfrm>
          <a:prstGeom prst="rect">
            <a:avLst/>
          </a:prstGeom>
          <a:noFill/>
        </p:spPr>
        <p:txBody>
          <a:bodyPr wrap="square" rtlCol="0">
            <a:spAutoFit/>
          </a:bodyPr>
          <a:lstStyle/>
          <a:p>
            <a:pPr>
              <a:spcAft>
                <a:spcPts val="600"/>
              </a:spcAft>
            </a:pPr>
            <a:r>
              <a:rPr lang="ja-JP" altLang="en-US" sz="1400" b="1" dirty="0">
                <a:latin typeface="Meiryo UI" panose="020B0604030504040204" pitchFamily="50" charset="-128"/>
                <a:ea typeface="Meiryo UI" panose="020B0604030504040204" pitchFamily="50" charset="-128"/>
              </a:rPr>
              <a:t>３　計画の期間</a:t>
            </a:r>
            <a:r>
              <a:rPr lang="ja-JP" altLang="en-US" sz="1400" dirty="0">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4689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382C54F9-1F4D-49E1-A30D-5182A5D593F9}"/>
              </a:ext>
            </a:extLst>
          </p:cNvPr>
          <p:cNvSpPr/>
          <p:nvPr/>
        </p:nvSpPr>
        <p:spPr>
          <a:xfrm>
            <a:off x="5092951" y="2369951"/>
            <a:ext cx="2772000" cy="384361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F32349FC-881B-4D46-9FFA-876D8729A42F}"/>
              </a:ext>
            </a:extLst>
          </p:cNvPr>
          <p:cNvSpPr/>
          <p:nvPr/>
        </p:nvSpPr>
        <p:spPr>
          <a:xfrm>
            <a:off x="547468" y="2328106"/>
            <a:ext cx="2880000" cy="384361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角丸四角形 68"/>
          <p:cNvSpPr/>
          <p:nvPr/>
        </p:nvSpPr>
        <p:spPr>
          <a:xfrm>
            <a:off x="93880" y="625625"/>
            <a:ext cx="12613840" cy="8861275"/>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99" name="角丸四角形 98"/>
          <p:cNvSpPr/>
          <p:nvPr/>
        </p:nvSpPr>
        <p:spPr>
          <a:xfrm>
            <a:off x="93880" y="634302"/>
            <a:ext cx="1261384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a:latin typeface="Meiryo UI" pitchFamily="50" charset="-128"/>
                <a:ea typeface="Meiryo UI" pitchFamily="50" charset="-128"/>
                <a:cs typeface="Meiryo UI" pitchFamily="50" charset="-128"/>
              </a:rPr>
              <a:t>　今後の環境教育等の推進について</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54803"/>
            <a:ext cx="6713174" cy="475271"/>
            <a:chOff x="737" y="402"/>
            <a:chExt cx="15307"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5207"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5007"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今後の大阪府環境教育等行動計画のあり方について（部会報告案の概要）</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5004"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573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8" name="グループ化 7">
            <a:extLst>
              <a:ext uri="{FF2B5EF4-FFF2-40B4-BE49-F238E27FC236}">
                <a16:creationId xmlns:a16="http://schemas.microsoft.com/office/drawing/2014/main" id="{44C382EC-A8D8-450C-A793-1F051B0B49AF}"/>
              </a:ext>
            </a:extLst>
          </p:cNvPr>
          <p:cNvGrpSpPr/>
          <p:nvPr/>
        </p:nvGrpSpPr>
        <p:grpSpPr>
          <a:xfrm>
            <a:off x="7264896" y="73969"/>
            <a:ext cx="4037781" cy="460777"/>
            <a:chOff x="7547595" y="46261"/>
            <a:chExt cx="4037781" cy="460777"/>
          </a:xfrm>
        </p:grpSpPr>
        <p:pic>
          <p:nvPicPr>
            <p:cNvPr id="1029" name="図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6570"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9656"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1639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52371"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93107"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22862"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671718"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128176" y="46261"/>
              <a:ext cx="457200" cy="457200"/>
            </a:xfrm>
            <a:prstGeom prst="rect">
              <a:avLst/>
            </a:prstGeom>
          </p:spPr>
        </p:pic>
        <p:pic>
          <p:nvPicPr>
            <p:cNvPr id="85" name="図 8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547595" y="46942"/>
              <a:ext cx="458885" cy="458885"/>
            </a:xfrm>
            <a:prstGeom prst="rect">
              <a:avLst/>
            </a:prstGeom>
          </p:spPr>
        </p:pic>
      </p:grpSp>
      <p:sp>
        <p:nvSpPr>
          <p:cNvPr id="61" name="Text Box 2"/>
          <p:cNvSpPr txBox="1">
            <a:spLocks noChangeArrowheads="1"/>
          </p:cNvSpPr>
          <p:nvPr/>
        </p:nvSpPr>
        <p:spPr bwMode="auto">
          <a:xfrm>
            <a:off x="11573046" y="103931"/>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altLang="en-US" sz="13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資料１－２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8" name="テキスト ボックス 37">
            <a:extLst>
              <a:ext uri="{FF2B5EF4-FFF2-40B4-BE49-F238E27FC236}">
                <a16:creationId xmlns:a16="http://schemas.microsoft.com/office/drawing/2014/main" id="{3485E8BD-2CAD-4038-BE09-D9C8BBC51319}"/>
              </a:ext>
            </a:extLst>
          </p:cNvPr>
          <p:cNvSpPr txBox="1"/>
          <p:nvPr/>
        </p:nvSpPr>
        <p:spPr>
          <a:xfrm>
            <a:off x="268115" y="1027788"/>
            <a:ext cx="1296144" cy="323165"/>
          </a:xfrm>
          <a:prstGeom prst="rect">
            <a:avLst/>
          </a:prstGeom>
          <a:solidFill>
            <a:schemeClr val="accent3">
              <a:lumMod val="40000"/>
              <a:lumOff val="60000"/>
            </a:schemeClr>
          </a:solidFill>
          <a:ln w="19050">
            <a:solidFill>
              <a:srgbClr val="92D050"/>
            </a:solidFill>
          </a:ln>
        </p:spPr>
        <p:txBody>
          <a:bodyPr wrap="square" rtlCol="0">
            <a:spAutoFit/>
          </a:bodyPr>
          <a:lstStyle/>
          <a:p>
            <a:pPr>
              <a:lnSpc>
                <a:spcPts val="1800"/>
              </a:lnSpc>
              <a:spcAft>
                <a:spcPts val="300"/>
              </a:spcAft>
            </a:pPr>
            <a:r>
              <a:rPr lang="ja-JP" altLang="en-US" sz="1400" b="1" dirty="0">
                <a:latin typeface="Meiryo UI" panose="020B0604030504040204" pitchFamily="50" charset="-128"/>
                <a:ea typeface="Meiryo UI" panose="020B0604030504040204" pitchFamily="50" charset="-128"/>
              </a:rPr>
              <a:t>４　推進</a:t>
            </a:r>
            <a:r>
              <a:rPr lang="ja-JP" altLang="en-US" sz="1400" b="1" dirty="0" smtClean="0">
                <a:latin typeface="Meiryo UI" panose="020B0604030504040204" pitchFamily="50" charset="-128"/>
                <a:ea typeface="Meiryo UI" panose="020B0604030504040204" pitchFamily="50" charset="-128"/>
              </a:rPr>
              <a:t>方策</a:t>
            </a:r>
            <a:endParaRPr lang="ja-JP" altLang="en-US" sz="14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7915FE1B-6B9A-48A6-B119-A4E3420D1370}"/>
              </a:ext>
            </a:extLst>
          </p:cNvPr>
          <p:cNvSpPr txBox="1"/>
          <p:nvPr/>
        </p:nvSpPr>
        <p:spPr>
          <a:xfrm>
            <a:off x="297867" y="2461702"/>
            <a:ext cx="4232093" cy="4811574"/>
          </a:xfrm>
          <a:prstGeom prst="rect">
            <a:avLst/>
          </a:prstGeom>
          <a:noFill/>
          <a:ln w="19050">
            <a:noFill/>
          </a:ln>
        </p:spPr>
        <p:txBody>
          <a:bodyPr wrap="square" rIns="108000" rtlCol="0">
            <a:spAutoFit/>
          </a:bodyPr>
          <a:lstStyle/>
          <a:p>
            <a:pPr>
              <a:lnSpc>
                <a:spcPts val="1600"/>
              </a:lnSpc>
            </a:pPr>
            <a:r>
              <a:rPr kumimoji="1" lang="ja-JP" altLang="en-US" sz="1400" b="1"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府民・地域コミュニティ</a:t>
            </a:r>
            <a:r>
              <a:rPr lang="en-US" altLang="ja-JP" sz="1400" b="1" u="sng" dirty="0">
                <a:latin typeface="Meiryo UI" panose="020B0604030504040204" pitchFamily="50" charset="-128"/>
                <a:ea typeface="Meiryo UI" panose="020B0604030504040204" pitchFamily="50" charset="-128"/>
              </a:rPr>
              <a:t/>
            </a:r>
            <a:br>
              <a:rPr lang="en-US" altLang="ja-JP" sz="1400" b="1" u="sng"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日々の生活の中での環境配慮行動の選択</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地域の活動への環境配慮の考え方の取入れ</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kern="100" dirty="0">
                <a:latin typeface="Meiryo UI" panose="020B0604030504040204" pitchFamily="50" charset="-128"/>
                <a:ea typeface="Meiryo UI" panose="020B0604030504040204" pitchFamily="50" charset="-128"/>
                <a:cs typeface="Meiryo UI" panose="020B0604030504040204" pitchFamily="50" charset="-128"/>
              </a:rPr>
              <a:t>学校等</a:t>
            </a:r>
            <a:endParaRPr lang="en-US" altLang="ja-JP" sz="14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幼稚園等</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生活に密着した環境学習を推進</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L="895350" indent="-895350">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小中高等</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地域や社会の様々な課題と環境との</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関連</a:t>
            </a:r>
            <a: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　 に</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ついて教科横断的な学習を推進</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L="1436688" indent="-1436688">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大学・専門学校等</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環境活動のリーダー育成</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　　調査</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研究成果を地域等に共有</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L="1436688" indent="-1436688">
              <a:lnSpc>
                <a:spcPts val="160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kern="100" dirty="0">
                <a:latin typeface="Meiryo UI" panose="020B0604030504040204" pitchFamily="50" charset="-128"/>
                <a:ea typeface="Meiryo UI" panose="020B0604030504040204" pitchFamily="50" charset="-128"/>
                <a:cs typeface="Meiryo UI" panose="020B0604030504040204" pitchFamily="50" charset="-128"/>
              </a:rPr>
              <a:t>民間団体・</a:t>
            </a:r>
            <a:r>
              <a:rPr lang="en-US" altLang="ja-JP" sz="1400" b="1" u="sng" kern="100" dirty="0">
                <a:latin typeface="Meiryo UI" panose="020B0604030504040204" pitchFamily="50" charset="-128"/>
                <a:ea typeface="Meiryo UI" panose="020B0604030504040204" pitchFamily="50" charset="-128"/>
                <a:cs typeface="Meiryo UI" panose="020B0604030504040204" pitchFamily="50" charset="-128"/>
              </a:rPr>
              <a:t>NGO/NPO</a:t>
            </a:r>
            <a:r>
              <a:rPr lang="ja-JP" altLang="en-US" sz="1400" b="1" u="sng" kern="100" dirty="0">
                <a:latin typeface="Meiryo UI" panose="020B0604030504040204" pitchFamily="50" charset="-128"/>
                <a:ea typeface="Meiryo UI" panose="020B0604030504040204" pitchFamily="50" charset="-128"/>
                <a:cs typeface="Meiryo UI" panose="020B0604030504040204" pitchFamily="50" charset="-128"/>
              </a:rPr>
              <a:t>、中間支援団体</a:t>
            </a:r>
            <a:endParaRPr lang="en-US" altLang="ja-JP" sz="1400" b="1" u="sng" kern="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学校、府民・地域コミュニティ及び企業の取組</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や</a:t>
            </a:r>
            <a: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 様々な主体間</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の連携・協働を支援</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kern="100" dirty="0">
                <a:latin typeface="Meiryo UI" panose="020B0604030504040204" pitchFamily="50" charset="-128"/>
                <a:ea typeface="Meiryo UI" panose="020B0604030504040204" pitchFamily="50" charset="-128"/>
                <a:cs typeface="Meiryo UI" panose="020B0604030504040204" pitchFamily="50" charset="-128"/>
              </a:rPr>
              <a:t>事業者</a:t>
            </a:r>
            <a:endParaRPr lang="en-US" altLang="ja-JP" sz="14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事業活動に伴う環境負荷の低減。</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地域の一員として、地域や学校等の環境教育・環境</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保全活動</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への積極的な参加</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60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kern="100" dirty="0">
                <a:latin typeface="Meiryo UI" panose="020B0604030504040204" pitchFamily="50" charset="-128"/>
                <a:ea typeface="Meiryo UI" panose="020B0604030504040204" pitchFamily="50" charset="-128"/>
                <a:cs typeface="Meiryo UI" panose="020B0604030504040204" pitchFamily="50" charset="-128"/>
              </a:rPr>
              <a:t>行政機関（市町村・府）</a:t>
            </a:r>
            <a:endParaRPr lang="en-US" altLang="ja-JP" sz="14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市町村はライフステージに応じた環境学習を推進</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府は市域を超える課題解決や広域的取組を支援</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id="{8F666A50-3485-4504-9518-FA674B55DD17}"/>
              </a:ext>
            </a:extLst>
          </p:cNvPr>
          <p:cNvSpPr txBox="1"/>
          <p:nvPr/>
        </p:nvSpPr>
        <p:spPr>
          <a:xfrm>
            <a:off x="8987208" y="2448919"/>
            <a:ext cx="3584551" cy="5407497"/>
          </a:xfrm>
          <a:prstGeom prst="rect">
            <a:avLst/>
          </a:prstGeom>
          <a:noFill/>
          <a:ln w="19050">
            <a:noFill/>
          </a:ln>
        </p:spPr>
        <p:txBody>
          <a:bodyPr wrap="square" tIns="36000" rIns="108000" bIns="36000" rtlCol="0">
            <a:spAutoFit/>
          </a:bodyPr>
          <a:lstStyle/>
          <a:p>
            <a:pPr>
              <a:lnSpc>
                <a:spcPts val="1600"/>
              </a:lnSpc>
            </a:pPr>
            <a:r>
              <a:rPr kumimoji="1" lang="ja-JP" altLang="en-US" sz="1400"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環境学習ツール</a:t>
            </a:r>
            <a:r>
              <a:rPr lang="ja-JP" altLang="en-US" sz="1400" b="1" u="sng" dirty="0">
                <a:latin typeface="Meiryo UI" panose="020B0604030504040204" pitchFamily="50" charset="-128"/>
                <a:ea typeface="Meiryo UI" panose="020B0604030504040204" pitchFamily="50" charset="-128"/>
              </a:rPr>
              <a:t>の作成・提供</a:t>
            </a:r>
            <a:endParaRPr kumimoji="1" lang="ja-JP" altLang="en-US" sz="1400" dirty="0">
              <a:latin typeface="Meiryo UI" panose="020B0604030504040204" pitchFamily="50" charset="-128"/>
              <a:ea typeface="Meiryo UI" panose="020B0604030504040204" pitchFamily="50" charset="-128"/>
            </a:endParaRPr>
          </a:p>
          <a:p>
            <a:pPr>
              <a:lnSpc>
                <a:spcPts val="1600"/>
              </a:lnSpc>
            </a:pPr>
            <a:r>
              <a:rPr kumimoji="1" lang="ja-JP" altLang="en-US" sz="1400" dirty="0">
                <a:latin typeface="Meiryo UI" panose="020B0604030504040204" pitchFamily="50" charset="-128"/>
                <a:ea typeface="Meiryo UI" panose="020B0604030504040204" pitchFamily="50" charset="-128"/>
              </a:rPr>
              <a:t> ・使いやすく実践に有効なものを作成</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を活用した多様なツールを作成</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R="0" lvl="0" defTabSz="914400" rtl="0" eaLnBrk="1" fontAlgn="auto" latinLnBrk="0" hangingPunct="1">
              <a:lnSpc>
                <a:spcPts val="1600"/>
              </a:lnSpc>
              <a:buClrTx/>
              <a:buSzTx/>
              <a:tabLst/>
              <a:defRPr/>
            </a:pPr>
            <a:endParaRPr kumimoji="1" lang="en-US" altLang="ja-JP" sz="1400" b="1"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r>
              <a:rPr kumimoji="1" lang="ja-JP" altLang="en-US" sz="1400" b="1"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人材育成・活用</a:t>
            </a:r>
            <a:endParaRPr lang="en-US" altLang="ja-JP" sz="1400" b="1" u="sng" dirty="0"/>
          </a:p>
          <a:p>
            <a:pPr marR="0" lvl="0" defTabSz="914400" rtl="0" eaLnBrk="1" fontAlgn="auto" latinLnBrk="0" hangingPunct="1">
              <a:lnSpc>
                <a:spcPts val="1600"/>
              </a:lnSpc>
              <a:buClrTx/>
              <a:buSzTx/>
              <a:tabLst/>
              <a:defRPr/>
            </a:pPr>
            <a:r>
              <a:rPr kumimoji="1" lang="ja-JP" altLang="en-US"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環境活動に取り組む高校生・大学生</a:t>
            </a:r>
            <a:r>
              <a:rPr lang="ja-JP" altLang="en-US" sz="1400" dirty="0" smtClean="0">
                <a:latin typeface="Meiryo UI" panose="020B0604030504040204" pitchFamily="50" charset="-128"/>
                <a:ea typeface="Meiryo UI" panose="020B0604030504040204" pitchFamily="50" charset="-128"/>
              </a:rPr>
              <a:t>等と、</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民間</a:t>
            </a:r>
            <a:r>
              <a:rPr kumimoji="1" lang="ja-JP" altLang="en-US" sz="1400" dirty="0">
                <a:latin typeface="Meiryo UI" panose="020B0604030504040204" pitchFamily="50" charset="-128"/>
                <a:ea typeface="Meiryo UI" panose="020B0604030504040204" pitchFamily="50" charset="-128"/>
              </a:rPr>
              <a:t>団体等との連携・協働の促進</a:t>
            </a:r>
            <a:endParaRPr kumimoji="1"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kumimoji="1"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lang="en-US" altLang="ja-JP" sz="1400" dirty="0" smtClean="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r>
              <a:rPr lang="ja-JP" altLang="en-US" sz="1400"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支援制度</a:t>
            </a:r>
            <a:endParaRPr kumimoji="1" lang="en-US" altLang="ja-JP" sz="1400" b="1" u="sng"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r>
              <a:rPr lang="ja-JP" altLang="en-US" sz="14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民間団体等の環境保全活動等の</a:t>
            </a:r>
            <a:r>
              <a:rPr kumimoji="1" lang="ja-JP" altLang="en-US" sz="1400" dirty="0" smtClean="0">
                <a:latin typeface="Meiryo UI" panose="020B0604030504040204" pitchFamily="50" charset="-128"/>
                <a:ea typeface="Meiryo UI" panose="020B0604030504040204" pitchFamily="50" charset="-128"/>
              </a:rPr>
              <a:t>活性化</a:t>
            </a:r>
            <a:endParaRPr kumimoji="1"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r>
              <a:rPr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に</a:t>
            </a:r>
            <a:r>
              <a:rPr kumimoji="1" lang="ja-JP" altLang="en-US" sz="1400" dirty="0">
                <a:latin typeface="Meiryo UI" panose="020B0604030504040204" pitchFamily="50" charset="-128"/>
                <a:ea typeface="Meiryo UI" panose="020B0604030504040204" pitchFamily="50" charset="-128"/>
              </a:rPr>
              <a:t>つながる</a:t>
            </a:r>
            <a:r>
              <a:rPr kumimoji="1" lang="ja-JP" altLang="en-US" sz="1400" dirty="0" smtClean="0">
                <a:latin typeface="Meiryo UI" panose="020B0604030504040204" pitchFamily="50" charset="-128"/>
                <a:ea typeface="Meiryo UI" panose="020B0604030504040204" pitchFamily="50" charset="-128"/>
              </a:rPr>
              <a:t>多面的</a:t>
            </a:r>
            <a:r>
              <a:rPr kumimoji="1" lang="ja-JP" altLang="en-US" sz="1400" dirty="0">
                <a:latin typeface="Meiryo UI" panose="020B0604030504040204" pitchFamily="50" charset="-128"/>
                <a:ea typeface="Meiryo UI" panose="020B0604030504040204" pitchFamily="50" charset="-128"/>
              </a:rPr>
              <a:t>な</a:t>
            </a:r>
            <a:r>
              <a:rPr kumimoji="1" lang="ja-JP" altLang="en-US" sz="1400" dirty="0" smtClean="0">
                <a:latin typeface="Meiryo UI" panose="020B0604030504040204" pitchFamily="50" charset="-128"/>
                <a:ea typeface="Meiryo UI" panose="020B0604030504040204" pitchFamily="50" charset="-128"/>
              </a:rPr>
              <a:t>支援</a:t>
            </a:r>
            <a:endParaRPr kumimoji="1" lang="en-US" altLang="ja-JP" sz="1400" dirty="0" smtClean="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kumimoji="1"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lang="en-US" altLang="ja-JP" sz="1400" dirty="0">
              <a:latin typeface="Meiryo UI" panose="020B0604030504040204" pitchFamily="50" charset="-128"/>
              <a:ea typeface="Meiryo UI" panose="020B0604030504040204" pitchFamily="50" charset="-128"/>
            </a:endParaRPr>
          </a:p>
          <a:p>
            <a:pPr marR="0" lvl="0" defTabSz="914400" rtl="0" eaLnBrk="1" fontAlgn="auto" latinLnBrk="0" hangingPunct="1">
              <a:lnSpc>
                <a:spcPts val="1600"/>
              </a:lnSpc>
              <a:buClrTx/>
              <a:buSzTx/>
              <a:tabLst/>
              <a:defRPr/>
            </a:pPr>
            <a:endParaRPr lang="en-US" altLang="ja-JP" sz="1400" dirty="0">
              <a:latin typeface="Meiryo UI" panose="020B0604030504040204" pitchFamily="50" charset="-128"/>
              <a:ea typeface="Meiryo UI" panose="020B0604030504040204" pitchFamily="50" charset="-128"/>
            </a:endParaRPr>
          </a:p>
          <a:p>
            <a:pPr>
              <a:lnSpc>
                <a:spcPts val="1600"/>
              </a:lnSpc>
            </a:pPr>
            <a:r>
              <a:rPr kumimoji="1" lang="ja-JP" altLang="en-US" sz="1400" b="1"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情報提供</a:t>
            </a:r>
            <a:endParaRPr lang="en-US" altLang="ja-JP" sz="1400" b="1" u="sng" dirty="0">
              <a:latin typeface="Meiryo UI" panose="020B0604030504040204" pitchFamily="50" charset="-128"/>
              <a:ea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様々な主体が持つ多様なチャンネル</a:t>
            </a:r>
            <a:r>
              <a:rPr kumimoji="1" lang="ja-JP" altLang="en-US" sz="1400" dirty="0" smtClean="0">
                <a:latin typeface="Meiryo UI" panose="020B0604030504040204" pitchFamily="50" charset="-128"/>
                <a:ea typeface="Meiryo UI" panose="020B0604030504040204" pitchFamily="50" charset="-128"/>
              </a:rPr>
              <a:t>の活用</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に</a:t>
            </a:r>
            <a:r>
              <a:rPr kumimoji="1" lang="ja-JP" altLang="en-US" sz="1400" dirty="0">
                <a:latin typeface="Meiryo UI" panose="020B0604030504040204" pitchFamily="50" charset="-128"/>
                <a:ea typeface="Meiryo UI" panose="020B0604030504040204" pitchFamily="50" charset="-128"/>
              </a:rPr>
              <a:t>よる発信力・伝達力の強化</a:t>
            </a:r>
            <a:endParaRPr kumimoji="1" lang="en-US" altLang="ja-JP" sz="1400" dirty="0">
              <a:latin typeface="Meiryo UI" panose="020B0604030504040204" pitchFamily="50" charset="-128"/>
              <a:ea typeface="Meiryo UI" panose="020B0604030504040204" pitchFamily="50" charset="-128"/>
            </a:endParaRPr>
          </a:p>
          <a:p>
            <a:pPr>
              <a:lnSpc>
                <a:spcPts val="1600"/>
              </a:lnSpc>
            </a:pPr>
            <a:endParaRPr kumimoji="1" lang="en-US" altLang="ja-JP" sz="1400" b="1" dirty="0">
              <a:latin typeface="Meiryo UI" panose="020B0604030504040204" pitchFamily="50" charset="-128"/>
              <a:ea typeface="Meiryo UI" panose="020B0604030504040204" pitchFamily="50" charset="-128"/>
            </a:endParaRPr>
          </a:p>
          <a:p>
            <a:pPr>
              <a:lnSpc>
                <a:spcPts val="1600"/>
              </a:lnSpc>
            </a:pPr>
            <a:r>
              <a:rPr kumimoji="1" lang="ja-JP" altLang="en-US" sz="1400" b="1"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普及啓発</a:t>
            </a:r>
            <a:endParaRPr kumimoji="1" lang="en-US" altLang="ja-JP" sz="1400" b="1" u="sng" dirty="0">
              <a:latin typeface="Meiryo UI" panose="020B0604030504040204" pitchFamily="50" charset="-128"/>
              <a:ea typeface="Meiryo UI" panose="020B0604030504040204" pitchFamily="50" charset="-128"/>
            </a:endParaRPr>
          </a:p>
          <a:p>
            <a:pPr>
              <a:lnSpc>
                <a:spcPts val="1600"/>
              </a:lnSpc>
            </a:pPr>
            <a:r>
              <a:rPr lang="ja-JP" altLang="en-US" sz="14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行動科学の知見や</a:t>
            </a:r>
            <a:r>
              <a:rPr kumimoji="1" lang="en-US" altLang="ja-JP" sz="1400" dirty="0">
                <a:latin typeface="Meiryo UI" panose="020B0604030504040204" pitchFamily="50" charset="-128"/>
                <a:ea typeface="Meiryo UI" panose="020B0604030504040204" pitchFamily="50" charset="-128"/>
              </a:rPr>
              <a:t>ICT</a:t>
            </a:r>
            <a:r>
              <a:rPr kumimoji="1" lang="ja-JP" altLang="en-US" sz="1400" dirty="0">
                <a:latin typeface="Meiryo UI" panose="020B0604030504040204" pitchFamily="50" charset="-128"/>
                <a:ea typeface="Meiryo UI" panose="020B0604030504040204" pitchFamily="50" charset="-128"/>
              </a:rPr>
              <a:t>技術など、効果</a:t>
            </a:r>
            <a:r>
              <a:rPr kumimoji="1" lang="ja-JP" altLang="en-US" sz="1400" dirty="0" smtClean="0">
                <a:latin typeface="Meiryo UI" panose="020B0604030504040204" pitchFamily="50" charset="-128"/>
                <a:ea typeface="Meiryo UI" panose="020B0604030504040204" pitchFamily="50" charset="-128"/>
              </a:rPr>
              <a:t>の高い</a:t>
            </a:r>
            <a:r>
              <a:rPr kumimoji="1" lang="en-US" altLang="ja-JP" sz="1400" dirty="0">
                <a:latin typeface="Meiryo UI" panose="020B0604030504040204" pitchFamily="50" charset="-128"/>
                <a:ea typeface="Meiryo UI" panose="020B0604030504040204" pitchFamily="50" charset="-128"/>
              </a:rPr>
              <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多様</a:t>
            </a:r>
            <a:r>
              <a:rPr kumimoji="1" lang="ja-JP" altLang="en-US" sz="1400" dirty="0">
                <a:latin typeface="Meiryo UI" panose="020B0604030504040204" pitchFamily="50" charset="-128"/>
                <a:ea typeface="Meiryo UI" panose="020B0604030504040204" pitchFamily="50" charset="-128"/>
              </a:rPr>
              <a:t>な手法の導入</a:t>
            </a:r>
            <a:endParaRPr kumimoji="1" lang="en-US" altLang="ja-JP" sz="1400" dirty="0">
              <a:latin typeface="Meiryo UI" panose="020B0604030504040204" pitchFamily="50" charset="-128"/>
              <a:ea typeface="Meiryo UI" panose="020B0604030504040204" pitchFamily="50" charset="-128"/>
            </a:endParaRPr>
          </a:p>
          <a:p>
            <a:pPr>
              <a:lnSpc>
                <a:spcPts val="1600"/>
              </a:lnSpc>
            </a:pPr>
            <a:r>
              <a:rPr lang="ja-JP" altLang="en-US" sz="1400" dirty="0">
                <a:latin typeface="Meiryo UI" panose="020B0604030504040204" pitchFamily="50" charset="-128"/>
                <a:ea typeface="Meiryo UI" panose="020B0604030504040204" pitchFamily="50" charset="-128"/>
              </a:rPr>
              <a:t> ・環境とは異なる分野とのコラボレーション</a:t>
            </a:r>
            <a:endParaRPr kumimoji="1" lang="en-US" altLang="ja-JP" sz="14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5ECA0E72-366C-4E66-A1E2-806374220823}"/>
              </a:ext>
            </a:extLst>
          </p:cNvPr>
          <p:cNvSpPr txBox="1"/>
          <p:nvPr/>
        </p:nvSpPr>
        <p:spPr>
          <a:xfrm>
            <a:off x="4532741" y="2445185"/>
            <a:ext cx="4406789" cy="1528624"/>
          </a:xfrm>
          <a:prstGeom prst="rect">
            <a:avLst/>
          </a:prstGeom>
          <a:noFill/>
          <a:ln w="19050">
            <a:noFill/>
          </a:ln>
        </p:spPr>
        <p:txBody>
          <a:bodyPr wrap="square" rIns="108000" rtlCol="0">
            <a:spAutoFit/>
          </a:bodyPr>
          <a:lstStyle/>
          <a:p>
            <a:pPr>
              <a:lnSpc>
                <a:spcPts val="1600"/>
              </a:lnSpc>
            </a:pPr>
            <a:r>
              <a:rPr kumimoji="1" lang="ja-JP" altLang="en-US" sz="1400" b="1"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学校等における環境教育</a:t>
            </a:r>
            <a:r>
              <a:rPr lang="en-US" altLang="ja-JP" sz="1400" b="1" u="sng" dirty="0">
                <a:latin typeface="Meiryo UI" panose="020B0604030504040204" pitchFamily="50" charset="-128"/>
                <a:ea typeface="Meiryo UI" panose="020B0604030504040204" pitchFamily="50" charset="-128"/>
              </a:rPr>
              <a:t/>
            </a:r>
            <a:br>
              <a:rPr lang="en-US" altLang="ja-JP" sz="1400" b="1" u="sng"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幼稚園等</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自然体験学習及び環境配慮行動の実践に</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つながる環境学習</a:t>
            </a:r>
            <a:endParaRPr lang="en-US" altLang="ja-JP" sz="1400" dirty="0">
              <a:latin typeface="Meiryo UI" panose="020B0604030504040204" pitchFamily="50" charset="-128"/>
              <a:ea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小中高等</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自然体験や職業体験、ボランティア体験</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など</a:t>
            </a:r>
            <a: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　　　　　　　　 多様な体験</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活動の推進</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大学・専門学校等</a:t>
            </a:r>
            <a:r>
              <a:rPr lang="en-US" altLang="ja-JP" sz="14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専門性を活かした地域の環境</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活動</a:t>
            </a:r>
            <a: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400"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err="1" smtClean="0">
                <a:latin typeface="Meiryo UI" panose="020B0604030504040204" pitchFamily="50" charset="-128"/>
                <a:ea typeface="Meiryo UI" panose="020B0604030504040204" pitchFamily="50" charset="-128"/>
                <a:cs typeface="Meiryo UI" panose="020B0604030504040204" pitchFamily="50" charset="-128"/>
              </a:rPr>
              <a:t>へ</a:t>
            </a:r>
            <a:r>
              <a:rPr lang="ja-JP" altLang="en-US" sz="1400" kern="100" dirty="0" err="1">
                <a:latin typeface="Meiryo UI" panose="020B0604030504040204" pitchFamily="50" charset="-128"/>
                <a:ea typeface="Meiryo UI" panose="020B0604030504040204" pitchFamily="50" charset="-128"/>
                <a:cs typeface="Meiryo UI" panose="020B0604030504040204" pitchFamily="50" charset="-128"/>
              </a:rPr>
              <a:t>の</a:t>
            </a:r>
            <a:r>
              <a:rPr lang="ja-JP" altLang="en-US" sz="1400" kern="100" dirty="0" smtClean="0">
                <a:latin typeface="Meiryo UI" panose="020B0604030504040204" pitchFamily="50" charset="-128"/>
                <a:ea typeface="Meiryo UI" panose="020B0604030504040204" pitchFamily="50" charset="-128"/>
                <a:cs typeface="Meiryo UI" panose="020B0604030504040204" pitchFamily="50" charset="-128"/>
              </a:rPr>
              <a:t>参加、環境</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活動の実践</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a:extLst>
              <a:ext uri="{FF2B5EF4-FFF2-40B4-BE49-F238E27FC236}">
                <a16:creationId xmlns:a16="http://schemas.microsoft.com/office/drawing/2014/main" id="{5FD52839-3ADE-4F07-87BB-D55BF2E1D059}"/>
              </a:ext>
            </a:extLst>
          </p:cNvPr>
          <p:cNvSpPr txBox="1"/>
          <p:nvPr/>
        </p:nvSpPr>
        <p:spPr>
          <a:xfrm>
            <a:off x="4498969" y="4679618"/>
            <a:ext cx="4415161" cy="913070"/>
          </a:xfrm>
          <a:prstGeom prst="rect">
            <a:avLst/>
          </a:prstGeom>
          <a:noFill/>
          <a:ln w="19050">
            <a:noFill/>
          </a:ln>
        </p:spPr>
        <p:txBody>
          <a:bodyPr wrap="square" rIns="108000" rtlCol="0">
            <a:spAutoFit/>
          </a:bodyPr>
          <a:lstStyle/>
          <a:p>
            <a:pPr>
              <a:lnSpc>
                <a:spcPts val="1600"/>
              </a:lnSpc>
            </a:pPr>
            <a:r>
              <a:rPr kumimoji="1" lang="ja-JP" altLang="en-US" sz="1400" b="1" dirty="0">
                <a:latin typeface="Meiryo UI" panose="020B0604030504040204" pitchFamily="50" charset="-128"/>
                <a:ea typeface="Meiryo UI" panose="020B0604030504040204" pitchFamily="50" charset="-128"/>
              </a:rPr>
              <a:t>○</a:t>
            </a:r>
            <a:r>
              <a:rPr kumimoji="1" lang="ja-JP" altLang="en-US" sz="1400" b="1" u="sng" dirty="0">
                <a:latin typeface="Meiryo UI" panose="020B0604030504040204" pitchFamily="50" charset="-128"/>
                <a:ea typeface="Meiryo UI" panose="020B0604030504040204" pitchFamily="50" charset="-128"/>
              </a:rPr>
              <a:t>地域</a:t>
            </a:r>
            <a:r>
              <a:rPr lang="ja-JP" altLang="en-US" sz="1400" b="1" u="sng" dirty="0">
                <a:latin typeface="Meiryo UI" panose="020B0604030504040204" pitchFamily="50" charset="-128"/>
                <a:ea typeface="Meiryo UI" panose="020B0604030504040204" pitchFamily="50" charset="-128"/>
              </a:rPr>
              <a:t>における生涯学習、環境保全活動</a:t>
            </a:r>
            <a:r>
              <a:rPr lang="en-US" altLang="ja-JP" sz="1400" b="1" u="sng" dirty="0">
                <a:latin typeface="Meiryo UI" panose="020B0604030504040204" pitchFamily="50" charset="-128"/>
                <a:ea typeface="Meiryo UI" panose="020B0604030504040204" pitchFamily="50" charset="-128"/>
              </a:rPr>
              <a:t/>
            </a:r>
            <a:br>
              <a:rPr lang="en-US" altLang="ja-JP" sz="1400" b="1" u="sng"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 防災や子育て等の特定テーマに取り組む</a:t>
            </a:r>
            <a:r>
              <a:rPr lang="en-US" altLang="ja-JP" sz="1400" dirty="0">
                <a:latin typeface="Meiryo UI" panose="020B0604030504040204" pitchFamily="50" charset="-128"/>
                <a:ea typeface="Meiryo UI" panose="020B0604030504040204" pitchFamily="50" charset="-128"/>
              </a:rPr>
              <a:t>NPO</a:t>
            </a:r>
            <a:r>
              <a:rPr lang="ja-JP" altLang="en-US" sz="1400" dirty="0">
                <a:latin typeface="Meiryo UI" panose="020B0604030504040204" pitchFamily="50" charset="-128"/>
                <a:ea typeface="Meiryo UI" panose="020B0604030504040204" pitchFamily="50" charset="-128"/>
              </a:rPr>
              <a:t>等に</a:t>
            </a:r>
            <a:r>
              <a:rPr lang="ja-JP" altLang="en-US" sz="1400" dirty="0" smtClean="0">
                <a:latin typeface="Meiryo UI" panose="020B0604030504040204" pitchFamily="50" charset="-128"/>
                <a:ea typeface="Meiryo UI" panose="020B0604030504040204" pitchFamily="50" charset="-128"/>
              </a:rPr>
              <a:t>おいて</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　　も、様々</a:t>
            </a:r>
            <a:r>
              <a:rPr lang="ja-JP" altLang="en-US" sz="1400" dirty="0">
                <a:latin typeface="Meiryo UI" panose="020B0604030504040204" pitchFamily="50" charset="-128"/>
                <a:ea typeface="Meiryo UI" panose="020B0604030504040204" pitchFamily="50" charset="-128"/>
              </a:rPr>
              <a:t>な環境教育等を展開</a:t>
            </a:r>
            <a:endParaRPr lang="en-US" altLang="ja-JP" sz="1400" dirty="0">
              <a:latin typeface="Meiryo UI" panose="020B0604030504040204" pitchFamily="50" charset="-128"/>
              <a:ea typeface="Meiryo UI" panose="020B0604030504040204" pitchFamily="50" charset="-128"/>
            </a:endParaRPr>
          </a:p>
          <a:p>
            <a:pPr>
              <a:lnSpc>
                <a:spcPts val="1600"/>
              </a:lnSpc>
            </a:pPr>
            <a:r>
              <a:rPr lang="ja-JP" altLang="en-US" sz="1400" dirty="0">
                <a:latin typeface="Meiryo UI" panose="020B0604030504040204" pitchFamily="50" charset="-128"/>
                <a:ea typeface="Meiryo UI" panose="020B0604030504040204" pitchFamily="50" charset="-128"/>
              </a:rPr>
              <a:t> ・ </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博物館等は学校や地域の環境教育を支援</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96E9FC1B-4176-4EFD-B6A0-44204E09DDF3}"/>
              </a:ext>
            </a:extLst>
          </p:cNvPr>
          <p:cNvSpPr txBox="1"/>
          <p:nvPr/>
        </p:nvSpPr>
        <p:spPr>
          <a:xfrm>
            <a:off x="4506230" y="6275249"/>
            <a:ext cx="4253476" cy="1118255"/>
          </a:xfrm>
          <a:prstGeom prst="rect">
            <a:avLst/>
          </a:prstGeom>
          <a:noFill/>
          <a:ln w="19050">
            <a:noFill/>
          </a:ln>
        </p:spPr>
        <p:txBody>
          <a:bodyPr wrap="square" rIns="108000" rtlCol="0">
            <a:spAutoFit/>
          </a:bodyPr>
          <a:lstStyle/>
          <a:p>
            <a:pPr>
              <a:lnSpc>
                <a:spcPts val="1600"/>
              </a:lnSpc>
            </a:pPr>
            <a:r>
              <a:rPr kumimoji="1" lang="ja-JP" altLang="en-US" sz="1400" b="1"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事業者における環境教育</a:t>
            </a:r>
            <a:r>
              <a:rPr lang="en-US" altLang="ja-JP" sz="1400" b="1" u="sng" dirty="0">
                <a:latin typeface="Meiryo UI" panose="020B0604030504040204" pitchFamily="50" charset="-128"/>
                <a:ea typeface="Meiryo UI" panose="020B0604030504040204" pitchFamily="50" charset="-128"/>
              </a:rPr>
              <a:t/>
            </a:r>
            <a:br>
              <a:rPr lang="en-US" altLang="ja-JP" sz="1400" b="1" u="sng"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 ・ 環境保全に役立つ専門知識や技術を身に付ける</a:t>
            </a:r>
            <a:r>
              <a:rPr lang="ja-JP" altLang="en-US" sz="1400" dirty="0" smtClean="0">
                <a:latin typeface="Meiryo UI" panose="020B0604030504040204" pitchFamily="50" charset="-128"/>
                <a:ea typeface="Meiryo UI" panose="020B0604030504040204" pitchFamily="50" charset="-128"/>
              </a:rPr>
              <a:t>ため</a:t>
            </a:r>
            <a:r>
              <a:rPr lang="en-US" altLang="ja-JP" sz="1400" dirty="0" smtClean="0">
                <a:latin typeface="Meiryo UI" panose="020B0604030504040204" pitchFamily="50" charset="-128"/>
                <a:ea typeface="Meiryo UI" panose="020B0604030504040204" pitchFamily="50" charset="-128"/>
              </a:rPr>
              <a:t/>
            </a:r>
            <a:br>
              <a:rPr lang="en-US" altLang="ja-JP" sz="1400" dirty="0" smtClean="0">
                <a:latin typeface="Meiryo UI" panose="020B0604030504040204" pitchFamily="50" charset="-128"/>
                <a:ea typeface="Meiryo UI" panose="020B0604030504040204" pitchFamily="50" charset="-128"/>
              </a:rPr>
            </a:br>
            <a:r>
              <a:rPr lang="ja-JP" altLang="en-US" sz="1400" dirty="0" smtClean="0">
                <a:latin typeface="Meiryo UI" panose="020B0604030504040204" pitchFamily="50" charset="-128"/>
                <a:ea typeface="Meiryo UI" panose="020B0604030504040204" pitchFamily="50" charset="-128"/>
              </a:rPr>
              <a:t>　 の従業員教育</a:t>
            </a:r>
            <a:r>
              <a:rPr lang="ja-JP" altLang="en-US" sz="1400" dirty="0">
                <a:latin typeface="Meiryo UI" panose="020B0604030504040204" pitchFamily="50" charset="-128"/>
                <a:ea typeface="Meiryo UI" panose="020B0604030504040204" pitchFamily="50" charset="-128"/>
              </a:rPr>
              <a:t>の推進</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大学等との連携による環境負荷低減の推進</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 多様な主体と連携した環境保全活動 </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a:extLst>
              <a:ext uri="{FF2B5EF4-FFF2-40B4-BE49-F238E27FC236}">
                <a16:creationId xmlns:a16="http://schemas.microsoft.com/office/drawing/2014/main" id="{A2CA2A83-8050-41C7-B5E7-41580234B566}"/>
              </a:ext>
            </a:extLst>
          </p:cNvPr>
          <p:cNvSpPr/>
          <p:nvPr/>
        </p:nvSpPr>
        <p:spPr>
          <a:xfrm>
            <a:off x="6203140" y="2328105"/>
            <a:ext cx="2484000" cy="384361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06FE2F10-6BF5-4626-8DAD-4D52F4B69419}"/>
              </a:ext>
            </a:extLst>
          </p:cNvPr>
          <p:cNvSpPr txBox="1"/>
          <p:nvPr/>
        </p:nvSpPr>
        <p:spPr>
          <a:xfrm>
            <a:off x="9185416" y="3962317"/>
            <a:ext cx="3065438" cy="646331"/>
          </a:xfrm>
          <a:prstGeom prst="rect">
            <a:avLst/>
          </a:prstGeom>
          <a:noFill/>
          <a:ln>
            <a:solidFill>
              <a:srgbClr val="0070C0"/>
            </a:solidFill>
            <a:prstDash val="sysDash"/>
          </a:ln>
        </p:spPr>
        <p:txBody>
          <a:bodyPr wrap="square" rtlCol="0">
            <a:spAutoFit/>
          </a:bodyPr>
          <a:lstStyle/>
          <a:p>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取組案</a:t>
            </a:r>
            <a:r>
              <a:rPr lang="en-US" altLang="ja-JP" sz="1200" dirty="0" smtClean="0">
                <a:solidFill>
                  <a:srgbClr val="0070C0"/>
                </a:solidFill>
                <a:latin typeface="Meiryo UI" panose="020B0604030504040204" pitchFamily="50" charset="-128"/>
                <a:ea typeface="Meiryo UI" panose="020B0604030504040204" pitchFamily="50" charset="-128"/>
              </a:rPr>
              <a:t>】</a:t>
            </a:r>
          </a:p>
          <a:p>
            <a:r>
              <a:rPr lang="ja-JP" altLang="en-US" sz="1200" dirty="0" smtClean="0">
                <a:solidFill>
                  <a:srgbClr val="0070C0"/>
                </a:solidFill>
                <a:latin typeface="Meiryo UI" panose="020B0604030504040204" pitchFamily="50" charset="-128"/>
                <a:ea typeface="Meiryo UI" panose="020B0604030504040204" pitchFamily="50" charset="-128"/>
              </a:rPr>
              <a:t>大学</a:t>
            </a:r>
            <a:r>
              <a:rPr lang="ja-JP" altLang="en-US" sz="1200" dirty="0">
                <a:solidFill>
                  <a:srgbClr val="0070C0"/>
                </a:solidFill>
                <a:latin typeface="Meiryo UI" panose="020B0604030504040204" pitchFamily="50" charset="-128"/>
                <a:ea typeface="Meiryo UI" panose="020B0604030504040204" pitchFamily="50" charset="-128"/>
              </a:rPr>
              <a:t>等で環境活動を行うサークルや民間団体との交流機会の創出　など</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E589EA34-45DA-4354-9132-417312D6CF76}"/>
              </a:ext>
            </a:extLst>
          </p:cNvPr>
          <p:cNvSpPr txBox="1"/>
          <p:nvPr/>
        </p:nvSpPr>
        <p:spPr>
          <a:xfrm>
            <a:off x="9166540" y="5369391"/>
            <a:ext cx="3077844" cy="646331"/>
          </a:xfrm>
          <a:prstGeom prst="rect">
            <a:avLst/>
          </a:prstGeom>
          <a:noFill/>
          <a:ln>
            <a:solidFill>
              <a:srgbClr val="0070C0"/>
            </a:solidFill>
            <a:prstDash val="sysDash"/>
          </a:ln>
        </p:spPr>
        <p:txBody>
          <a:bodyPr wrap="square" rtlCol="0">
            <a:spAutoFit/>
          </a:bodyPr>
          <a:lstStyle/>
          <a:p>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取組案</a:t>
            </a:r>
            <a:r>
              <a:rPr lang="en-US" altLang="ja-JP" sz="1200" dirty="0" smtClean="0">
                <a:solidFill>
                  <a:srgbClr val="0070C0"/>
                </a:solidFill>
                <a:latin typeface="Meiryo UI" panose="020B0604030504040204" pitchFamily="50" charset="-128"/>
                <a:ea typeface="Meiryo UI" panose="020B0604030504040204" pitchFamily="50" charset="-128"/>
              </a:rPr>
              <a:t>】</a:t>
            </a:r>
          </a:p>
          <a:p>
            <a:r>
              <a:rPr lang="ja-JP" altLang="en-US" sz="1200" dirty="0" smtClean="0">
                <a:solidFill>
                  <a:srgbClr val="0070C0"/>
                </a:solidFill>
                <a:latin typeface="Meiryo UI" panose="020B0604030504040204" pitchFamily="50" charset="-128"/>
                <a:ea typeface="Meiryo UI" panose="020B0604030504040204" pitchFamily="50" charset="-128"/>
              </a:rPr>
              <a:t>多様</a:t>
            </a:r>
            <a:r>
              <a:rPr lang="ja-JP" altLang="en-US" sz="1200" dirty="0">
                <a:solidFill>
                  <a:srgbClr val="0070C0"/>
                </a:solidFill>
                <a:latin typeface="Meiryo UI" panose="020B0604030504040204" pitchFamily="50" charset="-128"/>
                <a:ea typeface="Meiryo UI" panose="020B0604030504040204" pitchFamily="50" charset="-128"/>
              </a:rPr>
              <a:t>な主体が参画する会議・協議会の運営</a:t>
            </a:r>
            <a:r>
              <a:rPr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補助金による支援</a:t>
            </a: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顕彰制度　など</a:t>
            </a:r>
          </a:p>
        </p:txBody>
      </p:sp>
      <p:sp>
        <p:nvSpPr>
          <p:cNvPr id="60" name="テキスト ボックス 59">
            <a:extLst>
              <a:ext uri="{FF2B5EF4-FFF2-40B4-BE49-F238E27FC236}">
                <a16:creationId xmlns:a16="http://schemas.microsoft.com/office/drawing/2014/main" id="{30101941-4CB6-4A0E-83DA-F29987ADE0E1}"/>
              </a:ext>
            </a:extLst>
          </p:cNvPr>
          <p:cNvSpPr txBox="1"/>
          <p:nvPr/>
        </p:nvSpPr>
        <p:spPr>
          <a:xfrm>
            <a:off x="258391" y="8281159"/>
            <a:ext cx="2420664" cy="323165"/>
          </a:xfrm>
          <a:prstGeom prst="rect">
            <a:avLst/>
          </a:prstGeom>
          <a:solidFill>
            <a:schemeClr val="accent3">
              <a:lumMod val="40000"/>
              <a:lumOff val="60000"/>
            </a:schemeClr>
          </a:solidFill>
          <a:ln w="19050">
            <a:solidFill>
              <a:srgbClr val="92D050"/>
            </a:solidFill>
          </a:ln>
        </p:spPr>
        <p:txBody>
          <a:bodyPr wrap="square" rtlCol="0">
            <a:spAutoFit/>
          </a:bodyPr>
          <a:lstStyle/>
          <a:p>
            <a:pPr>
              <a:lnSpc>
                <a:spcPts val="1800"/>
              </a:lnSpc>
              <a:spcAft>
                <a:spcPts val="300"/>
              </a:spcAft>
            </a:pPr>
            <a:r>
              <a:rPr lang="ja-JP" altLang="en-US" sz="1400" b="1" dirty="0">
                <a:latin typeface="Meiryo UI" panose="020B0604030504040204" pitchFamily="50" charset="-128"/>
                <a:ea typeface="Meiryo UI" panose="020B0604030504040204" pitchFamily="50" charset="-128"/>
              </a:rPr>
              <a:t>５　計画の適切な進行</a:t>
            </a:r>
            <a:r>
              <a:rPr lang="ja-JP" altLang="en-US" sz="1400" b="1" dirty="0" smtClean="0">
                <a:latin typeface="Meiryo UI" panose="020B0604030504040204" pitchFamily="50" charset="-128"/>
                <a:ea typeface="Meiryo UI" panose="020B0604030504040204" pitchFamily="50" charset="-128"/>
              </a:rPr>
              <a:t>管理</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62" name="テキスト ボックス 61">
            <a:extLst>
              <a:ext uri="{FF2B5EF4-FFF2-40B4-BE49-F238E27FC236}">
                <a16:creationId xmlns:a16="http://schemas.microsoft.com/office/drawing/2014/main" id="{06FE2F10-6BF5-4626-8DAD-4D52F4B69419}"/>
              </a:ext>
            </a:extLst>
          </p:cNvPr>
          <p:cNvSpPr txBox="1"/>
          <p:nvPr/>
        </p:nvSpPr>
        <p:spPr>
          <a:xfrm>
            <a:off x="4702964" y="3974603"/>
            <a:ext cx="4069440" cy="646331"/>
          </a:xfrm>
          <a:prstGeom prst="rect">
            <a:avLst/>
          </a:prstGeom>
          <a:noFill/>
          <a:ln>
            <a:solidFill>
              <a:srgbClr val="0070C0"/>
            </a:solidFill>
            <a:prstDash val="sysDash"/>
          </a:ln>
        </p:spPr>
        <p:txBody>
          <a:bodyPr wrap="square" rtlCol="0">
            <a:spAutoFit/>
          </a:bodyPr>
          <a:lstStyle/>
          <a:p>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取組案</a:t>
            </a:r>
            <a:r>
              <a:rPr lang="en-US" altLang="ja-JP" sz="1200" dirty="0" smtClean="0">
                <a:solidFill>
                  <a:srgbClr val="0070C0"/>
                </a:solidFill>
                <a:latin typeface="Meiryo UI" panose="020B0604030504040204" pitchFamily="50" charset="-128"/>
                <a:ea typeface="Meiryo UI" panose="020B0604030504040204" pitchFamily="50" charset="-128"/>
              </a:rPr>
              <a:t>】</a:t>
            </a:r>
          </a:p>
          <a:p>
            <a:r>
              <a:rPr lang="ja-JP" altLang="en-US" sz="1200" dirty="0" smtClean="0">
                <a:solidFill>
                  <a:srgbClr val="0070C0"/>
                </a:solidFill>
                <a:latin typeface="Meiryo UI" panose="020B0604030504040204" pitchFamily="50" charset="-128"/>
                <a:ea typeface="Meiryo UI" panose="020B0604030504040204" pitchFamily="50" charset="-128"/>
              </a:rPr>
              <a:t>自然</a:t>
            </a:r>
            <a:r>
              <a:rPr lang="ja-JP" altLang="en-US" sz="1200" dirty="0">
                <a:solidFill>
                  <a:srgbClr val="0070C0"/>
                </a:solidFill>
                <a:latin typeface="Meiryo UI" panose="020B0604030504040204" pitchFamily="50" charset="-128"/>
                <a:ea typeface="Meiryo UI" panose="020B0604030504040204" pitchFamily="50" charset="-128"/>
              </a:rPr>
              <a:t>公園・都市公園の活用</a:t>
            </a: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博物館等の活用</a:t>
            </a:r>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企業</a:t>
            </a:r>
            <a:r>
              <a:rPr lang="ja-JP" altLang="en-US" sz="1200" dirty="0">
                <a:solidFill>
                  <a:srgbClr val="0070C0"/>
                </a:solidFill>
                <a:latin typeface="Meiryo UI" panose="020B0604030504040204" pitchFamily="50" charset="-128"/>
                <a:ea typeface="Meiryo UI" panose="020B0604030504040204" pitchFamily="50" charset="-128"/>
              </a:rPr>
              <a:t>等が実施する施設見学や出前講座の活用</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64" name="テキスト ボックス 63">
            <a:extLst>
              <a:ext uri="{FF2B5EF4-FFF2-40B4-BE49-F238E27FC236}">
                <a16:creationId xmlns:a16="http://schemas.microsoft.com/office/drawing/2014/main" id="{06FE2F10-6BF5-4626-8DAD-4D52F4B69419}"/>
              </a:ext>
            </a:extLst>
          </p:cNvPr>
          <p:cNvSpPr txBox="1"/>
          <p:nvPr/>
        </p:nvSpPr>
        <p:spPr>
          <a:xfrm>
            <a:off x="4702964" y="5589022"/>
            <a:ext cx="4129747" cy="646331"/>
          </a:xfrm>
          <a:prstGeom prst="rect">
            <a:avLst/>
          </a:prstGeom>
          <a:noFill/>
          <a:ln>
            <a:solidFill>
              <a:srgbClr val="0070C0"/>
            </a:solidFill>
            <a:prstDash val="sysDash"/>
          </a:ln>
        </p:spPr>
        <p:txBody>
          <a:bodyPr wrap="square" rtlCol="0">
            <a:spAutoFit/>
          </a:bodyPr>
          <a:lstStyle/>
          <a:p>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取組案</a:t>
            </a:r>
            <a:r>
              <a:rPr lang="en-US" altLang="ja-JP" sz="1200" dirty="0" smtClean="0">
                <a:solidFill>
                  <a:srgbClr val="0070C0"/>
                </a:solidFill>
                <a:latin typeface="Meiryo UI" panose="020B0604030504040204" pitchFamily="50" charset="-128"/>
                <a:ea typeface="Meiryo UI" panose="020B0604030504040204" pitchFamily="50" charset="-128"/>
              </a:rPr>
              <a:t>】</a:t>
            </a:r>
          </a:p>
          <a:p>
            <a:r>
              <a:rPr lang="ja-JP" altLang="en-US" sz="1200" dirty="0" smtClean="0">
                <a:solidFill>
                  <a:srgbClr val="0070C0"/>
                </a:solidFill>
                <a:latin typeface="Meiryo UI" panose="020B0604030504040204" pitchFamily="50" charset="-128"/>
                <a:ea typeface="Meiryo UI" panose="020B0604030504040204" pitchFamily="50" charset="-128"/>
              </a:rPr>
              <a:t>植樹や樹木の保育管理</a:t>
            </a:r>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清掃活動</a:t>
            </a:r>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地域課題を</a:t>
            </a:r>
            <a:r>
              <a:rPr kumimoji="1" lang="ja-JP" altLang="en-US" sz="1200" dirty="0" smtClean="0">
                <a:solidFill>
                  <a:srgbClr val="0070C0"/>
                </a:solidFill>
                <a:latin typeface="Meiryo UI" panose="020B0604030504040204" pitchFamily="50" charset="-128"/>
                <a:ea typeface="Meiryo UI" panose="020B0604030504040204" pitchFamily="50" charset="-128"/>
              </a:rPr>
              <a:t>解決する仕組みづくり　など</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65" name="テキスト ボックス 64">
            <a:extLst>
              <a:ext uri="{FF2B5EF4-FFF2-40B4-BE49-F238E27FC236}">
                <a16:creationId xmlns:a16="http://schemas.microsoft.com/office/drawing/2014/main" id="{06FE2F10-6BF5-4626-8DAD-4D52F4B69419}"/>
              </a:ext>
            </a:extLst>
          </p:cNvPr>
          <p:cNvSpPr txBox="1"/>
          <p:nvPr/>
        </p:nvSpPr>
        <p:spPr>
          <a:xfrm>
            <a:off x="4802466" y="7403146"/>
            <a:ext cx="3982640" cy="646331"/>
          </a:xfrm>
          <a:prstGeom prst="rect">
            <a:avLst/>
          </a:prstGeom>
          <a:noFill/>
          <a:ln>
            <a:solidFill>
              <a:srgbClr val="0070C0"/>
            </a:solidFill>
            <a:prstDash val="sysDash"/>
          </a:ln>
        </p:spPr>
        <p:txBody>
          <a:bodyPr wrap="square" rtlCol="0">
            <a:spAutoFit/>
          </a:bodyPr>
          <a:lstStyle/>
          <a:p>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取組案</a:t>
            </a:r>
            <a:r>
              <a:rPr lang="en-US" altLang="ja-JP" sz="1200" dirty="0" smtClean="0">
                <a:solidFill>
                  <a:srgbClr val="0070C0"/>
                </a:solidFill>
                <a:latin typeface="Meiryo UI" panose="020B0604030504040204" pitchFamily="50" charset="-128"/>
                <a:ea typeface="Meiryo UI" panose="020B0604030504040204" pitchFamily="50" charset="-128"/>
              </a:rPr>
              <a:t>】</a:t>
            </a:r>
            <a:br>
              <a:rPr lang="en-US" altLang="ja-JP" sz="1200" dirty="0" smtClean="0">
                <a:solidFill>
                  <a:srgbClr val="0070C0"/>
                </a:solidFill>
                <a:latin typeface="Meiryo UI" panose="020B0604030504040204" pitchFamily="50" charset="-128"/>
                <a:ea typeface="Meiryo UI" panose="020B0604030504040204" pitchFamily="50" charset="-128"/>
              </a:rPr>
            </a:br>
            <a:r>
              <a:rPr lang="ja-JP" altLang="en-US" sz="1200" dirty="0" smtClean="0">
                <a:solidFill>
                  <a:srgbClr val="0070C0"/>
                </a:solidFill>
                <a:latin typeface="Meiryo UI" panose="020B0604030504040204" pitchFamily="50" charset="-128"/>
                <a:ea typeface="Meiryo UI" panose="020B0604030504040204" pitchFamily="50" charset="-128"/>
              </a:rPr>
              <a:t>取組</a:t>
            </a:r>
            <a:r>
              <a:rPr lang="ja-JP" altLang="en-US" sz="1200" dirty="0">
                <a:solidFill>
                  <a:srgbClr val="0070C0"/>
                </a:solidFill>
                <a:latin typeface="Meiryo UI" panose="020B0604030504040204" pitchFamily="50" charset="-128"/>
                <a:ea typeface="Meiryo UI" panose="020B0604030504040204" pitchFamily="50" charset="-128"/>
              </a:rPr>
              <a:t>促進を図るセミナー</a:t>
            </a: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脱炭素経営宣言登録制度</a:t>
            </a:r>
            <a:r>
              <a:rPr lang="en-US" altLang="ja-JP" sz="1200" dirty="0">
                <a:solidFill>
                  <a:srgbClr val="0070C0"/>
                </a:solidFill>
                <a:latin typeface="Meiryo UI" panose="020B0604030504040204" pitchFamily="50" charset="-128"/>
                <a:ea typeface="Meiryo UI" panose="020B0604030504040204" pitchFamily="50" charset="-128"/>
              </a:rPr>
              <a:t>/</a:t>
            </a:r>
            <a:br>
              <a:rPr lang="en-US" altLang="ja-JP" sz="1200" dirty="0">
                <a:solidFill>
                  <a:srgbClr val="0070C0"/>
                </a:solidFill>
                <a:latin typeface="Meiryo UI" panose="020B0604030504040204" pitchFamily="50" charset="-128"/>
                <a:ea typeface="Meiryo UI" panose="020B0604030504040204" pitchFamily="50" charset="-128"/>
              </a:rPr>
            </a:br>
            <a:r>
              <a:rPr lang="ja-JP" altLang="en-US" sz="1200" dirty="0">
                <a:solidFill>
                  <a:srgbClr val="0070C0"/>
                </a:solidFill>
                <a:latin typeface="Meiryo UI" panose="020B0604030504040204" pitchFamily="50" charset="-128"/>
                <a:ea typeface="Meiryo UI" panose="020B0604030504040204" pitchFamily="50" charset="-128"/>
              </a:rPr>
              <a:t>万博の機会を活かした技術開発・実証　など</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58391" y="1966936"/>
            <a:ext cx="12313367" cy="4320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785F3F22-FAB4-4A65-BF94-B1279F737D9B}"/>
              </a:ext>
            </a:extLst>
          </p:cNvPr>
          <p:cNvSpPr txBox="1"/>
          <p:nvPr/>
        </p:nvSpPr>
        <p:spPr>
          <a:xfrm>
            <a:off x="258392" y="2028759"/>
            <a:ext cx="4400290" cy="307777"/>
          </a:xfrm>
          <a:prstGeom prst="rect">
            <a:avLst/>
          </a:prstGeom>
          <a:noFill/>
          <a:ln w="19050">
            <a:noFill/>
          </a:ln>
        </p:spPr>
        <p:txBody>
          <a:bodyPr wrap="square" rtlCol="0" anchor="ctr" anchorCtr="1">
            <a:spAutoFit/>
          </a:bodyPr>
          <a:lstStyle/>
          <a:p>
            <a:pPr algn="ct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環境教育等を推進するための適切な役割分担</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a:extLst>
              <a:ext uri="{FF2B5EF4-FFF2-40B4-BE49-F238E27FC236}">
                <a16:creationId xmlns:a16="http://schemas.microsoft.com/office/drawing/2014/main" id="{EA3C89B9-E1E7-4C1B-B504-55925460686E}"/>
              </a:ext>
            </a:extLst>
          </p:cNvPr>
          <p:cNvSpPr txBox="1"/>
          <p:nvPr/>
        </p:nvSpPr>
        <p:spPr>
          <a:xfrm>
            <a:off x="8871089" y="1955519"/>
            <a:ext cx="3694093" cy="432000"/>
          </a:xfrm>
          <a:prstGeom prst="rect">
            <a:avLst/>
          </a:prstGeom>
          <a:noFill/>
          <a:ln w="19050">
            <a:noFill/>
          </a:ln>
        </p:spPr>
        <p:txBody>
          <a:bodyPr wrap="square" rtlCol="0" anchor="ctr" anchorCtr="0">
            <a:spAutoFit/>
          </a:bodyPr>
          <a:lstStyle/>
          <a:p>
            <a:pPr algn="ct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環境教育の推進手法の充実について</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a:extLst>
              <a:ext uri="{FF2B5EF4-FFF2-40B4-BE49-F238E27FC236}">
                <a16:creationId xmlns:a16="http://schemas.microsoft.com/office/drawing/2014/main" id="{EE1B624D-D5A6-45FA-98FF-497FD0AF3DBD}"/>
              </a:ext>
            </a:extLst>
          </p:cNvPr>
          <p:cNvSpPr txBox="1"/>
          <p:nvPr/>
        </p:nvSpPr>
        <p:spPr>
          <a:xfrm>
            <a:off x="4516616" y="2026075"/>
            <a:ext cx="4401222" cy="307777"/>
          </a:xfrm>
          <a:prstGeom prst="rect">
            <a:avLst/>
          </a:prstGeom>
          <a:noFill/>
          <a:ln w="19050">
            <a:noFill/>
          </a:ln>
        </p:spPr>
        <p:txBody>
          <a:bodyPr wrap="square" rtlCol="0" anchor="ctr" anchorCtr="0">
            <a:spAutoFit/>
          </a:bodyPr>
          <a:lstStyle/>
          <a:p>
            <a:pPr algn="ct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環境教育の場と機会の確保について</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a:extLst>
              <a:ext uri="{FF2B5EF4-FFF2-40B4-BE49-F238E27FC236}">
                <a16:creationId xmlns:a16="http://schemas.microsoft.com/office/drawing/2014/main" id="{C48289F6-A9B3-48C2-B84A-3150D7937B69}"/>
              </a:ext>
            </a:extLst>
          </p:cNvPr>
          <p:cNvGrpSpPr/>
          <p:nvPr/>
        </p:nvGrpSpPr>
        <p:grpSpPr>
          <a:xfrm>
            <a:off x="258392" y="1953250"/>
            <a:ext cx="12313368" cy="6215806"/>
            <a:chOff x="4487694" y="4125384"/>
            <a:chExt cx="8139672" cy="4376921"/>
          </a:xfrm>
        </p:grpSpPr>
        <p:cxnSp>
          <p:nvCxnSpPr>
            <p:cNvPr id="63" name="直線コネクタ 62">
              <a:extLst>
                <a:ext uri="{FF2B5EF4-FFF2-40B4-BE49-F238E27FC236}">
                  <a16:creationId xmlns:a16="http://schemas.microsoft.com/office/drawing/2014/main" id="{C1D84B0D-7377-46E1-BA7A-734BB1AD8F8B}"/>
                </a:ext>
              </a:extLst>
            </p:cNvPr>
            <p:cNvCxnSpPr/>
            <p:nvPr/>
          </p:nvCxnSpPr>
          <p:spPr>
            <a:xfrm>
              <a:off x="10230191" y="4125384"/>
              <a:ext cx="0" cy="436015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0B3AD748-C651-47FC-ADEA-EEE93C0D5525}"/>
                </a:ext>
              </a:extLst>
            </p:cNvPr>
            <p:cNvCxnSpPr/>
            <p:nvPr/>
          </p:nvCxnSpPr>
          <p:spPr>
            <a:xfrm>
              <a:off x="4487694" y="4429733"/>
              <a:ext cx="8139672"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4" name="正方形/長方形 3">
              <a:extLst>
                <a:ext uri="{FF2B5EF4-FFF2-40B4-BE49-F238E27FC236}">
                  <a16:creationId xmlns:a16="http://schemas.microsoft.com/office/drawing/2014/main" id="{A186190A-A2E6-4873-8295-A88590434061}"/>
                </a:ext>
              </a:extLst>
            </p:cNvPr>
            <p:cNvSpPr/>
            <p:nvPr/>
          </p:nvSpPr>
          <p:spPr>
            <a:xfrm>
              <a:off x="4487694" y="4125387"/>
              <a:ext cx="8139672" cy="4376918"/>
            </a:xfrm>
            <a:prstGeom prst="rect">
              <a:avLst/>
            </a:prstGeom>
            <a:no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761F26B0-4045-4ABE-AD5B-524E4A4381CC}"/>
                </a:ext>
              </a:extLst>
            </p:cNvPr>
            <p:cNvCxnSpPr/>
            <p:nvPr/>
          </p:nvCxnSpPr>
          <p:spPr>
            <a:xfrm>
              <a:off x="7311386" y="4132205"/>
              <a:ext cx="0" cy="4360157"/>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grpSp>
      <p:sp>
        <p:nvSpPr>
          <p:cNvPr id="45" name="テキスト ボックス 44">
            <a:extLst>
              <a:ext uri="{FF2B5EF4-FFF2-40B4-BE49-F238E27FC236}">
                <a16:creationId xmlns:a16="http://schemas.microsoft.com/office/drawing/2014/main" id="{3485E8BD-2CAD-4038-BE09-D9C8BBC51319}"/>
              </a:ext>
            </a:extLst>
          </p:cNvPr>
          <p:cNvSpPr txBox="1"/>
          <p:nvPr/>
        </p:nvSpPr>
        <p:spPr>
          <a:xfrm>
            <a:off x="122334" y="1344216"/>
            <a:ext cx="12457384" cy="553998"/>
          </a:xfrm>
          <a:prstGeom prst="rect">
            <a:avLst/>
          </a:prstGeom>
          <a:noFill/>
        </p:spPr>
        <p:txBody>
          <a:bodyPr wrap="square" rtlCol="0">
            <a:spAutoFit/>
          </a:bodyPr>
          <a:lstStyle/>
          <a:p>
            <a:pPr marL="182563">
              <a:lnSpc>
                <a:spcPts val="1800"/>
              </a:lnSpc>
            </a:pPr>
            <a:r>
              <a:rPr lang="ja-JP" altLang="en-US" sz="1400" dirty="0">
                <a:latin typeface="Meiryo UI" panose="020B0604030504040204" pitchFamily="50" charset="-128"/>
                <a:ea typeface="Meiryo UI" panose="020B0604030504040204" pitchFamily="50" charset="-128"/>
              </a:rPr>
              <a:t>　将来像の実現に向けて、府民・事業者等と</a:t>
            </a:r>
            <a:r>
              <a:rPr lang="ja-JP" altLang="ja-JP" sz="1400" dirty="0">
                <a:effectLst/>
                <a:latin typeface="Meiryo UI" panose="020B0604030504040204" pitchFamily="50" charset="-128"/>
                <a:ea typeface="Meiryo UI" panose="020B0604030504040204" pitchFamily="50" charset="-128"/>
                <a:cs typeface="Times New Roman" panose="02020603050405020304" pitchFamily="18" charset="0"/>
              </a:rPr>
              <a:t>基本的な方向性を共有</a:t>
            </a:r>
            <a:r>
              <a:rPr lang="ja-JP" altLang="en-US" sz="1400" dirty="0">
                <a:effectLst/>
                <a:latin typeface="Meiryo UI" panose="020B0604030504040204" pitchFamily="50" charset="-128"/>
                <a:ea typeface="Meiryo UI" panose="020B0604030504040204" pitchFamily="50" charset="-128"/>
                <a:cs typeface="Times New Roman" panose="02020603050405020304" pitchFamily="18" charset="0"/>
              </a:rPr>
              <a:t>するため</a:t>
            </a:r>
            <a:r>
              <a:rPr lang="ja-JP" altLang="ja-JP" sz="1400" dirty="0">
                <a:effectLst/>
                <a:latin typeface="Meiryo UI" panose="020B0604030504040204" pitchFamily="50" charset="-128"/>
                <a:ea typeface="Meiryo UI" panose="020B0604030504040204" pitchFamily="50" charset="-128"/>
                <a:cs typeface="Times New Roman" panose="02020603050405020304" pitchFamily="18" charset="0"/>
              </a:rPr>
              <a:t>、今後、各主体に期待される役割</a:t>
            </a:r>
            <a:r>
              <a:rPr lang="ja-JP" altLang="en-US" sz="14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400" dirty="0">
                <a:effectLst/>
                <a:latin typeface="Meiryo UI" panose="020B0604030504040204" pitchFamily="50" charset="-128"/>
                <a:ea typeface="Meiryo UI" panose="020B0604030504040204" pitchFamily="50" charset="-128"/>
                <a:cs typeface="Times New Roman" panose="02020603050405020304" pitchFamily="18" charset="0"/>
              </a:rPr>
              <a:t>環境教育等が実践される場と機会において求められる内容を明らかにすることが重要。</a:t>
            </a:r>
            <a:r>
              <a:rPr lang="ja-JP" altLang="en-US" sz="1400" dirty="0">
                <a:effectLst/>
                <a:latin typeface="Meiryo UI" panose="020B0604030504040204" pitchFamily="50" charset="-128"/>
                <a:ea typeface="Meiryo UI" panose="020B0604030504040204" pitchFamily="50" charset="-128"/>
                <a:cs typeface="Times New Roman" panose="02020603050405020304" pitchFamily="18" charset="0"/>
              </a:rPr>
              <a:t>また、</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環境教育を総合的・体系的に推進するため</a:t>
            </a:r>
            <a:r>
              <a:rPr lang="ja-JP" altLang="ja-JP" sz="1400" dirty="0">
                <a:effectLst/>
                <a:latin typeface="Meiryo UI" panose="020B0604030504040204" pitchFamily="50" charset="-128"/>
                <a:ea typeface="Meiryo UI" panose="020B0604030504040204" pitchFamily="50" charset="-128"/>
                <a:cs typeface="Times New Roman" panose="02020603050405020304" pitchFamily="18" charset="0"/>
              </a:rPr>
              <a:t>、大阪府</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が実施する取組みをこれまで以上に充実させることが必要</a:t>
            </a:r>
            <a:r>
              <a:rPr lang="ja-JP" altLang="en-US" sz="14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en-US" sz="1400"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30101941-4CB6-4A0E-83DA-F29987ADE0E1}"/>
              </a:ext>
            </a:extLst>
          </p:cNvPr>
          <p:cNvSpPr txBox="1"/>
          <p:nvPr/>
        </p:nvSpPr>
        <p:spPr>
          <a:xfrm>
            <a:off x="162458" y="8624282"/>
            <a:ext cx="12014545" cy="784830"/>
          </a:xfrm>
          <a:prstGeom prst="rect">
            <a:avLst/>
          </a:prstGeom>
          <a:noFill/>
        </p:spPr>
        <p:txBody>
          <a:bodyPr wrap="square" rtlCol="0">
            <a:spAutoFit/>
          </a:bodyPr>
          <a:lstStyle/>
          <a:p>
            <a:pPr marL="265113" indent="-82550">
              <a:lnSpc>
                <a:spcPts val="1800"/>
              </a:lnSpc>
              <a:buFont typeface="Arial" panose="020B0604020202020204" pitchFamily="34" charset="0"/>
              <a:buChar char="•"/>
            </a:pPr>
            <a:r>
              <a:rPr lang="ja-JP" altLang="en-US" sz="1400" dirty="0" smtClean="0">
                <a:effectLst/>
                <a:latin typeface="Meiryo UI" panose="020B0604030504040204" pitchFamily="50" charset="-128"/>
                <a:ea typeface="Meiryo UI" panose="020B0604030504040204" pitchFamily="50" charset="-128"/>
                <a:cs typeface="Times New Roman" panose="02020603050405020304" pitchFamily="18" charset="0"/>
              </a:rPr>
              <a:t>各主体</a:t>
            </a:r>
            <a:r>
              <a:rPr lang="ja-JP" altLang="en-US" sz="1400" dirty="0">
                <a:effectLst/>
                <a:latin typeface="Meiryo UI" panose="020B0604030504040204" pitchFamily="50" charset="-128"/>
                <a:ea typeface="Meiryo UI" panose="020B0604030504040204" pitchFamily="50" charset="-128"/>
                <a:cs typeface="Times New Roman" panose="02020603050405020304" pitchFamily="18" charset="0"/>
              </a:rPr>
              <a:t>の様々な場や機会における、日常生活や事業活動における環境配慮行動の広がり等に関する指標を設定することが重要</a:t>
            </a:r>
            <a:r>
              <a:rPr lang="ja-JP" altLang="ja-JP" sz="14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dirty="0">
              <a:effectLst/>
              <a:latin typeface="Meiryo UI" panose="020B0604030504040204" pitchFamily="50" charset="-128"/>
              <a:ea typeface="Meiryo UI" panose="020B0604030504040204" pitchFamily="50" charset="-128"/>
              <a:cs typeface="Times New Roman" panose="02020603050405020304" pitchFamily="18" charset="0"/>
            </a:endParaRPr>
          </a:p>
          <a:p>
            <a:pPr marL="265113" indent="-82550">
              <a:lnSpc>
                <a:spcPts val="1800"/>
              </a:lnSpc>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豊</a:t>
            </a:r>
            <a:r>
              <a:rPr lang="ja-JP" altLang="en-US" sz="1400" dirty="0">
                <a:effectLst/>
                <a:latin typeface="Meiryo UI" panose="020B0604030504040204" pitchFamily="50" charset="-128"/>
                <a:ea typeface="Meiryo UI" panose="020B0604030504040204" pitchFamily="50" charset="-128"/>
                <a:cs typeface="Times New Roman" panose="02020603050405020304" pitchFamily="18" charset="0"/>
              </a:rPr>
              <a:t>かな環境づくり大阪府民会議等を活用し、多様な主体が一体となった取組みを進めることが求められる。</a:t>
            </a:r>
            <a:endParaRPr lang="en-US" altLang="ja-JP" sz="1400" dirty="0">
              <a:effectLst/>
              <a:latin typeface="Meiryo UI" panose="020B0604030504040204" pitchFamily="50" charset="-128"/>
              <a:ea typeface="Meiryo UI" panose="020B0604030504040204" pitchFamily="50" charset="-128"/>
              <a:cs typeface="Times New Roman" panose="02020603050405020304" pitchFamily="18" charset="0"/>
            </a:endParaRPr>
          </a:p>
          <a:p>
            <a:pPr marL="265113" indent="-82550">
              <a:lnSpc>
                <a:spcPts val="1800"/>
              </a:lnSpc>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毎年、点検・評価するとともに、３年から５年を目途に施策の進捗状況や効果を評価し、社会情勢の変化も踏まえ、必要に応じて見直を行うことが必要。</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508793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1726</Words>
  <Application>Microsoft Office PowerPoint</Application>
  <PresentationFormat>A3 297x420 mm</PresentationFormat>
  <Paragraphs>109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ゴシック</vt:lpstr>
      <vt:lpstr>Arial</vt:lpstr>
      <vt:lpstr>Calibri</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2023-06-05T07:43:20Z</dcterms:modified>
</cp:coreProperties>
</file>