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5"/>
  </p:notesMasterIdLst>
  <p:sldIdLst>
    <p:sldId id="323" r:id="rId2"/>
    <p:sldId id="321" r:id="rId3"/>
    <p:sldId id="293"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4660"/>
  </p:normalViewPr>
  <p:slideViewPr>
    <p:cSldViewPr showGuides="1">
      <p:cViewPr varScale="1">
        <p:scale>
          <a:sx n="74" d="100"/>
          <a:sy n="74" d="100"/>
        </p:scale>
        <p:origin x="171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EB97570-1EEA-4599-BAF5-92F68817A58D}" type="datetimeFigureOut">
              <a:rPr kumimoji="1" lang="ja-JP" altLang="en-US" smtClean="0"/>
              <a:t>2023/3/22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26CE085-CF45-4A3E-8264-CF1C4421AB48}" type="slidenum">
              <a:rPr kumimoji="1" lang="ja-JP" altLang="en-US" smtClean="0"/>
              <a:t>‹#›</a:t>
            </a:fld>
            <a:endParaRPr kumimoji="1" lang="ja-JP" altLang="en-US"/>
          </a:p>
        </p:txBody>
      </p:sp>
    </p:spTree>
    <p:extLst>
      <p:ext uri="{BB962C8B-B14F-4D97-AF65-F5344CB8AC3E}">
        <p14:creationId xmlns:p14="http://schemas.microsoft.com/office/powerpoint/2010/main" val="36623308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474C4-0F8F-E801-FCE1-86CDB3C46171}"/>
              </a:ext>
            </a:extLst>
          </p:cNvPr>
          <p:cNvSpPr txBox="1">
            <a:spLocks/>
          </p:cNvSpPr>
          <p:nvPr/>
        </p:nvSpPr>
        <p:spPr bwMode="auto">
          <a:xfrm>
            <a:off x="0" y="0"/>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R="0" lvl="0" algn="l" defTabSz="914400" rtl="0" eaLnBrk="1" fontAlgn="auto" latinLnBrk="0" hangingPunct="1">
              <a:lnSpc>
                <a:spcPct val="100000"/>
              </a:lnSpc>
              <a:spcBef>
                <a:spcPct val="0"/>
              </a:spcBef>
              <a:spcAft>
                <a:spcPts val="0"/>
              </a:spcAft>
              <a:buClrTx/>
              <a:buSzTx/>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めざすべき将来像</a:t>
            </a:r>
            <a:r>
              <a:rPr lang="ja-JP" altLang="en-US" sz="2400" b="1" dirty="0">
                <a:solidFill>
                  <a:sysClr val="window" lastClr="FFFFFF"/>
                </a:solidFill>
                <a:latin typeface="Meiryo UI" panose="020B0604030504040204" pitchFamily="50" charset="-128"/>
                <a:ea typeface="Meiryo UI" panose="020B0604030504040204" pitchFamily="50" charset="-128"/>
              </a:rPr>
              <a:t>・基本的な</a:t>
            </a:r>
            <a:r>
              <a:rPr lang="ja-JP" altLang="en-US" sz="2400" b="1" dirty="0" smtClean="0">
                <a:solidFill>
                  <a:sysClr val="window" lastClr="FFFFFF"/>
                </a:solidFill>
                <a:latin typeface="Meiryo UI" panose="020B0604030504040204" pitchFamily="50" charset="-128"/>
                <a:ea typeface="Meiryo UI" panose="020B0604030504040204" pitchFamily="50" charset="-128"/>
              </a:rPr>
              <a:t>方向性、計画期間</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2" name="角丸四角形 5">
            <a:extLst>
              <a:ext uri="{FF2B5EF4-FFF2-40B4-BE49-F238E27FC236}">
                <a16:creationId xmlns:a16="http://schemas.microsoft.com/office/drawing/2014/main" id="{512F2B46-78EE-94D8-66ED-468720A01840}"/>
              </a:ext>
            </a:extLst>
          </p:cNvPr>
          <p:cNvSpPr/>
          <p:nvPr/>
        </p:nvSpPr>
        <p:spPr>
          <a:xfrm>
            <a:off x="179512" y="656645"/>
            <a:ext cx="8766743" cy="4765851"/>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indent="-342900" algn="just">
              <a:lnSpc>
                <a:spcPts val="2500"/>
              </a:lnSpc>
              <a:buFont typeface="Wingdings" panose="05000000000000000000" pitchFamily="2" charset="2"/>
              <a:buChar char="u"/>
            </a:pP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目指す</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べき将来像</a:t>
            </a:r>
            <a:endParaRPr lang="en-US" altLang="ja-JP"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2500"/>
              </a:lnSpc>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あらゆる主体の活動・行動のもと持続可能な社会をつくるため、</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・環境問題に気づき、学習し、主体的な判断ができる人が育つ</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・環境問題の解決に向けて自ら進んで取り組む実践的な人や組織が育つ</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・環境保全活動の輪が広がり、環境のもたらす恵みを次世代に引き継ぐ</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2500"/>
              </a:lnSpc>
            </a:pPr>
            <a:endPar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ts val="2500"/>
              </a:lnSpc>
              <a:spcBef>
                <a:spcPts val="600"/>
              </a:spcBef>
              <a:buFont typeface="Wingdings" panose="05000000000000000000" pitchFamily="2" charset="2"/>
              <a:buChar char="u"/>
            </a:pP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将来像の実現に向けた基本的な方向性</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800" kern="0" dirty="0">
              <a:effectLst/>
              <a:latin typeface="Century" panose="02040604050505020304" pitchFamily="18" charset="0"/>
              <a:ea typeface="ＭＳ ゴシック" panose="020B0609070205080204" pitchFamily="49" charset="-128"/>
              <a:cs typeface="Times New Roman" panose="02020603050405020304" pitchFamily="18" charset="0"/>
            </a:endParaRPr>
          </a:p>
          <a:p>
            <a:r>
              <a:rPr lang="ja-JP" altLang="en-US" kern="0" dirty="0">
                <a:solidFill>
                  <a:schemeClr val="tx1"/>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・あらゆる世代が</a:t>
            </a:r>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、多種多様な機会・場所で自ら主体的に環境について学習できるように</a:t>
            </a:r>
            <a:endParaRPr lang="en-US"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します。</a:t>
            </a:r>
            <a:endParaRPr lang="en-US"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・活動の場、適切な情報等を提供することにより、家庭、学校、職場、地域その他のあら</a:t>
            </a:r>
            <a:endParaRPr lang="en-US"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ゆる場において、環境負荷低減に向けて、主体的・継続的な活動が実践され、取組みが</a:t>
            </a:r>
            <a:endParaRPr lang="en-US"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広がるように支援します。</a:t>
            </a:r>
            <a:endParaRPr lang="en-US"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・多様なテーマにおけるあらゆる事業・活動において、「環境」という要素を意識することで、</a:t>
            </a:r>
            <a:endParaRPr lang="en-US"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活動の広がりを図ります</a:t>
            </a: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b="1" u="sng"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Wingdings" panose="05000000000000000000" pitchFamily="2" charset="2"/>
              <a:buChar char="u"/>
            </a:pP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期間</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概ね</a:t>
            </a:r>
            <a:r>
              <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サブタイトル 2"/>
          <p:cNvSpPr txBox="1">
            <a:spLocks/>
          </p:cNvSpPr>
          <p:nvPr/>
        </p:nvSpPr>
        <p:spPr bwMode="white">
          <a:xfrm>
            <a:off x="7596337" y="69945"/>
            <a:ext cx="1354636" cy="338554"/>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1600" kern="0" dirty="0" smtClean="0">
                <a:solidFill>
                  <a:schemeClr val="bg1"/>
                </a:solidFill>
                <a:latin typeface="Meiryo UI" panose="020B0604030504040204" pitchFamily="50" charset="-128"/>
                <a:ea typeface="Meiryo UI" panose="020B0604030504040204" pitchFamily="50" charset="-128"/>
              </a:rPr>
              <a:t>資料３ 別紙</a:t>
            </a:r>
            <a:endParaRPr kumimoji="1"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1922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タイトル 1">
            <a:extLst>
              <a:ext uri="{FF2B5EF4-FFF2-40B4-BE49-F238E27FC236}">
                <a16:creationId xmlns:a16="http://schemas.microsoft.com/office/drawing/2014/main" id="{4F4B129F-A057-5FF9-25C9-C9502B7F9175}"/>
              </a:ext>
            </a:extLst>
          </p:cNvPr>
          <p:cNvSpPr txBox="1">
            <a:spLocks/>
          </p:cNvSpPr>
          <p:nvPr/>
        </p:nvSpPr>
        <p:spPr bwMode="auto">
          <a:xfrm>
            <a:off x="0" y="0"/>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a:t>
            </a:r>
            <a:r>
              <a:rPr lang="en-US" altLang="ja-JP" sz="2400" b="1" dirty="0">
                <a:solidFill>
                  <a:sysClr val="window" lastClr="FFFFFF"/>
                </a:solidFill>
                <a:latin typeface="Meiryo UI" panose="020B0604030504040204" pitchFamily="50" charset="-128"/>
                <a:ea typeface="Meiryo UI" panose="020B0604030504040204" pitchFamily="50" charset="-128"/>
              </a:rPr>
              <a:t>2030</a:t>
            </a:r>
            <a:r>
              <a:rPr lang="ja-JP" altLang="en-US" sz="2400" b="1" dirty="0">
                <a:solidFill>
                  <a:sysClr val="window" lastClr="FFFFFF"/>
                </a:solidFill>
                <a:latin typeface="Meiryo UI" panose="020B0604030504040204" pitchFamily="50" charset="-128"/>
                <a:ea typeface="Meiryo UI" panose="020B0604030504040204" pitchFamily="50" charset="-128"/>
              </a:rPr>
              <a:t>大阪府環境総合計画における将来像・実現すべき姿</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2" name="角丸四角形 21">
            <a:extLst>
              <a:ext uri="{FF2B5EF4-FFF2-40B4-BE49-F238E27FC236}">
                <a16:creationId xmlns:a16="http://schemas.microsoft.com/office/drawing/2014/main" id="{8F97EF8C-A7F6-EEC2-3644-7201E56F7136}"/>
              </a:ext>
            </a:extLst>
          </p:cNvPr>
          <p:cNvSpPr/>
          <p:nvPr/>
        </p:nvSpPr>
        <p:spPr>
          <a:xfrm>
            <a:off x="240692" y="1706346"/>
            <a:ext cx="8693098" cy="1794662"/>
          </a:xfrm>
          <a:prstGeom prst="roundRect">
            <a:avLst>
              <a:gd name="adj" fmla="val 0"/>
            </a:avLst>
          </a:prstGeom>
          <a:solidFill>
            <a:schemeClr val="accent6">
              <a:lumMod val="20000"/>
              <a:lumOff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just"/>
            <a:endParaRPr lang="en-US" altLang="ja-JP" sz="1600" kern="100" dirty="0">
              <a:solidFill>
                <a:schemeClr val="tx1"/>
              </a:solidFill>
              <a:latin typeface="Yu Gothic UI" panose="020B0500000000000000" pitchFamily="50" charset="-128"/>
              <a:ea typeface="Yu Gothic UI" panose="020B0500000000000000" pitchFamily="50" charset="-128"/>
              <a:cs typeface="Times New Roman" panose="02020603050405020304" pitchFamily="18" charset="0"/>
            </a:endParaRPr>
          </a:p>
          <a:p>
            <a:pPr algn="just"/>
            <a:endParaRPr lang="en-US" altLang="ja-JP" sz="1600" kern="100" dirty="0">
              <a:solidFill>
                <a:schemeClr val="tx1"/>
              </a:solidFill>
              <a:latin typeface="Yu Gothic UI" panose="020B0500000000000000" pitchFamily="50" charset="-128"/>
              <a:ea typeface="Yu Gothic UI" panose="020B0500000000000000"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97B212CD-2DA1-FA5C-B9D3-F5E5EBCB32BF}"/>
              </a:ext>
            </a:extLst>
          </p:cNvPr>
          <p:cNvSpPr/>
          <p:nvPr/>
        </p:nvSpPr>
        <p:spPr>
          <a:xfrm>
            <a:off x="4823256" y="2717745"/>
            <a:ext cx="4110534" cy="259943"/>
          </a:xfrm>
          <a:prstGeom prst="rect">
            <a:avLst/>
          </a:prstGeom>
        </p:spPr>
        <p:txBody>
          <a:bodyPr wrap="square">
            <a:spAutoFit/>
          </a:bodyPr>
          <a:lstStyle/>
          <a:p>
            <a:r>
              <a:rPr lang="ja-JP" altLang="en-US" sz="1089" dirty="0">
                <a:latin typeface="Meiryo UI" panose="020B0604030504040204" pitchFamily="50" charset="-128"/>
                <a:ea typeface="Meiryo UI" panose="020B0604030504040204" pitchFamily="50" charset="-128"/>
              </a:rPr>
              <a:t>　</a:t>
            </a:r>
            <a:endParaRPr lang="en-US" altLang="ja-JP" sz="1089"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C410500-185B-F94C-2E9D-829864F9EC67}"/>
              </a:ext>
            </a:extLst>
          </p:cNvPr>
          <p:cNvSpPr/>
          <p:nvPr/>
        </p:nvSpPr>
        <p:spPr>
          <a:xfrm>
            <a:off x="114376" y="620688"/>
            <a:ext cx="8915248" cy="5688632"/>
          </a:xfrm>
          <a:prstGeom prst="rect">
            <a:avLst/>
          </a:prstGeom>
          <a:noFill/>
          <a:ln w="28575" cap="flat" cmpd="sng" algn="ctr">
            <a:solidFill>
              <a:schemeClr val="accent6">
                <a:lumMod val="60000"/>
                <a:lumOff val="40000"/>
              </a:schemeClr>
            </a:solidFill>
            <a:prstDash val="solid"/>
            <a:miter lim="800000"/>
          </a:ln>
          <a:effectLst/>
        </p:spPr>
        <p:txBody>
          <a:bodyPr rot="0" spcFirstLastPara="0" vert="horz" wrap="square" lIns="91440" tIns="45720" rIns="91440" bIns="0" numCol="1" spcCol="0" rtlCol="0" fromWordArt="0" anchor="b" anchorCtr="0" forceAA="0" compatLnSpc="1">
            <a:prstTxWarp prst="textNoShape">
              <a:avLst/>
            </a:prstTxWarp>
            <a:noAutofit/>
          </a:bodyPr>
          <a:lstStyle/>
          <a:p>
            <a:pPr>
              <a:spcAft>
                <a:spcPts val="600"/>
              </a:spcAft>
              <a:defRPr/>
            </a:pPr>
            <a:endParaRPr lang="en-US" altLang="ja-JP" b="1" kern="100" dirty="0">
              <a:latin typeface="+mj-ea"/>
              <a:ea typeface="+mj-ea"/>
              <a:cs typeface="Times New Roman" panose="02020603050405020304" pitchFamily="18" charset="0"/>
            </a:endParaRPr>
          </a:p>
        </p:txBody>
      </p:sp>
      <p:sp>
        <p:nvSpPr>
          <p:cNvPr id="12" name="角丸四角形 130">
            <a:extLst>
              <a:ext uri="{FF2B5EF4-FFF2-40B4-BE49-F238E27FC236}">
                <a16:creationId xmlns:a16="http://schemas.microsoft.com/office/drawing/2014/main" id="{0A934805-0952-B96F-2104-6C2F07B4270F}"/>
              </a:ext>
            </a:extLst>
          </p:cNvPr>
          <p:cNvSpPr/>
          <p:nvPr/>
        </p:nvSpPr>
        <p:spPr>
          <a:xfrm>
            <a:off x="882228" y="4039435"/>
            <a:ext cx="7355429" cy="432000"/>
          </a:xfrm>
          <a:prstGeom prst="roundRect">
            <a:avLst>
              <a:gd name="adj" fmla="val 50000"/>
            </a:avLst>
          </a:prstGeom>
          <a:solidFill>
            <a:srgbClr val="00AC4E"/>
          </a:solid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b="1" dirty="0">
                <a:solidFill>
                  <a:schemeClr val="bg1"/>
                </a:solidFill>
                <a:latin typeface="Yu Gothic UI" panose="020B0500000000000000" pitchFamily="50" charset="-128"/>
                <a:ea typeface="Yu Gothic UI" panose="020B0500000000000000" pitchFamily="50" charset="-128"/>
              </a:rPr>
              <a:t>いのち輝く</a:t>
            </a:r>
            <a:r>
              <a:rPr lang="en-US" altLang="ja-JP" b="1" dirty="0">
                <a:solidFill>
                  <a:schemeClr val="bg1"/>
                </a:solidFill>
                <a:latin typeface="Yu Gothic UI" panose="020B0500000000000000" pitchFamily="50" charset="-128"/>
                <a:ea typeface="Yu Gothic UI" panose="020B0500000000000000" pitchFamily="50" charset="-128"/>
              </a:rPr>
              <a:t>SDGs</a:t>
            </a:r>
            <a:r>
              <a:rPr lang="ja-JP" altLang="en-US" b="1" dirty="0">
                <a:solidFill>
                  <a:schemeClr val="bg1"/>
                </a:solidFill>
                <a:latin typeface="Yu Gothic UI" panose="020B0500000000000000" pitchFamily="50" charset="-128"/>
                <a:ea typeface="Yu Gothic UI" panose="020B0500000000000000" pitchFamily="50" charset="-128"/>
              </a:rPr>
              <a:t>未来都市・大阪　</a:t>
            </a:r>
            <a:r>
              <a:rPr lang="ja-JP" altLang="en-US" b="1" dirty="0" err="1">
                <a:solidFill>
                  <a:schemeClr val="bg1"/>
                </a:solidFill>
                <a:latin typeface="Yu Gothic UI" panose="020B0500000000000000" pitchFamily="50" charset="-128"/>
                <a:ea typeface="Yu Gothic UI" panose="020B0500000000000000" pitchFamily="50" charset="-128"/>
              </a:rPr>
              <a:t>ー</a:t>
            </a:r>
            <a:r>
              <a:rPr lang="ja-JP" altLang="en-US" b="1" dirty="0">
                <a:solidFill>
                  <a:schemeClr val="bg1"/>
                </a:solidFill>
                <a:latin typeface="Yu Gothic UI" panose="020B0500000000000000" pitchFamily="50" charset="-128"/>
                <a:ea typeface="Yu Gothic UI" panose="020B0500000000000000" pitchFamily="50" charset="-128"/>
              </a:rPr>
              <a:t>環境施策を通じてー</a:t>
            </a:r>
          </a:p>
        </p:txBody>
      </p:sp>
      <p:sp>
        <p:nvSpPr>
          <p:cNvPr id="13" name="テキスト ボックス 14">
            <a:extLst>
              <a:ext uri="{FF2B5EF4-FFF2-40B4-BE49-F238E27FC236}">
                <a16:creationId xmlns:a16="http://schemas.microsoft.com/office/drawing/2014/main" id="{6AAD7B71-0DAA-675D-D226-2513C9FB4C41}"/>
              </a:ext>
            </a:extLst>
          </p:cNvPr>
          <p:cNvSpPr txBox="1"/>
          <p:nvPr/>
        </p:nvSpPr>
        <p:spPr>
          <a:xfrm>
            <a:off x="1181910" y="3551160"/>
            <a:ext cx="6547816" cy="411121"/>
          </a:xfrm>
          <a:prstGeom prst="rect">
            <a:avLst/>
          </a:prstGeom>
          <a:noFill/>
          <a:ln w="28575">
            <a:noFill/>
          </a:ln>
        </p:spPr>
        <p:txBody>
          <a:bodyPr rot="0" spcFirstLastPara="0" vert="horz" wrap="square" lIns="91440" tIns="45720" rIns="91440" bIns="45720" numCol="1" spcCol="0" rtlCol="0" fromWordArt="0" anchor="ctr" anchorCtr="1" forceAA="0" compatLnSpc="1">
            <a:prstTxWarp prst="textNoShape">
              <a:avLst/>
            </a:prstTxWarp>
            <a:noAutofit/>
          </a:bodyPr>
          <a:lstStyle/>
          <a:p>
            <a:pPr algn="just"/>
            <a:endPar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en-US" sz="2400" b="1" u="sng" kern="100" dirty="0">
                <a:latin typeface="Meiryo UI" panose="020B0604030504040204" pitchFamily="50" charset="-128"/>
                <a:ea typeface="Meiryo UI" panose="020B0604030504040204" pitchFamily="50" charset="-128"/>
                <a:cs typeface="Times New Roman" panose="02020603050405020304" pitchFamily="18" charset="0"/>
              </a:rPr>
              <a:t>年の実現すべき姿　</a:t>
            </a:r>
            <a:endPar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2400" b="1" u="sng" kern="100" dirty="0">
                <a:latin typeface="Meiryo UI" panose="020B0604030504040204" pitchFamily="50" charset="-128"/>
                <a:ea typeface="Meiryo UI" panose="020B0604030504040204" pitchFamily="50" charset="-128"/>
                <a:cs typeface="Times New Roman" panose="02020603050405020304" pitchFamily="18" charset="0"/>
              </a:rPr>
              <a:t>　</a:t>
            </a:r>
          </a:p>
        </p:txBody>
      </p:sp>
      <p:sp>
        <p:nvSpPr>
          <p:cNvPr id="29" name="テキスト ボックス 14">
            <a:extLst>
              <a:ext uri="{FF2B5EF4-FFF2-40B4-BE49-F238E27FC236}">
                <a16:creationId xmlns:a16="http://schemas.microsoft.com/office/drawing/2014/main" id="{E3776B9A-5CED-18D1-14FC-7FC491688F08}"/>
              </a:ext>
            </a:extLst>
          </p:cNvPr>
          <p:cNvSpPr txBox="1"/>
          <p:nvPr/>
        </p:nvSpPr>
        <p:spPr>
          <a:xfrm>
            <a:off x="466218" y="714484"/>
            <a:ext cx="7891853" cy="411121"/>
          </a:xfrm>
          <a:prstGeom prst="rect">
            <a:avLst/>
          </a:prstGeom>
          <a:noFill/>
          <a:ln w="28575">
            <a:noFill/>
          </a:ln>
        </p:spPr>
        <p:txBody>
          <a:bodyPr rot="0" spcFirstLastPara="0" vert="horz" wrap="square" lIns="91440" tIns="45720" rIns="91440" bIns="45720" numCol="1" spcCol="0" rtlCol="0" fromWordArt="0" anchor="ctr" anchorCtr="1" forceAA="0" compatLnSpc="1">
            <a:prstTxWarp prst="textNoShape">
              <a:avLst/>
            </a:prstTxWarp>
            <a:noAutofit/>
          </a:bodyPr>
          <a:lstStyle/>
          <a:p>
            <a:pPr algn="ctr"/>
            <a:endPar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endParaRPr>
          </a:p>
          <a:p>
            <a:pPr algn="ctr"/>
            <a:r>
              <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rPr>
              <a:t>2050</a:t>
            </a:r>
            <a:r>
              <a:rPr lang="ja-JP" altLang="en-US" sz="2400" b="1" u="sng" kern="100" dirty="0">
                <a:latin typeface="Meiryo UI" panose="020B0604030504040204" pitchFamily="50" charset="-128"/>
                <a:ea typeface="Meiryo UI" panose="020B0604030504040204" pitchFamily="50" charset="-128"/>
                <a:cs typeface="Times New Roman" panose="02020603050405020304" pitchFamily="18" charset="0"/>
              </a:rPr>
              <a:t>年のめざすべき将来像　</a:t>
            </a:r>
            <a:endPar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2400" b="1" u="sng" kern="100" dirty="0">
                <a:latin typeface="Meiryo UI" panose="020B0604030504040204" pitchFamily="50" charset="-128"/>
                <a:ea typeface="Meiryo UI" panose="020B0604030504040204" pitchFamily="50" charset="-128"/>
                <a:cs typeface="Times New Roman" panose="02020603050405020304" pitchFamily="18" charset="0"/>
              </a:rPr>
              <a:t>　</a:t>
            </a:r>
          </a:p>
        </p:txBody>
      </p:sp>
      <p:sp>
        <p:nvSpPr>
          <p:cNvPr id="30" name="角丸四角形 43">
            <a:extLst>
              <a:ext uri="{FF2B5EF4-FFF2-40B4-BE49-F238E27FC236}">
                <a16:creationId xmlns:a16="http://schemas.microsoft.com/office/drawing/2014/main" id="{5DF4CF78-26D1-F09E-9B36-D026DBF5F3CB}"/>
              </a:ext>
            </a:extLst>
          </p:cNvPr>
          <p:cNvSpPr/>
          <p:nvPr/>
        </p:nvSpPr>
        <p:spPr>
          <a:xfrm>
            <a:off x="587780" y="1196948"/>
            <a:ext cx="7753022" cy="432000"/>
          </a:xfrm>
          <a:prstGeom prst="roundRect">
            <a:avLst>
              <a:gd name="adj" fmla="val 46932"/>
            </a:avLst>
          </a:prstGeom>
          <a:solidFill>
            <a:srgbClr val="00AC4E"/>
          </a:solid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Yu Gothic UI" panose="020B0500000000000000" pitchFamily="50" charset="-128"/>
                <a:ea typeface="Yu Gothic UI" panose="020B0500000000000000" pitchFamily="50" charset="-128"/>
              </a:rPr>
              <a:t>大阪から世界へ、現在から未来へ　 府民がつくる暮らしやすい持続可能な社会</a:t>
            </a:r>
            <a:endParaRPr lang="en-US" altLang="ja-JP" b="1" dirty="0">
              <a:latin typeface="Yu Gothic UI" panose="020B0500000000000000" pitchFamily="50" charset="-128"/>
              <a:ea typeface="Yu Gothic UI" panose="020B0500000000000000" pitchFamily="50" charset="-128"/>
            </a:endParaRPr>
          </a:p>
        </p:txBody>
      </p:sp>
      <p:sp>
        <p:nvSpPr>
          <p:cNvPr id="31" name="正方形/長方形 30">
            <a:extLst>
              <a:ext uri="{FF2B5EF4-FFF2-40B4-BE49-F238E27FC236}">
                <a16:creationId xmlns:a16="http://schemas.microsoft.com/office/drawing/2014/main" id="{991476C8-BEDD-5C1C-FA9B-3EA9E0CFCF50}"/>
              </a:ext>
            </a:extLst>
          </p:cNvPr>
          <p:cNvSpPr/>
          <p:nvPr/>
        </p:nvSpPr>
        <p:spPr>
          <a:xfrm>
            <a:off x="230458" y="1766717"/>
            <a:ext cx="8536239" cy="2033491"/>
          </a:xfrm>
          <a:prstGeom prst="rect">
            <a:avLst/>
          </a:prstGeom>
          <a:noFill/>
          <a:ln w="28575"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defRPr/>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a:latin typeface="Meiryo UI" panose="020B0604030504040204" pitchFamily="50" charset="-128"/>
                <a:ea typeface="Meiryo UI" panose="020B0604030504040204" pitchFamily="50" charset="-128"/>
              </a:rPr>
              <a:t>現在だけでなく将来にわたって、</a:t>
            </a:r>
            <a:r>
              <a:rPr lang="ja-JP" altLang="en-US" sz="1600" u="sng" dirty="0">
                <a:latin typeface="Meiryo UI" panose="020B0604030504040204" pitchFamily="50" charset="-128"/>
                <a:ea typeface="Meiryo UI" panose="020B0604030504040204" pitchFamily="50" charset="-128"/>
              </a:rPr>
              <a:t>限りある資源や自然の恵み、良好な環境を保全しつつ</a:t>
            </a:r>
            <a:r>
              <a:rPr lang="ja-JP" altLang="en-US" sz="1600" dirty="0">
                <a:latin typeface="Meiryo UI" panose="020B0604030504040204" pitchFamily="50" charset="-128"/>
                <a:ea typeface="Meiryo UI" panose="020B0604030504040204" pitchFamily="50" charset="-128"/>
              </a:rPr>
              <a:t>、（中略）</a:t>
            </a:r>
            <a:endParaRPr lang="en-US" altLang="ja-JP" sz="1600" dirty="0">
              <a:latin typeface="Meiryo UI" panose="020B0604030504040204" pitchFamily="50" charset="-128"/>
              <a:ea typeface="Meiryo UI" panose="020B0604030504040204" pitchFamily="50" charset="-128"/>
            </a:endParaRPr>
          </a:p>
          <a:p>
            <a:pPr>
              <a:defRPr/>
            </a:pPr>
            <a:r>
              <a:rPr lang="ja-JP" altLang="en-US" sz="1600" dirty="0">
                <a:latin typeface="Meiryo UI" panose="020B0604030504040204" pitchFamily="50" charset="-128"/>
                <a:ea typeface="Meiryo UI" panose="020B0604030504040204" pitchFamily="50" charset="-128"/>
              </a:rPr>
              <a:t>　 府域における</a:t>
            </a:r>
            <a:r>
              <a:rPr lang="en-US" altLang="ja-JP" sz="1600" dirty="0">
                <a:latin typeface="Meiryo UI" panose="020B0604030504040204" pitchFamily="50" charset="-128"/>
                <a:ea typeface="Meiryo UI" panose="020B0604030504040204" pitchFamily="50" charset="-128"/>
              </a:rPr>
              <a:t>CO2</a:t>
            </a:r>
            <a:r>
              <a:rPr lang="ja-JP" altLang="en-US" sz="1600" dirty="0">
                <a:latin typeface="Meiryo UI" panose="020B0604030504040204" pitchFamily="50" charset="-128"/>
                <a:ea typeface="Meiryo UI" panose="020B0604030504040204" pitchFamily="50" charset="-128"/>
              </a:rPr>
              <a:t>排出量の実質ゼロ、大阪湾における海洋プラスチックごみによる追加的な汚染ゼロ、　</a:t>
            </a:r>
            <a:endParaRPr lang="en-US" altLang="ja-JP" sz="1600" dirty="0">
              <a:latin typeface="Meiryo UI" panose="020B0604030504040204" pitchFamily="50" charset="-128"/>
              <a:ea typeface="Meiryo UI" panose="020B0604030504040204" pitchFamily="50" charset="-128"/>
            </a:endParaRPr>
          </a:p>
          <a:p>
            <a:pPr>
              <a:defRPr/>
            </a:pPr>
            <a:r>
              <a:rPr lang="ja-JP" altLang="en-US" sz="1600" dirty="0">
                <a:latin typeface="Meiryo UI" panose="020B0604030504040204" pitchFamily="50" charset="-128"/>
                <a:ea typeface="Meiryo UI" panose="020B0604030504040204" pitchFamily="50" charset="-128"/>
              </a:rPr>
              <a:t>　 資源循環型の社会が実現している。</a:t>
            </a:r>
            <a:endParaRPr lang="en-US" altLang="ja-JP" sz="1600" dirty="0">
              <a:latin typeface="Meiryo UI" panose="020B0604030504040204" pitchFamily="50" charset="-128"/>
              <a:ea typeface="Meiryo UI" panose="020B0604030504040204" pitchFamily="50" charset="-128"/>
            </a:endParaRPr>
          </a:p>
          <a:p>
            <a:pPr>
              <a:spcBef>
                <a:spcPts val="600"/>
              </a:spcBef>
              <a:defRPr/>
            </a:pPr>
            <a:r>
              <a:rPr lang="ja-JP" altLang="en-US" sz="1600" dirty="0">
                <a:latin typeface="Meiryo UI" panose="020B0604030504040204" pitchFamily="50" charset="-128"/>
                <a:ea typeface="Meiryo UI" panose="020B0604030504040204" pitchFamily="50" charset="-128"/>
              </a:rPr>
              <a:t>○府民、事業者、研究機関や</a:t>
            </a:r>
            <a:r>
              <a:rPr lang="en-US" altLang="ja-JP" sz="1600" dirty="0">
                <a:latin typeface="Meiryo UI" panose="020B0604030504040204" pitchFamily="50" charset="-128"/>
                <a:ea typeface="Meiryo UI" panose="020B0604030504040204" pitchFamily="50" charset="-128"/>
              </a:rPr>
              <a:t>NPO</a:t>
            </a:r>
            <a:r>
              <a:rPr lang="ja-JP" altLang="en-US" sz="1600" dirty="0">
                <a:latin typeface="Meiryo UI" panose="020B0604030504040204" pitchFamily="50" charset="-128"/>
                <a:ea typeface="Meiryo UI" panose="020B0604030504040204" pitchFamily="50" charset="-128"/>
              </a:rPr>
              <a:t>等の民間団体、行政など</a:t>
            </a:r>
            <a:r>
              <a:rPr lang="ja-JP" altLang="en-US" sz="1600" u="sng" dirty="0">
                <a:latin typeface="Meiryo UI" panose="020B0604030504040204" pitchFamily="50" charset="-128"/>
                <a:ea typeface="Meiryo UI" panose="020B0604030504040204" pitchFamily="50" charset="-128"/>
              </a:rPr>
              <a:t>各主体における１つ１つの取組みが大き</a:t>
            </a:r>
            <a:endParaRPr lang="en-US" altLang="ja-JP" sz="1600" u="sng" dirty="0">
              <a:latin typeface="Meiryo UI" panose="020B0604030504040204" pitchFamily="50" charset="-128"/>
              <a:ea typeface="Meiryo UI" panose="020B0604030504040204" pitchFamily="50" charset="-128"/>
            </a:endParaRPr>
          </a:p>
          <a:p>
            <a:pPr>
              <a:defRPr/>
            </a:pPr>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な力</a:t>
            </a:r>
            <a:r>
              <a:rPr lang="ja-JP" altLang="en-US" sz="1600" dirty="0">
                <a:latin typeface="Meiryo UI" panose="020B0604030504040204" pitchFamily="50" charset="-128"/>
                <a:ea typeface="Meiryo UI" panose="020B0604030504040204" pitchFamily="50" charset="-128"/>
              </a:rPr>
              <a:t>となって、快適で文化的な生活や健全で豊かな環境を創り出している。</a:t>
            </a:r>
            <a:endParaRPr lang="en-US" altLang="ja-JP" sz="1600" dirty="0">
              <a:latin typeface="Meiryo UI" panose="020B0604030504040204" pitchFamily="50" charset="-128"/>
              <a:ea typeface="Meiryo UI" panose="020B0604030504040204" pitchFamily="50" charset="-128"/>
            </a:endParaRPr>
          </a:p>
          <a:p>
            <a:pPr>
              <a:spcBef>
                <a:spcPts val="600"/>
              </a:spcBef>
              <a:defRPr/>
            </a:pPr>
            <a:r>
              <a:rPr lang="ja-JP" altLang="en-US" sz="1600" dirty="0">
                <a:latin typeface="Meiryo UI" panose="020B0604030504040204" pitchFamily="50" charset="-128"/>
                <a:ea typeface="Meiryo UI" panose="020B0604030504040204" pitchFamily="50" charset="-128"/>
              </a:rPr>
              <a:t>○府民の営みは、次世代とつながり、その影響は将来に波及し、</a:t>
            </a:r>
            <a:r>
              <a:rPr lang="ja-JP" altLang="en-US" sz="1600" u="sng" dirty="0">
                <a:latin typeface="Meiryo UI" panose="020B0604030504040204" pitchFamily="50" charset="-128"/>
                <a:ea typeface="Meiryo UI" panose="020B0604030504040204" pitchFamily="50" charset="-128"/>
              </a:rPr>
              <a:t>持続可能な社会が構築</a:t>
            </a:r>
            <a:r>
              <a:rPr lang="ja-JP" altLang="en-US" sz="1600" dirty="0">
                <a:latin typeface="Meiryo UI" panose="020B0604030504040204" pitchFamily="50" charset="-128"/>
                <a:ea typeface="Meiryo UI" panose="020B0604030504040204" pitchFamily="50" charset="-128"/>
              </a:rPr>
              <a:t>されている。</a:t>
            </a:r>
            <a:endParaRPr lang="en-US" altLang="ja-JP" sz="1600" dirty="0">
              <a:latin typeface="Meiryo UI" panose="020B0604030504040204" pitchFamily="50" charset="-128"/>
              <a:ea typeface="Meiryo UI" panose="020B0604030504040204" pitchFamily="50" charset="-128"/>
            </a:endParaRPr>
          </a:p>
        </p:txBody>
      </p:sp>
      <p:sp>
        <p:nvSpPr>
          <p:cNvPr id="32" name="角丸四角形 21">
            <a:extLst>
              <a:ext uri="{FF2B5EF4-FFF2-40B4-BE49-F238E27FC236}">
                <a16:creationId xmlns:a16="http://schemas.microsoft.com/office/drawing/2014/main" id="{5C748A7D-0EC9-1D83-5E9E-7A5DCD025389}"/>
              </a:ext>
            </a:extLst>
          </p:cNvPr>
          <p:cNvSpPr/>
          <p:nvPr/>
        </p:nvSpPr>
        <p:spPr>
          <a:xfrm>
            <a:off x="439940" y="4548589"/>
            <a:ext cx="8330253" cy="1656183"/>
          </a:xfrm>
          <a:prstGeom prst="roundRect">
            <a:avLst>
              <a:gd name="adj" fmla="val 9737"/>
            </a:avLst>
          </a:prstGeom>
          <a:solidFill>
            <a:srgbClr val="CCFFCC"/>
          </a:solidFill>
          <a:ln w="254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just"/>
            <a:endParaRPr lang="en-US" altLang="ja-JP" sz="1600" kern="100" dirty="0">
              <a:solidFill>
                <a:schemeClr val="tx1"/>
              </a:solidFill>
              <a:latin typeface="Yu Gothic UI" panose="020B0500000000000000" pitchFamily="50" charset="-128"/>
              <a:ea typeface="Yu Gothic UI" panose="020B0500000000000000" pitchFamily="50" charset="-128"/>
              <a:cs typeface="Times New Roman" panose="02020603050405020304" pitchFamily="18" charset="0"/>
            </a:endParaRPr>
          </a:p>
          <a:p>
            <a:pPr algn="just"/>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600" b="1" u="sng" dirty="0">
                <a:solidFill>
                  <a:schemeClr val="tx1"/>
                </a:solidFill>
                <a:latin typeface="Meiryo UI" panose="020B0604030504040204" pitchFamily="50" charset="-128"/>
                <a:ea typeface="Meiryo UI" panose="020B0604030504040204" pitchFamily="50" charset="-128"/>
              </a:rPr>
              <a:t>○府民、事業者、民間団体、行政など各主体が積極的に参加し、自ら行動する社会となっている。 </a:t>
            </a:r>
          </a:p>
          <a:p>
            <a:pPr algn="just"/>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○み</a:t>
            </a:r>
            <a:r>
              <a:rPr lang="ja-JP"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どりが多く、豊かな水辺や歴史・文化が活かされ</a:t>
            </a:r>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、多様な働き方が普及するともに、安全・安心で</a:t>
            </a:r>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持続可能な</a:t>
            </a:r>
            <a:r>
              <a:rPr lang="ja-JP"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「暮らしやすい」「働きやすい」「訪れたくなる」都市となっている。</a:t>
            </a:r>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ヒートアイランド現象が緩和されるなど、快適な生活環境が確保され</a:t>
            </a:r>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ている。</a:t>
            </a:r>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3" name="角丸四角形 22">
            <a:extLst>
              <a:ext uri="{FF2B5EF4-FFF2-40B4-BE49-F238E27FC236}">
                <a16:creationId xmlns:a16="http://schemas.microsoft.com/office/drawing/2014/main" id="{7769B205-5EDF-B52E-0E9E-F71D8F3E5B11}"/>
              </a:ext>
            </a:extLst>
          </p:cNvPr>
          <p:cNvSpPr/>
          <p:nvPr/>
        </p:nvSpPr>
        <p:spPr>
          <a:xfrm>
            <a:off x="566820" y="4680592"/>
            <a:ext cx="3974156" cy="333546"/>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魅力と活力ある快適な地域づくり</a:t>
            </a:r>
            <a:endParaRPr lang="en-US" altLang="ja-JP" b="1" dirty="0">
              <a:solidFill>
                <a:schemeClr val="bg1"/>
              </a:solidFill>
              <a:latin typeface="Meiryo UI" panose="020B0604030504040204" pitchFamily="50" charset="-128"/>
              <a:ea typeface="Meiryo UI" panose="020B0604030504040204" pitchFamily="50" charset="-128"/>
            </a:endParaRPr>
          </a:p>
        </p:txBody>
      </p:sp>
      <p:grpSp>
        <p:nvGrpSpPr>
          <p:cNvPr id="34" name="グループ化 33">
            <a:extLst>
              <a:ext uri="{FF2B5EF4-FFF2-40B4-BE49-F238E27FC236}">
                <a16:creationId xmlns:a16="http://schemas.microsoft.com/office/drawing/2014/main" id="{2FA2298A-2B1E-1C5C-EF10-39E0357A9563}"/>
              </a:ext>
            </a:extLst>
          </p:cNvPr>
          <p:cNvGrpSpPr/>
          <p:nvPr/>
        </p:nvGrpSpPr>
        <p:grpSpPr>
          <a:xfrm>
            <a:off x="4860427" y="4592277"/>
            <a:ext cx="3716753" cy="471488"/>
            <a:chOff x="4993349" y="4902879"/>
            <a:chExt cx="3716753" cy="471488"/>
          </a:xfrm>
        </p:grpSpPr>
        <p:pic>
          <p:nvPicPr>
            <p:cNvPr id="35" name="図 24">
              <a:extLst>
                <a:ext uri="{FF2B5EF4-FFF2-40B4-BE49-F238E27FC236}">
                  <a16:creationId xmlns:a16="http://schemas.microsoft.com/office/drawing/2014/main" id="{35D12671-A573-B256-F1D0-00F2EAD0918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63648" y="4902879"/>
              <a:ext cx="46672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25">
              <a:extLst>
                <a:ext uri="{FF2B5EF4-FFF2-40B4-BE49-F238E27FC236}">
                  <a16:creationId xmlns:a16="http://schemas.microsoft.com/office/drawing/2014/main" id="{2B0754B1-68AC-B4A7-F4C1-74530470DED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19260" y="4902879"/>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1">
              <a:extLst>
                <a:ext uri="{FF2B5EF4-FFF2-40B4-BE49-F238E27FC236}">
                  <a16:creationId xmlns:a16="http://schemas.microsoft.com/office/drawing/2014/main" id="{4934A626-133D-0C8C-12F6-6EB0AAB86CB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7572" y="4902879"/>
              <a:ext cx="46672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28">
              <a:extLst>
                <a:ext uri="{FF2B5EF4-FFF2-40B4-BE49-F238E27FC236}">
                  <a16:creationId xmlns:a16="http://schemas.microsoft.com/office/drawing/2014/main" id="{109B94A0-4827-6527-3A7C-3DD7731D1E0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2081" y="4903988"/>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32">
              <a:extLst>
                <a:ext uri="{FF2B5EF4-FFF2-40B4-BE49-F238E27FC236}">
                  <a16:creationId xmlns:a16="http://schemas.microsoft.com/office/drawing/2014/main" id="{7C09459B-F2FA-9072-DFA2-879764ABEA1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20394" y="4903988"/>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13">
              <a:extLst>
                <a:ext uri="{FF2B5EF4-FFF2-40B4-BE49-F238E27FC236}">
                  <a16:creationId xmlns:a16="http://schemas.microsoft.com/office/drawing/2014/main" id="{E53C612C-95A0-363F-A29E-718B5C8415A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76005" y="4903988"/>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40">
              <a:extLst>
                <a:ext uri="{FF2B5EF4-FFF2-40B4-BE49-F238E27FC236}">
                  <a16:creationId xmlns:a16="http://schemas.microsoft.com/office/drawing/2014/main" id="{FB95C0BF-4EB0-B65A-F5A0-0599388F23A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42102" y="4906367"/>
              <a:ext cx="468000" cy="468000"/>
            </a:xfrm>
            <a:prstGeom prst="rect">
              <a:avLst/>
            </a:prstGeom>
          </p:spPr>
        </p:pic>
        <p:pic>
          <p:nvPicPr>
            <p:cNvPr id="42" name="図 41">
              <a:extLst>
                <a:ext uri="{FF2B5EF4-FFF2-40B4-BE49-F238E27FC236}">
                  <a16:creationId xmlns:a16="http://schemas.microsoft.com/office/drawing/2014/main" id="{1C38A358-D630-3D51-5DF3-1723EB160C9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93349" y="4902879"/>
              <a:ext cx="468000" cy="468000"/>
            </a:xfrm>
            <a:prstGeom prst="rect">
              <a:avLst/>
            </a:prstGeom>
          </p:spPr>
        </p:pic>
      </p:grpSp>
      <p:sp>
        <p:nvSpPr>
          <p:cNvPr id="43" name="角丸四角形 5">
            <a:extLst>
              <a:ext uri="{FF2B5EF4-FFF2-40B4-BE49-F238E27FC236}">
                <a16:creationId xmlns:a16="http://schemas.microsoft.com/office/drawing/2014/main" id="{A871A941-B44B-2132-4923-39C1DF04B5B7}"/>
              </a:ext>
            </a:extLst>
          </p:cNvPr>
          <p:cNvSpPr/>
          <p:nvPr/>
        </p:nvSpPr>
        <p:spPr>
          <a:xfrm>
            <a:off x="971600" y="6359472"/>
            <a:ext cx="7221930" cy="390295"/>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lgn="just"/>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次期計画の将来像等については、上記を踏まえることが必要。</a:t>
            </a:r>
            <a:endParaRPr lang="en-US" altLang="ja-JP"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07832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chemeClr val="bg1"/>
                </a:solidFill>
                <a:latin typeface="Meiryo UI" panose="020B0604030504040204" pitchFamily="50" charset="-128"/>
                <a:ea typeface="Meiryo UI" panose="020B0604030504040204" pitchFamily="50" charset="-128"/>
              </a:rPr>
              <a:t>　</a:t>
            </a:r>
            <a:r>
              <a:rPr lang="ja-JP" altLang="en-US" sz="2400" b="1" dirty="0" smtClean="0">
                <a:solidFill>
                  <a:schemeClr val="bg1"/>
                </a:solidFill>
                <a:latin typeface="Meiryo UI" panose="020B0604030504040204" pitchFamily="50" charset="-128"/>
                <a:ea typeface="Meiryo UI" panose="020B0604030504040204" pitchFamily="50" charset="-128"/>
              </a:rPr>
              <a:t>めざすべき将来像</a:t>
            </a:r>
            <a:r>
              <a:rPr lang="ja-JP" altLang="en-US" sz="2400" b="1" dirty="0">
                <a:solidFill>
                  <a:schemeClr val="bg1"/>
                </a:solidFill>
                <a:latin typeface="Meiryo UI" panose="020B0604030504040204" pitchFamily="50" charset="-128"/>
                <a:ea typeface="Meiryo UI" panose="020B0604030504040204" pitchFamily="50" charset="-128"/>
              </a:rPr>
              <a:t>・基本的な方向性</a:t>
            </a:r>
            <a:r>
              <a:rPr lang="ja-JP" altLang="en-US" sz="2400" b="1" dirty="0" smtClean="0">
                <a:solidFill>
                  <a:schemeClr val="bg1"/>
                </a:solidFill>
                <a:latin typeface="Meiryo UI" panose="020B0604030504040204" pitchFamily="50" charset="-128"/>
                <a:ea typeface="Meiryo UI" panose="020B0604030504040204" pitchFamily="50" charset="-128"/>
              </a:rPr>
              <a:t>、計画期間 </a:t>
            </a:r>
            <a:r>
              <a:rPr lang="ja-JP" altLang="en-US" sz="2400" b="1" dirty="0">
                <a:solidFill>
                  <a:schemeClr val="bg1"/>
                </a:solidFill>
                <a:latin typeface="Meiryo UI" panose="020B0604030504040204" pitchFamily="50" charset="-128"/>
                <a:ea typeface="Meiryo UI" panose="020B0604030504040204" pitchFamily="50" charset="-128"/>
              </a:rPr>
              <a:t>（案）</a:t>
            </a:r>
            <a:endParaRPr kumimoji="1" lang="ja-JP" altLang="en-US" sz="2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22" name="正方形/長方形 21"/>
          <p:cNvSpPr/>
          <p:nvPr/>
        </p:nvSpPr>
        <p:spPr>
          <a:xfrm>
            <a:off x="119918" y="1127523"/>
            <a:ext cx="8916578" cy="55761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2A431AE-DFDC-8EE6-470C-B28FA3419F75}"/>
              </a:ext>
            </a:extLst>
          </p:cNvPr>
          <p:cNvSpPr txBox="1"/>
          <p:nvPr/>
        </p:nvSpPr>
        <p:spPr>
          <a:xfrm>
            <a:off x="107505" y="630354"/>
            <a:ext cx="8935814" cy="3708708"/>
          </a:xfrm>
          <a:prstGeom prst="rect">
            <a:avLst/>
          </a:prstGeom>
          <a:noFill/>
          <a:ln w="19050">
            <a:solidFill>
              <a:schemeClr val="accent6">
                <a:lumMod val="60000"/>
                <a:lumOff val="40000"/>
              </a:schemeClr>
            </a:solidFill>
          </a:ln>
        </p:spPr>
        <p:txBody>
          <a:bodyPr wrap="square" rIns="108000" rtlCol="0">
            <a:spAutoFit/>
          </a:bodyPr>
          <a:lstStyle/>
          <a:p>
            <a:pPr marL="285750" indent="-285750" algn="just">
              <a:buFont typeface="Wingdings" panose="05000000000000000000" pitchFamily="2" charset="2"/>
              <a:buChar char="u"/>
            </a:pPr>
            <a:r>
              <a:rPr kumimoji="1" lang="ja-JP" altLang="en-US" sz="2000" b="1" u="sng" kern="100" dirty="0" smtClean="0">
                <a:latin typeface="Meiryo UI" panose="020B0604030504040204" pitchFamily="50" charset="-128"/>
                <a:ea typeface="Meiryo UI" panose="020B0604030504040204" pitchFamily="50" charset="-128"/>
                <a:cs typeface="Meiryo UI" panose="020B0604030504040204" pitchFamily="50" charset="-128"/>
              </a:rPr>
              <a:t>めざす</a:t>
            </a:r>
            <a:r>
              <a:rPr kumimoji="1" lang="ja-JP" altLang="en-US" sz="2000" b="1" u="sng" kern="100" dirty="0">
                <a:latin typeface="Meiryo UI" panose="020B0604030504040204" pitchFamily="50" charset="-128"/>
                <a:ea typeface="Meiryo UI" panose="020B0604030504040204" pitchFamily="50" charset="-128"/>
                <a:cs typeface="Meiryo UI" panose="020B0604030504040204" pitchFamily="50" charset="-128"/>
              </a:rPr>
              <a:t>べき</a:t>
            </a:r>
            <a:r>
              <a:rPr kumimoji="1" lang="ja-JP" altLang="en-US" sz="2000" b="1" u="sng" kern="100" dirty="0" smtClean="0">
                <a:latin typeface="Meiryo UI" panose="020B0604030504040204" pitchFamily="50" charset="-128"/>
                <a:ea typeface="Meiryo UI" panose="020B0604030504040204" pitchFamily="50" charset="-128"/>
                <a:cs typeface="Meiryo UI" panose="020B0604030504040204" pitchFamily="50" charset="-128"/>
              </a:rPr>
              <a:t>将来像・基本的な方向性</a:t>
            </a:r>
            <a:endParaRPr kumimoji="1" lang="en-US" altLang="ja-JP" sz="2000" b="1" u="sng" kern="100" dirty="0">
              <a:latin typeface="Meiryo UI" panose="020B0604030504040204" pitchFamily="50" charset="-128"/>
              <a:ea typeface="Meiryo UI" panose="020B0604030504040204" pitchFamily="50" charset="-128"/>
              <a:cs typeface="Meiryo UI" panose="020B0604030504040204" pitchFamily="50" charset="-128"/>
            </a:endParaRPr>
          </a:p>
          <a:p>
            <a:pPr marL="446088" indent="-268288">
              <a:buFont typeface="Meiryo UI" panose="020B0604030504040204" pitchFamily="50" charset="-128"/>
              <a:buChar char="○"/>
            </a:pP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現行</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の行動計画に</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おける将来像・基本的な方向性は、</a:t>
            </a:r>
            <a:r>
              <a:rPr lang="en-US" altLang="ja-JP" sz="2000" kern="10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大阪府環境</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総合計画（以下「総合計画」という。）に掲げる</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将来像　及び実現</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すべき姿の</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実現につながるもの、かつ、これ</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までの部会における</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議論の方向性と一致する考え方である</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atin typeface="Meiryo UI" panose="020B0604030504040204" pitchFamily="50" charset="-128"/>
              <a:ea typeface="Meiryo UI" panose="020B0604030504040204" pitchFamily="50" charset="-128"/>
              <a:cs typeface="Meiryo UI" panose="020B0604030504040204" pitchFamily="50" charset="-128"/>
            </a:endParaRPr>
          </a:p>
          <a:p>
            <a:pPr marL="177800">
              <a:spcBef>
                <a:spcPts val="600"/>
              </a:spcBef>
            </a:pP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smtClean="0">
                <a:latin typeface="Meiryo UI" panose="020B0604030504040204" pitchFamily="50" charset="-128"/>
                <a:ea typeface="Meiryo UI" panose="020B0604030504040204" pitchFamily="50" charset="-128"/>
                <a:cs typeface="Meiryo UI" panose="020B0604030504040204" pitchFamily="50" charset="-128"/>
              </a:rPr>
              <a:t>現行計画と同じ考え方</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としてはどうか。</a:t>
            </a:r>
            <a:endParaRPr lang="en-US" altLang="ja-JP" sz="2000" kern="100" dirty="0">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2000" b="1" u="sng" kern="100" dirty="0">
              <a:latin typeface="Meiryo UI" panose="020B0604030504040204" pitchFamily="50" charset="-128"/>
              <a:ea typeface="Meiryo UI" panose="020B0604030504040204" pitchFamily="50" charset="-128"/>
            </a:endParaRPr>
          </a:p>
          <a:p>
            <a:pPr marL="342900" indent="-342900" algn="just">
              <a:buFont typeface="Wingdings" panose="05000000000000000000" pitchFamily="2" charset="2"/>
              <a:buChar char="u"/>
            </a:pPr>
            <a:r>
              <a:rPr kumimoji="1" lang="ja-JP" altLang="en-US" sz="2000" b="1" u="sng" dirty="0" smtClean="0">
                <a:latin typeface="Meiryo UI" panose="020B0604030504040204" pitchFamily="50" charset="-128"/>
                <a:ea typeface="Meiryo UI" panose="020B0604030504040204" pitchFamily="50" charset="-128"/>
              </a:rPr>
              <a:t>計画</a:t>
            </a:r>
            <a:r>
              <a:rPr kumimoji="1" lang="ja-JP" altLang="en-US" sz="2000" b="1" u="sng" dirty="0">
                <a:latin typeface="Meiryo UI" panose="020B0604030504040204" pitchFamily="50" charset="-128"/>
                <a:ea typeface="Meiryo UI" panose="020B0604030504040204" pitchFamily="50" charset="-128"/>
              </a:rPr>
              <a:t>期間　</a:t>
            </a:r>
          </a:p>
          <a:p>
            <a:pPr marL="447675" indent="-269875">
              <a:buFont typeface="Meiryo UI" panose="020B0604030504040204" pitchFamily="50" charset="-128"/>
              <a:buChar char="○"/>
            </a:pP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大阪府環境教育等行動</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計画は、総合計画に</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掲げる</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年の実現すべき</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姿</a:t>
            </a:r>
            <a:r>
              <a:rPr lang="en-US" altLang="ja-JP" sz="2000" kern="10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000" kern="100" smtClean="0">
                <a:latin typeface="Meiryo UI" panose="020B0604030504040204" pitchFamily="50" charset="-128"/>
                <a:ea typeface="Meiryo UI" panose="020B0604030504040204" pitchFamily="50" charset="-128"/>
                <a:cs typeface="Meiryo UI" panose="020B0604030504040204" pitchFamily="50" charset="-128"/>
              </a:rPr>
            </a:br>
            <a:r>
              <a:rPr lang="ja-JP" altLang="en-US" sz="2000" kern="10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いのち輝く</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未来都市・大阪」の実現に向けた個別計画。</a:t>
            </a:r>
            <a:endParaRPr lang="en-US" altLang="ja-JP" sz="2000" kern="100" dirty="0">
              <a:latin typeface="Meiryo UI" panose="020B0604030504040204" pitchFamily="50" charset="-128"/>
              <a:ea typeface="Meiryo UI" panose="020B0604030504040204" pitchFamily="50" charset="-128"/>
              <a:cs typeface="Meiryo UI" panose="020B0604030504040204" pitchFamily="50" charset="-128"/>
            </a:endParaRPr>
          </a:p>
          <a:p>
            <a:pPr marL="177800">
              <a:spcBef>
                <a:spcPts val="600"/>
              </a:spcBef>
            </a:pP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　 ➡総合計画と同じ</a:t>
            </a:r>
            <a:r>
              <a:rPr lang="en-US" altLang="ja-JP" sz="2000" b="1" u="sng" kern="1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2000" b="1" u="sng" kern="100" dirty="0">
                <a:latin typeface="Meiryo UI" panose="020B0604030504040204" pitchFamily="50" charset="-128"/>
                <a:ea typeface="Meiryo UI" panose="020B0604030504040204" pitchFamily="50" charset="-128"/>
                <a:cs typeface="Meiryo UI" panose="020B0604030504040204" pitchFamily="50" charset="-128"/>
              </a:rPr>
              <a:t>年度まで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としてはどうか。</a:t>
            </a:r>
            <a:endParaRPr kumimoji="1" lang="ja-JP" altLang="en-US" sz="2000" dirty="0"/>
          </a:p>
          <a:p>
            <a:pPr marL="177800">
              <a:spcBef>
                <a:spcPts val="600"/>
              </a:spcBef>
            </a:pPr>
            <a:endParaRPr lang="en-US" altLang="ja-JP" sz="20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684106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w="19050">
          <a:solidFill>
            <a:schemeClr val="accent6"/>
          </a:solidFill>
        </a:ln>
      </a:spPr>
      <a:bodyPr wrap="square" rtlCol="0">
        <a:spAutoFit/>
      </a:bodyPr>
      <a:lstStyle>
        <a:defPPr algn="just">
          <a:defRPr kumimoji="1" sz="2000"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713</Words>
  <Application>Microsoft Office PowerPoint</Application>
  <PresentationFormat>画面に合わせる (4:3)</PresentationFormat>
  <Paragraphs>50</Paragraphs>
  <Slides>3</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vt:i4>
      </vt:variant>
    </vt:vector>
  </HeadingPairs>
  <TitlesOfParts>
    <vt:vector size="15" baseType="lpstr">
      <vt:lpstr>Meiryo UI</vt:lpstr>
      <vt:lpstr>ＭＳ ゴシック</vt:lpstr>
      <vt:lpstr>Yu Gothic UI</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2023-03-22T06:35:12Z</dcterms:created>
  <dcterms:modified xsi:type="dcterms:W3CDTF">2023-03-22T06:35:16Z</dcterms:modified>
</cp:coreProperties>
</file>