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69" r:id="rId3"/>
    <p:sldId id="274" r:id="rId4"/>
    <p:sldId id="275"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210597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2704719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287594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1969353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909145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9812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850712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847677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2350319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328485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308A93-BE50-4593-B124-B1CB77B7CEB7}"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2033838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308A93-BE50-4593-B124-B1CB77B7CEB7}" type="datetimeFigureOut">
              <a:rPr kumimoji="1" lang="ja-JP" altLang="en-US" smtClean="0"/>
              <a:t>2023/3/22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A81F0C-D84B-426C-8148-4803580F3480}" type="slidenum">
              <a:rPr kumimoji="1" lang="ja-JP" altLang="en-US" smtClean="0"/>
              <a:t>‹#›</a:t>
            </a:fld>
            <a:endParaRPr kumimoji="1" lang="ja-JP" altLang="en-US"/>
          </a:p>
        </p:txBody>
      </p:sp>
    </p:spTree>
    <p:extLst>
      <p:ext uri="{BB962C8B-B14F-4D97-AF65-F5344CB8AC3E}">
        <p14:creationId xmlns:p14="http://schemas.microsoft.com/office/powerpoint/2010/main" val="14092619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7B4EE1D0-BA88-40E5-B08A-58BAA1D5B027}"/>
              </a:ext>
            </a:extLst>
          </p:cNvPr>
          <p:cNvSpPr txBox="1">
            <a:spLocks/>
          </p:cNvSpPr>
          <p:nvPr/>
        </p:nvSpPr>
        <p:spPr bwMode="auto">
          <a:xfrm>
            <a:off x="0" y="2022433"/>
            <a:ext cx="9174033" cy="157221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200" b="1" dirty="0">
                <a:solidFill>
                  <a:sysClr val="window" lastClr="FFFFFF"/>
                </a:solidFill>
                <a:latin typeface="Meiryo UI" panose="020B0604030504040204" pitchFamily="50" charset="-128"/>
                <a:ea typeface="Meiryo UI" panose="020B0604030504040204" pitchFamily="50" charset="-128"/>
              </a:rPr>
              <a:t>有識者からの情報提供・意見交換について</a:t>
            </a:r>
            <a:endParaRPr lang="en-US" altLang="ja-JP" sz="3200" b="1" dirty="0">
              <a:solidFill>
                <a:sysClr val="window" lastClr="FFFFFF"/>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rPr>
              <a:t>～企業の先進的な取組事例～</a:t>
            </a:r>
          </a:p>
        </p:txBody>
      </p:sp>
      <p:sp>
        <p:nvSpPr>
          <p:cNvPr id="9" name="サブタイトル 2">
            <a:extLst>
              <a:ext uri="{FF2B5EF4-FFF2-40B4-BE49-F238E27FC236}">
                <a16:creationId xmlns:a16="http://schemas.microsoft.com/office/drawing/2014/main" id="{8B797FAD-A2CD-4DD1-9414-4847C7105784}"/>
              </a:ext>
            </a:extLst>
          </p:cNvPr>
          <p:cNvSpPr txBox="1">
            <a:spLocks/>
          </p:cNvSpPr>
          <p:nvPr/>
        </p:nvSpPr>
        <p:spPr bwMode="auto">
          <a:xfrm>
            <a:off x="7197969" y="351094"/>
            <a:ext cx="175646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atin typeface="Meiryo UI" panose="020B0604030504040204" pitchFamily="50" charset="-128"/>
                <a:ea typeface="Meiryo UI" panose="020B0604030504040204" pitchFamily="50" charset="-128"/>
              </a:rPr>
              <a:t>資料１－１</a:t>
            </a:r>
            <a:endParaRPr kumimoji="1" lang="ja-JP" altLang="en-US" sz="20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882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2A38D4E-17F1-4E6D-AF84-BA2E6D5E9290}"/>
              </a:ext>
            </a:extLst>
          </p:cNvPr>
          <p:cNvSpPr txBox="1">
            <a:spLocks/>
          </p:cNvSpPr>
          <p:nvPr/>
        </p:nvSpPr>
        <p:spPr bwMode="auto">
          <a:xfrm>
            <a:off x="3401" y="-10799"/>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　企業における環境教育（前回の議論）</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円/楕円 30">
            <a:extLst>
              <a:ext uri="{FF2B5EF4-FFF2-40B4-BE49-F238E27FC236}">
                <a16:creationId xmlns:a16="http://schemas.microsoft.com/office/drawing/2014/main" id="{32CA8D82-6532-432B-A473-2799D11C1680}"/>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E786BCFF-661F-4591-9A88-A12B8F75F1F1}"/>
              </a:ext>
            </a:extLst>
          </p:cNvPr>
          <p:cNvSpPr txBox="1"/>
          <p:nvPr/>
        </p:nvSpPr>
        <p:spPr>
          <a:xfrm>
            <a:off x="103811" y="3883183"/>
            <a:ext cx="8903422" cy="2339102"/>
          </a:xfrm>
          <a:prstGeom prst="rect">
            <a:avLst/>
          </a:prstGeom>
          <a:solidFill>
            <a:schemeClr val="bg1"/>
          </a:solidFill>
          <a:ln w="19050">
            <a:solidFill>
              <a:schemeClr val="accent6"/>
            </a:solidFill>
          </a:ln>
        </p:spPr>
        <p:txBody>
          <a:bodyPr wrap="square" rIns="108000" rtlCol="0">
            <a:spAutoFit/>
          </a:bodyPr>
          <a:lstStyle/>
          <a:p>
            <a:pPr algn="just">
              <a:spcBef>
                <a:spcPts val="600"/>
              </a:spcBef>
            </a:pPr>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企業</a:t>
            </a:r>
            <a:r>
              <a:rPr kumimoji="1" lang="ja-JP" altLang="en-US" sz="2000" b="1" u="sng" dirty="0">
                <a:solidFill>
                  <a:schemeClr val="tx1"/>
                </a:solidFill>
                <a:latin typeface="Meiryo UI" panose="020B0604030504040204" pitchFamily="50" charset="-128"/>
                <a:ea typeface="Meiryo UI" panose="020B0604030504040204" pitchFamily="50" charset="-128"/>
              </a:rPr>
              <a:t>における環境教育</a:t>
            </a: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企業自身が</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脱炭素経営や循環経済等の意識を高め</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、事業活動を通じた環境負荷の低減に取り組んでいくため、</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多くの企業が従業員教育等に取り組むこと</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事業活動や技術</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人材等の他にない資源を活かし、</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多様な主体とも連携した環境保全活動、</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プロフェッショナルな内容の講座やイベントなどこれまでの環境教育にない魅力的な取組みの展開</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が求めら</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れ</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従業員等の知識や技能が社外の環境教育等の機会や場で発揮される</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環境づくりも期待</a:t>
            </a:r>
            <a:r>
              <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される。</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960E4E0C-5039-4046-8522-799ACAF18ECB}"/>
              </a:ext>
            </a:extLst>
          </p:cNvPr>
          <p:cNvSpPr txBox="1"/>
          <p:nvPr/>
        </p:nvSpPr>
        <p:spPr>
          <a:xfrm>
            <a:off x="103810" y="1479668"/>
            <a:ext cx="8743411" cy="1323439"/>
          </a:xfrm>
          <a:prstGeom prst="rect">
            <a:avLst/>
          </a:prstGeom>
          <a:solidFill>
            <a:schemeClr val="bg1"/>
          </a:solidFill>
          <a:ln w="19050">
            <a:solidFill>
              <a:schemeClr val="accent6"/>
            </a:solidFill>
          </a:ln>
        </p:spPr>
        <p:txBody>
          <a:bodyPr wrap="square" rIns="108000" rtlCol="0">
            <a:spAutoFit/>
          </a:bodyPr>
          <a:lstStyle/>
          <a:p>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事業者等（個々の社員含む）</a:t>
            </a:r>
          </a:p>
          <a:p>
            <a:pPr marL="447675" indent="-269875">
              <a:buFont typeface="Meiryo UI" panose="020B0604030504040204" pitchFamily="50" charset="-128"/>
              <a:buChar char="○"/>
            </a:pP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や環境配慮に取り組む事業者等の増加。</a:t>
            </a:r>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事業者が事業活動や技術</a:t>
            </a: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人材を活かし、環境教育の一翼を担う主体となること</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が期待される。様々な主体とも連携した</a:t>
            </a:r>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事業者ならではの積極的な取組み</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が求められる。</a:t>
            </a:r>
            <a:endPar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6D415F50-7E40-4B16-A41F-6CDA8FA04DA3}"/>
              </a:ext>
            </a:extLst>
          </p:cNvPr>
          <p:cNvSpPr txBox="1"/>
          <p:nvPr/>
        </p:nvSpPr>
        <p:spPr>
          <a:xfrm>
            <a:off x="2077622" y="855570"/>
            <a:ext cx="5258171"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環境教育を推進する主体と役割について</a:t>
            </a:r>
          </a:p>
        </p:txBody>
      </p:sp>
      <p:sp>
        <p:nvSpPr>
          <p:cNvPr id="9" name="テキスト ボックス 8">
            <a:extLst>
              <a:ext uri="{FF2B5EF4-FFF2-40B4-BE49-F238E27FC236}">
                <a16:creationId xmlns:a16="http://schemas.microsoft.com/office/drawing/2014/main" id="{8CAA6A22-7EA1-4A17-B1B7-4ED8F0A69DAE}"/>
              </a:ext>
            </a:extLst>
          </p:cNvPr>
          <p:cNvSpPr txBox="1"/>
          <p:nvPr/>
        </p:nvSpPr>
        <p:spPr>
          <a:xfrm>
            <a:off x="2224242" y="3198167"/>
            <a:ext cx="4695516"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環境教育の場と機会の確保について</a:t>
            </a:r>
          </a:p>
        </p:txBody>
      </p:sp>
    </p:spTree>
    <p:extLst>
      <p:ext uri="{BB962C8B-B14F-4D97-AF65-F5344CB8AC3E}">
        <p14:creationId xmlns:p14="http://schemas.microsoft.com/office/powerpoint/2010/main" val="3572688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2A38D4E-17F1-4E6D-AF84-BA2E6D5E9290}"/>
              </a:ext>
            </a:extLst>
          </p:cNvPr>
          <p:cNvSpPr txBox="1">
            <a:spLocks/>
          </p:cNvSpPr>
          <p:nvPr/>
        </p:nvSpPr>
        <p:spPr bwMode="auto">
          <a:xfrm>
            <a:off x="3401" y="-10799"/>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　企業における環境教育（重要となる視点）</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円/楕円 30">
            <a:extLst>
              <a:ext uri="{FF2B5EF4-FFF2-40B4-BE49-F238E27FC236}">
                <a16:creationId xmlns:a16="http://schemas.microsoft.com/office/drawing/2014/main" id="{32CA8D82-6532-432B-A473-2799D11C1680}"/>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E786BCFF-661F-4591-9A88-A12B8F75F1F1}"/>
              </a:ext>
            </a:extLst>
          </p:cNvPr>
          <p:cNvSpPr txBox="1"/>
          <p:nvPr/>
        </p:nvSpPr>
        <p:spPr>
          <a:xfrm>
            <a:off x="331262" y="3883183"/>
            <a:ext cx="8448520" cy="1938992"/>
          </a:xfrm>
          <a:prstGeom prst="rect">
            <a:avLst/>
          </a:prstGeom>
          <a:solidFill>
            <a:schemeClr val="bg1"/>
          </a:solidFill>
          <a:ln w="19050">
            <a:solidFill>
              <a:schemeClr val="accent6"/>
            </a:solidFill>
          </a:ln>
        </p:spPr>
        <p:txBody>
          <a:bodyPr wrap="square" rIns="108000" rtlCol="0">
            <a:spAutoFit/>
          </a:bodyPr>
          <a:lstStyle/>
          <a:p>
            <a:pPr marL="363538" marR="0" lvl="0" indent="-363538"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事業活動における脱炭素経営や循環経済等の取組み。</a:t>
            </a:r>
            <a:endPar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3538" marR="0" lvl="0" indent="-363538"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従業員教育の取組み。</a:t>
            </a:r>
            <a:endPar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3538" marR="0" lvl="0" indent="-363538"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事業活動や技術</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人材等の資源を活かした環境教育の実践。</a:t>
            </a:r>
            <a:endPar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3538" marR="0" lvl="0" indent="-363538"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従業員等の知識や技能が社外の環境教育等の機会や場で発揮される環境</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づくり。</a:t>
            </a:r>
            <a:endPar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R="0" lvl="0" defTabSz="914400" rtl="0" eaLnBrk="1" fontAlgn="auto" latinLnBrk="0" hangingPunct="1">
              <a:lnSpc>
                <a:spcPct val="100000"/>
              </a:lnSpc>
              <a:spcBef>
                <a:spcPts val="0"/>
              </a:spcBef>
              <a:spcAft>
                <a:spcPts val="0"/>
              </a:spcAft>
              <a:buClrTx/>
              <a:buSzTx/>
              <a:tabLst/>
              <a:defRPr/>
            </a:pP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　　 ➡ 各取組を進める上での課題としてどのようなものがあるのか。</a:t>
            </a:r>
            <a:endPar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960E4E0C-5039-4046-8522-799ACAF18ECB}"/>
              </a:ext>
            </a:extLst>
          </p:cNvPr>
          <p:cNvSpPr txBox="1"/>
          <p:nvPr/>
        </p:nvSpPr>
        <p:spPr>
          <a:xfrm>
            <a:off x="331262" y="1453528"/>
            <a:ext cx="8448519" cy="1015663"/>
          </a:xfrm>
          <a:prstGeom prst="rect">
            <a:avLst/>
          </a:prstGeom>
          <a:solidFill>
            <a:schemeClr val="bg1"/>
          </a:solidFill>
          <a:ln w="19050">
            <a:solidFill>
              <a:schemeClr val="accent6"/>
            </a:solidFill>
          </a:ln>
        </p:spPr>
        <p:txBody>
          <a:bodyPr wrap="square" rIns="108000" rtlCol="0">
            <a:spAutoFit/>
          </a:bodyPr>
          <a:lstStyle/>
          <a:p>
            <a:pPr marL="342900" indent="-342900">
              <a:buFont typeface="Meiryo UI" panose="020B0604030504040204" pitchFamily="50" charset="-128"/>
              <a:buChar char="○"/>
            </a:pPr>
            <a:r>
              <a:rPr lang="ja-JP" altLang="ja-JP" sz="2000" dirty="0">
                <a:latin typeface="Meiryo UI" panose="020B0604030504040204" pitchFamily="50" charset="-128"/>
                <a:ea typeface="Meiryo UI" panose="020B0604030504040204" pitchFamily="50" charset="-128"/>
              </a:rPr>
              <a:t>学校や地域における環境教育の担い手として企業に期待するところが大きいが、企業としてはビジネス活動（営利獲得）も重要。</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 </a:t>
            </a:r>
            <a:r>
              <a:rPr lang="ja-JP" altLang="ja-JP" sz="2000" dirty="0">
                <a:latin typeface="Meiryo UI" panose="020B0604030504040204" pitchFamily="50" charset="-128"/>
                <a:ea typeface="Meiryo UI" panose="020B0604030504040204" pitchFamily="50" charset="-128"/>
              </a:rPr>
              <a:t>環境活動</a:t>
            </a:r>
            <a:r>
              <a:rPr lang="ja-JP" altLang="en-US" sz="2000" dirty="0">
                <a:latin typeface="Meiryo UI" panose="020B0604030504040204" pitchFamily="50" charset="-128"/>
                <a:ea typeface="Meiryo UI" panose="020B0604030504040204" pitchFamily="50" charset="-128"/>
              </a:rPr>
              <a:t>の</a:t>
            </a:r>
            <a:r>
              <a:rPr lang="ja-JP" altLang="ja-JP" sz="2000" dirty="0">
                <a:latin typeface="Meiryo UI" panose="020B0604030504040204" pitchFamily="50" charset="-128"/>
                <a:ea typeface="Meiryo UI" panose="020B0604030504040204" pitchFamily="50" charset="-128"/>
              </a:rPr>
              <a:t>位置づけ</a:t>
            </a:r>
            <a:r>
              <a:rPr lang="ja-JP" altLang="en-US" sz="2000" dirty="0">
                <a:latin typeface="Meiryo UI" panose="020B0604030504040204" pitchFamily="50" charset="-128"/>
                <a:ea typeface="Meiryo UI" panose="020B0604030504040204" pitchFamily="50" charset="-128"/>
              </a:rPr>
              <a:t>をどのように考えているか</a:t>
            </a:r>
            <a:r>
              <a:rPr lang="ja-JP" altLang="ja-JP" sz="2000" dirty="0">
                <a:latin typeface="Meiryo UI" panose="020B0604030504040204" pitchFamily="50" charset="-128"/>
                <a:ea typeface="Meiryo UI" panose="020B0604030504040204" pitchFamily="50" charset="-128"/>
              </a:rPr>
              <a:t>。</a:t>
            </a:r>
          </a:p>
        </p:txBody>
      </p:sp>
      <p:sp>
        <p:nvSpPr>
          <p:cNvPr id="8" name="テキスト ボックス 7">
            <a:extLst>
              <a:ext uri="{FF2B5EF4-FFF2-40B4-BE49-F238E27FC236}">
                <a16:creationId xmlns:a16="http://schemas.microsoft.com/office/drawing/2014/main" id="{6D415F50-7E40-4B16-A41F-6CDA8FA04DA3}"/>
              </a:ext>
            </a:extLst>
          </p:cNvPr>
          <p:cNvSpPr txBox="1"/>
          <p:nvPr/>
        </p:nvSpPr>
        <p:spPr>
          <a:xfrm>
            <a:off x="2077622" y="855570"/>
            <a:ext cx="5258171"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環境教育を推進する主体と役割について</a:t>
            </a:r>
          </a:p>
        </p:txBody>
      </p:sp>
      <p:sp>
        <p:nvSpPr>
          <p:cNvPr id="9" name="テキスト ボックス 8">
            <a:extLst>
              <a:ext uri="{FF2B5EF4-FFF2-40B4-BE49-F238E27FC236}">
                <a16:creationId xmlns:a16="http://schemas.microsoft.com/office/drawing/2014/main" id="{8CAA6A22-7EA1-4A17-B1B7-4ED8F0A69DAE}"/>
              </a:ext>
            </a:extLst>
          </p:cNvPr>
          <p:cNvSpPr txBox="1"/>
          <p:nvPr/>
        </p:nvSpPr>
        <p:spPr>
          <a:xfrm>
            <a:off x="2224242" y="3198167"/>
            <a:ext cx="4695516"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環境教育の場と機会の確保について</a:t>
            </a:r>
          </a:p>
        </p:txBody>
      </p:sp>
    </p:spTree>
    <p:extLst>
      <p:ext uri="{BB962C8B-B14F-4D97-AF65-F5344CB8AC3E}">
        <p14:creationId xmlns:p14="http://schemas.microsoft.com/office/powerpoint/2010/main" val="3113179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BAC7990-A49B-47FE-953C-1F8D8E96BA26}"/>
              </a:ext>
            </a:extLst>
          </p:cNvPr>
          <p:cNvSpPr txBox="1">
            <a:spLocks/>
          </p:cNvSpPr>
          <p:nvPr/>
        </p:nvSpPr>
        <p:spPr bwMode="auto">
          <a:xfrm>
            <a:off x="3401" y="-10799"/>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　企業の先進的な取組事例</a:t>
            </a:r>
            <a:endParaRPr lang="en-US" altLang="ja-JP" sz="2400" b="1" dirty="0">
              <a:solidFill>
                <a:sysClr val="window" lastClr="FFFFFF"/>
              </a:solidFill>
              <a:latin typeface="Meiryo UI" panose="020B0604030504040204" pitchFamily="50" charset="-128"/>
              <a:ea typeface="Meiryo UI" panose="020B0604030504040204" pitchFamily="50" charset="-128"/>
            </a:endParaRPr>
          </a:p>
        </p:txBody>
      </p:sp>
      <p:sp>
        <p:nvSpPr>
          <p:cNvPr id="5" name="円/楕円 30">
            <a:extLst>
              <a:ext uri="{FF2B5EF4-FFF2-40B4-BE49-F238E27FC236}">
                <a16:creationId xmlns:a16="http://schemas.microsoft.com/office/drawing/2014/main" id="{E8785E05-23E6-4150-90EE-A62E778BA15B}"/>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AA9973F3-91B5-4554-8803-E1AFA3701A6D}"/>
              </a:ext>
            </a:extLst>
          </p:cNvPr>
          <p:cNvSpPr txBox="1"/>
          <p:nvPr/>
        </p:nvSpPr>
        <p:spPr>
          <a:xfrm>
            <a:off x="319158" y="739679"/>
            <a:ext cx="2954655" cy="568874"/>
          </a:xfrm>
          <a:prstGeom prst="rect">
            <a:avLst/>
          </a:prstGeom>
          <a:noFill/>
        </p:spPr>
        <p:txBody>
          <a:bodyPr wrap="none" rtlCol="0">
            <a:spAutoFit/>
          </a:bodyPr>
          <a:lstStyle/>
          <a:p>
            <a:pPr algn="ctr">
              <a:lnSpc>
                <a:spcPct val="150000"/>
              </a:lnSpc>
            </a:pPr>
            <a:r>
              <a:rPr kumimoji="1" lang="ja-JP" altLang="en-US" sz="2400" b="1" dirty="0">
                <a:latin typeface="Meiryo UI" panose="020B0604030504040204" pitchFamily="50" charset="-128"/>
                <a:ea typeface="Meiryo UI" panose="020B0604030504040204" pitchFamily="50" charset="-128"/>
              </a:rPr>
              <a:t>石坂産業株式会社様</a:t>
            </a:r>
            <a:endParaRPr kumimoji="1" lang="en-US" altLang="ja-JP" sz="24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CBD0A38F-D208-44D8-AACE-47AC186DF0AE}"/>
              </a:ext>
            </a:extLst>
          </p:cNvPr>
          <p:cNvSpPr txBox="1"/>
          <p:nvPr/>
        </p:nvSpPr>
        <p:spPr>
          <a:xfrm>
            <a:off x="280689" y="3143691"/>
            <a:ext cx="2954655" cy="568874"/>
          </a:xfrm>
          <a:prstGeom prst="rect">
            <a:avLst/>
          </a:prstGeom>
          <a:noFill/>
        </p:spPr>
        <p:txBody>
          <a:bodyPr wrap="none" rtlCol="0">
            <a:spAutoFit/>
          </a:bodyPr>
          <a:lstStyle/>
          <a:p>
            <a:pPr algn="ctr">
              <a:lnSpc>
                <a:spcPct val="150000"/>
              </a:lnSpc>
            </a:pPr>
            <a:r>
              <a:rPr kumimoji="1" lang="ja-JP" altLang="en-US" sz="2400" b="1" dirty="0">
                <a:latin typeface="Meiryo UI" panose="020B0604030504040204" pitchFamily="50" charset="-128"/>
                <a:ea typeface="Meiryo UI" panose="020B0604030504040204" pitchFamily="50" charset="-128"/>
              </a:rPr>
              <a:t>山陽製紙株式会社様</a:t>
            </a:r>
            <a:endParaRPr kumimoji="1" lang="ja-JP" altLang="en-US" sz="24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8CC089F2-4EAC-4805-863B-B40EE048569E}"/>
              </a:ext>
            </a:extLst>
          </p:cNvPr>
          <p:cNvSpPr txBox="1"/>
          <p:nvPr/>
        </p:nvSpPr>
        <p:spPr>
          <a:xfrm>
            <a:off x="138559" y="1244536"/>
            <a:ext cx="8710246" cy="1631216"/>
          </a:xfrm>
          <a:prstGeom prst="rect">
            <a:avLst/>
          </a:prstGeom>
          <a:noFill/>
        </p:spPr>
        <p:txBody>
          <a:bodyPr wrap="square" rtlCol="0">
            <a:spAutoFit/>
          </a:bodyPr>
          <a:lstStyle/>
          <a:p>
            <a:pPr marL="539750" indent="-361950">
              <a:buFont typeface="Meiryo UI" panose="020B0604030504040204" pitchFamily="50" charset="-128"/>
              <a:buChar char="○"/>
            </a:pPr>
            <a:r>
              <a:rPr kumimoji="1" lang="ja-JP" altLang="en-US" sz="2000" dirty="0">
                <a:latin typeface="Meiryo UI" panose="020B0604030504040204" pitchFamily="50" charset="-128"/>
                <a:ea typeface="Meiryo UI" panose="020B0604030504040204" pitchFamily="50" charset="-128"/>
              </a:rPr>
              <a:t>本社・工場：埼玉県入間郡</a:t>
            </a:r>
            <a:endParaRPr kumimoji="1" lang="en-US" altLang="ja-JP" sz="2000" dirty="0">
              <a:latin typeface="Meiryo UI" panose="020B0604030504040204" pitchFamily="50" charset="-128"/>
              <a:ea typeface="Meiryo UI" panose="020B0604030504040204" pitchFamily="50" charset="-128"/>
            </a:endParaRPr>
          </a:p>
          <a:p>
            <a:pPr marL="539750" indent="-361950">
              <a:buFont typeface="Meiryo UI" panose="020B0604030504040204" pitchFamily="50" charset="-128"/>
              <a:buChar char="○"/>
            </a:pPr>
            <a:r>
              <a:rPr kumimoji="1" lang="ja-JP" altLang="en-US" sz="2000" dirty="0">
                <a:latin typeface="Meiryo UI" panose="020B0604030504040204" pitchFamily="50" charset="-128"/>
                <a:ea typeface="Meiryo UI" panose="020B0604030504040204" pitchFamily="50" charset="-128"/>
              </a:rPr>
              <a:t>事業内容：産業廃棄物中間</a:t>
            </a:r>
            <a:r>
              <a:rPr kumimoji="1" lang="ja-JP" altLang="en-US" sz="2000" dirty="0" smtClean="0">
                <a:latin typeface="Meiryo UI" panose="020B0604030504040204" pitchFamily="50" charset="-128"/>
                <a:ea typeface="Meiryo UI" panose="020B0604030504040204" pitchFamily="50" charset="-128"/>
              </a:rPr>
              <a:t>処理業等</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marL="539750" indent="-361950">
              <a:buFont typeface="Meiryo UI" panose="020B0604030504040204" pitchFamily="50" charset="-128"/>
              <a:buChar char="○"/>
            </a:pPr>
            <a:r>
              <a:rPr kumimoji="1" lang="ja-JP" altLang="en-US" sz="2000" dirty="0">
                <a:latin typeface="Meiryo UI" panose="020B0604030504040204" pitchFamily="50" charset="-128"/>
                <a:ea typeface="Meiryo UI" panose="020B0604030504040204" pitchFamily="50" charset="-128"/>
              </a:rPr>
              <a:t>埼玉県で唯一「</a:t>
            </a:r>
            <a:r>
              <a:rPr kumimoji="1" lang="ja-JP" altLang="en-US" sz="2000" b="1" dirty="0">
                <a:latin typeface="Meiryo UI" panose="020B0604030504040204" pitchFamily="50" charset="-128"/>
                <a:ea typeface="Meiryo UI" panose="020B0604030504040204" pitchFamily="50" charset="-128"/>
              </a:rPr>
              <a:t>体験の機会の</a:t>
            </a:r>
            <a:r>
              <a:rPr kumimoji="1" lang="ja-JP" altLang="en-US" sz="2000" b="1" dirty="0" smtClean="0">
                <a:latin typeface="Meiryo UI" panose="020B0604030504040204" pitchFamily="50" charset="-128"/>
                <a:ea typeface="Meiryo UI" panose="020B0604030504040204" pitchFamily="50" charset="-128"/>
              </a:rPr>
              <a:t>場</a:t>
            </a:r>
            <a:r>
              <a:rPr kumimoji="1" lang="en-US" altLang="ja-JP" sz="2000" b="1"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の認定。</a:t>
            </a:r>
            <a:endParaRPr kumimoji="1" lang="en-US" altLang="ja-JP" sz="2000" dirty="0">
              <a:latin typeface="Meiryo UI" panose="020B0604030504040204" pitchFamily="50" charset="-128"/>
              <a:ea typeface="Meiryo UI" panose="020B0604030504040204" pitchFamily="50" charset="-128"/>
            </a:endParaRPr>
          </a:p>
          <a:p>
            <a:pPr marL="539750" indent="-361950">
              <a:buFont typeface="Meiryo UI" panose="020B0604030504040204" pitchFamily="50" charset="-128"/>
              <a:buChar char="○"/>
            </a:pPr>
            <a:r>
              <a:rPr kumimoji="1" lang="ja-JP" altLang="en-US" sz="2000" dirty="0">
                <a:latin typeface="Meiryo UI" panose="020B0604030504040204" pitchFamily="50" charset="-128"/>
                <a:ea typeface="Meiryo UI" panose="020B0604030504040204" pitchFamily="50" charset="-128"/>
              </a:rPr>
              <a:t>小中学校の体験学習や社会科見学として、年間約</a:t>
            </a:r>
            <a:r>
              <a:rPr kumimoji="1" lang="en-US" altLang="ja-JP" sz="2000" dirty="0">
                <a:latin typeface="Meiryo UI" panose="020B0604030504040204" pitchFamily="50" charset="-128"/>
                <a:ea typeface="Meiryo UI" panose="020B0604030504040204" pitchFamily="50" charset="-128"/>
              </a:rPr>
              <a:t>5,000</a:t>
            </a:r>
            <a:r>
              <a:rPr kumimoji="1" lang="ja-JP" altLang="en-US" sz="2000" dirty="0">
                <a:latin typeface="Meiryo UI" panose="020B0604030504040204" pitchFamily="50" charset="-128"/>
                <a:ea typeface="Meiryo UI" panose="020B0604030504040204" pitchFamily="50" charset="-128"/>
              </a:rPr>
              <a:t>人の学校関係者が訪問。</a:t>
            </a:r>
            <a:endParaRPr kumimoji="1" lang="en-US" altLang="ja-JP" sz="20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A8FBAE40-114D-4439-AB9C-C2E2658C2DAD}"/>
              </a:ext>
            </a:extLst>
          </p:cNvPr>
          <p:cNvSpPr txBox="1"/>
          <p:nvPr/>
        </p:nvSpPr>
        <p:spPr>
          <a:xfrm>
            <a:off x="85133" y="3724288"/>
            <a:ext cx="8784814" cy="1631216"/>
          </a:xfrm>
          <a:prstGeom prst="rect">
            <a:avLst/>
          </a:prstGeom>
          <a:noFill/>
        </p:spPr>
        <p:txBody>
          <a:bodyPr wrap="square">
            <a:spAutoFit/>
          </a:bodyPr>
          <a:lstStyle/>
          <a:p>
            <a:pPr marL="539750" indent="-361950">
              <a:buFont typeface="Meiryo UI" panose="020B0604030504040204" pitchFamily="50" charset="-128"/>
              <a:buChar char="○"/>
            </a:pPr>
            <a:r>
              <a:rPr kumimoji="1" lang="ja-JP" altLang="en-US" sz="2000" dirty="0">
                <a:latin typeface="Meiryo UI" panose="020B0604030504040204" pitchFamily="50" charset="-128"/>
                <a:ea typeface="Meiryo UI" panose="020B0604030504040204" pitchFamily="50" charset="-128"/>
              </a:rPr>
              <a:t>本社工場：大阪府泉南市、営業所：東京都</a:t>
            </a:r>
            <a:endParaRPr kumimoji="1" lang="en-US" altLang="ja-JP" sz="2000" dirty="0">
              <a:latin typeface="Meiryo UI" panose="020B0604030504040204" pitchFamily="50" charset="-128"/>
              <a:ea typeface="Meiryo UI" panose="020B0604030504040204" pitchFamily="50" charset="-128"/>
            </a:endParaRPr>
          </a:p>
          <a:p>
            <a:pPr marL="539750" indent="-361950">
              <a:buFont typeface="Meiryo UI" panose="020B0604030504040204" pitchFamily="50" charset="-128"/>
              <a:buChar char="○"/>
            </a:pPr>
            <a:r>
              <a:rPr kumimoji="1" lang="ja-JP" altLang="en-US" sz="2000" dirty="0">
                <a:latin typeface="Meiryo UI" panose="020B0604030504040204" pitchFamily="50" charset="-128"/>
                <a:ea typeface="Meiryo UI" panose="020B0604030504040204" pitchFamily="50" charset="-128"/>
              </a:rPr>
              <a:t>事業内容：製袋用クレープ紙の製造・</a:t>
            </a:r>
            <a:r>
              <a:rPr kumimoji="1" lang="ja-JP" altLang="en-US" sz="2000" dirty="0" smtClean="0">
                <a:latin typeface="Meiryo UI" panose="020B0604030504040204" pitchFamily="50" charset="-128"/>
                <a:ea typeface="Meiryo UI" panose="020B0604030504040204" pitchFamily="50" charset="-128"/>
              </a:rPr>
              <a:t>販売等</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marL="539750" indent="-361950">
              <a:buFont typeface="Meiryo UI" panose="020B0604030504040204" pitchFamily="50" charset="-128"/>
              <a:buChar char="○"/>
            </a:pPr>
            <a:r>
              <a:rPr kumimoji="1" lang="ja-JP" altLang="en-US" sz="2000" b="1" dirty="0">
                <a:latin typeface="Meiryo UI" panose="020B0604030504040204" pitchFamily="50" charset="-128"/>
                <a:ea typeface="Meiryo UI" panose="020B0604030504040204" pitchFamily="50" charset="-128"/>
              </a:rPr>
              <a:t>社内外の</a:t>
            </a:r>
            <a:r>
              <a:rPr kumimoji="1" lang="en-US" altLang="ja-JP" sz="2000" b="1" dirty="0">
                <a:latin typeface="Meiryo UI" panose="020B0604030504040204" pitchFamily="50" charset="-128"/>
                <a:ea typeface="Meiryo UI" panose="020B0604030504040204" pitchFamily="50" charset="-128"/>
              </a:rPr>
              <a:t>ESD</a:t>
            </a:r>
            <a:r>
              <a:rPr kumimoji="1" lang="ja-JP" altLang="en-US" sz="2000" b="1" dirty="0">
                <a:latin typeface="Meiryo UI" panose="020B0604030504040204" pitchFamily="50" charset="-128"/>
                <a:ea typeface="Meiryo UI" panose="020B0604030504040204" pitchFamily="50" charset="-128"/>
              </a:rPr>
              <a:t>（持続可能な開発のための教育）を通じた人材育成</a:t>
            </a:r>
            <a:r>
              <a:rPr kumimoji="1" lang="ja-JP" altLang="en-US" sz="2000" dirty="0">
                <a:latin typeface="Meiryo UI" panose="020B0604030504040204" pitchFamily="50" charset="-128"/>
                <a:ea typeface="Meiryo UI" panose="020B0604030504040204" pitchFamily="50" charset="-128"/>
              </a:rPr>
              <a:t>を推進。</a:t>
            </a:r>
            <a:endParaRPr kumimoji="1" lang="en-US" altLang="ja-JP" sz="2000" dirty="0">
              <a:latin typeface="Meiryo UI" panose="020B0604030504040204" pitchFamily="50" charset="-128"/>
              <a:ea typeface="Meiryo UI" panose="020B0604030504040204" pitchFamily="50" charset="-128"/>
            </a:endParaRPr>
          </a:p>
          <a:p>
            <a:pPr marL="177800"/>
            <a:r>
              <a:rPr kumimoji="1" lang="ja-JP" altLang="en-US" sz="2000" dirty="0">
                <a:latin typeface="Meiryo UI" panose="020B0604030504040204" pitchFamily="50" charset="-128"/>
                <a:ea typeface="Meiryo UI" panose="020B0604030504040204" pitchFamily="50" charset="-128"/>
              </a:rPr>
              <a:t>　　</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泉南市内の小学校への出前授業を実施。</a:t>
            </a:r>
            <a:r>
              <a:rPr kumimoji="1" lang="ja-JP" altLang="en-US" sz="1800" dirty="0">
                <a:latin typeface="Meiryo UI" panose="020B0604030504040204" pitchFamily="50" charset="-128"/>
                <a:ea typeface="Meiryo UI" panose="020B0604030504040204" pitchFamily="50" charset="-128"/>
              </a:rPr>
              <a:t>（今期</a:t>
            </a:r>
            <a:r>
              <a:rPr kumimoji="1" lang="en-US" altLang="ja-JP" sz="1800" dirty="0">
                <a:latin typeface="Meiryo UI" panose="020B0604030504040204" pitchFamily="50" charset="-128"/>
                <a:ea typeface="Meiryo UI" panose="020B0604030504040204" pitchFamily="50" charset="-128"/>
              </a:rPr>
              <a:t>7</a:t>
            </a:r>
            <a:r>
              <a:rPr kumimoji="1" lang="ja-JP" altLang="en-US" sz="1800" dirty="0">
                <a:latin typeface="Meiryo UI" panose="020B0604030504040204" pitchFamily="50" charset="-128"/>
                <a:ea typeface="Meiryo UI" panose="020B0604030504040204" pitchFamily="50" charset="-128"/>
              </a:rPr>
              <a:t>年目）</a:t>
            </a:r>
            <a:endParaRPr kumimoji="1" lang="en-US" altLang="ja-JP" sz="1800" dirty="0">
              <a:latin typeface="Meiryo UI" panose="020B0604030504040204" pitchFamily="50" charset="-128"/>
              <a:ea typeface="Meiryo UI" panose="020B0604030504040204" pitchFamily="50" charset="-128"/>
            </a:endParaRPr>
          </a:p>
          <a:p>
            <a:pPr marL="539750" indent="-361950">
              <a:buFont typeface="Meiryo UI" panose="020B0604030504040204" pitchFamily="50" charset="-128"/>
              <a:buChar char="○"/>
            </a:pPr>
            <a:endParaRPr kumimoji="1" lang="en-US" altLang="ja-JP" sz="20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9BFFA875-2959-4327-87E8-8E93EB7C9D01}"/>
              </a:ext>
            </a:extLst>
          </p:cNvPr>
          <p:cNvSpPr/>
          <p:nvPr/>
        </p:nvSpPr>
        <p:spPr>
          <a:xfrm>
            <a:off x="192755" y="805821"/>
            <a:ext cx="8710246" cy="2069932"/>
          </a:xfrm>
          <a:prstGeom prst="rect">
            <a:avLst/>
          </a:prstGeom>
          <a:no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509F2DC3-6317-41A7-80E7-EB8529481099}"/>
              </a:ext>
            </a:extLst>
          </p:cNvPr>
          <p:cNvSpPr/>
          <p:nvPr/>
        </p:nvSpPr>
        <p:spPr>
          <a:xfrm>
            <a:off x="192755" y="3155415"/>
            <a:ext cx="8710246" cy="2009580"/>
          </a:xfrm>
          <a:prstGeom prst="rect">
            <a:avLst/>
          </a:prstGeom>
          <a:no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82135872-720C-A7B8-93AA-051D09517116}"/>
              </a:ext>
            </a:extLst>
          </p:cNvPr>
          <p:cNvSpPr txBox="1"/>
          <p:nvPr/>
        </p:nvSpPr>
        <p:spPr>
          <a:xfrm>
            <a:off x="253249" y="5765814"/>
            <a:ext cx="8589258" cy="738664"/>
          </a:xfrm>
          <a:prstGeom prst="rect">
            <a:avLst/>
          </a:prstGeom>
          <a:noFill/>
        </p:spPr>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環境</a:t>
            </a:r>
            <a:r>
              <a:rPr kumimoji="1" lang="ja-JP" altLang="en-US" sz="1400" dirty="0">
                <a:latin typeface="Meiryo UI" panose="020B0604030504040204" pitchFamily="50" charset="-128"/>
                <a:ea typeface="Meiryo UI" panose="020B0604030504040204" pitchFamily="50" charset="-128"/>
              </a:rPr>
              <a:t>教育等による環境保全の取組の促進に関する法律（以下「環境教育等推進法」という。）に基づき、自然</a:t>
            </a:r>
            <a:r>
              <a:rPr kumimoji="1" lang="ja-JP" altLang="en-US" sz="1400" dirty="0" smtClean="0">
                <a:latin typeface="Meiryo UI" panose="020B0604030504040204" pitchFamily="50" charset="-128"/>
                <a:ea typeface="Meiryo UI" panose="020B0604030504040204" pitchFamily="50" charset="-128"/>
              </a:rPr>
              <a:t>体験</a:t>
            </a:r>
            <a:r>
              <a:rPr kumimoji="1" lang="en-US" altLang="ja-JP" sz="1400" dirty="0" smtClean="0">
                <a:latin typeface="Meiryo UI" panose="020B0604030504040204" pitchFamily="50" charset="-128"/>
                <a:ea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rPr>
              <a:t>　 等</a:t>
            </a:r>
            <a:r>
              <a:rPr kumimoji="1" lang="ja-JP" altLang="en-US" sz="1400" dirty="0">
                <a:latin typeface="Meiryo UI" panose="020B0604030504040204" pitchFamily="50" charset="-128"/>
                <a:ea typeface="Meiryo UI" panose="020B0604030504040204" pitchFamily="50" charset="-128"/>
              </a:rPr>
              <a:t>の機会の場について、安全性等の要件を満たすことを都道府県知事</a:t>
            </a:r>
            <a:r>
              <a:rPr kumimoji="1" lang="ja-JP" altLang="en-US" sz="1400" dirty="0" smtClean="0">
                <a:latin typeface="Meiryo UI" panose="020B0604030504040204" pitchFamily="50" charset="-128"/>
                <a:ea typeface="Meiryo UI" panose="020B0604030504040204" pitchFamily="50" charset="-128"/>
              </a:rPr>
              <a:t>等が</a:t>
            </a:r>
            <a:r>
              <a:rPr kumimoji="1" lang="ja-JP" altLang="en-US" sz="1400" dirty="0">
                <a:latin typeface="Meiryo UI" panose="020B0604030504040204" pitchFamily="50" charset="-128"/>
                <a:ea typeface="Meiryo UI" panose="020B0604030504040204" pitchFamily="50" charset="-128"/>
              </a:rPr>
              <a:t>認定する制度</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rPr>
              <a:t>他府県とまたがる場合は、大臣認定。指定都市及び中核市は、各市長が認定</a:t>
            </a:r>
            <a:r>
              <a:rPr lang="ja-JP" altLang="en-US" sz="1400" dirty="0" smtClean="0">
                <a:solidFill>
                  <a:srgbClr val="000000"/>
                </a:solidFill>
                <a:latin typeface="Meiryo UI" panose="020B0604030504040204" pitchFamily="50" charset="-128"/>
                <a:ea typeface="Meiryo UI" panose="020B0604030504040204" pitchFamily="50" charset="-128"/>
              </a:rPr>
              <a:t>。）</a:t>
            </a:r>
            <a:endParaRPr lang="en-US" altLang="ja-JP" sz="1400" dirty="0" smtClean="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725980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606</Words>
  <Application>Microsoft Office PowerPoint</Application>
  <PresentationFormat>画面に合わせる (4:3)</PresentationFormat>
  <Paragraphs>38</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2023-03-22T06:33:57Z</dcterms:created>
  <dcterms:modified xsi:type="dcterms:W3CDTF">2023-03-22T06:34:03Z</dcterms:modified>
</cp:coreProperties>
</file>