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2"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showGuides="1">
      <p:cViewPr>
        <p:scale>
          <a:sx n="100" d="100"/>
          <a:sy n="100" d="100"/>
        </p:scale>
        <p:origin x="378" y="6"/>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dirty="0"/>
              <a:t>インターネットによる情報の活用状況</a:t>
            </a:r>
            <a:r>
              <a:rPr lang="ja-JP" altLang="en-US" dirty="0"/>
              <a:t>（</a:t>
            </a:r>
            <a:r>
              <a:rPr lang="en-US" altLang="ja-JP" dirty="0"/>
              <a:t>2021</a:t>
            </a:r>
            <a:r>
              <a:rPr lang="ja-JP" altLang="en-US" dirty="0"/>
              <a:t>）</a:t>
            </a:r>
            <a:endParaRPr lang="ja-JP" dirty="0"/>
          </a:p>
        </c:rich>
      </c:tx>
      <c:layout>
        <c:manualLayout>
          <c:xMode val="edge"/>
          <c:yMode val="edge"/>
          <c:x val="0.1131243363782798"/>
          <c:y val="4.5525625698296698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6.9602317409438827E-2"/>
          <c:y val="0.24273148148148149"/>
          <c:w val="0.37027723304498444"/>
          <c:h val="0.67798447069116363"/>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3D9-47CE-BA3F-21952CD6E1E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3D9-47CE-BA3F-21952CD6E1E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3D9-47CE-BA3F-21952CD6E1E1}"/>
              </c:ext>
            </c:extLst>
          </c:dPt>
          <c:dPt>
            <c:idx val="3"/>
            <c:bubble3D val="0"/>
            <c:spPr>
              <a:solidFill>
                <a:schemeClr val="accent5"/>
              </a:solidFill>
              <a:ln w="19050">
                <a:solidFill>
                  <a:schemeClr val="lt1"/>
                </a:solidFill>
              </a:ln>
              <a:effectLst/>
            </c:spPr>
            <c:extLst>
              <c:ext xmlns:c16="http://schemas.microsoft.com/office/drawing/2014/chart" uri="{C3380CC4-5D6E-409C-BE32-E72D297353CC}">
                <c16:uniqueId val="{00000007-D3D9-47CE-BA3F-21952CD6E1E1}"/>
              </c:ext>
            </c:extLst>
          </c:dPt>
          <c:dPt>
            <c:idx val="4"/>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9-D3D9-47CE-BA3F-21952CD6E1E1}"/>
              </c:ext>
            </c:extLst>
          </c:dPt>
          <c:dLbls>
            <c:dLbl>
              <c:idx val="0"/>
              <c:layout>
                <c:manualLayout>
                  <c:x val="-1.5717371611734372E-2"/>
                  <c:y val="1.036125692621755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D3D9-47CE-BA3F-21952CD6E1E1}"/>
                </c:ext>
              </c:extLst>
            </c:dLbl>
            <c:dLbl>
              <c:idx val="1"/>
              <c:layout>
                <c:manualLayout>
                  <c:x val="2.8101575798600395E-4"/>
                  <c:y val="8.796296296296274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D3D9-47CE-BA3F-21952CD6E1E1}"/>
                </c:ext>
              </c:extLst>
            </c:dLbl>
            <c:dLbl>
              <c:idx val="2"/>
              <c:layout>
                <c:manualLayout>
                  <c:x val="-0.11869795036682361"/>
                  <c:y val="7.071522309711286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D3D9-47CE-BA3F-21952CD6E1E1}"/>
                </c:ext>
              </c:extLst>
            </c:dLbl>
            <c:dLbl>
              <c:idx val="3"/>
              <c:layout>
                <c:manualLayout>
                  <c:x val="-7.4331305931891259E-2"/>
                  <c:y val="-0.17217592592592601"/>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D3D9-47CE-BA3F-21952CD6E1E1}"/>
                </c:ext>
              </c:extLst>
            </c:dLbl>
            <c:dLbl>
              <c:idx val="4"/>
              <c:layout>
                <c:manualLayout>
                  <c:x val="0.10121365360303414"/>
                  <c:y val="8.880322251385243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D3D9-47CE-BA3F-21952CD6E1E1}"/>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Sheet1!$H$32:$H$36</c:f>
              <c:strCache>
                <c:ptCount val="5"/>
                <c:pt idx="0">
                  <c:v>活用した</c:v>
                </c:pt>
                <c:pt idx="1">
                  <c:v>情報をみたが環境問題を意識せず</c:v>
                </c:pt>
                <c:pt idx="2">
                  <c:v>存在は知っている（閲覧なし）</c:v>
                </c:pt>
                <c:pt idx="3">
                  <c:v>存在しらない（関心あり）</c:v>
                </c:pt>
                <c:pt idx="4">
                  <c:v>存在しらない（関心なし）</c:v>
                </c:pt>
              </c:strCache>
            </c:strRef>
          </c:cat>
          <c:val>
            <c:numRef>
              <c:f>Sheet1!$I$32:$I$36</c:f>
              <c:numCache>
                <c:formatCode>0.0%</c:formatCode>
                <c:ptCount val="5"/>
                <c:pt idx="0">
                  <c:v>3.9E-2</c:v>
                </c:pt>
                <c:pt idx="1">
                  <c:v>7.2999999999999995E-2</c:v>
                </c:pt>
                <c:pt idx="2">
                  <c:v>0.17399999999999999</c:v>
                </c:pt>
                <c:pt idx="3">
                  <c:v>0.34399999999999997</c:v>
                </c:pt>
                <c:pt idx="4">
                  <c:v>0.37</c:v>
                </c:pt>
              </c:numCache>
            </c:numRef>
          </c:val>
          <c:extLst>
            <c:ext xmlns:c16="http://schemas.microsoft.com/office/drawing/2014/chart" uri="{C3380CC4-5D6E-409C-BE32-E72D297353CC}">
              <c16:uniqueId val="{0000000A-D3D9-47CE-BA3F-21952CD6E1E1}"/>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41890505341955359"/>
          <c:y val="0.37128701802243075"/>
          <c:w val="0.57247197163268504"/>
          <c:h val="0.3836832895888013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dirty="0"/>
              <a:t>パンフレット等による情報の活用状況</a:t>
            </a:r>
            <a:r>
              <a:rPr lang="ja-JP" altLang="en-US" dirty="0"/>
              <a:t>（</a:t>
            </a:r>
            <a:r>
              <a:rPr lang="en-US" altLang="ja-JP" dirty="0"/>
              <a:t>2021</a:t>
            </a:r>
            <a:r>
              <a:rPr lang="ja-JP" altLang="en-US" dirty="0"/>
              <a:t>）</a:t>
            </a:r>
            <a:endParaRPr lang="ja-JP" dirty="0"/>
          </a:p>
        </c:rich>
      </c:tx>
      <c:layout>
        <c:manualLayout>
          <c:xMode val="edge"/>
          <c:yMode val="edge"/>
          <c:x val="8.6915815449632949E-2"/>
          <c:y val="7.1027300736572541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6.9602317409438827E-2"/>
          <c:y val="0.24273148148148149"/>
          <c:w val="0.37027723304498444"/>
          <c:h val="0.67798447069116363"/>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745-49AB-9FD5-2A2E0918FC2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745-49AB-9FD5-2A2E0918FC27}"/>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1745-49AB-9FD5-2A2E0918FC27}"/>
              </c:ext>
            </c:extLst>
          </c:dPt>
          <c:dPt>
            <c:idx val="3"/>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7-1745-49AB-9FD5-2A2E0918FC27}"/>
              </c:ext>
            </c:extLst>
          </c:dPt>
          <c:dLbls>
            <c:dLbl>
              <c:idx val="0"/>
              <c:layout>
                <c:manualLayout>
                  <c:x val="-1.3721890958320476E-2"/>
                  <c:y val="1.395888013998250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745-49AB-9FD5-2A2E0918FC27}"/>
                </c:ext>
              </c:extLst>
            </c:dLbl>
            <c:dLbl>
              <c:idx val="1"/>
              <c:layout>
                <c:manualLayout>
                  <c:x val="-9.4619588480643457E-3"/>
                  <c:y val="2.23709536307961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745-49AB-9FD5-2A2E0918FC27}"/>
                </c:ext>
              </c:extLst>
            </c:dLbl>
            <c:dLbl>
              <c:idx val="2"/>
              <c:layout>
                <c:manualLayout>
                  <c:x val="-0.1264497247578566"/>
                  <c:y val="-0.15404746281714785"/>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1745-49AB-9FD5-2A2E0918FC27}"/>
                </c:ext>
              </c:extLst>
            </c:dLbl>
            <c:dLbl>
              <c:idx val="3"/>
              <c:layout>
                <c:manualLayout>
                  <c:x val="9.4892541087231358E-2"/>
                  <c:y val="4.827901720618255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1745-49AB-9FD5-2A2E0918FC27}"/>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Sheet1!$H$42:$H$45</c:f>
              <c:strCache>
                <c:ptCount val="4"/>
                <c:pt idx="0">
                  <c:v>活用した</c:v>
                </c:pt>
                <c:pt idx="1">
                  <c:v>見たが環境問題を意識せず</c:v>
                </c:pt>
                <c:pt idx="2">
                  <c:v>存在しらない（関心あり）</c:v>
                </c:pt>
                <c:pt idx="3">
                  <c:v>存在しらない（関心なし）</c:v>
                </c:pt>
              </c:strCache>
            </c:strRef>
          </c:cat>
          <c:val>
            <c:numRef>
              <c:f>Sheet1!$I$42:$I$45</c:f>
              <c:numCache>
                <c:formatCode>0.0%</c:formatCode>
                <c:ptCount val="4"/>
                <c:pt idx="0">
                  <c:v>4.5999999999999999E-2</c:v>
                </c:pt>
                <c:pt idx="1">
                  <c:v>7.9000000000000001E-2</c:v>
                </c:pt>
                <c:pt idx="2">
                  <c:v>0.45800000000000002</c:v>
                </c:pt>
                <c:pt idx="3">
                  <c:v>0.41699999999999998</c:v>
                </c:pt>
              </c:numCache>
            </c:numRef>
          </c:val>
          <c:extLst>
            <c:ext xmlns:c16="http://schemas.microsoft.com/office/drawing/2014/chart" uri="{C3380CC4-5D6E-409C-BE32-E72D297353CC}">
              <c16:uniqueId val="{00000008-1745-49AB-9FD5-2A2E0918FC27}"/>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40512999786279286"/>
          <c:y val="0.39374176418526902"/>
          <c:w val="0.49831203457837653"/>
          <c:h val="0.3129114428797162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0C609D1-9D8B-4050-95EC-4124CC4E06B5}" type="datetimeFigureOut">
              <a:rPr kumimoji="1" lang="ja-JP" altLang="en-US" smtClean="0"/>
              <a:t>2022/11/16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1A7A66-6BF2-43D1-A8C3-D50ACAED96FC}" type="slidenum">
              <a:rPr kumimoji="1" lang="ja-JP" altLang="en-US" smtClean="0"/>
              <a:t>‹#›</a:t>
            </a:fld>
            <a:endParaRPr kumimoji="1" lang="ja-JP" altLang="en-US"/>
          </a:p>
        </p:txBody>
      </p:sp>
    </p:spTree>
    <p:extLst>
      <p:ext uri="{BB962C8B-B14F-4D97-AF65-F5344CB8AC3E}">
        <p14:creationId xmlns:p14="http://schemas.microsoft.com/office/powerpoint/2010/main" val="773553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C609D1-9D8B-4050-95EC-4124CC4E06B5}" type="datetimeFigureOut">
              <a:rPr kumimoji="1" lang="ja-JP" altLang="en-US" smtClean="0"/>
              <a:t>2022/11/16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1A7A66-6BF2-43D1-A8C3-D50ACAED96FC}" type="slidenum">
              <a:rPr kumimoji="1" lang="ja-JP" altLang="en-US" smtClean="0"/>
              <a:t>‹#›</a:t>
            </a:fld>
            <a:endParaRPr kumimoji="1" lang="ja-JP" altLang="en-US"/>
          </a:p>
        </p:txBody>
      </p:sp>
    </p:spTree>
    <p:extLst>
      <p:ext uri="{BB962C8B-B14F-4D97-AF65-F5344CB8AC3E}">
        <p14:creationId xmlns:p14="http://schemas.microsoft.com/office/powerpoint/2010/main" val="357032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C609D1-9D8B-4050-95EC-4124CC4E06B5}" type="datetimeFigureOut">
              <a:rPr kumimoji="1" lang="ja-JP" altLang="en-US" smtClean="0"/>
              <a:t>2022/11/16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1A7A66-6BF2-43D1-A8C3-D50ACAED96FC}" type="slidenum">
              <a:rPr kumimoji="1" lang="ja-JP" altLang="en-US" smtClean="0"/>
              <a:t>‹#›</a:t>
            </a:fld>
            <a:endParaRPr kumimoji="1" lang="ja-JP" altLang="en-US"/>
          </a:p>
        </p:txBody>
      </p:sp>
    </p:spTree>
    <p:extLst>
      <p:ext uri="{BB962C8B-B14F-4D97-AF65-F5344CB8AC3E}">
        <p14:creationId xmlns:p14="http://schemas.microsoft.com/office/powerpoint/2010/main" val="1972888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C609D1-9D8B-4050-95EC-4124CC4E06B5}" type="datetimeFigureOut">
              <a:rPr kumimoji="1" lang="ja-JP" altLang="en-US" smtClean="0"/>
              <a:t>2022/11/16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1A7A66-6BF2-43D1-A8C3-D50ACAED96FC}" type="slidenum">
              <a:rPr kumimoji="1" lang="ja-JP" altLang="en-US" smtClean="0"/>
              <a:t>‹#›</a:t>
            </a:fld>
            <a:endParaRPr kumimoji="1" lang="ja-JP" altLang="en-US"/>
          </a:p>
        </p:txBody>
      </p:sp>
    </p:spTree>
    <p:extLst>
      <p:ext uri="{BB962C8B-B14F-4D97-AF65-F5344CB8AC3E}">
        <p14:creationId xmlns:p14="http://schemas.microsoft.com/office/powerpoint/2010/main" val="404840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0C609D1-9D8B-4050-95EC-4124CC4E06B5}" type="datetimeFigureOut">
              <a:rPr kumimoji="1" lang="ja-JP" altLang="en-US" smtClean="0"/>
              <a:t>2022/11/16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1A7A66-6BF2-43D1-A8C3-D50ACAED96FC}" type="slidenum">
              <a:rPr kumimoji="1" lang="ja-JP" altLang="en-US" smtClean="0"/>
              <a:t>‹#›</a:t>
            </a:fld>
            <a:endParaRPr kumimoji="1" lang="ja-JP" altLang="en-US"/>
          </a:p>
        </p:txBody>
      </p:sp>
    </p:spTree>
    <p:extLst>
      <p:ext uri="{BB962C8B-B14F-4D97-AF65-F5344CB8AC3E}">
        <p14:creationId xmlns:p14="http://schemas.microsoft.com/office/powerpoint/2010/main" val="3529051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0C609D1-9D8B-4050-95EC-4124CC4E06B5}" type="datetimeFigureOut">
              <a:rPr kumimoji="1" lang="ja-JP" altLang="en-US" smtClean="0"/>
              <a:t>2022/11/16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1A7A66-6BF2-43D1-A8C3-D50ACAED96FC}" type="slidenum">
              <a:rPr kumimoji="1" lang="ja-JP" altLang="en-US" smtClean="0"/>
              <a:t>‹#›</a:t>
            </a:fld>
            <a:endParaRPr kumimoji="1" lang="ja-JP" altLang="en-US"/>
          </a:p>
        </p:txBody>
      </p:sp>
    </p:spTree>
    <p:extLst>
      <p:ext uri="{BB962C8B-B14F-4D97-AF65-F5344CB8AC3E}">
        <p14:creationId xmlns:p14="http://schemas.microsoft.com/office/powerpoint/2010/main" val="936194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0C609D1-9D8B-4050-95EC-4124CC4E06B5}" type="datetimeFigureOut">
              <a:rPr kumimoji="1" lang="ja-JP" altLang="en-US" smtClean="0"/>
              <a:t>2022/11/16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1A7A66-6BF2-43D1-A8C3-D50ACAED96FC}" type="slidenum">
              <a:rPr kumimoji="1" lang="ja-JP" altLang="en-US" smtClean="0"/>
              <a:t>‹#›</a:t>
            </a:fld>
            <a:endParaRPr kumimoji="1" lang="ja-JP" altLang="en-US"/>
          </a:p>
        </p:txBody>
      </p:sp>
    </p:spTree>
    <p:extLst>
      <p:ext uri="{BB962C8B-B14F-4D97-AF65-F5344CB8AC3E}">
        <p14:creationId xmlns:p14="http://schemas.microsoft.com/office/powerpoint/2010/main" val="3829701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0C609D1-9D8B-4050-95EC-4124CC4E06B5}" type="datetimeFigureOut">
              <a:rPr kumimoji="1" lang="ja-JP" altLang="en-US" smtClean="0"/>
              <a:t>2022/11/16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1A7A66-6BF2-43D1-A8C3-D50ACAED96FC}" type="slidenum">
              <a:rPr kumimoji="1" lang="ja-JP" altLang="en-US" smtClean="0"/>
              <a:t>‹#›</a:t>
            </a:fld>
            <a:endParaRPr kumimoji="1" lang="ja-JP" altLang="en-US"/>
          </a:p>
        </p:txBody>
      </p:sp>
    </p:spTree>
    <p:extLst>
      <p:ext uri="{BB962C8B-B14F-4D97-AF65-F5344CB8AC3E}">
        <p14:creationId xmlns:p14="http://schemas.microsoft.com/office/powerpoint/2010/main" val="1246278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C609D1-9D8B-4050-95EC-4124CC4E06B5}" type="datetimeFigureOut">
              <a:rPr kumimoji="1" lang="ja-JP" altLang="en-US" smtClean="0"/>
              <a:t>2022/11/16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F1A7A66-6BF2-43D1-A8C3-D50ACAED96FC}" type="slidenum">
              <a:rPr kumimoji="1" lang="ja-JP" altLang="en-US" smtClean="0"/>
              <a:t>‹#›</a:t>
            </a:fld>
            <a:endParaRPr kumimoji="1" lang="ja-JP" altLang="en-US"/>
          </a:p>
        </p:txBody>
      </p:sp>
    </p:spTree>
    <p:extLst>
      <p:ext uri="{BB962C8B-B14F-4D97-AF65-F5344CB8AC3E}">
        <p14:creationId xmlns:p14="http://schemas.microsoft.com/office/powerpoint/2010/main" val="2675176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0C609D1-9D8B-4050-95EC-4124CC4E06B5}" type="datetimeFigureOut">
              <a:rPr kumimoji="1" lang="ja-JP" altLang="en-US" smtClean="0"/>
              <a:t>2022/11/16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1A7A66-6BF2-43D1-A8C3-D50ACAED96FC}" type="slidenum">
              <a:rPr kumimoji="1" lang="ja-JP" altLang="en-US" smtClean="0"/>
              <a:t>‹#›</a:t>
            </a:fld>
            <a:endParaRPr kumimoji="1" lang="ja-JP" altLang="en-US"/>
          </a:p>
        </p:txBody>
      </p:sp>
    </p:spTree>
    <p:extLst>
      <p:ext uri="{BB962C8B-B14F-4D97-AF65-F5344CB8AC3E}">
        <p14:creationId xmlns:p14="http://schemas.microsoft.com/office/powerpoint/2010/main" val="2749068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0C609D1-9D8B-4050-95EC-4124CC4E06B5}" type="datetimeFigureOut">
              <a:rPr kumimoji="1" lang="ja-JP" altLang="en-US" smtClean="0"/>
              <a:t>2022/11/16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1A7A66-6BF2-43D1-A8C3-D50ACAED96FC}" type="slidenum">
              <a:rPr kumimoji="1" lang="ja-JP" altLang="en-US" smtClean="0"/>
              <a:t>‹#›</a:t>
            </a:fld>
            <a:endParaRPr kumimoji="1" lang="ja-JP" altLang="en-US"/>
          </a:p>
        </p:txBody>
      </p:sp>
    </p:spTree>
    <p:extLst>
      <p:ext uri="{BB962C8B-B14F-4D97-AF65-F5344CB8AC3E}">
        <p14:creationId xmlns:p14="http://schemas.microsoft.com/office/powerpoint/2010/main" val="1731351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609D1-9D8B-4050-95EC-4124CC4E06B5}" type="datetimeFigureOut">
              <a:rPr kumimoji="1" lang="ja-JP" altLang="en-US" smtClean="0"/>
              <a:t>2022/11/16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A7A66-6BF2-43D1-A8C3-D50ACAED96FC}" type="slidenum">
              <a:rPr kumimoji="1" lang="ja-JP" altLang="en-US" smtClean="0"/>
              <a:t>‹#›</a:t>
            </a:fld>
            <a:endParaRPr kumimoji="1" lang="ja-JP" altLang="en-US"/>
          </a:p>
        </p:txBody>
      </p:sp>
    </p:spTree>
    <p:extLst>
      <p:ext uri="{BB962C8B-B14F-4D97-AF65-F5344CB8AC3E}">
        <p14:creationId xmlns:p14="http://schemas.microsoft.com/office/powerpoint/2010/main" val="1828977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FA0984A-0DBC-0E6C-3CC7-D4154F8A5239}"/>
              </a:ext>
            </a:extLst>
          </p:cNvPr>
          <p:cNvSpPr txBox="1"/>
          <p:nvPr/>
        </p:nvSpPr>
        <p:spPr>
          <a:xfrm>
            <a:off x="211064" y="419018"/>
            <a:ext cx="3491661" cy="369332"/>
          </a:xfrm>
          <a:prstGeom prst="rect">
            <a:avLst/>
          </a:prstGeom>
          <a:noFill/>
        </p:spPr>
        <p:txBody>
          <a:bodyPr wrap="none" rtlCol="0">
            <a:spAutoFit/>
          </a:bodyPr>
          <a:lstStyle/>
          <a:p>
            <a:r>
              <a:rPr kumimoji="1" lang="ja-JP" altLang="en-US" b="1" u="sng" dirty="0">
                <a:solidFill>
                  <a:srgbClr val="002060"/>
                </a:solidFill>
                <a:latin typeface="Meiryo UI" panose="020B0604030504040204" pitchFamily="50" charset="-128"/>
                <a:ea typeface="Meiryo UI" panose="020B0604030504040204" pitchFamily="50" charset="-128"/>
              </a:rPr>
              <a:t>大阪府政策マーケティング・リサーチ</a:t>
            </a:r>
          </a:p>
        </p:txBody>
      </p:sp>
      <p:sp>
        <p:nvSpPr>
          <p:cNvPr id="6" name="テキスト ボックス 5">
            <a:extLst>
              <a:ext uri="{FF2B5EF4-FFF2-40B4-BE49-F238E27FC236}">
                <a16:creationId xmlns:a16="http://schemas.microsoft.com/office/drawing/2014/main" id="{75F0129C-76C6-A1A6-185D-6C8270C3A3B7}"/>
              </a:ext>
            </a:extLst>
          </p:cNvPr>
          <p:cNvSpPr txBox="1"/>
          <p:nvPr/>
        </p:nvSpPr>
        <p:spPr>
          <a:xfrm>
            <a:off x="211064" y="770849"/>
            <a:ext cx="9065458" cy="3385542"/>
          </a:xfrm>
          <a:prstGeom prst="rect">
            <a:avLst/>
          </a:prstGeom>
          <a:noFill/>
        </p:spPr>
        <p:txBody>
          <a:bodyPr wrap="square">
            <a:spAutoFit/>
          </a:bodyPr>
          <a:lstStyle/>
          <a:p>
            <a:pPr marL="285750" indent="-285750">
              <a:buFont typeface="Wingdings" panose="05000000000000000000" pitchFamily="2" charset="2"/>
              <a:buChar char="u"/>
            </a:pPr>
            <a:r>
              <a:rPr lang="ja-JP" altLang="en-US" sz="1600" b="1" i="0" u="sng" dirty="0">
                <a:solidFill>
                  <a:srgbClr val="000000"/>
                </a:solidFill>
                <a:effectLst/>
                <a:latin typeface="Meiryo UI" panose="020B0604030504040204" pitchFamily="50" charset="-128"/>
                <a:ea typeface="Meiryo UI" panose="020B0604030504040204" pitchFamily="50" charset="-128"/>
              </a:rPr>
              <a:t>調査対象及びサンプル数</a:t>
            </a:r>
            <a:endParaRPr lang="en-US" altLang="ja-JP" sz="1600" b="1" i="0" u="sng" dirty="0">
              <a:solidFill>
                <a:srgbClr val="000000"/>
              </a:solidFill>
              <a:effectLst/>
              <a:latin typeface="Meiryo UI" panose="020B0604030504040204" pitchFamily="50" charset="-128"/>
              <a:ea typeface="Meiryo UI" panose="020B0604030504040204" pitchFamily="50" charset="-128"/>
            </a:endParaRPr>
          </a:p>
          <a:p>
            <a:r>
              <a:rPr lang="ja-JP" altLang="en-US" sz="1600" b="0" i="0" dirty="0">
                <a:solidFill>
                  <a:srgbClr val="000000"/>
                </a:solidFill>
                <a:effectLst/>
                <a:latin typeface="Meiryo UI" panose="020B0604030504040204" pitchFamily="50" charset="-128"/>
                <a:ea typeface="Meiryo UI" panose="020B0604030504040204" pitchFamily="50" charset="-128"/>
              </a:rPr>
              <a:t>　</a:t>
            </a:r>
            <a:r>
              <a:rPr lang="ja-JP" altLang="en-US" sz="1400" b="0" i="0" dirty="0">
                <a:solidFill>
                  <a:srgbClr val="000000"/>
                </a:solidFill>
                <a:effectLst/>
                <a:latin typeface="Meiryo UI" panose="020B0604030504040204" pitchFamily="50" charset="-128"/>
                <a:ea typeface="Meiryo UI" panose="020B0604030504040204" pitchFamily="50" charset="-128"/>
              </a:rPr>
              <a:t>・民間のインターネット調査会社が保有する多数のモニターを活用</a:t>
            </a:r>
            <a:endParaRPr lang="en-US" altLang="ja-JP" sz="1400" b="0" i="0" dirty="0">
              <a:solidFill>
                <a:srgbClr val="000000"/>
              </a:solidFill>
              <a:effectLst/>
              <a:latin typeface="Meiryo UI" panose="020B0604030504040204" pitchFamily="50" charset="-128"/>
              <a:ea typeface="Meiryo UI" panose="020B0604030504040204" pitchFamily="50" charset="-128"/>
            </a:endParaRPr>
          </a:p>
          <a:p>
            <a:r>
              <a:rPr lang="ja-JP" altLang="en-US" sz="1400" b="0" i="0" dirty="0">
                <a:solidFill>
                  <a:srgbClr val="000000"/>
                </a:solidFill>
                <a:effectLst/>
                <a:latin typeface="Meiryo UI" panose="020B0604030504040204" pitchFamily="50" charset="-128"/>
                <a:ea typeface="Meiryo UI" panose="020B0604030504040204" pitchFamily="50" charset="-128"/>
              </a:rPr>
              <a:t>　・国勢調査結果に基づく性・年代・居住地（４地域）の割合で割り付けた</a:t>
            </a:r>
            <a:r>
              <a:rPr lang="en-US" altLang="ja-JP" sz="1400" b="1" i="0" dirty="0">
                <a:solidFill>
                  <a:srgbClr val="000000"/>
                </a:solidFill>
                <a:effectLst/>
                <a:latin typeface="Meiryo UI" panose="020B0604030504040204" pitchFamily="50" charset="-128"/>
                <a:ea typeface="Meiryo UI" panose="020B0604030504040204" pitchFamily="50" charset="-128"/>
              </a:rPr>
              <a:t>18</a:t>
            </a:r>
            <a:r>
              <a:rPr lang="ja-JP" altLang="en-US" sz="1400" b="1" i="0" dirty="0">
                <a:solidFill>
                  <a:srgbClr val="000000"/>
                </a:solidFill>
                <a:effectLst/>
                <a:latin typeface="Meiryo UI" panose="020B0604030504040204" pitchFamily="50" charset="-128"/>
                <a:ea typeface="Meiryo UI" panose="020B0604030504040204" pitchFamily="50" charset="-128"/>
              </a:rPr>
              <a:t>歳以上</a:t>
            </a:r>
            <a:r>
              <a:rPr lang="ja-JP" altLang="en-US" sz="1400" b="1" i="1" dirty="0">
                <a:solidFill>
                  <a:srgbClr val="000000"/>
                </a:solidFill>
                <a:effectLst/>
                <a:latin typeface="Meiryo UI" panose="020B0604030504040204" pitchFamily="50" charset="-128"/>
                <a:ea typeface="Meiryo UI" panose="020B0604030504040204" pitchFamily="50" charset="-128"/>
              </a:rPr>
              <a:t>の大阪府民</a:t>
            </a:r>
            <a:r>
              <a:rPr lang="ja-JP" altLang="en-US" sz="1400" b="1" i="0" dirty="0">
                <a:solidFill>
                  <a:srgbClr val="000000"/>
                </a:solidFill>
                <a:effectLst/>
                <a:latin typeface="Meiryo UI" panose="020B0604030504040204" pitchFamily="50" charset="-128"/>
                <a:ea typeface="Meiryo UI" panose="020B0604030504040204" pitchFamily="50" charset="-128"/>
              </a:rPr>
              <a:t>計</a:t>
            </a:r>
            <a:r>
              <a:rPr lang="en-US" altLang="ja-JP" sz="1400" b="1" i="0" dirty="0">
                <a:solidFill>
                  <a:srgbClr val="000000"/>
                </a:solidFill>
                <a:effectLst/>
                <a:latin typeface="Meiryo UI" panose="020B0604030504040204" pitchFamily="50" charset="-128"/>
                <a:ea typeface="Meiryo UI" panose="020B0604030504040204" pitchFamily="50" charset="-128"/>
              </a:rPr>
              <a:t>1,000</a:t>
            </a:r>
            <a:r>
              <a:rPr lang="ja-JP" altLang="en-US" sz="1400" b="1" i="0" dirty="0">
                <a:solidFill>
                  <a:srgbClr val="000000"/>
                </a:solidFill>
                <a:effectLst/>
                <a:latin typeface="Meiryo UI" panose="020B0604030504040204" pitchFamily="50" charset="-128"/>
                <a:ea typeface="Meiryo UI" panose="020B0604030504040204" pitchFamily="50" charset="-128"/>
              </a:rPr>
              <a:t>サンプル</a:t>
            </a:r>
            <a:r>
              <a:rPr lang="ja-JP" altLang="en-US" sz="1400" b="1" dirty="0">
                <a:solidFill>
                  <a:srgbClr val="000000"/>
                </a:solidFill>
                <a:latin typeface="Meiryo UI" panose="020B0604030504040204" pitchFamily="50" charset="-128"/>
                <a:ea typeface="Meiryo UI" panose="020B0604030504040204" pitchFamily="50" charset="-128"/>
              </a:rPr>
              <a:t>　　</a:t>
            </a:r>
            <a:endParaRPr lang="en-US" altLang="ja-JP" sz="1400" b="1" dirty="0">
              <a:solidFill>
                <a:srgbClr val="000000"/>
              </a:solidFill>
              <a:latin typeface="Meiryo UI" panose="020B0604030504040204" pitchFamily="50" charset="-128"/>
              <a:ea typeface="Meiryo UI" panose="020B0604030504040204" pitchFamily="50" charset="-128"/>
            </a:endParaRPr>
          </a:p>
          <a:p>
            <a:r>
              <a:rPr lang="ja-JP" altLang="en-US" sz="1400" b="1" i="0" dirty="0">
                <a:solidFill>
                  <a:srgbClr val="000000"/>
                </a:solidFill>
                <a:effectLst/>
                <a:latin typeface="Meiryo UI" panose="020B0604030504040204" pitchFamily="50" charset="-128"/>
                <a:ea typeface="Meiryo UI" panose="020B0604030504040204" pitchFamily="50" charset="-128"/>
              </a:rPr>
              <a:t>　　</a:t>
            </a:r>
            <a:r>
              <a:rPr lang="en-US" altLang="ja-JP" sz="1200" i="0" dirty="0">
                <a:solidFill>
                  <a:srgbClr val="000000"/>
                </a:solidFill>
                <a:effectLst/>
                <a:latin typeface="Meiryo UI" panose="020B0604030504040204" pitchFamily="50" charset="-128"/>
                <a:ea typeface="Meiryo UI" panose="020B0604030504040204" pitchFamily="50" charset="-128"/>
              </a:rPr>
              <a:t>※2018</a:t>
            </a:r>
            <a:r>
              <a:rPr lang="ja-JP" altLang="en-US" sz="1200" i="0" dirty="0">
                <a:solidFill>
                  <a:srgbClr val="000000"/>
                </a:solidFill>
                <a:effectLst/>
                <a:latin typeface="Meiryo UI" panose="020B0604030504040204" pitchFamily="50" charset="-128"/>
                <a:ea typeface="Meiryo UI" panose="020B0604030504040204" pitchFamily="50" charset="-128"/>
              </a:rPr>
              <a:t>～</a:t>
            </a:r>
            <a:r>
              <a:rPr lang="en-US" altLang="ja-JP" sz="1200" i="0" dirty="0">
                <a:solidFill>
                  <a:srgbClr val="000000"/>
                </a:solidFill>
                <a:effectLst/>
                <a:latin typeface="Meiryo UI" panose="020B0604030504040204" pitchFamily="50" charset="-128"/>
                <a:ea typeface="Meiryo UI" panose="020B0604030504040204" pitchFamily="50" charset="-128"/>
              </a:rPr>
              <a:t>2021</a:t>
            </a:r>
            <a:r>
              <a:rPr lang="ja-JP" altLang="en-US" sz="1200" i="0" dirty="0">
                <a:solidFill>
                  <a:srgbClr val="000000"/>
                </a:solidFill>
                <a:effectLst/>
                <a:latin typeface="Meiryo UI" panose="020B0604030504040204" pitchFamily="50" charset="-128"/>
                <a:ea typeface="Meiryo UI" panose="020B0604030504040204" pitchFamily="50" charset="-128"/>
              </a:rPr>
              <a:t>は、</a:t>
            </a:r>
            <a:r>
              <a:rPr lang="en-US" altLang="ja-JP" sz="1200" i="0" dirty="0">
                <a:solidFill>
                  <a:srgbClr val="000000"/>
                </a:solidFill>
                <a:effectLst/>
                <a:latin typeface="Meiryo UI" panose="020B0604030504040204" pitchFamily="50" charset="-128"/>
                <a:ea typeface="Meiryo UI" panose="020B0604030504040204" pitchFamily="50" charset="-128"/>
              </a:rPr>
              <a:t>2015</a:t>
            </a:r>
            <a:r>
              <a:rPr lang="ja-JP" altLang="en-US" sz="1200" i="0" dirty="0">
                <a:solidFill>
                  <a:srgbClr val="000000"/>
                </a:solidFill>
                <a:effectLst/>
                <a:latin typeface="Meiryo UI" panose="020B0604030504040204" pitchFamily="50" charset="-128"/>
                <a:ea typeface="Meiryo UI" panose="020B0604030504040204" pitchFamily="50" charset="-128"/>
              </a:rPr>
              <a:t>年国勢調査、</a:t>
            </a:r>
            <a:r>
              <a:rPr lang="en-US" altLang="ja-JP" sz="1200" i="0" dirty="0">
                <a:solidFill>
                  <a:srgbClr val="000000"/>
                </a:solidFill>
                <a:effectLst/>
                <a:latin typeface="Meiryo UI" panose="020B0604030504040204" pitchFamily="50" charset="-128"/>
                <a:ea typeface="Meiryo UI" panose="020B0604030504040204" pitchFamily="50" charset="-128"/>
              </a:rPr>
              <a:t>2022</a:t>
            </a:r>
            <a:r>
              <a:rPr lang="ja-JP" altLang="en-US" sz="1200" i="0" dirty="0">
                <a:solidFill>
                  <a:srgbClr val="000000"/>
                </a:solidFill>
                <a:effectLst/>
                <a:latin typeface="Meiryo UI" panose="020B0604030504040204" pitchFamily="50" charset="-128"/>
                <a:ea typeface="Meiryo UI" panose="020B0604030504040204" pitchFamily="50" charset="-128"/>
              </a:rPr>
              <a:t>は</a:t>
            </a:r>
            <a:r>
              <a:rPr lang="en-US" altLang="ja-JP" sz="1200" i="0" dirty="0">
                <a:solidFill>
                  <a:srgbClr val="000000"/>
                </a:solidFill>
                <a:effectLst/>
                <a:latin typeface="Meiryo UI" panose="020B0604030504040204" pitchFamily="50" charset="-128"/>
                <a:ea typeface="Meiryo UI" panose="020B0604030504040204" pitchFamily="50" charset="-128"/>
              </a:rPr>
              <a:t>2020</a:t>
            </a:r>
            <a:r>
              <a:rPr lang="ja-JP" altLang="en-US" sz="1200" i="0">
                <a:solidFill>
                  <a:srgbClr val="000000"/>
                </a:solidFill>
                <a:effectLst/>
                <a:latin typeface="Meiryo UI" panose="020B0604030504040204" pitchFamily="50" charset="-128"/>
                <a:ea typeface="Meiryo UI" panose="020B0604030504040204" pitchFamily="50" charset="-128"/>
              </a:rPr>
              <a:t>年国勢調査の結果に基づき実施</a:t>
            </a:r>
            <a:endParaRPr lang="en-US" altLang="ja-JP" sz="1400" i="0" dirty="0">
              <a:solidFill>
                <a:srgbClr val="000000"/>
              </a:solidFill>
              <a:effectLst/>
              <a:latin typeface="Meiryo UI" panose="020B0604030504040204" pitchFamily="50" charset="-128"/>
              <a:ea typeface="Meiryo UI" panose="020B0604030504040204" pitchFamily="50" charset="-128"/>
            </a:endParaRPr>
          </a:p>
          <a:p>
            <a:pPr marL="285750" indent="-285750">
              <a:spcBef>
                <a:spcPts val="600"/>
              </a:spcBef>
              <a:buFont typeface="Wingdings" panose="05000000000000000000" pitchFamily="2" charset="2"/>
              <a:buChar char="u"/>
            </a:pPr>
            <a:r>
              <a:rPr lang="ja-JP" altLang="en-US" sz="1600" b="1" u="sng" dirty="0">
                <a:latin typeface="Meiryo UI" panose="020B0604030504040204" pitchFamily="50" charset="-128"/>
                <a:ea typeface="Meiryo UI" panose="020B0604030504040204" pitchFamily="50" charset="-128"/>
              </a:rPr>
              <a:t>回答者の年齢構成</a:t>
            </a:r>
            <a:endParaRPr lang="en-US" altLang="ja-JP" sz="1600" b="1" u="sng"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endParaRPr lang="en-US" altLang="ja-JP" sz="16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endParaRPr lang="en-US" altLang="ja-JP" sz="16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endParaRPr lang="en-US" altLang="ja-JP" sz="16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endParaRPr lang="en-US" altLang="ja-JP" sz="16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endParaRPr lang="en-US" altLang="ja-JP" sz="16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endParaRPr lang="en-US" altLang="ja-JP" sz="16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endParaRPr lang="en-US" altLang="ja-JP" sz="16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sz="1600" b="1" u="sng" dirty="0">
                <a:latin typeface="Meiryo UI" panose="020B0604030504040204" pitchFamily="50" charset="-128"/>
                <a:ea typeface="Meiryo UI" panose="020B0604030504040204" pitchFamily="50" charset="-128"/>
              </a:rPr>
              <a:t>各分野と取組例</a:t>
            </a:r>
            <a:endParaRPr lang="ja-JP" altLang="en-US" sz="1600" dirty="0">
              <a:latin typeface="Meiryo UI" panose="020B0604030504040204" pitchFamily="50" charset="-128"/>
              <a:ea typeface="Meiryo UI" panose="020B0604030504040204" pitchFamily="50" charset="-128"/>
            </a:endParaRPr>
          </a:p>
        </p:txBody>
      </p:sp>
      <p:pic>
        <p:nvPicPr>
          <p:cNvPr id="10" name="図 9">
            <a:extLst>
              <a:ext uri="{FF2B5EF4-FFF2-40B4-BE49-F238E27FC236}">
                <a16:creationId xmlns:a16="http://schemas.microsoft.com/office/drawing/2014/main" id="{FFEA5A0E-797B-C6FA-92D0-BC1B61AD31CC}"/>
              </a:ext>
            </a:extLst>
          </p:cNvPr>
          <p:cNvPicPr>
            <a:picLocks noChangeAspect="1"/>
          </p:cNvPicPr>
          <p:nvPr/>
        </p:nvPicPr>
        <p:blipFill>
          <a:blip r:embed="rId2"/>
          <a:stretch>
            <a:fillRect/>
          </a:stretch>
        </p:blipFill>
        <p:spPr>
          <a:xfrm>
            <a:off x="2516698" y="1796700"/>
            <a:ext cx="2483964" cy="2043481"/>
          </a:xfrm>
          <a:prstGeom prst="rect">
            <a:avLst/>
          </a:prstGeom>
        </p:spPr>
      </p:pic>
      <p:pic>
        <p:nvPicPr>
          <p:cNvPr id="11" name="図 10">
            <a:extLst>
              <a:ext uri="{FF2B5EF4-FFF2-40B4-BE49-F238E27FC236}">
                <a16:creationId xmlns:a16="http://schemas.microsoft.com/office/drawing/2014/main" id="{8106480C-5AC3-1391-BFE2-161B480475D3}"/>
              </a:ext>
            </a:extLst>
          </p:cNvPr>
          <p:cNvPicPr>
            <a:picLocks noChangeAspect="1"/>
          </p:cNvPicPr>
          <p:nvPr/>
        </p:nvPicPr>
        <p:blipFill>
          <a:blip r:embed="rId3"/>
          <a:stretch>
            <a:fillRect/>
          </a:stretch>
        </p:blipFill>
        <p:spPr>
          <a:xfrm>
            <a:off x="5260147" y="1796700"/>
            <a:ext cx="2483965" cy="2043481"/>
          </a:xfrm>
          <a:prstGeom prst="rect">
            <a:avLst/>
          </a:prstGeom>
        </p:spPr>
      </p:pic>
      <p:sp>
        <p:nvSpPr>
          <p:cNvPr id="14" name="正方形/長方形 13">
            <a:extLst>
              <a:ext uri="{FF2B5EF4-FFF2-40B4-BE49-F238E27FC236}">
                <a16:creationId xmlns:a16="http://schemas.microsoft.com/office/drawing/2014/main" id="{87468C61-DD84-D804-5AE1-BADAD164016E}"/>
              </a:ext>
            </a:extLst>
          </p:cNvPr>
          <p:cNvSpPr/>
          <p:nvPr/>
        </p:nvSpPr>
        <p:spPr>
          <a:xfrm>
            <a:off x="-13447" y="0"/>
            <a:ext cx="9144000" cy="385894"/>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Meiryo UI" panose="020B0604030504040204" pitchFamily="50" charset="-128"/>
                <a:ea typeface="Meiryo UI" panose="020B0604030504040204" pitchFamily="50" charset="-128"/>
              </a:rPr>
              <a:t>府民の環境保全活動等への参加状況</a:t>
            </a:r>
          </a:p>
        </p:txBody>
      </p:sp>
      <p:pic>
        <p:nvPicPr>
          <p:cNvPr id="2" name="図 1"/>
          <p:cNvPicPr>
            <a:picLocks noChangeAspect="1"/>
          </p:cNvPicPr>
          <p:nvPr/>
        </p:nvPicPr>
        <p:blipFill>
          <a:blip r:embed="rId4"/>
          <a:stretch>
            <a:fillRect/>
          </a:stretch>
        </p:blipFill>
        <p:spPr>
          <a:xfrm>
            <a:off x="1166414" y="4069164"/>
            <a:ext cx="5565048" cy="2709100"/>
          </a:xfrm>
          <a:prstGeom prst="rect">
            <a:avLst/>
          </a:prstGeom>
        </p:spPr>
      </p:pic>
      <p:sp>
        <p:nvSpPr>
          <p:cNvPr id="12" name="テキスト ボックス 11"/>
          <p:cNvSpPr txBox="1"/>
          <p:nvPr/>
        </p:nvSpPr>
        <p:spPr>
          <a:xfrm>
            <a:off x="7908236" y="31225"/>
            <a:ext cx="1082348" cy="307777"/>
          </a:xfrm>
          <a:prstGeom prst="rect">
            <a:avLst/>
          </a:prstGeom>
          <a:noFill/>
        </p:spPr>
        <p:txBody>
          <a:bodyPr wrap="none" rtlCol="0">
            <a:spAutoFit/>
          </a:bodyPr>
          <a:lstStyle/>
          <a:p>
            <a:r>
              <a:rPr kumimoji="1" lang="ja-JP" altLang="en-US" sz="1400" dirty="0">
                <a:solidFill>
                  <a:schemeClr val="bg1"/>
                </a:solidFill>
                <a:latin typeface="Meiryo UI" panose="020B0604030504040204" pitchFamily="50" charset="-128"/>
                <a:ea typeface="Meiryo UI" panose="020B0604030504040204" pitchFamily="50" charset="-128"/>
              </a:rPr>
              <a:t>参考</a:t>
            </a:r>
            <a:r>
              <a:rPr kumimoji="1" lang="ja-JP" altLang="en-US" sz="1400" dirty="0" smtClean="0">
                <a:solidFill>
                  <a:schemeClr val="bg1"/>
                </a:solidFill>
                <a:latin typeface="Meiryo UI" panose="020B0604030504040204" pitchFamily="50" charset="-128"/>
                <a:ea typeface="Meiryo UI" panose="020B0604030504040204" pitchFamily="50" charset="-128"/>
              </a:rPr>
              <a:t>資料４</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6219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17DB7E2-72B2-2C14-DF67-F30B576348D1}"/>
              </a:ext>
            </a:extLst>
          </p:cNvPr>
          <p:cNvSpPr txBox="1"/>
          <p:nvPr/>
        </p:nvSpPr>
        <p:spPr>
          <a:xfrm>
            <a:off x="96329" y="479883"/>
            <a:ext cx="4654442" cy="2977738"/>
          </a:xfrm>
          <a:prstGeom prst="rect">
            <a:avLst/>
          </a:prstGeom>
          <a:noFill/>
          <a:ln>
            <a:solidFill>
              <a:srgbClr val="0070C0"/>
            </a:solidFill>
            <a:prstDash val="sysDash"/>
          </a:ln>
        </p:spPr>
        <p:txBody>
          <a:bodyPr wrap="square">
            <a:spAutoFit/>
          </a:bodyPr>
          <a:lstStyle/>
          <a:p>
            <a:pPr>
              <a:lnSpc>
                <a:spcPts val="1800"/>
              </a:lnSpc>
            </a:pPr>
            <a:r>
              <a:rPr lang="ja-JP" altLang="en-US" sz="1400" b="1" dirty="0" smtClean="0">
                <a:latin typeface="Meiryo UI" panose="020B0604030504040204" pitchFamily="50" charset="-128"/>
                <a:ea typeface="Meiryo UI" panose="020B0604030504040204" pitchFamily="50" charset="-128"/>
              </a:rPr>
              <a:t>（問）</a:t>
            </a:r>
            <a:endParaRPr lang="en-US" altLang="ja-JP" sz="1400" b="1" dirty="0" smtClean="0">
              <a:latin typeface="Meiryo UI" panose="020B0604030504040204" pitchFamily="50" charset="-128"/>
              <a:ea typeface="Meiryo UI" panose="020B0604030504040204" pitchFamily="50" charset="-128"/>
            </a:endParaRPr>
          </a:p>
          <a:p>
            <a:pPr>
              <a:lnSpc>
                <a:spcPts val="1800"/>
              </a:lnSpc>
            </a:pPr>
            <a:r>
              <a:rPr lang="ja-JP" altLang="en-US" sz="1400" dirty="0" smtClean="0">
                <a:latin typeface="Meiryo UI" panose="020B0604030504040204" pitchFamily="50" charset="-128"/>
                <a:ea typeface="Meiryo UI" panose="020B0604030504040204" pitchFamily="50" charset="-128"/>
              </a:rPr>
              <a:t>この</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年間に、各分野の例のような「地域における環境保全のための取組み」のいずれかについて、１つでも参加したことがありましたか</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lnSpc>
                <a:spcPts val="1800"/>
              </a:lnSpc>
            </a:pPr>
            <a:r>
              <a:rPr lang="ja-JP" altLang="en-US" sz="1400" dirty="0" smtClean="0">
                <a:latin typeface="Meiryo UI" panose="020B0604030504040204" pitchFamily="50" charset="-128"/>
                <a:ea typeface="Meiryo UI" panose="020B0604030504040204" pitchFamily="50" charset="-128"/>
              </a:rPr>
              <a:t>なお</a:t>
            </a:r>
            <a:r>
              <a:rPr lang="ja-JP" altLang="en-US" sz="1400" dirty="0">
                <a:latin typeface="Meiryo UI" panose="020B0604030504040204" pitchFamily="50" charset="-128"/>
                <a:ea typeface="Meiryo UI" panose="020B0604030504040204" pitchFamily="50" charset="-128"/>
              </a:rPr>
              <a:t>、この質問において「取組み」とは、環境やその問題に対する地域ぐるみの活動をいいます。また、「地域」とは自治会や</a:t>
            </a:r>
            <a:r>
              <a:rPr lang="en-US" altLang="ja-JP" sz="1400" dirty="0">
                <a:latin typeface="Meiryo UI" panose="020B0604030504040204" pitchFamily="50" charset="-128"/>
                <a:ea typeface="Meiryo UI" panose="020B0604030504040204" pitchFamily="50" charset="-128"/>
              </a:rPr>
              <a:t>PTA</a:t>
            </a:r>
            <a:r>
              <a:rPr lang="ja-JP" altLang="en-US" sz="1400" dirty="0">
                <a:latin typeface="Meiryo UI" panose="020B0604030504040204" pitchFamily="50" charset="-128"/>
                <a:ea typeface="Meiryo UI" panose="020B0604030504040204" pitchFamily="50" charset="-128"/>
              </a:rPr>
              <a:t>などの活動が行われる身近な範囲だけでなく、</a:t>
            </a:r>
            <a:r>
              <a:rPr lang="en-US" altLang="ja-JP" sz="1400" dirty="0">
                <a:latin typeface="Meiryo UI" panose="020B0604030504040204" pitchFamily="50" charset="-128"/>
                <a:ea typeface="Meiryo UI" panose="020B0604030504040204" pitchFamily="50" charset="-128"/>
              </a:rPr>
              <a:t>NPO</a:t>
            </a:r>
            <a:r>
              <a:rPr lang="ja-JP" altLang="en-US" sz="1400" dirty="0">
                <a:latin typeface="Meiryo UI" panose="020B0604030504040204" pitchFamily="50" charset="-128"/>
                <a:ea typeface="Meiryo UI" panose="020B0604030504040204" pitchFamily="50" charset="-128"/>
              </a:rPr>
              <a:t>やボランティア団地などの活動が行われる、より広い範囲も対象となります</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lnSpc>
                <a:spcPts val="1800"/>
              </a:lnSpc>
              <a:spcBef>
                <a:spcPts val="300"/>
              </a:spcBef>
            </a:pPr>
            <a:r>
              <a:rPr lang="ja-JP" altLang="en-US" sz="1400" b="1" dirty="0" smtClean="0">
                <a:latin typeface="Meiryo UI" panose="020B0604030504040204" pitchFamily="50" charset="-128"/>
                <a:ea typeface="Meiryo UI" panose="020B0604030504040204" pitchFamily="50" charset="-128"/>
              </a:rPr>
              <a:t>（回答）</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１つ</a:t>
            </a:r>
            <a:r>
              <a:rPr lang="ja-JP" altLang="en-US" sz="1400" dirty="0">
                <a:latin typeface="Meiryo UI" panose="020B0604030504040204" pitchFamily="50" charset="-128"/>
                <a:ea typeface="Meiryo UI" panose="020B0604030504040204" pitchFamily="50" charset="-128"/>
              </a:rPr>
              <a:t>のみ</a:t>
            </a:r>
            <a:r>
              <a:rPr lang="ja-JP" altLang="en-US" sz="1400" dirty="0" smtClean="0">
                <a:latin typeface="Meiryo UI" panose="020B0604030504040204" pitchFamily="50" charset="-128"/>
                <a:ea typeface="Meiryo UI" panose="020B0604030504040204" pitchFamily="50" charset="-128"/>
              </a:rPr>
              <a:t>選択</a:t>
            </a:r>
            <a:endParaRPr lang="en-US" altLang="ja-JP" sz="1400" dirty="0" smtClean="0">
              <a:latin typeface="Meiryo UI" panose="020B0604030504040204" pitchFamily="50" charset="-128"/>
              <a:ea typeface="Meiryo UI" panose="020B0604030504040204" pitchFamily="50" charset="-128"/>
            </a:endParaRPr>
          </a:p>
          <a:p>
            <a:pPr>
              <a:lnSpc>
                <a:spcPts val="1500"/>
              </a:lnSpc>
            </a:pPr>
            <a:r>
              <a:rPr lang="ja-JP" altLang="en-US" sz="1200" dirty="0" smtClean="0">
                <a:latin typeface="Meiryo UI" panose="020B0604030504040204" pitchFamily="50" charset="-128"/>
                <a:ea typeface="Meiryo UI" panose="020B0604030504040204" pitchFamily="50" charset="-128"/>
              </a:rPr>
              <a:t>①この</a:t>
            </a:r>
            <a:r>
              <a:rPr lang="en-US" altLang="ja-JP" sz="1200" dirty="0" smtClean="0">
                <a:latin typeface="Meiryo UI" panose="020B0604030504040204" pitchFamily="50" charset="-128"/>
                <a:ea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rPr>
              <a:t>年間に参加したことがある　</a:t>
            </a:r>
            <a:endParaRPr lang="en-US" altLang="ja-JP" sz="1200" dirty="0" smtClean="0">
              <a:latin typeface="Meiryo UI" panose="020B0604030504040204" pitchFamily="50" charset="-128"/>
              <a:ea typeface="Meiryo UI" panose="020B0604030504040204" pitchFamily="50" charset="-128"/>
            </a:endParaRPr>
          </a:p>
          <a:p>
            <a:pPr>
              <a:lnSpc>
                <a:spcPts val="1500"/>
              </a:lnSpc>
            </a:pPr>
            <a:r>
              <a:rPr lang="ja-JP" altLang="en-US" sz="1200" dirty="0" smtClean="0">
                <a:latin typeface="Meiryo UI" panose="020B0604030504040204" pitchFamily="50" charset="-128"/>
                <a:ea typeface="Meiryo UI" panose="020B0604030504040204" pitchFamily="50" charset="-128"/>
              </a:rPr>
              <a:t>②この</a:t>
            </a:r>
            <a:r>
              <a:rPr lang="en-US" altLang="ja-JP" sz="1200" dirty="0" smtClean="0">
                <a:latin typeface="Meiryo UI" panose="020B0604030504040204" pitchFamily="50" charset="-128"/>
                <a:ea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rPr>
              <a:t>年間に参加したことはないが、それ以前なら参加したことがある</a:t>
            </a:r>
            <a:endParaRPr lang="en-US" altLang="ja-JP" sz="1200" dirty="0" smtClean="0">
              <a:latin typeface="Meiryo UI" panose="020B0604030504040204" pitchFamily="50" charset="-128"/>
              <a:ea typeface="Meiryo UI" panose="020B0604030504040204" pitchFamily="50" charset="-128"/>
            </a:endParaRPr>
          </a:p>
          <a:p>
            <a:pPr>
              <a:lnSpc>
                <a:spcPts val="1500"/>
              </a:lnSpc>
            </a:pPr>
            <a:r>
              <a:rPr lang="ja-JP" altLang="en-US" sz="1200" dirty="0" smtClean="0">
                <a:latin typeface="Meiryo UI" panose="020B0604030504040204" pitchFamily="50" charset="-128"/>
                <a:ea typeface="Meiryo UI" panose="020B0604030504040204" pitchFamily="50" charset="-128"/>
              </a:rPr>
              <a:t>③これまでに参加したことはない　</a:t>
            </a:r>
            <a:endParaRPr lang="en-US" altLang="ja-JP" sz="1200" dirty="0" smtClean="0">
              <a:latin typeface="Meiryo UI" panose="020B0604030504040204" pitchFamily="50" charset="-128"/>
              <a:ea typeface="Meiryo UI" panose="020B0604030504040204" pitchFamily="50" charset="-128"/>
            </a:endParaRPr>
          </a:p>
          <a:p>
            <a:pPr>
              <a:lnSpc>
                <a:spcPts val="1500"/>
              </a:lnSpc>
            </a:pPr>
            <a:r>
              <a:rPr lang="ja-JP" altLang="en-US" sz="1200" dirty="0" smtClean="0">
                <a:latin typeface="Meiryo UI" panose="020B0604030504040204" pitchFamily="50" charset="-128"/>
                <a:ea typeface="Meiryo UI" panose="020B0604030504040204" pitchFamily="50" charset="-128"/>
              </a:rPr>
              <a:t>④覚えていない</a:t>
            </a:r>
            <a:endParaRPr lang="ja-JP" altLang="en-US" sz="12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rotWithShape="1">
          <a:blip r:embed="rId2"/>
          <a:srcRect r="25793"/>
          <a:stretch/>
        </p:blipFill>
        <p:spPr>
          <a:xfrm>
            <a:off x="4850719" y="578225"/>
            <a:ext cx="3361190" cy="2499368"/>
          </a:xfrm>
          <a:prstGeom prst="rect">
            <a:avLst/>
          </a:prstGeom>
        </p:spPr>
      </p:pic>
      <p:sp>
        <p:nvSpPr>
          <p:cNvPr id="3" name="テキスト ボックス 2"/>
          <p:cNvSpPr txBox="1"/>
          <p:nvPr/>
        </p:nvSpPr>
        <p:spPr>
          <a:xfrm>
            <a:off x="7242623" y="1337338"/>
            <a:ext cx="1755609" cy="430887"/>
          </a:xfrm>
          <a:prstGeom prst="rect">
            <a:avLst/>
          </a:prstGeom>
          <a:solidFill>
            <a:schemeClr val="bg1"/>
          </a:solidFill>
        </p:spPr>
        <p:txBody>
          <a:bodyPr wrap="none" rtlCol="0">
            <a:spAutoFit/>
          </a:bodyPr>
          <a:lstStyle/>
          <a:p>
            <a:r>
              <a:rPr kumimoji="1" lang="ja-JP" altLang="en-US" sz="1100" dirty="0">
                <a:solidFill>
                  <a:schemeClr val="accent2"/>
                </a:solidFill>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参加した（</a:t>
            </a: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年以上前）</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solidFill>
                  <a:srgbClr val="0070C0"/>
                </a:solidFill>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参加した（</a:t>
            </a: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年以内</a:t>
            </a:r>
            <a:r>
              <a:rPr kumimoji="1" lang="ja-JP" altLang="en-US" sz="1100" dirty="0" smtClean="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D0D8DAD0-DC04-96ED-3787-8FCCC77D0CD9}"/>
              </a:ext>
            </a:extLst>
          </p:cNvPr>
          <p:cNvSpPr/>
          <p:nvPr/>
        </p:nvSpPr>
        <p:spPr>
          <a:xfrm>
            <a:off x="0" y="0"/>
            <a:ext cx="9144000" cy="385894"/>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Meiryo UI" panose="020B0604030504040204" pitchFamily="50" charset="-128"/>
                <a:ea typeface="Meiryo UI" panose="020B0604030504040204" pitchFamily="50" charset="-128"/>
              </a:rPr>
              <a:t>環境保全活動への参加</a:t>
            </a:r>
          </a:p>
        </p:txBody>
      </p:sp>
      <p:pic>
        <p:nvPicPr>
          <p:cNvPr id="15" name="図 14"/>
          <p:cNvPicPr>
            <a:picLocks noChangeAspect="1"/>
          </p:cNvPicPr>
          <p:nvPr/>
        </p:nvPicPr>
        <p:blipFill rotWithShape="1">
          <a:blip r:embed="rId3"/>
          <a:srcRect r="25598"/>
          <a:stretch/>
        </p:blipFill>
        <p:spPr>
          <a:xfrm>
            <a:off x="4986119" y="3381862"/>
            <a:ext cx="3226125" cy="2395734"/>
          </a:xfrm>
          <a:prstGeom prst="rect">
            <a:avLst/>
          </a:prstGeom>
        </p:spPr>
      </p:pic>
      <p:sp>
        <p:nvSpPr>
          <p:cNvPr id="16" name="テキスト ボックス 15">
            <a:extLst>
              <a:ext uri="{FF2B5EF4-FFF2-40B4-BE49-F238E27FC236}">
                <a16:creationId xmlns:a16="http://schemas.microsoft.com/office/drawing/2014/main" id="{917DB7E2-72B2-2C14-DF67-F30B576348D1}"/>
              </a:ext>
            </a:extLst>
          </p:cNvPr>
          <p:cNvSpPr txBox="1"/>
          <p:nvPr/>
        </p:nvSpPr>
        <p:spPr>
          <a:xfrm>
            <a:off x="96329" y="3551610"/>
            <a:ext cx="4654442" cy="2339102"/>
          </a:xfrm>
          <a:prstGeom prst="rect">
            <a:avLst/>
          </a:prstGeom>
          <a:noFill/>
          <a:ln>
            <a:solidFill>
              <a:srgbClr val="0070C0"/>
            </a:solidFill>
            <a:prstDash val="sysDash"/>
          </a:ln>
        </p:spPr>
        <p:txBody>
          <a:bodyPr wrap="square">
            <a:spAutoFit/>
          </a:bodyPr>
          <a:lstStyle/>
          <a:p>
            <a:r>
              <a:rPr lang="ja-JP" altLang="en-US" sz="1400" b="1" dirty="0" smtClean="0">
                <a:latin typeface="Meiryo UI" panose="020B0604030504040204" pitchFamily="50" charset="-128"/>
                <a:ea typeface="Meiryo UI" panose="020B0604030504040204" pitchFamily="50" charset="-128"/>
              </a:rPr>
              <a:t>（問）</a:t>
            </a:r>
            <a:endParaRPr lang="en-US" altLang="ja-JP" sz="1400" b="1"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この</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年間に、各分野の例のような「環境教育・環境学習（体験型）」のいずれかについて、１つでも参加したことがありましたか</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spcBef>
                <a:spcPts val="300"/>
              </a:spcBef>
            </a:pPr>
            <a:r>
              <a:rPr lang="ja-JP" altLang="en-US" sz="1400" b="1" dirty="0" smtClean="0">
                <a:latin typeface="Meiryo UI" panose="020B0604030504040204" pitchFamily="50" charset="-128"/>
                <a:ea typeface="Meiryo UI" panose="020B0604030504040204" pitchFamily="50" charset="-128"/>
              </a:rPr>
              <a:t>（回答）</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１つ</a:t>
            </a:r>
            <a:r>
              <a:rPr lang="ja-JP" altLang="en-US" sz="1400" dirty="0">
                <a:latin typeface="Meiryo UI" panose="020B0604030504040204" pitchFamily="50" charset="-128"/>
                <a:ea typeface="Meiryo UI" panose="020B0604030504040204" pitchFamily="50" charset="-128"/>
              </a:rPr>
              <a:t>のみ</a:t>
            </a:r>
            <a:r>
              <a:rPr lang="ja-JP" altLang="en-US" sz="1400" dirty="0" smtClean="0">
                <a:latin typeface="Meiryo UI" panose="020B0604030504040204" pitchFamily="50" charset="-128"/>
                <a:ea typeface="Meiryo UI" panose="020B0604030504040204" pitchFamily="50" charset="-128"/>
              </a:rPr>
              <a:t>選択</a:t>
            </a:r>
            <a:endParaRPr lang="en-US" altLang="ja-JP" sz="1400" dirty="0" smtClean="0">
              <a:latin typeface="Meiryo UI" panose="020B0604030504040204" pitchFamily="50" charset="-128"/>
              <a:ea typeface="Meiryo UI" panose="020B060403050404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rPr>
              <a:t>①この</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年間に参加したことがある　</a:t>
            </a:r>
            <a:endParaRPr lang="en-US" altLang="ja-JP" sz="1200" dirty="0">
              <a:latin typeface="Meiryo UI" panose="020B0604030504040204" pitchFamily="50" charset="-128"/>
              <a:ea typeface="Meiryo UI" panose="020B060403050404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rPr>
              <a:t>②この</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年間に参加したことはないが、それ以前なら参加したことが</a:t>
            </a:r>
            <a:r>
              <a:rPr lang="ja-JP" altLang="en-US" sz="1200" dirty="0" smtClean="0">
                <a:latin typeface="Meiryo UI" panose="020B0604030504040204" pitchFamily="50" charset="-128"/>
                <a:ea typeface="Meiryo UI" panose="020B0604030504040204" pitchFamily="50" charset="-128"/>
              </a:rPr>
              <a:t>ある</a:t>
            </a:r>
            <a:endParaRPr lang="en-US" altLang="ja-JP" sz="1200" dirty="0" smtClean="0">
              <a:latin typeface="Meiryo UI" panose="020B0604030504040204" pitchFamily="50" charset="-128"/>
              <a:ea typeface="Meiryo UI" panose="020B0604030504040204" pitchFamily="50" charset="-128"/>
            </a:endParaRPr>
          </a:p>
          <a:p>
            <a:pPr>
              <a:lnSpc>
                <a:spcPts val="1500"/>
              </a:lnSpc>
            </a:pPr>
            <a:r>
              <a:rPr lang="ja-JP" altLang="en-US" sz="1200" dirty="0" smtClean="0">
                <a:latin typeface="Meiryo UI" panose="020B0604030504040204" pitchFamily="50" charset="-128"/>
                <a:ea typeface="Meiryo UI" panose="020B0604030504040204" pitchFamily="50" charset="-128"/>
              </a:rPr>
              <a:t>③これ</a:t>
            </a:r>
            <a:r>
              <a:rPr lang="ja-JP" altLang="en-US" sz="1200" dirty="0">
                <a:latin typeface="Meiryo UI" panose="020B0604030504040204" pitchFamily="50" charset="-128"/>
                <a:ea typeface="Meiryo UI" panose="020B0604030504040204" pitchFamily="50" charset="-128"/>
              </a:rPr>
              <a:t>までに参加したことは</a:t>
            </a:r>
            <a:r>
              <a:rPr lang="ja-JP" altLang="en-US" sz="1200" dirty="0" smtClean="0">
                <a:latin typeface="Meiryo UI" panose="020B0604030504040204" pitchFamily="50" charset="-128"/>
                <a:ea typeface="Meiryo UI" panose="020B0604030504040204" pitchFamily="50" charset="-128"/>
              </a:rPr>
              <a:t>ないが、各部野の取組例のいずれかに関連する</a:t>
            </a:r>
            <a:endParaRPr lang="en-US" altLang="ja-JP" sz="1200" dirty="0" smtClean="0">
              <a:latin typeface="Meiryo UI" panose="020B0604030504040204" pitchFamily="50" charset="-128"/>
              <a:ea typeface="Meiryo UI" panose="020B060403050404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取組みを日常生活で実践している</a:t>
            </a:r>
            <a:endParaRPr lang="en-US" altLang="ja-JP" sz="1200" dirty="0" smtClean="0">
              <a:latin typeface="Meiryo UI" panose="020B0604030504040204" pitchFamily="50" charset="-128"/>
              <a:ea typeface="Meiryo UI" panose="020B0604030504040204" pitchFamily="50" charset="-128"/>
            </a:endParaRPr>
          </a:p>
          <a:p>
            <a:pPr>
              <a:lnSpc>
                <a:spcPts val="1500"/>
              </a:lnSpc>
            </a:pPr>
            <a:r>
              <a:rPr lang="ja-JP" altLang="en-US" sz="1200" dirty="0" smtClean="0">
                <a:latin typeface="Meiryo UI" panose="020B0604030504040204" pitchFamily="50" charset="-128"/>
                <a:ea typeface="Meiryo UI" panose="020B0604030504040204" pitchFamily="50" charset="-128"/>
              </a:rPr>
              <a:t>④これまでに参加したことはなく、各分野の取組例のいずれかに関連する日</a:t>
            </a: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rPr>
              <a:t>　 常に関連する日常生活での取組みも実践していない</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rPr>
              <a:t>④覚えて</a:t>
            </a:r>
            <a:r>
              <a:rPr lang="ja-JP" altLang="en-US" sz="1200" dirty="0" smtClean="0">
                <a:latin typeface="Meiryo UI" panose="020B0604030504040204" pitchFamily="50" charset="-128"/>
                <a:ea typeface="Meiryo UI" panose="020B0604030504040204" pitchFamily="50" charset="-128"/>
              </a:rPr>
              <a:t>いない</a:t>
            </a:r>
            <a:endParaRPr lang="ja-JP" altLang="en-US" sz="12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A6CBCDB0-CBA9-A2EE-255E-026B7C3D40BA}"/>
              </a:ext>
            </a:extLst>
          </p:cNvPr>
          <p:cNvSpPr txBox="1"/>
          <p:nvPr/>
        </p:nvSpPr>
        <p:spPr>
          <a:xfrm>
            <a:off x="252352" y="6081865"/>
            <a:ext cx="6990271" cy="584775"/>
          </a:xfrm>
          <a:prstGeom prst="rect">
            <a:avLst/>
          </a:prstGeom>
          <a:solidFill>
            <a:schemeClr val="accent6">
              <a:lumMod val="20000"/>
              <a:lumOff val="80000"/>
            </a:schemeClr>
          </a:solidFill>
          <a:ln>
            <a:solidFill>
              <a:schemeClr val="accent6">
                <a:lumMod val="20000"/>
                <a:lumOff val="80000"/>
              </a:schemeClr>
            </a:solidFill>
          </a:ln>
        </p:spPr>
        <p:txBody>
          <a:bodyPr wrap="square" rtlCol="0">
            <a:spAutoFit/>
          </a:bodyPr>
          <a:lstStyle/>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普及・啓発等の各取組が、直接「活動に参加する府民」につながっていない。　</a:t>
            </a:r>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活動に参加していないものの日常生活で実践する府民の</a:t>
            </a:r>
            <a:r>
              <a:rPr kumimoji="1" lang="ja-JP" altLang="en-US" sz="1600" dirty="0" smtClean="0">
                <a:latin typeface="Meiryo UI" panose="020B0604030504040204" pitchFamily="50" charset="-128"/>
                <a:ea typeface="Meiryo UI" panose="020B0604030504040204" pitchFamily="50" charset="-128"/>
              </a:rPr>
              <a:t>存在が明らかになった。</a:t>
            </a:r>
            <a:endParaRPr kumimoji="1" lang="ja-JP" altLang="en-US" sz="16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7388391" y="3736041"/>
            <a:ext cx="1755609" cy="600164"/>
          </a:xfrm>
          <a:prstGeom prst="rect">
            <a:avLst/>
          </a:prstGeom>
          <a:solidFill>
            <a:schemeClr val="bg1"/>
          </a:solidFill>
        </p:spPr>
        <p:txBody>
          <a:bodyPr wrap="none" rtlCol="0">
            <a:spAutoFit/>
          </a:bodyPr>
          <a:lstStyle/>
          <a:p>
            <a:r>
              <a:rPr kumimoji="1" lang="ja-JP" altLang="en-US" sz="1100" dirty="0" smtClean="0">
                <a:solidFill>
                  <a:schemeClr val="accent2"/>
                </a:solidFill>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参加した（</a:t>
            </a: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年以上前）</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smtClean="0">
                <a:solidFill>
                  <a:srgbClr val="0070C0"/>
                </a:solidFill>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参加した（</a:t>
            </a: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年以内）</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smtClean="0">
                <a:solidFill>
                  <a:schemeClr val="accent5">
                    <a:lumMod val="60000"/>
                    <a:lumOff val="40000"/>
                  </a:schemeClr>
                </a:solidFill>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日常生活で</a:t>
            </a:r>
            <a:r>
              <a:rPr kumimoji="1" lang="ja-JP" altLang="en-US" sz="1100" dirty="0" smtClean="0">
                <a:latin typeface="Meiryo UI" panose="020B0604030504040204" pitchFamily="50" charset="-128"/>
                <a:ea typeface="Meiryo UI" panose="020B0604030504040204" pitchFamily="50" charset="-128"/>
              </a:rPr>
              <a:t>実践</a:t>
            </a:r>
            <a:r>
              <a:rPr kumimoji="1" lang="ja-JP" altLang="en-US" sz="1100" dirty="0">
                <a:latin typeface="Meiryo UI" panose="020B0604030504040204" pitchFamily="50" charset="-128"/>
                <a:ea typeface="Meiryo UI" panose="020B0604030504040204" pitchFamily="50" charset="-128"/>
              </a:rPr>
              <a:t>　</a:t>
            </a:r>
            <a:endParaRPr kumimoji="1"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30283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D1FBF4A4-9A62-7C8C-CA4E-3083004AD79B}"/>
              </a:ext>
            </a:extLst>
          </p:cNvPr>
          <p:cNvGraphicFramePr>
            <a:graphicFrameLocks/>
          </p:cNvGraphicFramePr>
          <p:nvPr>
            <p:extLst>
              <p:ext uri="{D42A27DB-BD31-4B8C-83A1-F6EECF244321}">
                <p14:modId xmlns:p14="http://schemas.microsoft.com/office/powerpoint/2010/main" val="2565834252"/>
              </p:ext>
            </p:extLst>
          </p:nvPr>
        </p:nvGraphicFramePr>
        <p:xfrm>
          <a:off x="4471706" y="457466"/>
          <a:ext cx="4699590" cy="28623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グラフ 2">
            <a:extLst>
              <a:ext uri="{FF2B5EF4-FFF2-40B4-BE49-F238E27FC236}">
                <a16:creationId xmlns:a16="http://schemas.microsoft.com/office/drawing/2014/main" id="{7BFA846B-CEAE-4EBE-81BC-F2E4E04D0644}"/>
              </a:ext>
            </a:extLst>
          </p:cNvPr>
          <p:cNvGraphicFramePr>
            <a:graphicFrameLocks/>
          </p:cNvGraphicFramePr>
          <p:nvPr>
            <p:extLst>
              <p:ext uri="{D42A27DB-BD31-4B8C-83A1-F6EECF244321}">
                <p14:modId xmlns:p14="http://schemas.microsoft.com/office/powerpoint/2010/main" val="1513412412"/>
              </p:ext>
            </p:extLst>
          </p:nvPr>
        </p:nvGraphicFramePr>
        <p:xfrm>
          <a:off x="4471706" y="3106413"/>
          <a:ext cx="4989627" cy="3128827"/>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a:extLst>
              <a:ext uri="{FF2B5EF4-FFF2-40B4-BE49-F238E27FC236}">
                <a16:creationId xmlns:a16="http://schemas.microsoft.com/office/drawing/2014/main" id="{A6CBCDB0-CBA9-A2EE-255E-026B7C3D40BA}"/>
              </a:ext>
            </a:extLst>
          </p:cNvPr>
          <p:cNvSpPr txBox="1"/>
          <p:nvPr/>
        </p:nvSpPr>
        <p:spPr>
          <a:xfrm>
            <a:off x="127689" y="6147212"/>
            <a:ext cx="8908735" cy="584775"/>
          </a:xfrm>
          <a:prstGeom prst="rect">
            <a:avLst/>
          </a:prstGeom>
          <a:solidFill>
            <a:schemeClr val="accent6">
              <a:lumMod val="20000"/>
              <a:lumOff val="80000"/>
            </a:schemeClr>
          </a:solidFill>
          <a:ln>
            <a:solidFill>
              <a:schemeClr val="accent6">
                <a:lumMod val="20000"/>
                <a:lumOff val="80000"/>
              </a:schemeClr>
            </a:solidFill>
          </a:ln>
        </p:spPr>
        <p:txBody>
          <a:bodyPr wrap="square" rtlCol="0">
            <a:spAutoFit/>
          </a:bodyPr>
          <a:lstStyle/>
          <a:p>
            <a:pPr marL="174625" indent="-174625">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様々なインターネットやパンフレット等の多様な媒体で啓発を実施しているものの</a:t>
            </a:r>
            <a:r>
              <a:rPr kumimoji="1" lang="ja-JP" altLang="en-US" sz="1600" dirty="0" smtClean="0">
                <a:latin typeface="Meiryo UI" panose="020B0604030504040204" pitchFamily="50" charset="-128"/>
                <a:ea typeface="Meiryo UI" panose="020B0604030504040204" pitchFamily="50" charset="-128"/>
              </a:rPr>
              <a:t>、有効</a:t>
            </a:r>
            <a:r>
              <a:rPr kumimoji="1" lang="ja-JP" altLang="en-US" sz="1600" dirty="0">
                <a:latin typeface="Meiryo UI" panose="020B0604030504040204" pitchFamily="50" charset="-128"/>
                <a:ea typeface="Meiryo UI" panose="020B0604030504040204" pitchFamily="50" charset="-128"/>
              </a:rPr>
              <a:t>に活用されていない。　</a:t>
            </a:r>
            <a:endParaRPr kumimoji="1" lang="en-US" altLang="ja-JP" sz="1600" dirty="0">
              <a:latin typeface="Meiryo UI" panose="020B0604030504040204" pitchFamily="50" charset="-128"/>
              <a:ea typeface="Meiryo UI" panose="020B0604030504040204" pitchFamily="50" charset="-128"/>
            </a:endParaRPr>
          </a:p>
          <a:p>
            <a:pPr marL="174625" indent="-174625">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情報の存在は知らないものの環境に関心のある府民の存在。</a:t>
            </a:r>
          </a:p>
        </p:txBody>
      </p:sp>
      <p:sp>
        <p:nvSpPr>
          <p:cNvPr id="8" name="正方形/長方形 7">
            <a:extLst>
              <a:ext uri="{FF2B5EF4-FFF2-40B4-BE49-F238E27FC236}">
                <a16:creationId xmlns:a16="http://schemas.microsoft.com/office/drawing/2014/main" id="{D0D8DAD0-DC04-96ED-3787-8FCCC77D0CD9}"/>
              </a:ext>
            </a:extLst>
          </p:cNvPr>
          <p:cNvSpPr/>
          <p:nvPr/>
        </p:nvSpPr>
        <p:spPr>
          <a:xfrm>
            <a:off x="0" y="0"/>
            <a:ext cx="9144000" cy="385894"/>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府等が発信する情報の活用状況</a:t>
            </a:r>
          </a:p>
        </p:txBody>
      </p:sp>
      <p:sp>
        <p:nvSpPr>
          <p:cNvPr id="10" name="テキスト ボックス 9">
            <a:extLst>
              <a:ext uri="{FF2B5EF4-FFF2-40B4-BE49-F238E27FC236}">
                <a16:creationId xmlns:a16="http://schemas.microsoft.com/office/drawing/2014/main" id="{917DB7E2-72B2-2C14-DF67-F30B576348D1}"/>
              </a:ext>
            </a:extLst>
          </p:cNvPr>
          <p:cNvSpPr txBox="1"/>
          <p:nvPr/>
        </p:nvSpPr>
        <p:spPr>
          <a:xfrm>
            <a:off x="53170" y="472815"/>
            <a:ext cx="4518829" cy="2746906"/>
          </a:xfrm>
          <a:prstGeom prst="rect">
            <a:avLst/>
          </a:prstGeom>
          <a:noFill/>
          <a:ln>
            <a:solidFill>
              <a:srgbClr val="0070C0"/>
            </a:solidFill>
            <a:prstDash val="sysDash"/>
          </a:ln>
        </p:spPr>
        <p:txBody>
          <a:bodyPr wrap="square">
            <a:spAutoFit/>
          </a:bodyPr>
          <a:lstStyle/>
          <a:p>
            <a:r>
              <a:rPr lang="ja-JP" altLang="en-US" sz="1400" b="1" dirty="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問）</a:t>
            </a:r>
            <a:r>
              <a:rPr lang="ja-JP" altLang="en-US" sz="1400" dirty="0" smtClean="0">
                <a:latin typeface="Meiryo UI" panose="020B0604030504040204" pitchFamily="50" charset="-128"/>
                <a:ea typeface="Meiryo UI" panose="020B0604030504040204" pitchFamily="50" charset="-128"/>
              </a:rPr>
              <a:t>インターネット</a:t>
            </a:r>
            <a:r>
              <a:rPr lang="ja-JP" altLang="en-US" sz="1400" dirty="0">
                <a:latin typeface="Meiryo UI" panose="020B0604030504040204" pitchFamily="50" charset="-128"/>
                <a:ea typeface="Meiryo UI" panose="020B0604030504040204" pitchFamily="50" charset="-128"/>
              </a:rPr>
              <a:t>による情報提供についてお伺いします。大阪府やその他の行政、企業、団体は、ホームページやメールマガジン、 </a:t>
            </a:r>
            <a:r>
              <a:rPr lang="en-US" altLang="ja-JP" sz="1400" dirty="0">
                <a:latin typeface="Meiryo UI" panose="020B0604030504040204" pitchFamily="50" charset="-128"/>
                <a:ea typeface="Meiryo UI" panose="020B0604030504040204" pitchFamily="50" charset="-128"/>
              </a:rPr>
              <a:t>SNS</a:t>
            </a:r>
            <a:r>
              <a:rPr lang="ja-JP" altLang="en-US" sz="1400" dirty="0">
                <a:latin typeface="Meiryo UI" panose="020B0604030504040204" pitchFamily="50" charset="-128"/>
                <a:ea typeface="Meiryo UI" panose="020B0604030504040204" pitchFamily="50" charset="-128"/>
              </a:rPr>
              <a:t>など、インターネットにより、環境の汚染状況や、環境保全の方法、環境関係イベント、行政や企業、団体の環境への取組み状況などの情報を提供しています。あなたは、これらの取組みをどの</a:t>
            </a:r>
            <a:r>
              <a:rPr lang="ja-JP" altLang="en-US" sz="1400" dirty="0" smtClean="0">
                <a:latin typeface="Meiryo UI" panose="020B0604030504040204" pitchFamily="50" charset="-128"/>
                <a:ea typeface="Meiryo UI" panose="020B0604030504040204" pitchFamily="50" charset="-128"/>
              </a:rPr>
              <a:t>程度知っていました</a:t>
            </a:r>
            <a:r>
              <a:rPr lang="ja-JP" altLang="en-US" sz="1400" dirty="0">
                <a:latin typeface="Meiryo UI" panose="020B0604030504040204" pitchFamily="50" charset="-128"/>
                <a:ea typeface="Meiryo UI" panose="020B0604030504040204" pitchFamily="50" charset="-128"/>
              </a:rPr>
              <a:t>か</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spcBef>
                <a:spcPts val="300"/>
              </a:spcBef>
            </a:pPr>
            <a:r>
              <a:rPr lang="ja-JP" altLang="en-US" sz="1200" b="1" dirty="0" smtClean="0">
                <a:latin typeface="Meiryo UI" panose="020B0604030504040204" pitchFamily="50" charset="-128"/>
                <a:ea typeface="Meiryo UI" panose="020B0604030504040204" pitchFamily="50" charset="-128"/>
              </a:rPr>
              <a:t>（回答）</a:t>
            </a:r>
            <a:r>
              <a:rPr lang="en-US" altLang="ja-JP" sz="1200" dirty="0" smtClean="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つのみ</a:t>
            </a:r>
            <a:r>
              <a:rPr lang="ja-JP" altLang="en-US" sz="1200" dirty="0" smtClean="0">
                <a:latin typeface="Meiryo UI" panose="020B0604030504040204" pitchFamily="50" charset="-128"/>
                <a:ea typeface="Meiryo UI" panose="020B0604030504040204" pitchFamily="50" charset="-128"/>
              </a:rPr>
              <a:t>選択</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①（大阪府やその他の行政、企業、団体による）インターネットの情報</a:t>
            </a: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rPr>
              <a:t>　 を見て、環境問題について考えたり、取り組んだことがある。</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②情報を見たことはあるが、特に環境問題を意識することはなかった</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③情報を見たことはないが、インターネットに情報源があることは知っている</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④インターネットの情報源は知らないが、興味や関心はある</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⑤インターネットの情報源の存在は知らないし、興味や関心は全くない</a:t>
            </a:r>
            <a:endParaRPr lang="en-US" altLang="ja-JP" sz="12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917DB7E2-72B2-2C14-DF67-F30B576348D1}"/>
              </a:ext>
            </a:extLst>
          </p:cNvPr>
          <p:cNvSpPr txBox="1"/>
          <p:nvPr/>
        </p:nvSpPr>
        <p:spPr>
          <a:xfrm>
            <a:off x="53479" y="3301710"/>
            <a:ext cx="4518521" cy="2746906"/>
          </a:xfrm>
          <a:prstGeom prst="rect">
            <a:avLst/>
          </a:prstGeom>
          <a:noFill/>
          <a:ln>
            <a:solidFill>
              <a:srgbClr val="0070C0"/>
            </a:solidFill>
            <a:prstDash val="sysDash"/>
          </a:ln>
        </p:spPr>
        <p:txBody>
          <a:bodyPr wrap="square">
            <a:spAutoFit/>
          </a:bodyPr>
          <a:lstStyle/>
          <a:p>
            <a:r>
              <a:rPr lang="ja-JP" altLang="en-US" sz="1400" b="1" dirty="0" smtClean="0">
                <a:latin typeface="Meiryo UI" panose="020B0604030504040204" pitchFamily="50" charset="-128"/>
                <a:ea typeface="Meiryo UI" panose="020B0604030504040204" pitchFamily="50" charset="-128"/>
              </a:rPr>
              <a:t>（問）</a:t>
            </a:r>
            <a:r>
              <a:rPr lang="ja-JP" altLang="en-US" sz="1400" dirty="0" smtClean="0">
                <a:latin typeface="Meiryo UI" panose="020B0604030504040204" pitchFamily="50" charset="-128"/>
                <a:ea typeface="Meiryo UI" panose="020B0604030504040204" pitchFamily="50" charset="-128"/>
              </a:rPr>
              <a:t>パンフレット</a:t>
            </a:r>
            <a:r>
              <a:rPr lang="ja-JP" altLang="en-US" sz="1400" dirty="0">
                <a:latin typeface="Meiryo UI" panose="020B0604030504040204" pitchFamily="50" charset="-128"/>
                <a:ea typeface="Meiryo UI" panose="020B0604030504040204" pitchFamily="50" charset="-128"/>
              </a:rPr>
              <a:t>、チラシ、広報誌などによる情報提供についてお伺いします。大阪府やその他の行政、企業、団体は、パンフレット、チラシ、広報誌などにより、環境関係の話題、環境保全の方法や注意事項、環境関係のイベント、行政や企業、団体の環境への取組み状況などの情報を提供しています。あなたは、これらの取組みをどの程度知っていましたか</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spcBef>
                <a:spcPts val="300"/>
              </a:spcBef>
            </a:pPr>
            <a:r>
              <a:rPr lang="ja-JP" altLang="en-US" sz="1200" b="1" dirty="0" smtClean="0">
                <a:latin typeface="Meiryo UI" panose="020B0604030504040204" pitchFamily="50" charset="-128"/>
                <a:ea typeface="Meiryo UI" panose="020B0604030504040204" pitchFamily="50" charset="-128"/>
              </a:rPr>
              <a:t>（回答）</a:t>
            </a:r>
            <a:r>
              <a:rPr lang="en-US" altLang="ja-JP" sz="1200" dirty="0" smtClean="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つのみ</a:t>
            </a:r>
            <a:r>
              <a:rPr lang="ja-JP" altLang="en-US" sz="1200" dirty="0" smtClean="0">
                <a:latin typeface="Meiryo UI" panose="020B0604030504040204" pitchFamily="50" charset="-128"/>
                <a:ea typeface="Meiryo UI" panose="020B0604030504040204" pitchFamily="50" charset="-128"/>
              </a:rPr>
              <a:t>選択</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①（大阪府やその他の行政、</a:t>
            </a:r>
            <a:r>
              <a:rPr lang="ja-JP" altLang="en-US" sz="1200" dirty="0">
                <a:latin typeface="Meiryo UI" panose="020B0604030504040204" pitchFamily="50" charset="-128"/>
                <a:ea typeface="Meiryo UI" panose="020B0604030504040204" pitchFamily="50" charset="-128"/>
              </a:rPr>
              <a:t>企業、団体による</a:t>
            </a:r>
            <a:r>
              <a:rPr lang="ja-JP" altLang="en-US" sz="1200" dirty="0" smtClean="0">
                <a:latin typeface="Meiryo UI" panose="020B0604030504040204" pitchFamily="50" charset="-128"/>
                <a:ea typeface="Meiryo UI" panose="020B0604030504040204" pitchFamily="50" charset="-128"/>
              </a:rPr>
              <a:t>）環境に関する情報を</a:t>
            </a: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rPr>
              <a:t>　 見て、</a:t>
            </a:r>
            <a:r>
              <a:rPr lang="ja-JP" altLang="en-US" sz="1200" dirty="0">
                <a:latin typeface="Meiryo UI" panose="020B0604030504040204" pitchFamily="50" charset="-128"/>
                <a:ea typeface="Meiryo UI" panose="020B0604030504040204" pitchFamily="50" charset="-128"/>
              </a:rPr>
              <a:t>環境問題について考えたり、取り組んだことがある。</a:t>
            </a:r>
            <a:endParaRPr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②パンフレットなどを見た</a:t>
            </a:r>
            <a:r>
              <a:rPr lang="ja-JP" altLang="en-US" sz="1200" dirty="0">
                <a:latin typeface="Meiryo UI" panose="020B0604030504040204" pitchFamily="50" charset="-128"/>
                <a:ea typeface="Meiryo UI" panose="020B0604030504040204" pitchFamily="50" charset="-128"/>
              </a:rPr>
              <a:t>ことはあるが、特に環境問題を意識することは</a:t>
            </a:r>
            <a:r>
              <a:rPr lang="ja-JP" altLang="en-US" sz="1200" dirty="0" err="1" smtClean="0">
                <a:latin typeface="Meiryo UI" panose="020B0604030504040204" pitchFamily="50" charset="-128"/>
                <a:ea typeface="Meiryo UI" panose="020B0604030504040204" pitchFamily="50" charset="-128"/>
              </a:rPr>
              <a:t>な</a:t>
            </a: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rPr>
              <a:t>　 かった</a:t>
            </a:r>
            <a:endParaRPr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③パンフレットなどを</a:t>
            </a:r>
            <a:r>
              <a:rPr lang="ja-JP" altLang="en-US" sz="1200" dirty="0">
                <a:latin typeface="Meiryo UI" panose="020B0604030504040204" pitchFamily="50" charset="-128"/>
                <a:ea typeface="Meiryo UI" panose="020B0604030504040204" pitchFamily="50" charset="-128"/>
              </a:rPr>
              <a:t>見たことはないが</a:t>
            </a:r>
            <a:r>
              <a:rPr lang="ja-JP" altLang="en-US" sz="1200" dirty="0" smtClean="0">
                <a:latin typeface="Meiryo UI" panose="020B0604030504040204" pitchFamily="50" charset="-128"/>
                <a:ea typeface="Meiryo UI" panose="020B0604030504040204" pitchFamily="50" charset="-128"/>
              </a:rPr>
              <a:t>、興味</a:t>
            </a:r>
            <a:r>
              <a:rPr lang="ja-JP" altLang="en-US" sz="1200" dirty="0">
                <a:latin typeface="Meiryo UI" panose="020B0604030504040204" pitchFamily="50" charset="-128"/>
                <a:ea typeface="Meiryo UI" panose="020B0604030504040204" pitchFamily="50" charset="-128"/>
              </a:rPr>
              <a:t>や関心はある</a:t>
            </a:r>
            <a:endParaRPr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④パンフレットなどを見たことはないし、興味</a:t>
            </a:r>
            <a:r>
              <a:rPr lang="ja-JP" altLang="en-US" sz="1200" dirty="0">
                <a:latin typeface="Meiryo UI" panose="020B0604030504040204" pitchFamily="50" charset="-128"/>
                <a:ea typeface="Meiryo UI" panose="020B0604030504040204" pitchFamily="50" charset="-128"/>
              </a:rPr>
              <a:t>や関心は全く</a:t>
            </a:r>
            <a:r>
              <a:rPr lang="ja-JP" altLang="en-US" sz="1200" dirty="0" smtClean="0">
                <a:latin typeface="Meiryo UI" panose="020B0604030504040204" pitchFamily="50" charset="-128"/>
                <a:ea typeface="Meiryo UI" panose="020B0604030504040204" pitchFamily="50" charset="-128"/>
              </a:rPr>
              <a:t>ない</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9732140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1544</TotalTime>
  <Words>941</Words>
  <Application>Microsoft Office PowerPoint</Application>
  <PresentationFormat>画面に合わせる (4:3)</PresentationFormat>
  <Paragraphs>68</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尾上 律子</dc:creator>
  <cp:lastModifiedBy>尾上　律子</cp:lastModifiedBy>
  <cp:revision>25</cp:revision>
  <cp:lastPrinted>2022-11-04T06:05:27Z</cp:lastPrinted>
  <dcterms:created xsi:type="dcterms:W3CDTF">2022-11-03T07:54:36Z</dcterms:created>
  <dcterms:modified xsi:type="dcterms:W3CDTF">2022-11-16T07:58:01Z</dcterms:modified>
</cp:coreProperties>
</file>