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284" r:id="rId3"/>
    <p:sldId id="285" r:id="rId4"/>
    <p:sldId id="287" r:id="rId5"/>
    <p:sldId id="288" r:id="rId6"/>
    <p:sldId id="294" r:id="rId7"/>
    <p:sldId id="308" r:id="rId8"/>
    <p:sldId id="293" r:id="rId9"/>
    <p:sldId id="310" r:id="rId10"/>
    <p:sldId id="312" r:id="rId11"/>
    <p:sldId id="314" r:id="rId12"/>
    <p:sldId id="316" r:id="rId13"/>
    <p:sldId id="305" r:id="rId14"/>
    <p:sldId id="292"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尾上 律子" initials="尾上" lastIdx="1" clrIdx="0">
    <p:extLst>
      <p:ext uri="{19B8F6BF-5375-455C-9EA6-DF929625EA0E}">
        <p15:presenceInfo xmlns:p15="http://schemas.microsoft.com/office/powerpoint/2012/main" userId="124b9c5cb5be085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4660"/>
  </p:normalViewPr>
  <p:slideViewPr>
    <p:cSldViewPr showGuides="1">
      <p:cViewPr varScale="1">
        <p:scale>
          <a:sx n="82" d="100"/>
          <a:sy n="82"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2023/1/18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13447" y="1124744"/>
            <a:ext cx="9174033" cy="129614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ja-JP" sz="3200" b="1" dirty="0">
                <a:latin typeface="Meiryo UI" panose="020B0604030504040204" pitchFamily="50" charset="-128"/>
                <a:ea typeface="Meiryo UI" panose="020B0604030504040204" pitchFamily="50" charset="-128"/>
              </a:rPr>
              <a:t>「大阪府環境教育等行動計画」の見直しについて</a:t>
            </a:r>
            <a:endParaRPr kumimoji="1" lang="ja-JP" altLang="en-US" sz="20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668344" y="116632"/>
            <a:ext cx="1368152"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a:latin typeface="Meiryo UI" panose="020B0604030504040204" pitchFamily="50" charset="-128"/>
                <a:ea typeface="Meiryo UI" panose="020B0604030504040204" pitchFamily="50" charset="-128"/>
              </a:rPr>
              <a:t>資料</a:t>
            </a:r>
            <a:r>
              <a:rPr lang="en-US" altLang="ja-JP" sz="2000" kern="0" dirty="0">
                <a:latin typeface="Meiryo UI" panose="020B0604030504040204" pitchFamily="50" charset="-128"/>
                <a:ea typeface="Meiryo UI" panose="020B0604030504040204" pitchFamily="50" charset="-128"/>
              </a:rPr>
              <a:t>3</a:t>
            </a:r>
            <a:endParaRPr kumimoji="1" lang="ja-JP" altLang="en-US" sz="20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6D0BBF9-1CED-4C33-37C5-97C911CF5B35}"/>
              </a:ext>
            </a:extLst>
          </p:cNvPr>
          <p:cNvSpPr txBox="1"/>
          <p:nvPr/>
        </p:nvSpPr>
        <p:spPr>
          <a:xfrm>
            <a:off x="834337" y="3140968"/>
            <a:ext cx="7698103" cy="1754326"/>
          </a:xfrm>
          <a:prstGeom prst="rect">
            <a:avLst/>
          </a:prstGeom>
          <a:noFill/>
        </p:spPr>
        <p:txBody>
          <a:bodyPr wrap="square" rtlCol="0">
            <a:spAutoFit/>
          </a:bodyPr>
          <a:lstStyle/>
          <a:p>
            <a:pPr>
              <a:lnSpc>
                <a:spcPct val="150000"/>
              </a:lnSpc>
            </a:pPr>
            <a:r>
              <a:rPr kumimoji="1" lang="en-US" altLang="ja-JP" sz="2400" dirty="0">
                <a:latin typeface="Meiryo UI" panose="020B0604030504040204" pitchFamily="50" charset="-128"/>
                <a:ea typeface="Meiryo UI" panose="020B0604030504040204" pitchFamily="50" charset="-128"/>
              </a:rPr>
              <a:t>1.</a:t>
            </a:r>
            <a:r>
              <a:rPr kumimoji="1" lang="ja-JP" altLang="en-US" sz="2400" dirty="0">
                <a:latin typeface="Meiryo UI" panose="020B0604030504040204" pitchFamily="50" charset="-128"/>
                <a:ea typeface="Meiryo UI" panose="020B0604030504040204" pitchFamily="50" charset="-128"/>
              </a:rPr>
              <a:t>　現行計画における施策の検証</a:t>
            </a:r>
            <a:endParaRPr kumimoji="1" lang="en-US" altLang="ja-JP" sz="2400" dirty="0">
              <a:latin typeface="Meiryo UI" panose="020B0604030504040204" pitchFamily="50" charset="-128"/>
              <a:ea typeface="Meiryo UI" panose="020B0604030504040204" pitchFamily="50" charset="-128"/>
            </a:endParaRPr>
          </a:p>
          <a:p>
            <a:pPr>
              <a:lnSpc>
                <a:spcPct val="150000"/>
              </a:lnSpc>
            </a:pPr>
            <a:r>
              <a:rPr kumimoji="1" lang="en-US" altLang="ja-JP" sz="2400" dirty="0">
                <a:latin typeface="Meiryo UI" panose="020B0604030504040204" pitchFamily="50" charset="-128"/>
                <a:ea typeface="Meiryo UI" panose="020B0604030504040204" pitchFamily="50" charset="-128"/>
              </a:rPr>
              <a:t>2.</a:t>
            </a:r>
            <a:r>
              <a:rPr kumimoji="1" lang="ja-JP" altLang="en-US" sz="2400" dirty="0">
                <a:latin typeface="Meiryo UI" panose="020B0604030504040204" pitchFamily="50" charset="-128"/>
                <a:ea typeface="Meiryo UI" panose="020B0604030504040204" pitchFamily="50" charset="-128"/>
              </a:rPr>
              <a:t>　環境教育等の推進に係る課題等について</a:t>
            </a:r>
            <a:endParaRPr kumimoji="1" lang="en-US" altLang="ja-JP" sz="2400" dirty="0">
              <a:latin typeface="Meiryo UI" panose="020B0604030504040204" pitchFamily="50" charset="-128"/>
              <a:ea typeface="Meiryo UI" panose="020B0604030504040204" pitchFamily="50" charset="-128"/>
            </a:endParaRPr>
          </a:p>
          <a:p>
            <a:pPr>
              <a:lnSpc>
                <a:spcPct val="150000"/>
              </a:lnSpc>
            </a:pPr>
            <a:r>
              <a:rPr kumimoji="1" lang="en-US" altLang="ja-JP" sz="2400" dirty="0">
                <a:latin typeface="Meiryo UI" panose="020B0604030504040204" pitchFamily="50" charset="-128"/>
                <a:ea typeface="Meiryo UI" panose="020B0604030504040204" pitchFamily="50" charset="-128"/>
              </a:rPr>
              <a:t>3.</a:t>
            </a:r>
            <a:r>
              <a:rPr kumimoji="1" lang="ja-JP" altLang="en-US" sz="2400" dirty="0">
                <a:latin typeface="Meiryo UI" panose="020B0604030504040204" pitchFamily="50" charset="-128"/>
                <a:ea typeface="Meiryo UI" panose="020B0604030504040204" pitchFamily="50" charset="-128"/>
              </a:rPr>
              <a:t>　今後のスケジュール</a:t>
            </a:r>
            <a:endParaRPr kumimoji="1" lang="en-US" altLang="ja-JP" sz="2400" dirty="0">
              <a:latin typeface="Meiryo UI" panose="020B0604030504040204" pitchFamily="50" charset="-128"/>
              <a:ea typeface="Meiryo UI" panose="020B0604030504040204" pitchFamily="50" charset="-128"/>
            </a:endParaRPr>
          </a:p>
        </p:txBody>
      </p:sp>
      <p:sp>
        <p:nvSpPr>
          <p:cNvPr id="6" name="テキスト ボックス 5"/>
          <p:cNvSpPr txBox="1"/>
          <p:nvPr/>
        </p:nvSpPr>
        <p:spPr bwMode="white">
          <a:xfrm>
            <a:off x="1650714" y="5589240"/>
            <a:ext cx="5626861" cy="707886"/>
          </a:xfrm>
          <a:prstGeom prst="rect">
            <a:avLst/>
          </a:prstGeom>
          <a:solidFill>
            <a:schemeClr val="bg1"/>
          </a:solidFill>
          <a:ln>
            <a:noFill/>
          </a:ln>
        </p:spPr>
        <p:txBody>
          <a:bodyPr wrap="none" rtlCol="0">
            <a:spAutoFit/>
          </a:bodyPr>
          <a:lstStyle/>
          <a:p>
            <a:pPr algn="ctr"/>
            <a:r>
              <a:rPr lang="en-US" altLang="ja-JP" sz="2000" dirty="0">
                <a:latin typeface="Meiryo UI" panose="020B0604030504040204" pitchFamily="50" charset="-128"/>
                <a:ea typeface="Meiryo UI" panose="020B0604030504040204" pitchFamily="50" charset="-128"/>
              </a:rPr>
              <a:t>2022</a:t>
            </a:r>
            <a:r>
              <a:rPr lang="ja-JP" altLang="en-US" sz="2000" dirty="0">
                <a:latin typeface="Meiryo UI" panose="020B0604030504040204" pitchFamily="50" charset="-128"/>
                <a:ea typeface="Meiryo UI" panose="020B0604030504040204" pitchFamily="50" charset="-128"/>
              </a:rPr>
              <a:t>年</a:t>
            </a:r>
            <a:r>
              <a:rPr lang="en-US" altLang="ja-JP" sz="2000" dirty="0">
                <a:latin typeface="Meiryo UI" panose="020B0604030504040204" pitchFamily="50" charset="-128"/>
                <a:ea typeface="Meiryo UI" panose="020B0604030504040204" pitchFamily="50" charset="-128"/>
              </a:rPr>
              <a:t>11</a:t>
            </a:r>
            <a:r>
              <a:rPr lang="ja-JP" altLang="en-US" sz="2000" dirty="0">
                <a:latin typeface="Meiryo UI" panose="020B0604030504040204" pitchFamily="50" charset="-128"/>
                <a:ea typeface="Meiryo UI" panose="020B0604030504040204" pitchFamily="50" charset="-128"/>
              </a:rPr>
              <a:t>月</a:t>
            </a:r>
            <a:r>
              <a:rPr lang="en-US" altLang="ja-JP" sz="2000" dirty="0">
                <a:latin typeface="Meiryo UI" panose="020B0604030504040204" pitchFamily="50" charset="-128"/>
                <a:ea typeface="Meiryo UI" panose="020B0604030504040204" pitchFamily="50" charset="-128"/>
              </a:rPr>
              <a:t>22</a:t>
            </a:r>
            <a:r>
              <a:rPr lang="ja-JP" altLang="en-US" sz="2000" dirty="0">
                <a:latin typeface="Meiryo UI" panose="020B0604030504040204" pitchFamily="50" charset="-128"/>
                <a:ea typeface="Meiryo UI" panose="020B0604030504040204" pitchFamily="50" charset="-128"/>
              </a:rPr>
              <a:t>日 </a:t>
            </a:r>
            <a:endParaRPr lang="en-US" altLang="ja-JP" sz="2000" dirty="0">
              <a:latin typeface="Meiryo UI" panose="020B0604030504040204" pitchFamily="50" charset="-128"/>
              <a:ea typeface="Meiryo UI" panose="020B0604030504040204" pitchFamily="50" charset="-128"/>
            </a:endParaRPr>
          </a:p>
          <a:p>
            <a:pPr algn="ctr"/>
            <a:r>
              <a:rPr lang="ja-JP" altLang="en-US" sz="2000" dirty="0">
                <a:latin typeface="Meiryo UI" panose="020B0604030504040204" pitchFamily="50" charset="-128"/>
                <a:ea typeface="Meiryo UI" panose="020B0604030504040204" pitchFamily="50" charset="-128"/>
              </a:rPr>
              <a:t>大阪府 環境農林水産部 脱炭素・エネルギー政策課</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16477" y="-10799"/>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２．課題整理②（環境教育の</a:t>
            </a:r>
            <a:r>
              <a:rPr lang="ja-JP" altLang="en-US" sz="2400" b="1" dirty="0" smtClean="0">
                <a:solidFill>
                  <a:sysClr val="window" lastClr="FFFFFF"/>
                </a:solidFill>
                <a:latin typeface="Meiryo UI" panose="020B0604030504040204" pitchFamily="50" charset="-128"/>
                <a:ea typeface="Meiryo UI" panose="020B0604030504040204" pitchFamily="50" charset="-128"/>
              </a:rPr>
              <a:t>機会</a:t>
            </a:r>
            <a:r>
              <a:rPr lang="ja-JP" altLang="en-US" sz="2400" b="1" dirty="0" smtClean="0">
                <a:solidFill>
                  <a:schemeClr val="bg1"/>
                </a:solidFill>
                <a:latin typeface="Meiryo UI" panose="020B0604030504040204" pitchFamily="50" charset="-128"/>
                <a:ea typeface="Meiryo UI" panose="020B0604030504040204" pitchFamily="50" charset="-128"/>
              </a:rPr>
              <a:t>の確保</a:t>
            </a:r>
            <a:r>
              <a:rPr lang="ja-JP" altLang="en-US" sz="2400" b="1" dirty="0" smtClean="0">
                <a:solidFill>
                  <a:sysClr val="window" lastClr="FFFFFF"/>
                </a:solidFill>
                <a:latin typeface="Meiryo UI" panose="020B0604030504040204" pitchFamily="50" charset="-128"/>
                <a:ea typeface="Meiryo UI" panose="020B0604030504040204" pitchFamily="50" charset="-128"/>
              </a:rPr>
              <a:t>について</a:t>
            </a:r>
            <a:r>
              <a:rPr lang="ja-JP" altLang="en-US" sz="2400" b="1" dirty="0">
                <a:solidFill>
                  <a:sysClr val="window" lastClr="FFFFFF"/>
                </a:solidFill>
                <a:latin typeface="Meiryo UI" panose="020B0604030504040204" pitchFamily="50" charset="-128"/>
                <a:ea typeface="Meiryo UI" panose="020B0604030504040204" pitchFamily="50" charset="-128"/>
              </a:rPr>
              <a:t>）</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9</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A9EF479-566D-822F-7992-8AEEA1B0FC1B}"/>
              </a:ext>
            </a:extLst>
          </p:cNvPr>
          <p:cNvSpPr txBox="1"/>
          <p:nvPr/>
        </p:nvSpPr>
        <p:spPr>
          <a:xfrm>
            <a:off x="133074" y="620688"/>
            <a:ext cx="8903422" cy="5601533"/>
          </a:xfrm>
          <a:prstGeom prst="rect">
            <a:avLst/>
          </a:prstGeom>
          <a:solidFill>
            <a:schemeClr val="bg1"/>
          </a:solidFill>
          <a:ln w="19050">
            <a:solidFill>
              <a:schemeClr val="accent6"/>
            </a:solidFill>
          </a:ln>
        </p:spPr>
        <p:txBody>
          <a:bodyPr wrap="square" rIns="108000" rtlCol="0">
            <a:spAutoFit/>
          </a:bodyPr>
          <a:lstStyle/>
          <a:p>
            <a:pPr algn="just"/>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学校における環境教育</a:t>
            </a:r>
          </a:p>
          <a:p>
            <a:pPr marL="447675" indent="-269875" algn="just">
              <a:buFont typeface="Meiryo UI" panose="020B0604030504040204" pitchFamily="50" charset="-128"/>
              <a:buChar char="○"/>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実践は進んでいるが、環境教育は教員の</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理解（</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熱意）や指導力</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影響を受ける傾向</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強く</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、業務過重等の問題があるなか、</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その内容の充実や体系化・標準化、継続性</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が課題。</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indent="-269875" algn="just">
              <a:buFont typeface="Meiryo UI" panose="020B0604030504040204" pitchFamily="50" charset="-128"/>
              <a:buChar char="○"/>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民間団体や企業等の</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地域の人材や専門家を活用し</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、継続的な環境教育の推進体制</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構築</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していくことが</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必要だが、</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ネットワークの不足や関係構築の担い手の不在</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が課題</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447675" indent="-269875" algn="just">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知識習得にとどまらない実践への繋ぎが重要であるが、学校における課外活動のあり方</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が</a:t>
            </a:r>
            <a: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見直される</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中で、</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児童・生徒への授業外の取組みへの学校としての指導・誘導</a:t>
            </a: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や学校</a:t>
            </a:r>
            <a:r>
              <a:rPr lang="en-US" altLang="ja-JP" b="1"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1"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以外</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の主体の参画</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をどのように推進していくべきかが課題。</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地域における環境教育</a:t>
            </a: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自治会等や子ども会など旧来型の地域コミュニティ団体の崩壊・脆弱化を前提として</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これ</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のみに頼らない、地域での環境教育や環境保全活動の展開や参加促進</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が必要。</a:t>
            </a:r>
            <a:endParaRPr kumimoji="1" lang="ja-JP" altLang="en-US" dirty="0">
              <a:solidFill>
                <a:schemeClr val="tx1"/>
              </a:solidFill>
              <a:latin typeface="Meiryo UI" panose="020B0604030504040204" pitchFamily="50" charset="-128"/>
              <a:ea typeface="Meiryo UI" panose="020B0604030504040204" pitchFamily="50" charset="-128"/>
            </a:endParaRPr>
          </a:p>
          <a:p>
            <a:pPr algn="just">
              <a:spcBef>
                <a:spcPts val="600"/>
              </a:spcBef>
            </a:pPr>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企業</a:t>
            </a:r>
            <a:r>
              <a:rPr kumimoji="1" lang="ja-JP" altLang="en-US" sz="2000" b="1" u="sng" dirty="0">
                <a:solidFill>
                  <a:schemeClr val="tx1"/>
                </a:solidFill>
                <a:latin typeface="Meiryo UI" panose="020B0604030504040204" pitchFamily="50" charset="-128"/>
                <a:ea typeface="Meiryo UI" panose="020B0604030504040204" pitchFamily="50" charset="-128"/>
              </a:rPr>
              <a:t>における環境教育</a:t>
            </a: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企業自身が</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脱炭素経営や循環経済等の意識を高め</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、事業活動を通じた環境負荷の低減に取り組んでいくため、</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多くの企業が従業員教育等に取り組むこと</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事業活動や技術</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人材等の他にない資源を活かし、</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多様なな主体とも連携した環境保全活動、</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プロフェッショナルな内容の講座やイベントなどこれまでの環境教育にない魅力的な取組みの展開</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が求めら</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れ</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marR="0" lvl="0" indent="-269875" algn="just"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従業員等の知識や技能が社外の環境教育等の機会や場で発揮される</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環境づくりも</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期待</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される</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79866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0" y="-1"/>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chemeClr val="bg1"/>
                </a:solidFill>
                <a:latin typeface="Meiryo UI" panose="020B0604030504040204" pitchFamily="50" charset="-128"/>
                <a:ea typeface="Meiryo UI" panose="020B0604030504040204" pitchFamily="50" charset="-128"/>
              </a:rPr>
              <a:t>２．課題整理③</a:t>
            </a:r>
            <a:r>
              <a:rPr lang="ja-JP" altLang="en-US" sz="2400" b="1" dirty="0" smtClean="0">
                <a:solidFill>
                  <a:schemeClr val="bg1"/>
                </a:solidFill>
                <a:latin typeface="Meiryo UI" panose="020B0604030504040204" pitchFamily="50" charset="-128"/>
                <a:ea typeface="Meiryo UI" panose="020B0604030504040204" pitchFamily="50" charset="-128"/>
              </a:rPr>
              <a:t>（環境教育の推進手法の充実について</a:t>
            </a:r>
            <a:r>
              <a:rPr lang="ja-JP" altLang="en-US" sz="2400" b="1" dirty="0">
                <a:solidFill>
                  <a:schemeClr val="bg1"/>
                </a:solidFill>
                <a:latin typeface="Meiryo UI" panose="020B0604030504040204" pitchFamily="50" charset="-128"/>
                <a:ea typeface="Meiryo UI" panose="020B0604030504040204" pitchFamily="50" charset="-128"/>
              </a:rPr>
              <a:t>）</a:t>
            </a:r>
            <a:endParaRPr kumimoji="1" lang="ja-JP" altLang="en-US" sz="2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10</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8F4DD13D-EA64-C97B-6631-85BBC3268E3D}"/>
              </a:ext>
            </a:extLst>
          </p:cNvPr>
          <p:cNvSpPr txBox="1"/>
          <p:nvPr/>
        </p:nvSpPr>
        <p:spPr>
          <a:xfrm>
            <a:off x="120660" y="597054"/>
            <a:ext cx="8903422" cy="6228000"/>
          </a:xfrm>
          <a:prstGeom prst="rect">
            <a:avLst/>
          </a:prstGeom>
          <a:solidFill>
            <a:schemeClr val="bg1"/>
          </a:solidFill>
          <a:ln w="19050">
            <a:solidFill>
              <a:schemeClr val="accent6"/>
            </a:solidFill>
          </a:ln>
        </p:spPr>
        <p:txBody>
          <a:bodyPr wrap="square" tIns="36000" rIns="108000" bIns="36000" rtlCol="0">
            <a:spAutoFit/>
          </a:bodyPr>
          <a:lstStyle/>
          <a:p>
            <a:pPr algn="just"/>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環境学習</a:t>
            </a:r>
            <a:r>
              <a:rPr kumimoji="1" lang="ja-JP" altLang="en-US" sz="2000" b="1" u="sng" dirty="0" smtClean="0">
                <a:latin typeface="Meiryo UI" panose="020B0604030504040204" pitchFamily="50" charset="-128"/>
                <a:ea typeface="Meiryo UI" panose="020B0604030504040204" pitchFamily="50" charset="-128"/>
              </a:rPr>
              <a:t>ツール</a:t>
            </a:r>
            <a:r>
              <a:rPr kumimoji="1" lang="ja-JP" altLang="en-US" sz="1600" dirty="0" smtClean="0">
                <a:latin typeface="Meiryo UI" panose="020B0604030504040204" pitchFamily="50" charset="-128"/>
                <a:ea typeface="Meiryo UI" panose="020B0604030504040204" pitchFamily="50" charset="-128"/>
              </a:rPr>
              <a:t>（冊子、動画等）</a:t>
            </a:r>
            <a:endParaRPr kumimoji="1" lang="ja-JP" altLang="en-US" sz="1600"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従来の学習ツールの利用実態や評価を踏まえて、活用する側のニーズに応じた、対象者の学びや実践に有効なものを作成し、確実に活用されるようにすることが必要。</a:t>
            </a:r>
            <a:endParaRPr kumimoji="1" lang="en-US" altLang="ja-JP"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中学・</a:t>
            </a:r>
            <a:r>
              <a:rPr kumimoji="1" lang="ja-JP" altLang="en-US" dirty="0" smtClean="0">
                <a:latin typeface="Meiryo UI" panose="020B0604030504040204" pitchFamily="50" charset="-128"/>
                <a:ea typeface="Meiryo UI" panose="020B0604030504040204" pitchFamily="50" charset="-128"/>
              </a:rPr>
              <a:t>高校向け教材の</a:t>
            </a:r>
            <a:r>
              <a:rPr kumimoji="1" lang="ja-JP" altLang="en-US" dirty="0">
                <a:latin typeface="Meiryo UI" panose="020B0604030504040204" pitchFamily="50" charset="-128"/>
                <a:ea typeface="Meiryo UI" panose="020B0604030504040204" pitchFamily="50" charset="-128"/>
              </a:rPr>
              <a:t>充実とともに、</a:t>
            </a:r>
            <a:r>
              <a:rPr kumimoji="1" lang="ja-JP" altLang="en-US" b="1" dirty="0">
                <a:latin typeface="Meiryo UI" panose="020B0604030504040204" pitchFamily="50" charset="-128"/>
                <a:ea typeface="Meiryo UI" panose="020B0604030504040204" pitchFamily="50" charset="-128"/>
              </a:rPr>
              <a:t>従来は手つかずの幼児期～小学校低学年、</a:t>
            </a:r>
            <a:r>
              <a:rPr kumimoji="1" lang="ja-JP" altLang="en-US" b="1" dirty="0" smtClean="0">
                <a:latin typeface="Meiryo UI" panose="020B0604030504040204" pitchFamily="50" charset="-128"/>
                <a:ea typeface="Meiryo UI" panose="020B0604030504040204" pitchFamily="50" charset="-128"/>
              </a:rPr>
              <a:t>高校</a:t>
            </a:r>
            <a:r>
              <a:rPr kumimoji="1" lang="en-US" altLang="ja-JP" b="1" dirty="0" smtClean="0">
                <a:latin typeface="Meiryo UI" panose="020B0604030504040204" pitchFamily="50" charset="-128"/>
                <a:ea typeface="Meiryo UI" panose="020B0604030504040204" pitchFamily="50" charset="-128"/>
              </a:rPr>
              <a:t/>
            </a:r>
            <a:br>
              <a:rPr kumimoji="1" lang="en-US" altLang="ja-JP" b="1" dirty="0" smtClean="0">
                <a:latin typeface="Meiryo UI" panose="020B0604030504040204" pitchFamily="50" charset="-128"/>
                <a:ea typeface="Meiryo UI" panose="020B0604030504040204" pitchFamily="50" charset="-128"/>
              </a:rPr>
            </a:br>
            <a:r>
              <a:rPr kumimoji="1" lang="ja-JP" altLang="en-US" b="1" dirty="0" smtClean="0">
                <a:latin typeface="Meiryo UI" panose="020B0604030504040204" pitchFamily="50" charset="-128"/>
                <a:ea typeface="Meiryo UI" panose="020B0604030504040204" pitchFamily="50" charset="-128"/>
              </a:rPr>
              <a:t>卒業後</a:t>
            </a:r>
            <a:r>
              <a:rPr kumimoji="1" lang="ja-JP" altLang="en-US" b="1" dirty="0">
                <a:latin typeface="Meiryo UI" panose="020B0604030504040204" pitchFamily="50" charset="-128"/>
                <a:ea typeface="Meiryo UI" panose="020B0604030504040204" pitchFamily="50" charset="-128"/>
              </a:rPr>
              <a:t>をターゲットに</a:t>
            </a:r>
            <a:r>
              <a:rPr kumimoji="1" lang="ja-JP" altLang="en-US" b="1" dirty="0" smtClean="0">
                <a:latin typeface="Meiryo UI" panose="020B0604030504040204" pitchFamily="50" charset="-128"/>
                <a:ea typeface="Meiryo UI" panose="020B0604030504040204" pitchFamily="50" charset="-128"/>
              </a:rPr>
              <a:t>した教材開発</a:t>
            </a:r>
            <a:r>
              <a:rPr kumimoji="1" lang="ja-JP" altLang="en-US" dirty="0">
                <a:latin typeface="Meiryo UI" panose="020B0604030504040204" pitchFamily="50" charset="-128"/>
                <a:ea typeface="Meiryo UI" panose="020B0604030504040204" pitchFamily="50" charset="-128"/>
              </a:rPr>
              <a:t>が課題。</a:t>
            </a:r>
            <a:endParaRPr kumimoji="1" lang="en-US" altLang="ja-JP"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b="1" dirty="0">
                <a:latin typeface="Meiryo UI" panose="020B0604030504040204" pitchFamily="50" charset="-128"/>
                <a:ea typeface="Meiryo UI" panose="020B0604030504040204" pitchFamily="50" charset="-128"/>
              </a:rPr>
              <a:t>現代的なツール（</a:t>
            </a:r>
            <a:r>
              <a:rPr kumimoji="1" lang="en-US" altLang="ja-JP" b="1" dirty="0" smtClean="0">
                <a:latin typeface="Meiryo UI" panose="020B0604030504040204" pitchFamily="50" charset="-128"/>
                <a:ea typeface="Meiryo UI" panose="020B0604030504040204" pitchFamily="50" charset="-128"/>
              </a:rPr>
              <a:t>IT</a:t>
            </a:r>
            <a:r>
              <a:rPr kumimoji="1" lang="ja-JP" altLang="en-US" b="1" dirty="0" err="1" smtClean="0">
                <a:latin typeface="Meiryo UI" panose="020B0604030504040204" pitchFamily="50" charset="-128"/>
                <a:ea typeface="Meiryo UI" panose="020B0604030504040204" pitchFamily="50" charset="-128"/>
              </a:rPr>
              <a:t>、</a:t>
            </a:r>
            <a:r>
              <a:rPr kumimoji="1" lang="en-US" altLang="ja-JP" b="1" dirty="0">
                <a:latin typeface="Meiryo UI" panose="020B0604030504040204" pitchFamily="50" charset="-128"/>
                <a:ea typeface="Meiryo UI" panose="020B0604030504040204" pitchFamily="50" charset="-128"/>
              </a:rPr>
              <a:t>VR</a:t>
            </a:r>
            <a:r>
              <a:rPr kumimoji="1" lang="ja-JP" altLang="en-US" b="1" dirty="0">
                <a:latin typeface="Meiryo UI" panose="020B0604030504040204" pitchFamily="50" charset="-128"/>
                <a:ea typeface="Meiryo UI" panose="020B0604030504040204" pitchFamily="50" charset="-128"/>
              </a:rPr>
              <a:t>、</a:t>
            </a:r>
            <a:r>
              <a:rPr kumimoji="1" lang="en-US" altLang="ja-JP" b="1" dirty="0">
                <a:latin typeface="Meiryo UI" panose="020B0604030504040204" pitchFamily="50" charset="-128"/>
                <a:ea typeface="Meiryo UI" panose="020B0604030504040204" pitchFamily="50" charset="-128"/>
              </a:rPr>
              <a:t>SNS</a:t>
            </a:r>
            <a:r>
              <a:rPr kumimoji="1" lang="ja-JP" altLang="en-US" b="1" dirty="0">
                <a:latin typeface="Meiryo UI" panose="020B0604030504040204" pitchFamily="50" charset="-128"/>
                <a:ea typeface="Meiryo UI" panose="020B0604030504040204" pitchFamily="50" charset="-128"/>
              </a:rPr>
              <a:t>等）や若年世代に合った新たなスタイルで</a:t>
            </a:r>
            <a:r>
              <a:rPr kumimoji="1" lang="ja-JP" altLang="en-US" dirty="0">
                <a:latin typeface="Meiryo UI" panose="020B0604030504040204" pitchFamily="50" charset="-128"/>
                <a:ea typeface="Meiryo UI" panose="020B0604030504040204" pitchFamily="50" charset="-128"/>
              </a:rPr>
              <a:t>多様</a:t>
            </a:r>
            <a:r>
              <a:rPr kumimoji="1" lang="ja-JP" altLang="en-US" dirty="0" smtClean="0">
                <a:latin typeface="Meiryo UI" panose="020B0604030504040204" pitchFamily="50" charset="-128"/>
                <a:ea typeface="Meiryo UI" panose="020B0604030504040204" pitchFamily="50" charset="-128"/>
              </a:rPr>
              <a:t>な体験の場・</a:t>
            </a:r>
            <a:r>
              <a:rPr kumimoji="1" lang="ja-JP" altLang="en-US" smtClean="0">
                <a:latin typeface="Meiryo UI" panose="020B0604030504040204" pitchFamily="50" charset="-128"/>
                <a:ea typeface="Meiryo UI" panose="020B0604030504040204" pitchFamily="50" charset="-128"/>
              </a:rPr>
              <a:t>学習</a:t>
            </a:r>
            <a:r>
              <a:rPr kumimoji="1" lang="ja-JP" altLang="en-US" smtClean="0">
                <a:latin typeface="Meiryo UI" panose="020B0604030504040204" pitchFamily="50" charset="-128"/>
                <a:ea typeface="Meiryo UI" panose="020B0604030504040204" pitchFamily="50" charset="-128"/>
              </a:rPr>
              <a:t>機会の提供</a:t>
            </a:r>
            <a:r>
              <a:rPr kumimoji="1" lang="ja-JP" altLang="en-US" dirty="0">
                <a:latin typeface="Meiryo UI" panose="020B0604030504040204" pitchFamily="50" charset="-128"/>
                <a:ea typeface="Meiryo UI" panose="020B0604030504040204" pitchFamily="50" charset="-128"/>
              </a:rPr>
              <a:t>が必要</a:t>
            </a:r>
            <a:r>
              <a:rPr kumimoji="1" lang="ja-JP" altLang="en-US" dirty="0" smtClean="0">
                <a:latin typeface="Meiryo UI" panose="020B0604030504040204" pitchFamily="50" charset="-128"/>
                <a:ea typeface="Meiryo UI" panose="020B0604030504040204" pitchFamily="50" charset="-128"/>
              </a:rPr>
              <a:t>。脱炭素や生物多様性など分野</a:t>
            </a:r>
            <a:r>
              <a:rPr kumimoji="1" lang="ja-JP" altLang="en-US" dirty="0">
                <a:latin typeface="Meiryo UI" panose="020B0604030504040204" pitchFamily="50" charset="-128"/>
                <a:ea typeface="Meiryo UI" panose="020B0604030504040204" pitchFamily="50" charset="-128"/>
              </a:rPr>
              <a:t>による差がないよう、バランスにも</a:t>
            </a:r>
            <a:r>
              <a:rPr kumimoji="1" lang="ja-JP" altLang="en-US" dirty="0" smtClean="0">
                <a:latin typeface="Meiryo UI" panose="020B0604030504040204" pitchFamily="50" charset="-128"/>
                <a:ea typeface="Meiryo UI" panose="020B0604030504040204" pitchFamily="50" charset="-128"/>
              </a:rPr>
              <a:t>留意。</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人材育成・活用</a:t>
            </a:r>
            <a:endParaRPr kumimoji="1" lang="ja-JP" altLang="en-US" sz="2000" u="sng" dirty="0"/>
          </a:p>
          <a:p>
            <a:pPr marL="447675" lvl="0" indent="-269875" algn="just" defTabSz="914400">
              <a:buFont typeface="Meiryo UI" panose="020B0604030504040204" pitchFamily="50" charset="-128"/>
              <a:buChar char="○"/>
              <a:defRPr/>
            </a:pPr>
            <a:r>
              <a:rPr kumimoji="1" lang="ja-JP" altLang="en-US" b="1" dirty="0">
                <a:latin typeface="Meiryo UI" panose="020B0604030504040204" pitchFamily="50" charset="-128"/>
                <a:ea typeface="Meiryo UI" panose="020B0604030504040204" pitchFamily="50" charset="-128"/>
              </a:rPr>
              <a:t>メンバーの固定化や高齢化が課題であり、</a:t>
            </a:r>
            <a:r>
              <a:rPr kumimoji="1" lang="ja-JP" altLang="en-US" dirty="0">
                <a:latin typeface="Meiryo UI" panose="020B0604030504040204" pitchFamily="50" charset="-128"/>
                <a:ea typeface="Meiryo UI" panose="020B0604030504040204" pitchFamily="50" charset="-128"/>
              </a:rPr>
              <a:t>高校生や大学生などユース世代や</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50</a:t>
            </a:r>
            <a:r>
              <a:rPr kumimoji="1" lang="ja-JP" altLang="en-US" dirty="0">
                <a:latin typeface="Meiryo UI" panose="020B0604030504040204" pitchFamily="50" charset="-128"/>
                <a:ea typeface="Meiryo UI" panose="020B0604030504040204" pitchFamily="50" charset="-128"/>
              </a:rPr>
              <a:t>代の人材の育成と、</a:t>
            </a:r>
            <a:r>
              <a:rPr kumimoji="1" lang="ja-JP" altLang="en-US" b="1" dirty="0">
                <a:latin typeface="Meiryo UI" panose="020B0604030504040204" pitchFamily="50" charset="-128"/>
                <a:ea typeface="Meiryo UI" panose="020B0604030504040204" pitchFamily="50" charset="-128"/>
              </a:rPr>
              <a:t>活躍機会の創出と適切なマッチング</a:t>
            </a:r>
            <a:r>
              <a:rPr kumimoji="1" lang="ja-JP" altLang="en-US" dirty="0">
                <a:latin typeface="Meiryo UI" panose="020B0604030504040204" pitchFamily="50" charset="-128"/>
                <a:ea typeface="Meiryo UI" panose="020B0604030504040204" pitchFamily="50" charset="-128"/>
              </a:rPr>
              <a:t>が重要。</a:t>
            </a:r>
          </a:p>
          <a:p>
            <a:pPr algn="just">
              <a:spcBef>
                <a:spcPts val="600"/>
              </a:spcBef>
            </a:pPr>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支援制度</a:t>
            </a:r>
            <a:endParaRPr kumimoji="1" lang="ja-JP" altLang="en-US" sz="2000" u="sng" dirty="0"/>
          </a:p>
          <a:p>
            <a:pPr marL="447675"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支援対象が固定化しないよう地域で活動する団体等を積極的に掘り起こし、</a:t>
            </a:r>
            <a:r>
              <a:rPr kumimoji="1" lang="ja-JP" altLang="en-US" b="1" dirty="0">
                <a:latin typeface="Meiryo UI" panose="020B0604030504040204" pitchFamily="50" charset="-128"/>
                <a:ea typeface="Meiryo UI" panose="020B0604030504040204" pitchFamily="50" charset="-128"/>
              </a:rPr>
              <a:t>より多く</a:t>
            </a:r>
            <a:r>
              <a:rPr kumimoji="1" lang="ja-JP" altLang="en-US" b="1" dirty="0" smtClean="0">
                <a:latin typeface="Meiryo UI" panose="020B0604030504040204" pitchFamily="50" charset="-128"/>
                <a:ea typeface="Meiryo UI" panose="020B0604030504040204" pitchFamily="50" charset="-128"/>
              </a:rPr>
              <a:t>の</a:t>
            </a:r>
            <a:r>
              <a:rPr kumimoji="1" lang="en-US" altLang="ja-JP" b="1" dirty="0" smtClean="0">
                <a:latin typeface="Meiryo UI" panose="020B0604030504040204" pitchFamily="50" charset="-128"/>
                <a:ea typeface="Meiryo UI" panose="020B0604030504040204" pitchFamily="50" charset="-128"/>
              </a:rPr>
              <a:t/>
            </a:r>
            <a:br>
              <a:rPr kumimoji="1" lang="en-US" altLang="ja-JP" b="1" dirty="0" smtClean="0">
                <a:latin typeface="Meiryo UI" panose="020B0604030504040204" pitchFamily="50" charset="-128"/>
                <a:ea typeface="Meiryo UI" panose="020B0604030504040204" pitchFamily="50" charset="-128"/>
              </a:rPr>
            </a:br>
            <a:r>
              <a:rPr kumimoji="1" lang="ja-JP" altLang="en-US" b="1" dirty="0" smtClean="0">
                <a:latin typeface="Meiryo UI" panose="020B0604030504040204" pitchFamily="50" charset="-128"/>
                <a:ea typeface="Meiryo UI" panose="020B0604030504040204" pitchFamily="50" charset="-128"/>
              </a:rPr>
              <a:t>多様</a:t>
            </a:r>
            <a:r>
              <a:rPr kumimoji="1" lang="ja-JP" altLang="en-US" b="1" dirty="0">
                <a:latin typeface="Meiryo UI" panose="020B0604030504040204" pitchFamily="50" charset="-128"/>
                <a:ea typeface="Meiryo UI" panose="020B0604030504040204" pitchFamily="50" charset="-128"/>
              </a:rPr>
              <a:t>な主体間のネットワークやパートナーシップの構築</a:t>
            </a:r>
            <a:r>
              <a:rPr kumimoji="1" lang="ja-JP" altLang="en-US" dirty="0">
                <a:latin typeface="Meiryo UI" panose="020B0604030504040204" pitchFamily="50" charset="-128"/>
                <a:ea typeface="Meiryo UI" panose="020B0604030504040204" pitchFamily="50" charset="-128"/>
              </a:rPr>
              <a:t>が必要。</a:t>
            </a:r>
            <a:endParaRPr kumimoji="1" lang="en-US" altLang="ja-JP"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民間団体や事業者等の環境保全活動等の活性化につながる多面的な支援が必要。</a:t>
            </a:r>
            <a:endParaRPr kumimoji="1" lang="en-US" altLang="ja-JP" dirty="0">
              <a:latin typeface="Meiryo UI" panose="020B0604030504040204" pitchFamily="50" charset="-128"/>
              <a:ea typeface="Meiryo UI" panose="020B0604030504040204" pitchFamily="50" charset="-128"/>
            </a:endParaRPr>
          </a:p>
          <a:p>
            <a:pPr algn="just">
              <a:spcBef>
                <a:spcPts val="600"/>
              </a:spcBef>
            </a:pPr>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情報提供</a:t>
            </a:r>
            <a:endParaRPr kumimoji="1" lang="en-US" altLang="ja-JP" sz="2000" b="1" u="sng"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情報過多と情報格差が同時に進む状況で</a:t>
            </a: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伝える</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べき対象に適切で意味のある情報</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を</a:t>
            </a:r>
            <a: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効率的</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に提供する手法やアクセス方法が課題。</a:t>
            </a:r>
            <a:endParaRPr kumimoji="1" lang="en-US" altLang="ja-JP" b="1"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適切で的確なツールと多様なチャンネルの活用による発信力・伝達力の強化が必要</a:t>
            </a:r>
            <a:r>
              <a:rPr kumimoji="1" lang="ja-JP" altLang="en-US" dirty="0" smtClean="0">
                <a:latin typeface="Meiryo UI" panose="020B0604030504040204" pitchFamily="50" charset="-128"/>
                <a:ea typeface="Meiryo UI" panose="020B0604030504040204" pitchFamily="50" charset="-128"/>
              </a:rPr>
              <a:t>。</a:t>
            </a:r>
            <a:endParaRPr kumimoji="1" lang="en-US" altLang="ja-JP" dirty="0" smtClean="0">
              <a:latin typeface="Meiryo UI" panose="020B0604030504040204" pitchFamily="50" charset="-128"/>
              <a:ea typeface="Meiryo UI" panose="020B0604030504040204" pitchFamily="50" charset="-128"/>
            </a:endParaRPr>
          </a:p>
          <a:p>
            <a:pPr marL="269875" indent="-269875" algn="just">
              <a:buFont typeface="Wingdings" panose="05000000000000000000" pitchFamily="2" charset="2"/>
              <a:buChar char="u"/>
            </a:pPr>
            <a:r>
              <a:rPr kumimoji="1" lang="ja-JP" altLang="en-US" sz="2000" b="1" u="sng" dirty="0" smtClean="0">
                <a:latin typeface="Meiryo UI" panose="020B0604030504040204" pitchFamily="50" charset="-128"/>
                <a:ea typeface="Meiryo UI" panose="020B0604030504040204" pitchFamily="50" charset="-128"/>
              </a:rPr>
              <a:t>普及啓発</a:t>
            </a:r>
            <a:endParaRPr kumimoji="1" lang="en-US" altLang="ja-JP" sz="2000" b="1" u="sng"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行動科学の知見や</a:t>
            </a:r>
            <a:r>
              <a:rPr kumimoji="1" lang="en-US" altLang="ja-JP" dirty="0">
                <a:latin typeface="Meiryo UI" panose="020B0604030504040204" pitchFamily="50" charset="-128"/>
                <a:ea typeface="Meiryo UI" panose="020B0604030504040204" pitchFamily="50" charset="-128"/>
              </a:rPr>
              <a:t>ICT</a:t>
            </a:r>
            <a:r>
              <a:rPr kumimoji="1" lang="ja-JP" altLang="en-US" dirty="0">
                <a:latin typeface="Meiryo UI" panose="020B0604030504040204" pitchFamily="50" charset="-128"/>
                <a:ea typeface="Meiryo UI" panose="020B0604030504040204" pitchFamily="50" charset="-128"/>
              </a:rPr>
              <a:t>技術など、費用対効果の高い多様な手法の導入が必要。</a:t>
            </a:r>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5939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0" y="-35961"/>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２．課題整理④（連携・協働について）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11</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27B0ADF2-1395-45A5-B673-3987D4B71B22}"/>
              </a:ext>
            </a:extLst>
          </p:cNvPr>
          <p:cNvSpPr txBox="1"/>
          <p:nvPr/>
        </p:nvSpPr>
        <p:spPr>
          <a:xfrm>
            <a:off x="179511" y="608965"/>
            <a:ext cx="8784976" cy="5324535"/>
          </a:xfrm>
          <a:prstGeom prst="rect">
            <a:avLst/>
          </a:prstGeom>
          <a:noFill/>
          <a:ln w="19050">
            <a:solidFill>
              <a:schemeClr val="accent6"/>
            </a:solidFill>
          </a:ln>
        </p:spPr>
        <p:txBody>
          <a:bodyPr wrap="square" rIns="108000" rtlCol="0">
            <a:spAutoFit/>
          </a:bodyPr>
          <a:lstStyle/>
          <a:p>
            <a:pPr marL="342900" indent="-342900" algn="just">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各主体の相互協力</a:t>
            </a:r>
            <a:endParaRPr kumimoji="1" lang="en-US" altLang="ja-JP" sz="2000" b="1" u="sng" dirty="0">
              <a:latin typeface="Meiryo UI" panose="020B0604030504040204" pitchFamily="50" charset="-128"/>
              <a:ea typeface="Meiryo UI" panose="020B0604030504040204" pitchFamily="50" charset="-128"/>
            </a:endParaRPr>
          </a:p>
          <a:p>
            <a:pPr marL="538163"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これまでは、各主体が各分野でそれぞれ取組みを推進する傾向が高かったが、今後は、</a:t>
            </a:r>
            <a:r>
              <a:rPr kumimoji="1" lang="en-US" altLang="ja-JP" dirty="0">
                <a:latin typeface="Meiryo UI" panose="020B0604030504040204" pitchFamily="50" charset="-128"/>
                <a:ea typeface="Meiryo UI" panose="020B0604030504040204" pitchFamily="50" charset="-128"/>
              </a:rPr>
              <a:t>SDGs</a:t>
            </a:r>
            <a:r>
              <a:rPr kumimoji="1" lang="ja-JP" altLang="en-US" dirty="0">
                <a:latin typeface="Meiryo UI" panose="020B0604030504040204" pitchFamily="50" charset="-128"/>
                <a:ea typeface="Meiryo UI" panose="020B0604030504040204" pitchFamily="50" charset="-128"/>
              </a:rPr>
              <a:t>の観点を踏まえ、脱炭素、資源循環、生物多様性、分散・自然共生といった分野の横断的な観点を重視し、環境保全活動や環境教育等を</a:t>
            </a:r>
            <a:r>
              <a:rPr kumimoji="1" lang="ja-JP" altLang="en-US" b="1" dirty="0">
                <a:latin typeface="Meiryo UI" panose="020B0604030504040204" pitchFamily="50" charset="-128"/>
                <a:ea typeface="Meiryo UI" panose="020B0604030504040204" pitchFamily="50" charset="-128"/>
              </a:rPr>
              <a:t>より一層体系的に推進</a:t>
            </a:r>
            <a:r>
              <a:rPr kumimoji="1" lang="ja-JP" altLang="en-US" dirty="0" smtClean="0">
                <a:latin typeface="Meiryo UI" panose="020B0604030504040204" pitchFamily="50" charset="-128"/>
                <a:ea typeface="Meiryo UI" panose="020B0604030504040204" pitchFamily="50" charset="-128"/>
              </a:rPr>
              <a:t>する</a:t>
            </a:r>
            <a:r>
              <a:rPr kumimoji="1" lang="en-US" altLang="ja-JP" dirty="0" smtClean="0">
                <a:latin typeface="Meiryo UI" panose="020B0604030504040204" pitchFamily="50" charset="-128"/>
                <a:ea typeface="Meiryo UI" panose="020B0604030504040204" pitchFamily="50" charset="-128"/>
              </a:rPr>
              <a:t/>
            </a:r>
            <a:br>
              <a:rPr kumimoji="1" lang="en-US" altLang="ja-JP" dirty="0" smtClean="0">
                <a:latin typeface="Meiryo UI" panose="020B0604030504040204" pitchFamily="50" charset="-128"/>
                <a:ea typeface="Meiryo UI" panose="020B0604030504040204" pitchFamily="50" charset="-128"/>
              </a:rPr>
            </a:br>
            <a:r>
              <a:rPr kumimoji="1" lang="ja-JP" altLang="en-US" dirty="0" smtClean="0">
                <a:latin typeface="Meiryo UI" panose="020B0604030504040204" pitchFamily="50" charset="-128"/>
                <a:ea typeface="Meiryo UI" panose="020B0604030504040204" pitchFamily="50" charset="-128"/>
              </a:rPr>
              <a:t>こと</a:t>
            </a:r>
            <a:r>
              <a:rPr kumimoji="1" lang="ja-JP" altLang="en-US" dirty="0">
                <a:latin typeface="Meiryo UI" panose="020B0604030504040204" pitchFamily="50" charset="-128"/>
                <a:ea typeface="Meiryo UI" panose="020B0604030504040204" pitchFamily="50" charset="-128"/>
              </a:rPr>
              <a:t>が必要。</a:t>
            </a:r>
            <a:endParaRPr kumimoji="1" lang="en-US" altLang="ja-JP" dirty="0">
              <a:latin typeface="Meiryo UI" panose="020B0604030504040204" pitchFamily="50" charset="-128"/>
              <a:ea typeface="Meiryo UI" panose="020B0604030504040204" pitchFamily="50" charset="-128"/>
            </a:endParaRPr>
          </a:p>
          <a:p>
            <a:pPr marL="538163"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府民、学校、民間団体、事業者、行政機関等の</a:t>
            </a:r>
            <a:r>
              <a:rPr kumimoji="1" lang="ja-JP" altLang="en-US" b="1" dirty="0">
                <a:latin typeface="Meiryo UI" panose="020B0604030504040204" pitchFamily="50" charset="-128"/>
                <a:ea typeface="Meiryo UI" panose="020B0604030504040204" pitchFamily="50" charset="-128"/>
              </a:rPr>
              <a:t>各主体が強みや魅力を発揮して、相互に協力して、関連づけを意識した取り組みを進めていく</a:t>
            </a:r>
            <a:r>
              <a:rPr kumimoji="1" lang="ja-JP" altLang="en-US" dirty="0">
                <a:latin typeface="Meiryo UI" panose="020B0604030504040204" pitchFamily="50" charset="-128"/>
                <a:ea typeface="Meiryo UI" panose="020B0604030504040204" pitchFamily="50" charset="-128"/>
              </a:rPr>
              <a:t>ことが必要。</a:t>
            </a:r>
            <a:endParaRPr kumimoji="1" lang="en-US" altLang="ja-JP" dirty="0">
              <a:latin typeface="Meiryo UI" panose="020B0604030504040204" pitchFamily="50" charset="-128"/>
              <a:ea typeface="Meiryo UI" panose="020B0604030504040204" pitchFamily="50" charset="-128"/>
            </a:endParaRPr>
          </a:p>
          <a:p>
            <a:pPr marL="285750" indent="-285750" algn="just">
              <a:spcBef>
                <a:spcPts val="600"/>
              </a:spcBef>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地域での広がり浸透</a:t>
            </a:r>
            <a:endParaRPr kumimoji="1" lang="en-US" altLang="ja-JP" sz="2000" b="1" u="sng" dirty="0">
              <a:latin typeface="Meiryo UI" panose="020B0604030504040204" pitchFamily="50" charset="-128"/>
              <a:ea typeface="Meiryo UI" panose="020B0604030504040204" pitchFamily="50" charset="-128"/>
            </a:endParaRPr>
          </a:p>
          <a:p>
            <a:pPr marL="538163"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各取組みの輪が地域で広がり浸透していくよう、様々な場、主体、世代における活動</a:t>
            </a:r>
            <a:r>
              <a:rPr kumimoji="1" lang="ja-JP" altLang="en-US" dirty="0" smtClean="0">
                <a:latin typeface="Meiryo UI" panose="020B0604030504040204" pitchFamily="50" charset="-128"/>
                <a:ea typeface="Meiryo UI" panose="020B0604030504040204" pitchFamily="50" charset="-128"/>
              </a:rPr>
              <a:t>を</a:t>
            </a:r>
            <a:r>
              <a:rPr kumimoji="1" lang="en-US" altLang="ja-JP" dirty="0" smtClean="0">
                <a:latin typeface="Meiryo UI" panose="020B0604030504040204" pitchFamily="50" charset="-128"/>
                <a:ea typeface="Meiryo UI" panose="020B0604030504040204" pitchFamily="50" charset="-128"/>
              </a:rPr>
              <a:t/>
            </a:r>
            <a:br>
              <a:rPr kumimoji="1" lang="en-US" altLang="ja-JP" dirty="0" smtClean="0">
                <a:latin typeface="Meiryo UI" panose="020B0604030504040204" pitchFamily="50" charset="-128"/>
                <a:ea typeface="Meiryo UI" panose="020B0604030504040204" pitchFamily="50" charset="-128"/>
              </a:rPr>
            </a:br>
            <a:r>
              <a:rPr kumimoji="1" lang="ja-JP" altLang="en-US" dirty="0" smtClean="0">
                <a:latin typeface="Meiryo UI" panose="020B0604030504040204" pitchFamily="50" charset="-128"/>
                <a:ea typeface="Meiryo UI" panose="020B0604030504040204" pitchFamily="50" charset="-128"/>
              </a:rPr>
              <a:t>つなぐ</a:t>
            </a:r>
            <a:r>
              <a:rPr kumimoji="1" lang="ja-JP" altLang="en-US" dirty="0">
                <a:latin typeface="Meiryo UI" panose="020B0604030504040204" pitchFamily="50" charset="-128"/>
                <a:ea typeface="Meiryo UI" panose="020B0604030504040204" pitchFamily="50" charset="-128"/>
              </a:rPr>
              <a:t>ことが必要。</a:t>
            </a:r>
            <a:endParaRPr kumimoji="1" lang="en-US" altLang="ja-JP" dirty="0">
              <a:latin typeface="Meiryo UI" panose="020B0604030504040204" pitchFamily="50" charset="-128"/>
              <a:ea typeface="Meiryo UI" panose="020B0604030504040204" pitchFamily="50" charset="-128"/>
            </a:endParaRPr>
          </a:p>
          <a:p>
            <a:pPr marL="538163"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従来のように</a:t>
            </a:r>
            <a:r>
              <a:rPr kumimoji="1" lang="ja-JP" altLang="en-US" b="1" dirty="0">
                <a:latin typeface="Meiryo UI" panose="020B0604030504040204" pitchFamily="50" charset="-128"/>
                <a:ea typeface="Meiryo UI" panose="020B0604030504040204" pitchFamily="50" charset="-128"/>
              </a:rPr>
              <a:t>地理的なエリアに捉われない、多様な関係性や繋がりを環境教育の広がり</a:t>
            </a:r>
            <a:r>
              <a:rPr kumimoji="1" lang="ja-JP" altLang="en-US" dirty="0">
                <a:latin typeface="Meiryo UI" panose="020B0604030504040204" pitchFamily="50" charset="-128"/>
                <a:ea typeface="Meiryo UI" panose="020B0604030504040204" pitchFamily="50" charset="-128"/>
              </a:rPr>
              <a:t>のためにも生かしていくことが不可欠。</a:t>
            </a:r>
            <a:endParaRPr kumimoji="1" lang="en-US" altLang="ja-JP" dirty="0">
              <a:latin typeface="Meiryo UI" panose="020B0604030504040204" pitchFamily="50" charset="-128"/>
              <a:ea typeface="Meiryo UI" panose="020B0604030504040204" pitchFamily="50" charset="-128"/>
            </a:endParaRPr>
          </a:p>
          <a:p>
            <a:pPr marL="538163"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協働の取組みを効果的に実施するには、対等な立場と役割分担、相互理解と信頼醸成や</a:t>
            </a:r>
            <a:r>
              <a:rPr kumimoji="1" lang="ja-JP" altLang="en-US" b="1" dirty="0">
                <a:latin typeface="Meiryo UI" panose="020B0604030504040204" pitchFamily="50" charset="-128"/>
                <a:ea typeface="Meiryo UI" panose="020B0604030504040204" pitchFamily="50" charset="-128"/>
              </a:rPr>
              <a:t>コーディネーターやファシリテーターの活用</a:t>
            </a:r>
            <a:r>
              <a:rPr kumimoji="1" lang="ja-JP" altLang="en-US" dirty="0">
                <a:latin typeface="Meiryo UI" panose="020B0604030504040204" pitchFamily="50" charset="-128"/>
                <a:ea typeface="Meiryo UI" panose="020B0604030504040204" pitchFamily="50" charset="-128"/>
              </a:rPr>
              <a:t>等が必要。</a:t>
            </a:r>
            <a:endParaRPr kumimoji="1" lang="en-US" altLang="ja-JP" dirty="0">
              <a:latin typeface="Meiryo UI" panose="020B0604030504040204" pitchFamily="50" charset="-128"/>
              <a:ea typeface="Meiryo UI" panose="020B0604030504040204" pitchFamily="50" charset="-128"/>
            </a:endParaRPr>
          </a:p>
          <a:p>
            <a:pPr marL="285750" indent="-285750" algn="just">
              <a:spcBef>
                <a:spcPts val="600"/>
              </a:spcBef>
              <a:buFont typeface="Wingdings" panose="05000000000000000000" pitchFamily="2" charset="2"/>
              <a:buChar char="u"/>
            </a:pPr>
            <a:r>
              <a:rPr kumimoji="1" lang="ja-JP" altLang="en-US" sz="2000" b="1" u="sng" dirty="0">
                <a:latin typeface="Meiryo UI" panose="020B0604030504040204" pitchFamily="50" charset="-128"/>
                <a:ea typeface="Meiryo UI" panose="020B0604030504040204" pitchFamily="50" charset="-128"/>
              </a:rPr>
              <a:t>新たなネットワークの形成</a:t>
            </a:r>
            <a:endParaRPr kumimoji="1" lang="en-US" altLang="ja-JP" sz="2000" b="1" u="sng" dirty="0">
              <a:latin typeface="Meiryo UI" panose="020B0604030504040204" pitchFamily="50" charset="-128"/>
              <a:ea typeface="Meiryo UI" panose="020B0604030504040204" pitchFamily="50" charset="-128"/>
            </a:endParaRPr>
          </a:p>
          <a:p>
            <a:pPr marL="538163" indent="-269875" algn="just">
              <a:buFont typeface="Meiryo UI" panose="020B0604030504040204" pitchFamily="50" charset="-128"/>
              <a:buChar char="○"/>
            </a:pPr>
            <a:r>
              <a:rPr kumimoji="1" lang="ja-JP" altLang="en-US" dirty="0">
                <a:latin typeface="Meiryo UI" panose="020B0604030504040204" pitchFamily="50" charset="-128"/>
                <a:ea typeface="Meiryo UI" panose="020B0604030504040204" pitchFamily="50" charset="-128"/>
              </a:rPr>
              <a:t>これまでに構築してきたネットワークを活用したさらなる取組の拡大だけはなく、新たな主体の参画を得た</a:t>
            </a:r>
            <a:r>
              <a:rPr kumimoji="1" lang="ja-JP" altLang="en-US" b="1" dirty="0">
                <a:latin typeface="Meiryo UI" panose="020B0604030504040204" pitchFamily="50" charset="-128"/>
                <a:ea typeface="Meiryo UI" panose="020B0604030504040204" pitchFamily="50" charset="-128"/>
              </a:rPr>
              <a:t>新たな</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パートナーシップを構築し、新陳代謝と持続性を両立</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する</a:t>
            </a:r>
            <a: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ネットワーク</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を形成することが求められる。</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96900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chemeClr val="bg1"/>
                </a:solidFill>
                <a:latin typeface="Meiryo UI" panose="020B0604030504040204" pitchFamily="50" charset="-128"/>
                <a:ea typeface="Meiryo UI" panose="020B0604030504040204" pitchFamily="50" charset="-128"/>
              </a:rPr>
              <a:t>２</a:t>
            </a:r>
            <a:r>
              <a:rPr lang="en-US" altLang="ja-JP" sz="2400" b="1" dirty="0">
                <a:solidFill>
                  <a:schemeClr val="bg1"/>
                </a:solidFill>
                <a:latin typeface="Meiryo UI" panose="020B0604030504040204" pitchFamily="50" charset="-128"/>
                <a:ea typeface="Meiryo UI" panose="020B0604030504040204" pitchFamily="50" charset="-128"/>
              </a:rPr>
              <a:t>.</a:t>
            </a:r>
            <a:r>
              <a:rPr lang="ja-JP" altLang="en-US" sz="2400" b="1" dirty="0">
                <a:solidFill>
                  <a:schemeClr val="bg1"/>
                </a:solidFill>
                <a:latin typeface="Meiryo UI" panose="020B0604030504040204" pitchFamily="50" charset="-128"/>
                <a:ea typeface="Meiryo UI" panose="020B0604030504040204" pitchFamily="50" charset="-128"/>
              </a:rPr>
              <a:t>　環境教育等の推進に係る課題等について</a:t>
            </a:r>
            <a:endParaRPr kumimoji="1" lang="ja-JP" altLang="en-US" sz="2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B3B24C59-45CB-483A-B876-15425D48298F}"/>
              </a:ext>
            </a:extLst>
          </p:cNvPr>
          <p:cNvSpPr/>
          <p:nvPr/>
        </p:nvSpPr>
        <p:spPr>
          <a:xfrm>
            <a:off x="8604448" y="83542"/>
            <a:ext cx="419634"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45A441D7-09C9-E8C5-9C95-F2703DACB3AC}"/>
              </a:ext>
            </a:extLst>
          </p:cNvPr>
          <p:cNvSpPr txBox="1"/>
          <p:nvPr/>
        </p:nvSpPr>
        <p:spPr>
          <a:xfrm>
            <a:off x="541671" y="1149052"/>
            <a:ext cx="8238460" cy="1015663"/>
          </a:xfrm>
          <a:prstGeom prst="rect">
            <a:avLst/>
          </a:prstGeom>
          <a:noFill/>
        </p:spPr>
        <p:txBody>
          <a:bodyPr wrap="square" rtlCol="0">
            <a:spAutoFit/>
          </a:bodyPr>
          <a:lstStyle/>
          <a:p>
            <a:pPr algn="just"/>
            <a:r>
              <a:rPr kumimoji="1" lang="ja-JP" altLang="en-US" sz="2000" dirty="0" smtClean="0">
                <a:latin typeface="Meiryo UI" panose="020B0604030504040204" pitchFamily="50" charset="-128"/>
                <a:ea typeface="Meiryo UI" panose="020B0604030504040204" pitchFamily="50" charset="-128"/>
              </a:rPr>
              <a:t>「</a:t>
            </a:r>
            <a:r>
              <a:rPr kumimoji="1" lang="ja-JP" altLang="en-US" sz="2000" b="1" u="sng" dirty="0" smtClean="0">
                <a:latin typeface="Meiryo UI" panose="020B0604030504040204" pitchFamily="50" charset="-128"/>
                <a:ea typeface="Meiryo UI" panose="020B0604030504040204" pitchFamily="50" charset="-128"/>
              </a:rPr>
              <a:t>今後</a:t>
            </a:r>
            <a:r>
              <a:rPr kumimoji="1" lang="ja-JP" altLang="en-US" sz="2000" b="1" u="sng" dirty="0">
                <a:latin typeface="Meiryo UI" panose="020B0604030504040204" pitchFamily="50" charset="-128"/>
                <a:ea typeface="Meiryo UI" panose="020B0604030504040204" pitchFamily="50" charset="-128"/>
              </a:rPr>
              <a:t>の⼤阪府環境教育等⾏動計画のあり</a:t>
            </a:r>
            <a:r>
              <a:rPr kumimoji="1" lang="ja-JP" altLang="en-US" sz="2000" b="1" u="sng"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」の</a:t>
            </a:r>
            <a:r>
              <a:rPr kumimoji="1" lang="ja-JP" altLang="en-US" sz="2000" dirty="0">
                <a:latin typeface="Meiryo UI" panose="020B0604030504040204" pitchFamily="50" charset="-128"/>
                <a:ea typeface="Meiryo UI" panose="020B0604030504040204" pitchFamily="50" charset="-128"/>
              </a:rPr>
              <a:t>検討において、</a:t>
            </a:r>
            <a:r>
              <a:rPr kumimoji="1" lang="en-US" altLang="ja-JP" sz="2000" dirty="0">
                <a:latin typeface="Meiryo UI" panose="020B0604030504040204" pitchFamily="50" charset="-128"/>
                <a:ea typeface="Meiryo UI" panose="020B0604030504040204" pitchFamily="50" charset="-128"/>
              </a:rPr>
              <a:t>SDGs</a:t>
            </a:r>
            <a:r>
              <a:rPr kumimoji="1" lang="ja-JP" altLang="en-US" sz="2000" dirty="0">
                <a:latin typeface="Meiryo UI" panose="020B0604030504040204" pitchFamily="50" charset="-128"/>
                <a:ea typeface="Meiryo UI" panose="020B0604030504040204" pitchFamily="50" charset="-128"/>
              </a:rPr>
              <a:t>の観点、気候変動や生物多様性等の新たな課題を踏まえ</a:t>
            </a:r>
            <a:r>
              <a:rPr kumimoji="1" lang="ja-JP" altLang="en-US" sz="2000" dirty="0" smtClean="0">
                <a:latin typeface="Meiryo UI" panose="020B0604030504040204" pitchFamily="50" charset="-128"/>
                <a:ea typeface="Meiryo UI" panose="020B0604030504040204" pitchFamily="50" charset="-128"/>
              </a:rPr>
              <a:t>、以下</a:t>
            </a:r>
            <a:r>
              <a:rPr kumimoji="1" lang="ja-JP" altLang="en-US" sz="2000" dirty="0">
                <a:latin typeface="Meiryo UI" panose="020B0604030504040204" pitchFamily="50" charset="-128"/>
                <a:ea typeface="Meiryo UI" panose="020B0604030504040204" pitchFamily="50" charset="-128"/>
              </a:rPr>
              <a:t>の</a:t>
            </a:r>
            <a:r>
              <a:rPr kumimoji="1" lang="ja-JP" altLang="en-US" sz="2000" dirty="0" smtClean="0">
                <a:latin typeface="Meiryo UI" panose="020B0604030504040204" pitchFamily="50" charset="-128"/>
                <a:ea typeface="Meiryo UI" panose="020B0604030504040204" pitchFamily="50" charset="-128"/>
              </a:rPr>
              <a:t>項目を論点にしては</a:t>
            </a:r>
            <a:r>
              <a:rPr kumimoji="1" lang="en-US" altLang="ja-JP" sz="2000" dirty="0" smtClean="0">
                <a:latin typeface="Meiryo UI" panose="020B0604030504040204" pitchFamily="50" charset="-128"/>
                <a:ea typeface="Meiryo UI" panose="020B0604030504040204" pitchFamily="50" charset="-128"/>
              </a:rPr>
              <a:t/>
            </a:r>
            <a:br>
              <a:rPr kumimoji="1" lang="en-US" altLang="ja-JP" sz="2000" dirty="0" smtClean="0">
                <a:latin typeface="Meiryo UI" panose="020B0604030504040204" pitchFamily="50" charset="-128"/>
                <a:ea typeface="Meiryo UI" panose="020B0604030504040204" pitchFamily="50" charset="-128"/>
              </a:rPr>
            </a:br>
            <a:r>
              <a:rPr kumimoji="1" lang="ja-JP" altLang="en-US" sz="2000" dirty="0" smtClean="0">
                <a:latin typeface="Meiryo UI" panose="020B0604030504040204" pitchFamily="50" charset="-128"/>
                <a:ea typeface="Meiryo UI" panose="020B0604030504040204" pitchFamily="50" charset="-128"/>
              </a:rPr>
              <a:t>どう</a:t>
            </a:r>
            <a:r>
              <a:rPr kumimoji="1" lang="ja-JP" altLang="en-US" sz="2000" dirty="0">
                <a:latin typeface="Meiryo UI" panose="020B0604030504040204" pitchFamily="50" charset="-128"/>
                <a:ea typeface="Meiryo UI" panose="020B0604030504040204" pitchFamily="50" charset="-128"/>
              </a:rPr>
              <a:t>か。</a:t>
            </a:r>
            <a:endParaRPr kumimoji="1" lang="en-US" altLang="ja-JP" sz="20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20CDEFE7-7D27-A4C2-32D3-BC8A9F4A9844}"/>
              </a:ext>
            </a:extLst>
          </p:cNvPr>
          <p:cNvSpPr txBox="1"/>
          <p:nvPr/>
        </p:nvSpPr>
        <p:spPr>
          <a:xfrm>
            <a:off x="251520" y="714281"/>
            <a:ext cx="7698103" cy="461665"/>
          </a:xfrm>
          <a:prstGeom prst="rect">
            <a:avLst/>
          </a:prstGeom>
          <a:noFill/>
        </p:spPr>
        <p:txBody>
          <a:bodyPr wrap="square" rtlCol="0">
            <a:spAutoFit/>
          </a:bodyPr>
          <a:lstStyle/>
          <a:p>
            <a:pPr marL="342900" indent="-342900">
              <a:buFont typeface="Wingdings" panose="05000000000000000000" pitchFamily="2" charset="2"/>
              <a:buChar char="n"/>
            </a:pPr>
            <a:r>
              <a:rPr kumimoji="1" lang="ja-JP" altLang="en-US" sz="2400" dirty="0" smtClean="0">
                <a:latin typeface="Meiryo UI" panose="020B0604030504040204" pitchFamily="50" charset="-128"/>
                <a:ea typeface="Meiryo UI" panose="020B0604030504040204" pitchFamily="50" charset="-128"/>
              </a:rPr>
              <a:t>整理</a:t>
            </a:r>
            <a:r>
              <a:rPr kumimoji="1" lang="ja-JP" altLang="en-US" sz="2400" dirty="0">
                <a:latin typeface="Meiryo UI" panose="020B0604030504040204" pitchFamily="50" charset="-128"/>
                <a:ea typeface="Meiryo UI" panose="020B0604030504040204" pitchFamily="50" charset="-128"/>
              </a:rPr>
              <a:t>事項について</a:t>
            </a:r>
            <a:endParaRPr kumimoji="1" lang="en-US" altLang="ja-JP" sz="24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F3C827A4-4BC4-833F-60F7-FBEA06FFA177}"/>
              </a:ext>
            </a:extLst>
          </p:cNvPr>
          <p:cNvSpPr txBox="1"/>
          <p:nvPr/>
        </p:nvSpPr>
        <p:spPr>
          <a:xfrm>
            <a:off x="619142" y="2367234"/>
            <a:ext cx="7121210" cy="4216539"/>
          </a:xfrm>
          <a:prstGeom prst="rect">
            <a:avLst/>
          </a:prstGeom>
          <a:noFill/>
        </p:spPr>
        <p:txBody>
          <a:bodyPr wrap="square" rtlCol="0">
            <a:spAutoFit/>
          </a:bodyPr>
          <a:lstStyle/>
          <a:p>
            <a:pPr marL="342900" indent="-342900">
              <a:lnSpc>
                <a:spcPct val="150000"/>
              </a:lnSpc>
              <a:buFont typeface="Meiryo UI" panose="020B0604030504040204" pitchFamily="50" charset="-128"/>
              <a:buChar char="○"/>
            </a:pPr>
            <a:r>
              <a:rPr kumimoji="1" lang="ja-JP" altLang="en-US" sz="2000" b="1" u="sng" dirty="0">
                <a:latin typeface="Meiryo UI" panose="020B0604030504040204" pitchFamily="50" charset="-128"/>
                <a:ea typeface="Meiryo UI" panose="020B0604030504040204" pitchFamily="50" charset="-128"/>
              </a:rPr>
              <a:t>環境教育を推進する主体とその役割について</a:t>
            </a:r>
            <a:endParaRPr kumimoji="1" lang="en-US" altLang="ja-JP" sz="2000" b="1" u="sng" dirty="0">
              <a:latin typeface="Meiryo UI" panose="020B0604030504040204" pitchFamily="50" charset="-128"/>
              <a:ea typeface="Meiryo UI" panose="020B0604030504040204" pitchFamily="50" charset="-128"/>
            </a:endParaRPr>
          </a:p>
          <a:p>
            <a:pPr marL="620713" indent="-350838">
              <a:buFont typeface="Wingdings" panose="05000000000000000000" pitchFamily="2" charset="2"/>
              <a:buChar char="Ø"/>
            </a:pPr>
            <a:r>
              <a:rPr kumimoji="1" lang="ja-JP" altLang="en-US" dirty="0">
                <a:latin typeface="Meiryo UI" panose="020B0604030504040204" pitchFamily="50" charset="-128"/>
                <a:ea typeface="Meiryo UI" panose="020B0604030504040204" pitchFamily="50" charset="-128"/>
              </a:rPr>
              <a:t>府民・地域コミュニティ</a:t>
            </a:r>
            <a:endParaRPr kumimoji="1" lang="en-US" altLang="ja-JP" dirty="0">
              <a:latin typeface="Meiryo UI" panose="020B0604030504040204" pitchFamily="50" charset="-128"/>
              <a:ea typeface="Meiryo UI" panose="020B0604030504040204" pitchFamily="50" charset="-128"/>
            </a:endParaRPr>
          </a:p>
          <a:p>
            <a:pPr marL="620713" indent="-350838">
              <a:buFont typeface="Wingdings" panose="05000000000000000000" pitchFamily="2" charset="2"/>
              <a:buChar char="Ø"/>
            </a:pPr>
            <a:r>
              <a:rPr kumimoji="1" lang="ja-JP" altLang="en-US" dirty="0">
                <a:latin typeface="Meiryo UI" panose="020B0604030504040204" pitchFamily="50" charset="-128"/>
                <a:ea typeface="Meiryo UI" panose="020B0604030504040204" pitchFamily="50" charset="-128"/>
              </a:rPr>
              <a:t>民間団体（</a:t>
            </a:r>
            <a:r>
              <a:rPr kumimoji="1" lang="en-US" altLang="ja-JP" dirty="0">
                <a:latin typeface="Meiryo UI" panose="020B0604030504040204" pitchFamily="50" charset="-128"/>
                <a:ea typeface="Meiryo UI" panose="020B0604030504040204" pitchFamily="50" charset="-128"/>
              </a:rPr>
              <a:t>NPO</a:t>
            </a:r>
            <a:r>
              <a:rPr kumimoji="1" lang="ja-JP" altLang="en-US" dirty="0">
                <a:latin typeface="Meiryo UI" panose="020B0604030504040204" pitchFamily="50" charset="-128"/>
                <a:ea typeface="Meiryo UI" panose="020B0604030504040204" pitchFamily="50" charset="-128"/>
              </a:rPr>
              <a:t>等）、事業者</a:t>
            </a:r>
            <a:endParaRPr kumimoji="1" lang="en-US" altLang="ja-JP" dirty="0">
              <a:latin typeface="Meiryo UI" panose="020B0604030504040204" pitchFamily="50" charset="-128"/>
              <a:ea typeface="Meiryo UI" panose="020B0604030504040204" pitchFamily="50" charset="-128"/>
            </a:endParaRPr>
          </a:p>
          <a:p>
            <a:pPr marL="620713" indent="-350838">
              <a:buFont typeface="Wingdings" panose="05000000000000000000" pitchFamily="2" charset="2"/>
              <a:buChar char="Ø"/>
            </a:pPr>
            <a:r>
              <a:rPr kumimoji="1" lang="ja-JP" altLang="en-US" dirty="0">
                <a:latin typeface="Meiryo UI" panose="020B0604030504040204" pitchFamily="50" charset="-128"/>
                <a:ea typeface="Meiryo UI" panose="020B0604030504040204" pitchFamily="50" charset="-128"/>
              </a:rPr>
              <a:t>行政機関（市町村・府）</a:t>
            </a:r>
            <a:endParaRPr kumimoji="1" lang="en-US" altLang="ja-JP" sz="2000" dirty="0">
              <a:latin typeface="Meiryo UI" panose="020B0604030504040204" pitchFamily="50" charset="-128"/>
              <a:ea typeface="Meiryo UI" panose="020B0604030504040204" pitchFamily="50" charset="-128"/>
            </a:endParaRPr>
          </a:p>
          <a:p>
            <a:pPr marL="285750" indent="-285750">
              <a:lnSpc>
                <a:spcPct val="150000"/>
              </a:lnSpc>
              <a:buFont typeface="Meiryo UI" panose="020B0604030504040204" pitchFamily="50" charset="-128"/>
              <a:buChar char="○"/>
            </a:pPr>
            <a:r>
              <a:rPr kumimoji="1" lang="ja-JP" altLang="en-US" sz="2000" b="1" u="sng" dirty="0">
                <a:latin typeface="Meiryo UI" panose="020B0604030504040204" pitchFamily="50" charset="-128"/>
                <a:ea typeface="Meiryo UI" panose="020B0604030504040204" pitchFamily="50" charset="-128"/>
              </a:rPr>
              <a:t>環境教育の</a:t>
            </a:r>
            <a:r>
              <a:rPr kumimoji="1" lang="ja-JP" altLang="en-US" sz="2000" b="1" u="sng" dirty="0" smtClean="0">
                <a:latin typeface="Meiryo UI" panose="020B0604030504040204" pitchFamily="50" charset="-128"/>
                <a:ea typeface="Meiryo UI" panose="020B0604030504040204" pitchFamily="50" charset="-128"/>
              </a:rPr>
              <a:t>機会の確保に</a:t>
            </a:r>
            <a:r>
              <a:rPr kumimoji="1" lang="ja-JP" altLang="en-US" sz="2000" b="1" u="sng" dirty="0">
                <a:latin typeface="Meiryo UI" panose="020B0604030504040204" pitchFamily="50" charset="-128"/>
                <a:ea typeface="Meiryo UI" panose="020B0604030504040204" pitchFamily="50" charset="-128"/>
              </a:rPr>
              <a:t>ついて</a:t>
            </a:r>
            <a:endParaRPr kumimoji="1" lang="en-US" altLang="ja-JP" sz="2000" b="1" u="sng" dirty="0">
              <a:latin typeface="Meiryo UI" panose="020B0604030504040204" pitchFamily="50" charset="-128"/>
              <a:ea typeface="Meiryo UI" panose="020B0604030504040204" pitchFamily="50" charset="-128"/>
            </a:endParaRPr>
          </a:p>
          <a:p>
            <a:pPr marL="631825" indent="-363538">
              <a:buFont typeface="Wingdings" panose="05000000000000000000" pitchFamily="2" charset="2"/>
              <a:buChar char="Ø"/>
            </a:pPr>
            <a:r>
              <a:rPr kumimoji="1" lang="ja-JP" altLang="en-US" dirty="0">
                <a:latin typeface="Meiryo UI" panose="020B0604030504040204" pitchFamily="50" charset="-128"/>
                <a:ea typeface="Meiryo UI" panose="020B0604030504040204" pitchFamily="50" charset="-128"/>
              </a:rPr>
              <a:t>学校における環境教育、課外活動</a:t>
            </a:r>
            <a:endParaRPr kumimoji="1" lang="en-US" altLang="ja-JP" dirty="0">
              <a:latin typeface="Meiryo UI" panose="020B0604030504040204" pitchFamily="50" charset="-128"/>
              <a:ea typeface="Meiryo UI" panose="020B0604030504040204" pitchFamily="50" charset="-128"/>
            </a:endParaRPr>
          </a:p>
          <a:p>
            <a:pPr marL="631825" indent="-363538">
              <a:buFont typeface="Wingdings" panose="05000000000000000000" pitchFamily="2" charset="2"/>
              <a:buChar char="Ø"/>
            </a:pPr>
            <a:r>
              <a:rPr kumimoji="1" lang="ja-JP" altLang="en-US" dirty="0">
                <a:latin typeface="Meiryo UI" panose="020B0604030504040204" pitchFamily="50" charset="-128"/>
                <a:ea typeface="Meiryo UI" panose="020B0604030504040204" pitchFamily="50" charset="-128"/>
              </a:rPr>
              <a:t>地域における生涯学習、環境保全活動</a:t>
            </a:r>
            <a:endParaRPr kumimoji="1" lang="en-US" altLang="ja-JP" dirty="0">
              <a:latin typeface="Meiryo UI" panose="020B0604030504040204" pitchFamily="50" charset="-128"/>
              <a:ea typeface="Meiryo UI" panose="020B0604030504040204" pitchFamily="50" charset="-128"/>
            </a:endParaRPr>
          </a:p>
          <a:p>
            <a:pPr marL="631825" indent="-363538">
              <a:buFont typeface="Wingdings" panose="05000000000000000000" pitchFamily="2" charset="2"/>
              <a:buChar char="Ø"/>
            </a:pPr>
            <a:r>
              <a:rPr kumimoji="1" lang="ja-JP" altLang="en-US" dirty="0">
                <a:latin typeface="Meiryo UI" panose="020B0604030504040204" pitchFamily="50" charset="-128"/>
                <a:ea typeface="Meiryo UI" panose="020B0604030504040204" pitchFamily="50" charset="-128"/>
              </a:rPr>
              <a:t>企業における環境研修、地域との連携</a:t>
            </a:r>
            <a:endParaRPr kumimoji="1" lang="en-US" altLang="ja-JP" sz="2000" dirty="0">
              <a:latin typeface="Meiryo UI" panose="020B0604030504040204" pitchFamily="50" charset="-128"/>
              <a:ea typeface="Meiryo UI" panose="020B0604030504040204" pitchFamily="50" charset="-128"/>
            </a:endParaRPr>
          </a:p>
          <a:p>
            <a:pPr marL="285750" indent="-285750">
              <a:lnSpc>
                <a:spcPct val="150000"/>
              </a:lnSpc>
              <a:buFont typeface="Meiryo UI" panose="020B0604030504040204" pitchFamily="50" charset="-128"/>
              <a:buChar char="○"/>
            </a:pPr>
            <a:r>
              <a:rPr kumimoji="1" lang="ja-JP" altLang="en-US" sz="2000" b="1" u="sng" dirty="0" smtClean="0">
                <a:latin typeface="Meiryo UI" panose="020B0604030504040204" pitchFamily="50" charset="-128"/>
                <a:ea typeface="Meiryo UI" panose="020B0604030504040204" pitchFamily="50" charset="-128"/>
              </a:rPr>
              <a:t>環境教育の推進手法の充実について</a:t>
            </a:r>
            <a:endParaRPr kumimoji="1" lang="en-US" altLang="ja-JP" sz="2000" b="1" u="sng" dirty="0">
              <a:latin typeface="Meiryo UI" panose="020B0604030504040204" pitchFamily="50" charset="-128"/>
              <a:ea typeface="Meiryo UI" panose="020B0604030504040204" pitchFamily="50" charset="-128"/>
            </a:endParaRPr>
          </a:p>
          <a:p>
            <a:pPr marL="631825" indent="-363538">
              <a:buFont typeface="Wingdings" panose="05000000000000000000" pitchFamily="2" charset="2"/>
              <a:buChar char="Ø"/>
            </a:pPr>
            <a:r>
              <a:rPr kumimoji="1" lang="ja-JP" altLang="en-US" dirty="0">
                <a:latin typeface="Meiryo UI" panose="020B0604030504040204" pitchFamily="50" charset="-128"/>
                <a:ea typeface="Meiryo UI" panose="020B0604030504040204" pitchFamily="50" charset="-128"/>
              </a:rPr>
              <a:t>行動変容や社会変革を考慮した効果的な手法の導入</a:t>
            </a:r>
            <a:endParaRPr kumimoji="1" lang="en-US" altLang="ja-JP" dirty="0">
              <a:latin typeface="Meiryo UI" panose="020B0604030504040204" pitchFamily="50" charset="-128"/>
              <a:ea typeface="Meiryo UI" panose="020B0604030504040204" pitchFamily="50" charset="-128"/>
            </a:endParaRPr>
          </a:p>
          <a:p>
            <a:pPr marL="268287"/>
            <a:r>
              <a:rPr kumimoji="1" lang="ja-JP" altLang="en-US" dirty="0">
                <a:latin typeface="Meiryo UI" panose="020B0604030504040204" pitchFamily="50" charset="-128"/>
                <a:ea typeface="Meiryo UI" panose="020B0604030504040204" pitchFamily="50" charset="-128"/>
              </a:rPr>
              <a:t>　　（行動科学の知見や</a:t>
            </a:r>
            <a:r>
              <a:rPr kumimoji="1" lang="en-US" altLang="ja-JP" dirty="0">
                <a:latin typeface="Meiryo UI" panose="020B0604030504040204" pitchFamily="50" charset="-128"/>
                <a:ea typeface="Meiryo UI" panose="020B0604030504040204" pitchFamily="50" charset="-128"/>
              </a:rPr>
              <a:t>ICT</a:t>
            </a:r>
            <a:r>
              <a:rPr kumimoji="1" lang="ja-JP" altLang="en-US" dirty="0">
                <a:latin typeface="Meiryo UI" panose="020B0604030504040204" pitchFamily="50" charset="-128"/>
                <a:ea typeface="Meiryo UI" panose="020B0604030504040204" pitchFamily="50" charset="-128"/>
              </a:rPr>
              <a:t>技術の活用など）</a:t>
            </a:r>
            <a:endParaRPr kumimoji="1" lang="en-US" altLang="ja-JP" dirty="0">
              <a:latin typeface="Meiryo UI" panose="020B0604030504040204" pitchFamily="50" charset="-128"/>
              <a:ea typeface="Meiryo UI" panose="020B0604030504040204" pitchFamily="50" charset="-128"/>
            </a:endParaRPr>
          </a:p>
          <a:p>
            <a:pPr marL="285750" indent="-285750">
              <a:lnSpc>
                <a:spcPct val="150000"/>
              </a:lnSpc>
              <a:buFont typeface="Meiryo UI" panose="020B0604030504040204" pitchFamily="50" charset="-128"/>
              <a:buChar char="○"/>
            </a:pPr>
            <a:r>
              <a:rPr kumimoji="1" lang="ja-JP" altLang="en-US" sz="2000" b="1" u="sng" dirty="0">
                <a:latin typeface="Meiryo UI" panose="020B0604030504040204" pitchFamily="50" charset="-128"/>
                <a:ea typeface="Meiryo UI" panose="020B0604030504040204" pitchFamily="50" charset="-128"/>
              </a:rPr>
              <a:t>連携・</a:t>
            </a:r>
            <a:r>
              <a:rPr kumimoji="1" lang="ja-JP" altLang="en-US" sz="2000" b="1" u="sng" dirty="0" smtClean="0">
                <a:latin typeface="Meiryo UI" panose="020B0604030504040204" pitchFamily="50" charset="-128"/>
                <a:ea typeface="Meiryo UI" panose="020B0604030504040204" pitchFamily="50" charset="-128"/>
              </a:rPr>
              <a:t>協働について</a:t>
            </a:r>
            <a:r>
              <a:rPr kumimoji="1" lang="ja-JP" altLang="en-US" dirty="0" smtClean="0">
                <a:latin typeface="Meiryo UI" panose="020B0604030504040204" pitchFamily="50" charset="-128"/>
                <a:ea typeface="Meiryo UI" panose="020B0604030504040204" pitchFamily="50" charset="-128"/>
              </a:rPr>
              <a:t>（横断的事項）</a:t>
            </a:r>
            <a:endParaRPr kumimoji="1" lang="en-US" altLang="ja-JP" b="1" u="sng" dirty="0">
              <a:latin typeface="Meiryo UI" panose="020B0604030504040204" pitchFamily="50" charset="-128"/>
              <a:ea typeface="Meiryo UI" panose="020B0604030504040204" pitchFamily="50" charset="-128"/>
            </a:endParaRPr>
          </a:p>
        </p:txBody>
      </p:sp>
      <p:sp>
        <p:nvSpPr>
          <p:cNvPr id="5" name="正方形/長方形 4"/>
          <p:cNvSpPr/>
          <p:nvPr/>
        </p:nvSpPr>
        <p:spPr>
          <a:xfrm>
            <a:off x="179512" y="692696"/>
            <a:ext cx="8712967" cy="1510636"/>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850921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３．今後の</a:t>
            </a:r>
            <a:r>
              <a:rPr lang="ja-JP" altLang="en-US" sz="2400" b="1" dirty="0" smtClean="0">
                <a:solidFill>
                  <a:sysClr val="window" lastClr="FFFFFF"/>
                </a:solidFill>
                <a:latin typeface="Meiryo UI" panose="020B0604030504040204" pitchFamily="50" charset="-128"/>
                <a:ea typeface="Meiryo UI" panose="020B0604030504040204" pitchFamily="50" charset="-128"/>
              </a:rPr>
              <a:t>スケジュール（案）</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2" name="円/楕円 30">
            <a:extLst>
              <a:ext uri="{FF2B5EF4-FFF2-40B4-BE49-F238E27FC236}">
                <a16:creationId xmlns:a16="http://schemas.microsoft.com/office/drawing/2014/main" id="{FDB97E25-8925-49C4-B770-6A90E1F8055B}"/>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13</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117327537"/>
              </p:ext>
            </p:extLst>
          </p:nvPr>
        </p:nvGraphicFramePr>
        <p:xfrm>
          <a:off x="123730" y="797653"/>
          <a:ext cx="8768750" cy="5216721"/>
        </p:xfrm>
        <a:graphic>
          <a:graphicData uri="http://schemas.openxmlformats.org/drawingml/2006/table">
            <a:tbl>
              <a:tblPr firstRow="1" bandRow="1">
                <a:tableStyleId>{93296810-A885-4BE3-A3E7-6D5BEEA58F35}</a:tableStyleId>
              </a:tblPr>
              <a:tblGrid>
                <a:gridCol w="2504054">
                  <a:extLst>
                    <a:ext uri="{9D8B030D-6E8A-4147-A177-3AD203B41FA5}">
                      <a16:colId xmlns:a16="http://schemas.microsoft.com/office/drawing/2014/main" val="2398343800"/>
                    </a:ext>
                  </a:extLst>
                </a:gridCol>
                <a:gridCol w="6264696">
                  <a:extLst>
                    <a:ext uri="{9D8B030D-6E8A-4147-A177-3AD203B41FA5}">
                      <a16:colId xmlns:a16="http://schemas.microsoft.com/office/drawing/2014/main" val="4082247253"/>
                    </a:ext>
                  </a:extLst>
                </a:gridCol>
              </a:tblGrid>
              <a:tr h="432609">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開催時期</a:t>
                      </a:r>
                    </a:p>
                  </a:txBody>
                  <a:tcPr/>
                </a:tc>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審議内容</a:t>
                      </a:r>
                    </a:p>
                  </a:txBody>
                  <a:tcPr/>
                </a:tc>
                <a:extLst>
                  <a:ext uri="{0D108BD9-81ED-4DB2-BD59-A6C34878D82A}">
                    <a16:rowId xmlns:a16="http://schemas.microsoft.com/office/drawing/2014/main" val="3643093843"/>
                  </a:ext>
                </a:extLst>
              </a:tr>
              <a:tr h="818064">
                <a:tc>
                  <a:txBody>
                    <a:bodyPr/>
                    <a:lstStyle/>
                    <a:p>
                      <a:pPr>
                        <a:lnSpc>
                          <a:spcPct val="100000"/>
                        </a:lnSpc>
                      </a:pPr>
                      <a:r>
                        <a:rPr kumimoji="1" lang="ja-JP" altLang="en-US" sz="2000" dirty="0">
                          <a:latin typeface="Meiryo UI" panose="020B0604030504040204" pitchFamily="50" charset="-128"/>
                          <a:ea typeface="Meiryo UI" panose="020B0604030504040204" pitchFamily="50" charset="-128"/>
                        </a:rPr>
                        <a:t>◎環境審議会</a:t>
                      </a:r>
                      <a:endParaRPr kumimoji="1" lang="en-US" altLang="ja-JP" sz="2000" dirty="0">
                        <a:latin typeface="Meiryo UI" panose="020B0604030504040204" pitchFamily="50" charset="-128"/>
                        <a:ea typeface="Meiryo UI" panose="020B0604030504040204" pitchFamily="50" charset="-128"/>
                      </a:endParaRPr>
                    </a:p>
                    <a:p>
                      <a:pPr>
                        <a:lnSpc>
                          <a:spcPct val="100000"/>
                        </a:lnSpc>
                      </a:pPr>
                      <a:r>
                        <a:rPr kumimoji="1" lang="en-US" altLang="ja-JP" sz="2000" dirty="0">
                          <a:latin typeface="Meiryo UI" panose="020B0604030504040204" pitchFamily="50" charset="-128"/>
                          <a:ea typeface="Meiryo UI" panose="020B0604030504040204" pitchFamily="50" charset="-128"/>
                        </a:rPr>
                        <a:t>2022</a:t>
                      </a:r>
                      <a:r>
                        <a:rPr kumimoji="1" lang="ja-JP" altLang="en-US" sz="20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12</a:t>
                      </a:r>
                      <a:r>
                        <a:rPr kumimoji="1" lang="ja-JP" altLang="en-US" sz="2000" dirty="0">
                          <a:latin typeface="Meiryo UI" panose="020B0604030504040204" pitchFamily="50" charset="-128"/>
                          <a:ea typeface="Meiryo UI" panose="020B0604030504040204" pitchFamily="50" charset="-128"/>
                        </a:rPr>
                        <a:t>月</a:t>
                      </a:r>
                      <a:r>
                        <a:rPr kumimoji="1" lang="en-US" altLang="ja-JP" sz="2000" dirty="0">
                          <a:latin typeface="Meiryo UI" panose="020B0604030504040204" pitchFamily="50" charset="-128"/>
                          <a:ea typeface="Meiryo UI" panose="020B0604030504040204" pitchFamily="50" charset="-128"/>
                        </a:rPr>
                        <a:t>16</a:t>
                      </a:r>
                      <a:r>
                        <a:rPr kumimoji="1" lang="ja-JP" altLang="en-US" sz="2000" dirty="0">
                          <a:latin typeface="Meiryo UI" panose="020B0604030504040204" pitchFamily="50" charset="-128"/>
                          <a:ea typeface="Meiryo UI" panose="020B0604030504040204" pitchFamily="50" charset="-128"/>
                        </a:rPr>
                        <a:t>日</a:t>
                      </a:r>
                    </a:p>
                  </a:txBody>
                  <a:tcPr/>
                </a:tc>
                <a:tc>
                  <a:txBody>
                    <a:bodyPr/>
                    <a:lstStyle/>
                    <a:p>
                      <a:pPr>
                        <a:lnSpc>
                          <a:spcPct val="100000"/>
                        </a:lnSpc>
                      </a:pPr>
                      <a:r>
                        <a:rPr kumimoji="1" lang="ja-JP" altLang="ja-JP" sz="2000" kern="1200" dirty="0">
                          <a:solidFill>
                            <a:schemeClr val="dk1"/>
                          </a:solidFill>
                          <a:effectLst/>
                          <a:latin typeface="Meiryo UI" panose="020B0604030504040204" pitchFamily="50" charset="-128"/>
                          <a:ea typeface="Meiryo UI" panose="020B0604030504040204" pitchFamily="50" charset="-128"/>
                          <a:cs typeface="+mn-cs"/>
                        </a:rPr>
                        <a:t>大阪府環境教育等行動計画の検討状況について</a:t>
                      </a:r>
                      <a:endParaRPr kumimoji="1" lang="ja-JP" altLang="en-US" sz="2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59310772"/>
                  </a:ext>
                </a:extLst>
              </a:tr>
              <a:tr h="1596698">
                <a:tc>
                  <a:txBody>
                    <a:bodyPr/>
                    <a:lstStyle/>
                    <a:p>
                      <a:pPr>
                        <a:lnSpc>
                          <a:spcPct val="100000"/>
                        </a:lnSpc>
                      </a:pPr>
                      <a:r>
                        <a:rPr kumimoji="1" lang="en-US" altLang="ja-JP" sz="2000" dirty="0">
                          <a:latin typeface="Meiryo UI" panose="020B0604030504040204" pitchFamily="50" charset="-128"/>
                          <a:ea typeface="Meiryo UI" panose="020B0604030504040204" pitchFamily="50" charset="-128"/>
                        </a:rPr>
                        <a:t>2023</a:t>
                      </a:r>
                      <a:r>
                        <a:rPr kumimoji="1" lang="ja-JP" altLang="en-US" sz="20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2</a:t>
                      </a:r>
                      <a:r>
                        <a:rPr kumimoji="1" lang="ja-JP" altLang="en-US" sz="2000" dirty="0">
                          <a:latin typeface="Meiryo UI" panose="020B0604030504040204" pitchFamily="50" charset="-128"/>
                          <a:ea typeface="Meiryo UI" panose="020B0604030504040204" pitchFamily="50" charset="-128"/>
                        </a:rPr>
                        <a:t>月上旬頃</a:t>
                      </a:r>
                      <a:endParaRPr kumimoji="1" lang="en-US" altLang="ja-JP" sz="2000" dirty="0">
                        <a:latin typeface="Meiryo UI" panose="020B0604030504040204" pitchFamily="50" charset="-128"/>
                        <a:ea typeface="Meiryo UI" panose="020B0604030504040204" pitchFamily="50" charset="-128"/>
                      </a:endParaRPr>
                    </a:p>
                    <a:p>
                      <a:pPr>
                        <a:lnSpc>
                          <a:spcPct val="100000"/>
                        </a:lnSpc>
                      </a:pPr>
                      <a:r>
                        <a:rPr kumimoji="1" lang="ja-JP" altLang="en-US" sz="1800" dirty="0">
                          <a:latin typeface="Meiryo UI" panose="020B0604030504040204" pitchFamily="50" charset="-128"/>
                          <a:ea typeface="Meiryo UI" panose="020B0604030504040204" pitchFamily="50" charset="-128"/>
                        </a:rPr>
                        <a:t>（第</a:t>
                      </a:r>
                      <a:r>
                        <a:rPr kumimoji="1" lang="en-US" altLang="ja-JP" sz="1800" dirty="0">
                          <a:latin typeface="Meiryo UI" panose="020B0604030504040204" pitchFamily="50" charset="-128"/>
                          <a:ea typeface="Meiryo UI" panose="020B0604030504040204" pitchFamily="50" charset="-128"/>
                        </a:rPr>
                        <a:t>8</a:t>
                      </a:r>
                      <a:r>
                        <a:rPr kumimoji="1" lang="ja-JP" altLang="en-US" sz="1800" dirty="0">
                          <a:latin typeface="Meiryo UI" panose="020B0604030504040204" pitchFamily="50" charset="-128"/>
                          <a:ea typeface="Meiryo UI" panose="020B0604030504040204" pitchFamily="50" charset="-128"/>
                        </a:rPr>
                        <a:t>回部会）</a:t>
                      </a:r>
                      <a:r>
                        <a:rPr kumimoji="1" lang="ja-JP" altLang="en-US" sz="2000" dirty="0">
                          <a:latin typeface="Meiryo UI" panose="020B0604030504040204" pitchFamily="50" charset="-128"/>
                          <a:ea typeface="Meiryo UI" panose="020B0604030504040204" pitchFamily="50" charset="-128"/>
                        </a:rPr>
                        <a:t>　</a:t>
                      </a:r>
                    </a:p>
                  </a:txBody>
                  <a:tcPr/>
                </a:tc>
                <a:tc>
                  <a:txBody>
                    <a:bodyPr/>
                    <a:lstStyle/>
                    <a:p>
                      <a:pPr>
                        <a:lnSpc>
                          <a:spcPct val="100000"/>
                        </a:lnSpc>
                      </a:pPr>
                      <a:r>
                        <a:rPr kumimoji="1" lang="ja-JP" altLang="en-US" sz="2000" dirty="0">
                          <a:latin typeface="Meiryo UI" panose="020B0604030504040204" pitchFamily="50" charset="-128"/>
                          <a:ea typeface="Meiryo UI" panose="020B0604030504040204" pitchFamily="50" charset="-128"/>
                        </a:rPr>
                        <a:t>○有識者からの情報提供・意見交換</a:t>
                      </a:r>
                      <a:r>
                        <a:rPr kumimoji="1" lang="ja-JP" altLang="en-US" sz="1800" dirty="0">
                          <a:solidFill>
                            <a:schemeClr val="tx1"/>
                          </a:solidFill>
                          <a:latin typeface="Meiryo UI" panose="020B0604030504040204" pitchFamily="50" charset="-128"/>
                          <a:ea typeface="Meiryo UI" panose="020B0604030504040204" pitchFamily="50" charset="-128"/>
                        </a:rPr>
                        <a:t>（調整中）</a:t>
                      </a:r>
                      <a:endParaRPr kumimoji="1" lang="en-US" altLang="ja-JP" sz="180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2000" dirty="0">
                          <a:solidFill>
                            <a:schemeClr val="tx1"/>
                          </a:solidFill>
                          <a:latin typeface="Meiryo UI" panose="020B0604030504040204" pitchFamily="50" charset="-128"/>
                          <a:ea typeface="Meiryo UI" panose="020B0604030504040204" pitchFamily="50" charset="-128"/>
                        </a:rPr>
                        <a:t>　 ①</a:t>
                      </a:r>
                      <a:r>
                        <a:rPr kumimoji="1" lang="ja-JP" altLang="ja-JP" sz="2000" kern="1200" dirty="0">
                          <a:solidFill>
                            <a:schemeClr val="tx1"/>
                          </a:solidFill>
                          <a:effectLst/>
                          <a:latin typeface="Meiryo UI" panose="020B0604030504040204" pitchFamily="50" charset="-128"/>
                          <a:ea typeface="Meiryo UI" panose="020B0604030504040204" pitchFamily="50" charset="-128"/>
                          <a:cs typeface="+mn-cs"/>
                        </a:rPr>
                        <a:t>企業</a:t>
                      </a:r>
                      <a:r>
                        <a:rPr kumimoji="1" lang="ja-JP" altLang="en-US" sz="2000" kern="1200" dirty="0">
                          <a:solidFill>
                            <a:schemeClr val="tx1"/>
                          </a:solidFill>
                          <a:effectLst/>
                          <a:latin typeface="Meiryo UI" panose="020B0604030504040204" pitchFamily="50" charset="-128"/>
                          <a:ea typeface="Meiryo UI" panose="020B0604030504040204" pitchFamily="50" charset="-128"/>
                          <a:cs typeface="+mn-cs"/>
                        </a:rPr>
                        <a:t>の</a:t>
                      </a:r>
                      <a:r>
                        <a:rPr kumimoji="1" lang="ja-JP" altLang="ja-JP" sz="2000" kern="1200" dirty="0">
                          <a:solidFill>
                            <a:schemeClr val="tx1"/>
                          </a:solidFill>
                          <a:effectLst/>
                          <a:latin typeface="Meiryo UI" panose="020B0604030504040204" pitchFamily="50" charset="-128"/>
                          <a:ea typeface="Meiryo UI" panose="020B0604030504040204" pitchFamily="50" charset="-128"/>
                          <a:cs typeface="+mn-cs"/>
                        </a:rPr>
                        <a:t>先進的な取組み事例など</a:t>
                      </a:r>
                      <a:r>
                        <a:rPr kumimoji="1" lang="ja-JP" altLang="en-US" sz="2000" dirty="0">
                          <a:solidFill>
                            <a:schemeClr val="tx1"/>
                          </a:solidFill>
                          <a:latin typeface="Meiryo UI" panose="020B0604030504040204" pitchFamily="50" charset="-128"/>
                          <a:ea typeface="Meiryo UI" panose="020B0604030504040204" pitchFamily="50" charset="-128"/>
                        </a:rPr>
                        <a:t>　　</a:t>
                      </a:r>
                      <a:r>
                        <a:rPr kumimoji="1" lang="en-US" altLang="ja-JP" sz="2000" dirty="0">
                          <a:solidFill>
                            <a:schemeClr val="tx1"/>
                          </a:solidFill>
                          <a:latin typeface="Meiryo UI" panose="020B0604030504040204" pitchFamily="50" charset="-128"/>
                          <a:ea typeface="Meiryo UI" panose="020B0604030504040204" pitchFamily="50" charset="-128"/>
                        </a:rPr>
                        <a:t/>
                      </a:r>
                      <a:br>
                        <a:rPr kumimoji="1" lang="en-US" altLang="ja-JP" sz="2000" dirty="0">
                          <a:solidFill>
                            <a:schemeClr val="tx1"/>
                          </a:solidFill>
                          <a:latin typeface="Meiryo UI" panose="020B0604030504040204" pitchFamily="50" charset="-128"/>
                          <a:ea typeface="Meiryo UI" panose="020B0604030504040204" pitchFamily="50" charset="-128"/>
                        </a:rPr>
                      </a:br>
                      <a:r>
                        <a:rPr kumimoji="1" lang="ja-JP" altLang="en-US" sz="2000" dirty="0">
                          <a:solidFill>
                            <a:schemeClr val="tx1"/>
                          </a:solidFill>
                          <a:latin typeface="Meiryo UI" panose="020B0604030504040204" pitchFamily="50" charset="-128"/>
                          <a:ea typeface="Meiryo UI" panose="020B0604030504040204" pitchFamily="50" charset="-128"/>
                        </a:rPr>
                        <a:t>　 ②行動科学を活用した取組み事例など</a:t>
                      </a:r>
                      <a:endParaRPr kumimoji="1" lang="en-US" altLang="ja-JP" sz="2000" strike="sngStrike" dirty="0">
                        <a:solidFill>
                          <a:schemeClr val="tx1"/>
                        </a:solidFill>
                        <a:latin typeface="Meiryo UI" panose="020B0604030504040204" pitchFamily="50" charset="-128"/>
                        <a:ea typeface="Meiryo UI" panose="020B0604030504040204" pitchFamily="50" charset="-128"/>
                      </a:endParaRPr>
                    </a:p>
                    <a:p>
                      <a:pPr>
                        <a:lnSpc>
                          <a:spcPct val="100000"/>
                        </a:lnSpc>
                        <a:spcBef>
                          <a:spcPts val="1200"/>
                        </a:spcBef>
                      </a:pPr>
                      <a:r>
                        <a:rPr kumimoji="1" lang="ja-JP" altLang="en-US" sz="2000" dirty="0">
                          <a:latin typeface="Meiryo UI" panose="020B0604030504040204" pitchFamily="50" charset="-128"/>
                          <a:ea typeface="Meiryo UI" panose="020B0604030504040204" pitchFamily="50" charset="-128"/>
                        </a:rPr>
                        <a:t>○あり方骨子（基本的な考え方、推進方針等）</a:t>
                      </a:r>
                    </a:p>
                  </a:txBody>
                  <a:tcPr/>
                </a:tc>
                <a:extLst>
                  <a:ext uri="{0D108BD9-81ED-4DB2-BD59-A6C34878D82A}">
                    <a16:rowId xmlns:a16="http://schemas.microsoft.com/office/drawing/2014/main" val="1415337074"/>
                  </a:ext>
                </a:extLst>
              </a:tr>
              <a:tr h="775643">
                <a:tc>
                  <a:txBody>
                    <a:bodyPr/>
                    <a:lstStyle/>
                    <a:p>
                      <a:pPr>
                        <a:lnSpc>
                          <a:spcPct val="100000"/>
                        </a:lnSpc>
                      </a:pPr>
                      <a:r>
                        <a:rPr kumimoji="1" lang="en-US" altLang="ja-JP" sz="2000" dirty="0">
                          <a:latin typeface="Meiryo UI" panose="020B0604030504040204" pitchFamily="50" charset="-128"/>
                          <a:ea typeface="Meiryo UI" panose="020B0604030504040204" pitchFamily="50" charset="-128"/>
                        </a:rPr>
                        <a:t>2023</a:t>
                      </a:r>
                      <a:r>
                        <a:rPr kumimoji="1" lang="ja-JP" altLang="en-US" sz="20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3</a:t>
                      </a:r>
                      <a:r>
                        <a:rPr kumimoji="1" lang="ja-JP" altLang="en-US" sz="2000" dirty="0">
                          <a:latin typeface="Meiryo UI" panose="020B0604030504040204" pitchFamily="50" charset="-128"/>
                          <a:ea typeface="Meiryo UI" panose="020B0604030504040204" pitchFamily="50" charset="-128"/>
                        </a:rPr>
                        <a:t>月中旬頃</a:t>
                      </a:r>
                      <a:endParaRPr kumimoji="1" lang="en-US" altLang="ja-JP" sz="2000" dirty="0">
                        <a:latin typeface="Meiryo UI" panose="020B0604030504040204" pitchFamily="50" charset="-128"/>
                        <a:ea typeface="Meiryo UI" panose="020B0604030504040204" pitchFamily="50" charset="-128"/>
                      </a:endParaRPr>
                    </a:p>
                    <a:p>
                      <a:pPr>
                        <a:lnSpc>
                          <a:spcPct val="100000"/>
                        </a:lnSpc>
                      </a:pPr>
                      <a:r>
                        <a:rPr kumimoji="1" lang="ja-JP" altLang="en-US" sz="1800" dirty="0">
                          <a:latin typeface="Meiryo UI" panose="020B0604030504040204" pitchFamily="50" charset="-128"/>
                          <a:ea typeface="Meiryo UI" panose="020B0604030504040204" pitchFamily="50" charset="-128"/>
                        </a:rPr>
                        <a:t>（第</a:t>
                      </a:r>
                      <a:r>
                        <a:rPr kumimoji="1" lang="en-US" altLang="ja-JP" sz="1800" dirty="0">
                          <a:latin typeface="Meiryo UI" panose="020B0604030504040204" pitchFamily="50" charset="-128"/>
                          <a:ea typeface="Meiryo UI" panose="020B0604030504040204" pitchFamily="50" charset="-128"/>
                        </a:rPr>
                        <a:t>9</a:t>
                      </a:r>
                      <a:r>
                        <a:rPr kumimoji="1" lang="ja-JP" altLang="en-US" sz="1800" dirty="0">
                          <a:latin typeface="Meiryo UI" panose="020B0604030504040204" pitchFamily="50" charset="-128"/>
                          <a:ea typeface="Meiryo UI" panose="020B0604030504040204" pitchFamily="50" charset="-128"/>
                        </a:rPr>
                        <a:t>回部会）</a:t>
                      </a:r>
                    </a:p>
                  </a:txBody>
                  <a:tcPr/>
                </a:tc>
                <a:tc>
                  <a:txBody>
                    <a:bodyPr/>
                    <a:lstStyle/>
                    <a:p>
                      <a:pPr>
                        <a:lnSpc>
                          <a:spcPct val="100000"/>
                        </a:lnSpc>
                      </a:pPr>
                      <a:r>
                        <a:rPr kumimoji="1" lang="ja-JP" altLang="en-US" sz="2000" dirty="0">
                          <a:latin typeface="Meiryo UI" panose="020B0604030504040204" pitchFamily="50" charset="-128"/>
                          <a:ea typeface="Meiryo UI" panose="020B0604030504040204" pitchFamily="50" charset="-128"/>
                        </a:rPr>
                        <a:t>今後の大阪府環境教育等行動計画のあり方について</a:t>
                      </a:r>
                      <a:endParaRPr kumimoji="1" lang="en-US" altLang="ja-JP" sz="2000" dirty="0">
                        <a:latin typeface="Meiryo UI" panose="020B0604030504040204" pitchFamily="50" charset="-128"/>
                        <a:ea typeface="Meiryo UI" panose="020B0604030504040204" pitchFamily="50" charset="-128"/>
                      </a:endParaRPr>
                    </a:p>
                    <a:p>
                      <a:pPr>
                        <a:lnSpc>
                          <a:spcPct val="100000"/>
                        </a:lnSpc>
                      </a:pPr>
                      <a:r>
                        <a:rPr kumimoji="1" lang="ja-JP" altLang="en-US" sz="2000" dirty="0">
                          <a:latin typeface="Meiryo UI" panose="020B0604030504040204" pitchFamily="50" charset="-128"/>
                          <a:ea typeface="Meiryo UI" panose="020B0604030504040204" pitchFamily="50" charset="-128"/>
                        </a:rPr>
                        <a:t>（部会報告素案）</a:t>
                      </a:r>
                    </a:p>
                  </a:txBody>
                  <a:tcPr/>
                </a:tc>
                <a:extLst>
                  <a:ext uri="{0D108BD9-81ED-4DB2-BD59-A6C34878D82A}">
                    <a16:rowId xmlns:a16="http://schemas.microsoft.com/office/drawing/2014/main" val="15241049"/>
                  </a:ext>
                </a:extLst>
              </a:tr>
              <a:tr h="775643">
                <a:tc>
                  <a:txBody>
                    <a:bodyPr/>
                    <a:lstStyle/>
                    <a:p>
                      <a:pPr>
                        <a:lnSpc>
                          <a:spcPct val="100000"/>
                        </a:lnSpc>
                      </a:pPr>
                      <a:r>
                        <a:rPr kumimoji="1" lang="en-US" altLang="ja-JP" sz="2000" dirty="0">
                          <a:latin typeface="Meiryo UI" panose="020B0604030504040204" pitchFamily="50" charset="-128"/>
                          <a:ea typeface="Meiryo UI" panose="020B0604030504040204" pitchFamily="50" charset="-128"/>
                        </a:rPr>
                        <a:t>2023</a:t>
                      </a:r>
                      <a:r>
                        <a:rPr kumimoji="1" lang="ja-JP" altLang="en-US" sz="20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5</a:t>
                      </a:r>
                      <a:r>
                        <a:rPr kumimoji="1" lang="ja-JP" altLang="en-US" sz="2000" dirty="0">
                          <a:latin typeface="Meiryo UI" panose="020B0604030504040204" pitchFamily="50" charset="-128"/>
                          <a:ea typeface="Meiryo UI" panose="020B0604030504040204" pitchFamily="50" charset="-128"/>
                        </a:rPr>
                        <a:t>月中旬頃</a:t>
                      </a:r>
                      <a:endParaRPr kumimoji="1" lang="en-US" altLang="ja-JP" sz="2000" dirty="0">
                        <a:latin typeface="Meiryo UI" panose="020B0604030504040204" pitchFamily="50" charset="-128"/>
                        <a:ea typeface="Meiryo UI" panose="020B0604030504040204" pitchFamily="50" charset="-128"/>
                      </a:endParaRPr>
                    </a:p>
                    <a:p>
                      <a:pPr>
                        <a:lnSpc>
                          <a:spcPct val="100000"/>
                        </a:lnSpc>
                      </a:pPr>
                      <a:r>
                        <a:rPr kumimoji="1" lang="ja-JP" altLang="en-US" sz="1800" dirty="0">
                          <a:latin typeface="Meiryo UI" panose="020B0604030504040204" pitchFamily="50" charset="-128"/>
                          <a:ea typeface="Meiryo UI" panose="020B0604030504040204" pitchFamily="50" charset="-128"/>
                        </a:rPr>
                        <a:t>（</a:t>
                      </a:r>
                      <a:r>
                        <a:rPr kumimoji="1" lang="en-US" altLang="ja-JP" sz="1800" dirty="0">
                          <a:latin typeface="Meiryo UI" panose="020B0604030504040204" pitchFamily="50" charset="-128"/>
                          <a:ea typeface="Meiryo UI" panose="020B0604030504040204" pitchFamily="50" charset="-128"/>
                        </a:rPr>
                        <a:t>R5</a:t>
                      </a:r>
                      <a:r>
                        <a:rPr kumimoji="1" lang="ja-JP" altLang="en-US" sz="1800" dirty="0">
                          <a:latin typeface="Meiryo UI" panose="020B0604030504040204" pitchFamily="50" charset="-128"/>
                          <a:ea typeface="Meiryo UI" panose="020B0604030504040204" pitchFamily="50" charset="-128"/>
                        </a:rPr>
                        <a:t>年度第</a:t>
                      </a:r>
                      <a:r>
                        <a:rPr kumimoji="1" lang="en-US" altLang="ja-JP" sz="1800" dirty="0">
                          <a:latin typeface="Meiryo UI" panose="020B0604030504040204" pitchFamily="50" charset="-128"/>
                          <a:ea typeface="Meiryo UI" panose="020B0604030504040204" pitchFamily="50" charset="-128"/>
                        </a:rPr>
                        <a:t>1</a:t>
                      </a:r>
                      <a:r>
                        <a:rPr kumimoji="1" lang="ja-JP" altLang="en-US" sz="1800" dirty="0">
                          <a:latin typeface="Meiryo UI" panose="020B0604030504040204" pitchFamily="50" charset="-128"/>
                          <a:ea typeface="Meiryo UI" panose="020B0604030504040204" pitchFamily="50" charset="-128"/>
                        </a:rPr>
                        <a:t>回部会）</a:t>
                      </a:r>
                    </a:p>
                  </a:txBody>
                  <a:tcPr/>
                </a:tc>
                <a:tc>
                  <a:txBody>
                    <a:bodyPr/>
                    <a:lstStyle/>
                    <a:p>
                      <a:pPr>
                        <a:lnSpc>
                          <a:spcPct val="100000"/>
                        </a:lnSpc>
                      </a:pPr>
                      <a:r>
                        <a:rPr kumimoji="1" lang="ja-JP" altLang="en-US" sz="2000" dirty="0">
                          <a:latin typeface="Meiryo UI" panose="020B0604030504040204" pitchFamily="50" charset="-128"/>
                          <a:ea typeface="Meiryo UI" panose="020B0604030504040204" pitchFamily="50" charset="-128"/>
                        </a:rPr>
                        <a:t>今後の大阪府環境教育等行動計画のあり方について</a:t>
                      </a:r>
                      <a:endParaRPr kumimoji="1" lang="en-US" altLang="ja-JP" sz="2000" dirty="0">
                        <a:latin typeface="Meiryo UI" panose="020B0604030504040204" pitchFamily="50" charset="-128"/>
                        <a:ea typeface="Meiryo UI" panose="020B0604030504040204" pitchFamily="50" charset="-128"/>
                      </a:endParaRPr>
                    </a:p>
                    <a:p>
                      <a:pPr>
                        <a:lnSpc>
                          <a:spcPct val="100000"/>
                        </a:lnSpc>
                      </a:pPr>
                      <a:r>
                        <a:rPr kumimoji="1" lang="ja-JP" altLang="en-US" sz="2000" dirty="0">
                          <a:latin typeface="Meiryo UI" panose="020B0604030504040204" pitchFamily="50" charset="-128"/>
                          <a:ea typeface="Meiryo UI" panose="020B0604030504040204" pitchFamily="50" charset="-128"/>
                        </a:rPr>
                        <a:t>（部会報告案）</a:t>
                      </a:r>
                    </a:p>
                  </a:txBody>
                  <a:tcPr/>
                </a:tc>
                <a:extLst>
                  <a:ext uri="{0D108BD9-81ED-4DB2-BD59-A6C34878D82A}">
                    <a16:rowId xmlns:a16="http://schemas.microsoft.com/office/drawing/2014/main" val="4238138124"/>
                  </a:ext>
                </a:extLst>
              </a:tr>
              <a:tr h="818064">
                <a:tc>
                  <a:txBody>
                    <a:bodyPr/>
                    <a:lstStyle/>
                    <a:p>
                      <a:pPr>
                        <a:lnSpc>
                          <a:spcPct val="100000"/>
                        </a:lnSpc>
                      </a:pPr>
                      <a:r>
                        <a:rPr kumimoji="1" lang="ja-JP" altLang="en-US" sz="2000" dirty="0">
                          <a:latin typeface="Meiryo UI" panose="020B0604030504040204" pitchFamily="50" charset="-128"/>
                          <a:ea typeface="Meiryo UI" panose="020B0604030504040204" pitchFamily="50" charset="-128"/>
                        </a:rPr>
                        <a:t>◎環境審議会</a:t>
                      </a:r>
                      <a:endParaRPr kumimoji="1" lang="en-US" altLang="ja-JP" sz="2000" dirty="0">
                        <a:latin typeface="Meiryo UI" panose="020B0604030504040204" pitchFamily="50" charset="-128"/>
                        <a:ea typeface="Meiryo UI" panose="020B0604030504040204" pitchFamily="50" charset="-128"/>
                      </a:endParaRPr>
                    </a:p>
                    <a:p>
                      <a:pPr>
                        <a:lnSpc>
                          <a:spcPct val="100000"/>
                        </a:lnSpc>
                      </a:pPr>
                      <a:r>
                        <a:rPr kumimoji="1" lang="en-US" altLang="ja-JP" sz="2000" dirty="0">
                          <a:latin typeface="Meiryo UI" panose="020B0604030504040204" pitchFamily="50" charset="-128"/>
                          <a:ea typeface="Meiryo UI" panose="020B0604030504040204" pitchFamily="50" charset="-128"/>
                        </a:rPr>
                        <a:t>2023</a:t>
                      </a:r>
                      <a:r>
                        <a:rPr kumimoji="1" lang="ja-JP" altLang="en-US" sz="20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月中旬頃</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今後の大阪府環境教育等行動計画のあり方について</a:t>
                      </a:r>
                      <a:endParaRPr kumimoji="1" lang="en-US" altLang="ja-JP" sz="2000" dirty="0">
                        <a:latin typeface="Meiryo UI" panose="020B0604030504040204" pitchFamily="50" charset="-128"/>
                        <a:ea typeface="Meiryo UI" panose="020B0604030504040204" pitchFamily="50" charset="-128"/>
                      </a:endParaRPr>
                    </a:p>
                    <a:p>
                      <a:pPr>
                        <a:lnSpc>
                          <a:spcPct val="100000"/>
                        </a:lnSpc>
                      </a:pPr>
                      <a:r>
                        <a:rPr kumimoji="1" lang="ja-JP" altLang="en-US" sz="2000" dirty="0">
                          <a:latin typeface="Meiryo UI" panose="020B0604030504040204" pitchFamily="50" charset="-128"/>
                          <a:ea typeface="Meiryo UI" panose="020B0604030504040204" pitchFamily="50" charset="-128"/>
                        </a:rPr>
                        <a:t>（答申）</a:t>
                      </a:r>
                    </a:p>
                  </a:txBody>
                  <a:tcPr/>
                </a:tc>
                <a:extLst>
                  <a:ext uri="{0D108BD9-81ED-4DB2-BD59-A6C34878D82A}">
                    <a16:rowId xmlns:a16="http://schemas.microsoft.com/office/drawing/2014/main" val="1370396207"/>
                  </a:ext>
                </a:extLst>
              </a:tr>
            </a:tbl>
          </a:graphicData>
        </a:graphic>
      </p:graphicFrame>
      <p:sp>
        <p:nvSpPr>
          <p:cNvPr id="2" name="テキスト ボックス 1"/>
          <p:cNvSpPr txBox="1"/>
          <p:nvPr/>
        </p:nvSpPr>
        <p:spPr>
          <a:xfrm>
            <a:off x="190672" y="6041268"/>
            <a:ext cx="4381328" cy="338554"/>
          </a:xfrm>
          <a:prstGeom prst="rect">
            <a:avLst/>
          </a:prstGeom>
          <a:noFill/>
        </p:spPr>
        <p:txBody>
          <a:bodyPr wrap="none" rtlCol="0">
            <a:spAutoFit/>
          </a:bodyPr>
          <a:lstStyle/>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審議の進捗によっては変更となる場合があります。</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25980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a:extLst>
              <a:ext uri="{FF2B5EF4-FFF2-40B4-BE49-F238E27FC236}">
                <a16:creationId xmlns:a16="http://schemas.microsoft.com/office/drawing/2014/main" id="{ED8A75B2-2A93-B86D-E8A1-28192EA4960F}"/>
              </a:ext>
            </a:extLst>
          </p:cNvPr>
          <p:cNvSpPr txBox="1"/>
          <p:nvPr/>
        </p:nvSpPr>
        <p:spPr>
          <a:xfrm>
            <a:off x="45643" y="3116674"/>
            <a:ext cx="9098355" cy="1677382"/>
          </a:xfrm>
          <a:prstGeom prst="rect">
            <a:avLst/>
          </a:prstGeom>
          <a:solidFill>
            <a:schemeClr val="bg1"/>
          </a:solidFill>
          <a:ln>
            <a:noFill/>
          </a:ln>
        </p:spPr>
        <p:txBody>
          <a:bodyPr wrap="square" rtlCol="0">
            <a:spAutoFit/>
          </a:bodyPr>
          <a:lstStyle/>
          <a:p>
            <a:pPr marL="285750" indent="-285750">
              <a:buFont typeface="Wingdings" panose="05000000000000000000" pitchFamily="2" charset="2"/>
              <a:buChar char="u"/>
            </a:pPr>
            <a:r>
              <a:rPr kumimoji="1" lang="ja-JP" altLang="en-US" sz="1400" b="1" u="sng" dirty="0">
                <a:latin typeface="Meiryo UI" panose="020B0604030504040204" pitchFamily="50" charset="-128"/>
                <a:ea typeface="Meiryo UI" panose="020B0604030504040204" pitchFamily="50" charset="-128"/>
              </a:rPr>
              <a:t>ホームページ等による情報提供</a:t>
            </a:r>
            <a:endParaRPr kumimoji="1" lang="en-US" altLang="ja-JP" sz="1400" dirty="0">
              <a:latin typeface="Meiryo UI" panose="020B0604030504040204" pitchFamily="50" charset="-128"/>
              <a:ea typeface="Meiryo UI" panose="020B0604030504040204" pitchFamily="50" charset="-128"/>
            </a:endParaRPr>
          </a:p>
          <a:p>
            <a:pPr marL="269875" indent="-93663">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府域全体の</a:t>
            </a:r>
            <a:r>
              <a:rPr lang="ja-JP" altLang="en-US" sz="1400" dirty="0">
                <a:latin typeface="Meiryo UI" panose="020B0604030504040204" pitchFamily="50" charset="-128"/>
                <a:ea typeface="Meiryo UI" panose="020B0604030504040204" pitchFamily="50" charset="-128"/>
              </a:rPr>
              <a:t>環境資源</a:t>
            </a:r>
            <a:r>
              <a:rPr lang="ja-JP" altLang="ja-JP" sz="1400" dirty="0">
                <a:latin typeface="Meiryo UI" panose="020B0604030504040204" pitchFamily="50" charset="-128"/>
                <a:ea typeface="Meiryo UI" panose="020B0604030504040204" pitchFamily="50" charset="-128"/>
              </a:rPr>
              <a:t>情報</a:t>
            </a:r>
            <a:r>
              <a:rPr lang="ja-JP" altLang="en-US" sz="1400" dirty="0">
                <a:latin typeface="Meiryo UI" panose="020B0604030504040204" pitchFamily="50" charset="-128"/>
                <a:ea typeface="Meiryo UI" panose="020B0604030504040204" pitchFamily="50" charset="-128"/>
              </a:rPr>
              <a:t>を</a:t>
            </a:r>
            <a:r>
              <a:rPr lang="ja-JP" altLang="ja-JP" sz="1400" dirty="0">
                <a:latin typeface="Meiryo UI" panose="020B0604030504040204" pitchFamily="50" charset="-128"/>
                <a:ea typeface="Meiryo UI" panose="020B0604030504040204" pitchFamily="50" charset="-128"/>
              </a:rPr>
              <a:t>体系的に管理</a:t>
            </a:r>
            <a:r>
              <a:rPr lang="ja-JP" altLang="en-US" sz="1400" dirty="0">
                <a:latin typeface="Meiryo UI" panose="020B0604030504040204" pitchFamily="50" charset="-128"/>
                <a:ea typeface="Meiryo UI" panose="020B0604030504040204" pitchFamily="50" charset="-128"/>
              </a:rPr>
              <a:t>し</a:t>
            </a:r>
            <a:r>
              <a:rPr lang="ja-JP" altLang="ja-JP" sz="1400" dirty="0">
                <a:latin typeface="Meiryo UI" panose="020B0604030504040204" pitchFamily="50" charset="-128"/>
                <a:ea typeface="Meiryo UI" panose="020B0604030504040204" pitchFamily="50" charset="-128"/>
              </a:rPr>
              <a:t>利用者が効率よく情報を入手でき</a:t>
            </a:r>
            <a:r>
              <a:rPr lang="ja-JP" altLang="en-US" sz="1400" dirty="0">
                <a:latin typeface="Meiryo UI" panose="020B0604030504040204" pitchFamily="50" charset="-128"/>
                <a:ea typeface="Meiryo UI" panose="020B0604030504040204" pitchFamily="50" charset="-128"/>
              </a:rPr>
              <a:t>るよう</a:t>
            </a:r>
            <a:r>
              <a:rPr kumimoji="1" lang="ja-JP" altLang="en-US" sz="1400" dirty="0">
                <a:latin typeface="Meiryo UI" panose="020B0604030504040204" pitchFamily="50" charset="-128"/>
                <a:ea typeface="Meiryo UI" panose="020B0604030504040204" pitchFamily="50" charset="-128"/>
              </a:rPr>
              <a:t>ポータルサイト「エコあらかると」を</a:t>
            </a:r>
            <a:r>
              <a:rPr kumimoji="1" lang="en-US" altLang="ja-JP" sz="1400" dirty="0">
                <a:latin typeface="Meiryo UI" panose="020B0604030504040204" pitchFamily="50" charset="-128"/>
                <a:ea typeface="Meiryo UI" panose="020B0604030504040204" pitchFamily="50" charset="-128"/>
              </a:rPr>
              <a:t>2009</a:t>
            </a:r>
            <a:r>
              <a:rPr kumimoji="1" lang="ja-JP" altLang="en-US" sz="1400" dirty="0">
                <a:latin typeface="Meiryo UI" panose="020B0604030504040204" pitchFamily="50" charset="-128"/>
                <a:ea typeface="Meiryo UI" panose="020B0604030504040204" pitchFamily="50" charset="-128"/>
              </a:rPr>
              <a:t>年に開設。</a:t>
            </a:r>
            <a:r>
              <a:rPr kumimoji="1" lang="en-US" altLang="ja-JP" sz="1400" dirty="0">
                <a:latin typeface="Meiryo UI" panose="020B0604030504040204" pitchFamily="50" charset="-128"/>
                <a:ea typeface="Meiryo UI" panose="020B0604030504040204" pitchFamily="50" charset="-128"/>
              </a:rPr>
              <a:t>2016</a:t>
            </a:r>
            <a:r>
              <a:rPr kumimoji="1" lang="ja-JP" altLang="en-US" sz="1400" dirty="0">
                <a:latin typeface="Meiryo UI" panose="020B0604030504040204" pitchFamily="50" charset="-128"/>
                <a:ea typeface="Meiryo UI" panose="020B0604030504040204" pitchFamily="50" charset="-128"/>
              </a:rPr>
              <a:t>年から</a:t>
            </a:r>
            <a:r>
              <a:rPr kumimoji="1" lang="en-US" altLang="ja-JP" sz="1400" dirty="0">
                <a:latin typeface="Meiryo UI" panose="020B0604030504040204" pitchFamily="50" charset="-128"/>
                <a:ea typeface="Meiryo UI" panose="020B0604030504040204" pitchFamily="50" charset="-128"/>
              </a:rPr>
              <a:t>Facebook</a:t>
            </a:r>
            <a:r>
              <a:rPr kumimoji="1" lang="ja-JP" altLang="en-US" sz="1400" dirty="0" err="1">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Twitter</a:t>
            </a:r>
            <a:r>
              <a:rPr kumimoji="1" lang="ja-JP" altLang="en-US" sz="1400" dirty="0" smtClean="0">
                <a:latin typeface="Meiryo UI" panose="020B0604030504040204" pitchFamily="50" charset="-128"/>
                <a:ea typeface="Meiryo UI" panose="020B0604030504040204" pitchFamily="50" charset="-128"/>
              </a:rPr>
              <a:t>や</a:t>
            </a:r>
            <a:r>
              <a:rPr kumimoji="1" lang="en-US" altLang="ja-JP" sz="1400" dirty="0" smtClean="0">
                <a:latin typeface="Meiryo UI" panose="020B0604030504040204" pitchFamily="50" charset="-128"/>
                <a:ea typeface="Meiryo UI" panose="020B0604030504040204" pitchFamily="50" charset="-128"/>
              </a:rPr>
              <a:t>YouTube</a:t>
            </a:r>
            <a:r>
              <a:rPr kumimoji="1" lang="ja-JP" altLang="en-US" sz="1400" dirty="0" smtClean="0">
                <a:latin typeface="Meiryo UI" panose="020B0604030504040204" pitchFamily="50" charset="-128"/>
                <a:ea typeface="Meiryo UI" panose="020B0604030504040204" pitchFamily="50" charset="-128"/>
              </a:rPr>
              <a:t>に</a:t>
            </a:r>
            <a:r>
              <a:rPr kumimoji="1" lang="ja-JP" altLang="en-US" sz="1400" dirty="0">
                <a:latin typeface="Meiryo UI" panose="020B0604030504040204" pitchFamily="50" charset="-128"/>
                <a:ea typeface="Meiryo UI" panose="020B0604030504040204" pitchFamily="50" charset="-128"/>
              </a:rPr>
              <a:t>よる情報提供も実施。</a:t>
            </a:r>
            <a:endParaRPr kumimoji="1" lang="en-US" altLang="ja-JP" sz="1400" dirty="0">
              <a:latin typeface="Meiryo UI" panose="020B0604030504040204" pitchFamily="50" charset="-128"/>
              <a:ea typeface="Meiryo UI" panose="020B0604030504040204" pitchFamily="50" charset="-128"/>
            </a:endParaRPr>
          </a:p>
          <a:p>
            <a:pPr marL="176213">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 「エコあらかると」へのアクセス数は年間約</a:t>
            </a:r>
            <a:r>
              <a:rPr kumimoji="1" lang="en-US" altLang="ja-JP" sz="1400" dirty="0">
                <a:latin typeface="Meiryo UI" panose="020B0604030504040204" pitchFamily="50" charset="-128"/>
                <a:ea typeface="Meiryo UI" panose="020B0604030504040204" pitchFamily="50" charset="-128"/>
              </a:rPr>
              <a:t>4,900</a:t>
            </a:r>
            <a:r>
              <a:rPr kumimoji="1" lang="ja-JP" altLang="en-US" sz="1400" dirty="0">
                <a:latin typeface="Meiryo UI" panose="020B0604030504040204" pitchFamily="50" charset="-128"/>
                <a:ea typeface="Meiryo UI" panose="020B0604030504040204" pitchFamily="50" charset="-128"/>
              </a:rPr>
              <a:t>件（</a:t>
            </a:r>
            <a:r>
              <a:rPr kumimoji="1" lang="en-US" altLang="ja-JP" sz="1400" dirty="0">
                <a:latin typeface="Meiryo UI" panose="020B0604030504040204" pitchFamily="50" charset="-128"/>
                <a:ea typeface="Meiryo UI" panose="020B0604030504040204" pitchFamily="50" charset="-128"/>
              </a:rPr>
              <a:t>2013</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年平均）であり、一定のニーズはあると思われる</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pPr marL="176213">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SNS</a:t>
            </a:r>
            <a:r>
              <a:rPr kumimoji="1" lang="ja-JP" altLang="en-US" sz="1400" dirty="0">
                <a:latin typeface="Meiryo UI" panose="020B0604030504040204" pitchFamily="50" charset="-128"/>
                <a:ea typeface="Meiryo UI" panose="020B0604030504040204" pitchFamily="50" charset="-128"/>
              </a:rPr>
              <a:t>等の普及より情報発信・収集方法が</a:t>
            </a:r>
            <a:r>
              <a:rPr kumimoji="1" lang="ja-JP" altLang="en-US" sz="1400" dirty="0" smtClean="0">
                <a:latin typeface="Meiryo UI" panose="020B0604030504040204" pitchFamily="50" charset="-128"/>
                <a:ea typeface="Meiryo UI" panose="020B0604030504040204" pitchFamily="50" charset="-128"/>
              </a:rPr>
              <a:t>多様化してきて</a:t>
            </a:r>
            <a:r>
              <a:rPr kumimoji="1" lang="ja-JP" altLang="en-US" sz="1400" dirty="0">
                <a:latin typeface="Meiryo UI" panose="020B0604030504040204" pitchFamily="50" charset="-128"/>
                <a:ea typeface="Meiryo UI" panose="020B0604030504040204" pitchFamily="50" charset="-128"/>
              </a:rPr>
              <a:t>おり、府域全体の環境情報を一元的に管理することが困難。</a:t>
            </a:r>
            <a:endParaRPr kumimoji="1" lang="en-US" altLang="ja-JP" sz="1400" dirty="0">
              <a:latin typeface="Meiryo UI" panose="020B0604030504040204" pitchFamily="50" charset="-128"/>
              <a:ea typeface="Meiryo UI" panose="020B0604030504040204" pitchFamily="50" charset="-128"/>
            </a:endParaRPr>
          </a:p>
          <a:p>
            <a:pPr marL="176213">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SNS</a:t>
            </a:r>
            <a:r>
              <a:rPr kumimoji="1" lang="ja-JP" altLang="en-US" sz="1400" dirty="0">
                <a:latin typeface="Meiryo UI" panose="020B0604030504040204" pitchFamily="50" charset="-128"/>
                <a:ea typeface="Meiryo UI" panose="020B0604030504040204" pitchFamily="50" charset="-128"/>
              </a:rPr>
              <a:t>等への</a:t>
            </a:r>
            <a:r>
              <a:rPr kumimoji="1" lang="ja-JP" altLang="en-US" sz="1400" dirty="0" smtClean="0">
                <a:latin typeface="Meiryo UI" panose="020B0604030504040204" pitchFamily="50" charset="-128"/>
                <a:ea typeface="Meiryo UI" panose="020B0604030504040204" pitchFamily="50" charset="-128"/>
              </a:rPr>
              <a:t>アクセス数が総じて</a:t>
            </a:r>
            <a:r>
              <a:rPr kumimoji="1" lang="ja-JP" altLang="en-US" sz="1400" dirty="0">
                <a:latin typeface="Meiryo UI" panose="020B0604030504040204" pitchFamily="50" charset="-128"/>
                <a:ea typeface="Meiryo UI" panose="020B0604030504040204" pitchFamily="50" charset="-128"/>
              </a:rPr>
              <a:t>少なく</a:t>
            </a:r>
            <a:r>
              <a:rPr kumimoji="1" lang="ja-JP" altLang="en-US" sz="1400" dirty="0" smtClean="0">
                <a:latin typeface="Meiryo UI" panose="020B0604030504040204" pitchFamily="50" charset="-128"/>
                <a:ea typeface="Meiryo UI" panose="020B0604030504040204" pitchFamily="50" charset="-128"/>
              </a:rPr>
              <a:t>、府民に必要十分な情報を届けられていない。</a:t>
            </a:r>
            <a:endParaRPr kumimoji="1" lang="en-US" altLang="ja-JP" sz="1400" dirty="0">
              <a:latin typeface="Meiryo UI" panose="020B0604030504040204" pitchFamily="50" charset="-128"/>
              <a:ea typeface="Meiryo UI" panose="020B0604030504040204" pitchFamily="50" charset="-128"/>
            </a:endParaRPr>
          </a:p>
          <a:p>
            <a:pPr marL="176213">
              <a:spcBef>
                <a:spcPts val="600"/>
              </a:spcBef>
            </a:pPr>
            <a:r>
              <a:rPr kumimoji="1" lang="ja-JP" altLang="en-US" sz="1400" b="1" dirty="0" smtClean="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情報発信機能を整備して一定の成果があったが</a:t>
            </a:r>
            <a:r>
              <a:rPr kumimoji="1" lang="ja-JP" altLang="en-US" sz="1400" b="1" dirty="0" smtClean="0">
                <a:solidFill>
                  <a:srgbClr val="FF0000"/>
                </a:solidFill>
                <a:latin typeface="Meiryo UI" panose="020B0604030504040204" pitchFamily="50" charset="-128"/>
                <a:ea typeface="Meiryo UI" panose="020B0604030504040204" pitchFamily="50" charset="-128"/>
              </a:rPr>
              <a:t>、府民に十分な情報を伝えられていない。</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
        <p:nvSpPr>
          <p:cNvPr id="19" name="角丸四角形 5">
            <a:extLst>
              <a:ext uri="{FF2B5EF4-FFF2-40B4-BE49-F238E27FC236}">
                <a16:creationId xmlns:a16="http://schemas.microsoft.com/office/drawing/2014/main" id="{578325C6-D0B7-4A75-AF57-BB55A3DC502F}"/>
              </a:ext>
            </a:extLst>
          </p:cNvPr>
          <p:cNvSpPr/>
          <p:nvPr/>
        </p:nvSpPr>
        <p:spPr>
          <a:xfrm>
            <a:off x="104598" y="796784"/>
            <a:ext cx="8899176" cy="679774"/>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72000" numCol="1" spcCol="0" rtlCol="0" fromWordArt="0" anchor="t" anchorCtr="0" forceAA="0" compatLnSpc="1">
            <a:prstTxWarp prst="textNoShape">
              <a:avLst/>
            </a:prstTxWarp>
            <a:spAutoFit/>
          </a:bodyPr>
          <a:lstStyle/>
          <a:p>
            <a:pPr marL="265113" indent="-265113">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環境情報の発信機能が充実し、府民が環境に関する必要な情報を気軽に知ることができている。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indent="-265113">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多様な主体による協働の輪が広がり、連携が強化されている。</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53783" y="740908"/>
            <a:ext cx="9017729" cy="756594"/>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a:solidFill>
                  <a:sysClr val="window" lastClr="FFFFFF"/>
                </a:solidFill>
                <a:latin typeface="Meiryo UI" panose="020B0604030504040204" pitchFamily="50" charset="-128"/>
                <a:ea typeface="Meiryo UI" panose="020B0604030504040204" pitchFamily="50" charset="-128"/>
              </a:rPr>
              <a:t>1.</a:t>
            </a:r>
            <a:r>
              <a:rPr lang="ja-JP" altLang="en-US" sz="2400" b="1" dirty="0">
                <a:solidFill>
                  <a:sysClr val="window" lastClr="FFFFFF"/>
                </a:solidFill>
                <a:latin typeface="Meiryo UI" panose="020B0604030504040204" pitchFamily="50" charset="-128"/>
                <a:ea typeface="Meiryo UI" panose="020B0604030504040204" pitchFamily="50" charset="-128"/>
              </a:rPr>
              <a:t>　現行計画における施策の検証</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ED8A75B2-2A93-B86D-E8A1-28192EA4960F}"/>
              </a:ext>
            </a:extLst>
          </p:cNvPr>
          <p:cNvSpPr txBox="1"/>
          <p:nvPr/>
        </p:nvSpPr>
        <p:spPr>
          <a:xfrm>
            <a:off x="4652266" y="108274"/>
            <a:ext cx="3304110" cy="338554"/>
          </a:xfrm>
          <a:prstGeom prst="rect">
            <a:avLst/>
          </a:prstGeom>
          <a:noFill/>
          <a:ln>
            <a:solidFill>
              <a:schemeClr val="accent6">
                <a:lumMod val="20000"/>
                <a:lumOff val="80000"/>
              </a:schemeClr>
            </a:solidFill>
          </a:ln>
        </p:spPr>
        <p:txBody>
          <a:bodyPr wrap="none" rtlCol="0">
            <a:spAutoFit/>
          </a:bodyPr>
          <a:lstStyle/>
          <a:p>
            <a:r>
              <a:rPr kumimoji="1" lang="ja-JP" altLang="en-US" sz="1600" b="1" dirty="0">
                <a:solidFill>
                  <a:schemeClr val="bg1"/>
                </a:solidFill>
                <a:latin typeface="Meiryo UI" panose="020B0604030504040204" pitchFamily="50" charset="-128"/>
                <a:ea typeface="Meiryo UI" panose="020B0604030504040204" pitchFamily="50" charset="-128"/>
              </a:rPr>
              <a:t>柱１　情報基盤の充実と連携の強化</a:t>
            </a:r>
          </a:p>
        </p:txBody>
      </p:sp>
      <p:sp>
        <p:nvSpPr>
          <p:cNvPr id="13" name="角丸四角形 12"/>
          <p:cNvSpPr/>
          <p:nvPr/>
        </p:nvSpPr>
        <p:spPr>
          <a:xfrm>
            <a:off x="58783" y="2914970"/>
            <a:ext cx="9012729" cy="3803343"/>
          </a:xfrm>
          <a:prstGeom prst="roundRect">
            <a:avLst>
              <a:gd name="adj" fmla="val 0"/>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0" name="グループ化 19"/>
          <p:cNvGrpSpPr/>
          <p:nvPr/>
        </p:nvGrpSpPr>
        <p:grpSpPr>
          <a:xfrm>
            <a:off x="53783" y="605675"/>
            <a:ext cx="1308477" cy="307777"/>
            <a:chOff x="4932040" y="2798973"/>
            <a:chExt cx="1371455" cy="307777"/>
          </a:xfrm>
        </p:grpSpPr>
        <p:sp>
          <p:nvSpPr>
            <p:cNvPr id="21" name="角丸四角形 20"/>
            <p:cNvSpPr/>
            <p:nvPr/>
          </p:nvSpPr>
          <p:spPr>
            <a:xfrm>
              <a:off x="4932040" y="2801852"/>
              <a:ext cx="1371455"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982686" y="2798973"/>
              <a:ext cx="1307498"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柱の長期目標</a:t>
              </a:r>
            </a:p>
          </p:txBody>
        </p:sp>
      </p:grpSp>
      <p:sp>
        <p:nvSpPr>
          <p:cNvPr id="30" name="角丸四角形 5">
            <a:extLst>
              <a:ext uri="{FF2B5EF4-FFF2-40B4-BE49-F238E27FC236}">
                <a16:creationId xmlns:a16="http://schemas.microsoft.com/office/drawing/2014/main" id="{578325C6-D0B7-4A75-AF57-BB55A3DC502F}"/>
              </a:ext>
            </a:extLst>
          </p:cNvPr>
          <p:cNvSpPr/>
          <p:nvPr/>
        </p:nvSpPr>
        <p:spPr>
          <a:xfrm>
            <a:off x="94868" y="1890485"/>
            <a:ext cx="8935050" cy="765200"/>
          </a:xfrm>
          <a:prstGeom prst="roundRect">
            <a:avLst>
              <a:gd name="adj" fmla="val 0"/>
            </a:avLst>
          </a:prstGeom>
          <a:noFill/>
          <a:ln w="9525">
            <a:noFill/>
            <a:prstDash val="sysDash"/>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36000" rIns="108000" bIns="36000" numCol="1" spcCol="0" rtlCol="0" fromWordArt="0" anchor="t" anchorCtr="0" forceAA="0" compatLnSpc="1">
            <a:prstTxWarp prst="textNoShape">
              <a:avLst/>
            </a:prstTxWarp>
            <a:spAutoFit/>
          </a:bodyPr>
          <a:lstStyle/>
          <a:p>
            <a:pPr marL="285750" indent="-285750">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府の情報基盤を整備・充実させ、暮らしに密着した情報を発信。</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府民、民間団体・</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NGO/NPO</a:t>
            </a:r>
            <a:r>
              <a:rPr lang="ja-JP" altLang="en-US" sz="16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事業者、行政等地域を構成する各主体が必要な環境情報を提供し、パートナシップを構築。</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53783" y="1768596"/>
            <a:ext cx="9017729" cy="913401"/>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1" name="グループ化 30"/>
          <p:cNvGrpSpPr/>
          <p:nvPr/>
        </p:nvGrpSpPr>
        <p:grpSpPr>
          <a:xfrm>
            <a:off x="53783" y="1563212"/>
            <a:ext cx="1169421" cy="307777"/>
            <a:chOff x="4932040" y="2798973"/>
            <a:chExt cx="1207582" cy="307777"/>
          </a:xfrm>
        </p:grpSpPr>
        <p:sp>
          <p:nvSpPr>
            <p:cNvPr id="32" name="角丸四角形 31"/>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4995997" y="2798973"/>
              <a:ext cx="1119321"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取組の方向</a:t>
              </a:r>
            </a:p>
          </p:txBody>
        </p:sp>
      </p:grpSp>
      <p:sp>
        <p:nvSpPr>
          <p:cNvPr id="27" name="テキスト ボックス 26">
            <a:extLst>
              <a:ext uri="{FF2B5EF4-FFF2-40B4-BE49-F238E27FC236}">
                <a16:creationId xmlns:a16="http://schemas.microsoft.com/office/drawing/2014/main" id="{824C822C-9F18-4D2E-8A01-754C33E78733}"/>
              </a:ext>
            </a:extLst>
          </p:cNvPr>
          <p:cNvSpPr txBox="1"/>
          <p:nvPr/>
        </p:nvSpPr>
        <p:spPr>
          <a:xfrm>
            <a:off x="94868" y="4932718"/>
            <a:ext cx="8840950" cy="1677382"/>
          </a:xfrm>
          <a:prstGeom prst="rect">
            <a:avLst/>
          </a:prstGeom>
          <a:noFill/>
          <a:ln>
            <a:noFill/>
          </a:ln>
        </p:spPr>
        <p:txBody>
          <a:bodyPr wrap="square" rtlCol="0">
            <a:spAutoFit/>
          </a:bodyPr>
          <a:lstStyle/>
          <a:p>
            <a:pPr marL="285750" indent="-285750">
              <a:spcBef>
                <a:spcPts val="600"/>
              </a:spcBef>
              <a:buFont typeface="Wingdings" panose="05000000000000000000" pitchFamily="2" charset="2"/>
              <a:buChar char="u"/>
            </a:pPr>
            <a:r>
              <a:rPr kumimoji="1" lang="ja-JP" altLang="en-US" sz="1400" b="1" u="sng" dirty="0">
                <a:latin typeface="Meiryo UI" panose="020B0604030504040204" pitchFamily="50" charset="-128"/>
                <a:ea typeface="Meiryo UI" panose="020B0604030504040204" pitchFamily="50" charset="-128"/>
              </a:rPr>
              <a:t>多様な主体が参画する会議・協議会の運営</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（参考）</a:t>
            </a:r>
            <a:r>
              <a:rPr kumimoji="1" lang="ja-JP" altLang="en-US" sz="1400" b="1" dirty="0">
                <a:latin typeface="Meiryo UI" panose="020B0604030504040204" pitchFamily="50" charset="-128"/>
                <a:ea typeface="Meiryo UI" panose="020B0604030504040204" pitchFamily="50" charset="-128"/>
              </a:rPr>
              <a:t>豊かな環境づくり大阪府民会議</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【1994</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H6</a:t>
            </a:r>
            <a:r>
              <a:rPr kumimoji="1" lang="ja-JP" altLang="en-US" sz="11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年度～</a:t>
            </a:r>
            <a:r>
              <a:rPr kumimoji="1" lang="en-US" altLang="ja-JP" sz="1400" dirty="0">
                <a:latin typeface="Meiryo UI" panose="020B0604030504040204" pitchFamily="50" charset="-128"/>
                <a:ea typeface="Meiryo UI" panose="020B0604030504040204" pitchFamily="50" charset="-128"/>
              </a:rPr>
              <a:t>】</a:t>
            </a:r>
            <a:endParaRPr kumimoji="1" lang="en-US" altLang="ja-JP" sz="1400" b="1" u="sng" dirty="0">
              <a:latin typeface="Meiryo UI" panose="020B0604030504040204" pitchFamily="50" charset="-128"/>
              <a:ea typeface="Meiryo UI" panose="020B0604030504040204" pitchFamily="50" charset="-128"/>
            </a:endParaRPr>
          </a:p>
          <a:p>
            <a:pPr marL="363538" indent="-188913">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府民団体、事業者団体、行政等で構成。会員</a:t>
            </a:r>
            <a:r>
              <a:rPr kumimoji="1" lang="en-US" altLang="ja-JP" sz="1400" dirty="0">
                <a:latin typeface="Meiryo UI" panose="020B0604030504040204" pitchFamily="50" charset="-128"/>
                <a:ea typeface="Meiryo UI" panose="020B0604030504040204" pitchFamily="50" charset="-128"/>
              </a:rPr>
              <a:t>98</a:t>
            </a:r>
            <a:r>
              <a:rPr kumimoji="1" lang="ja-JP" altLang="en-US" sz="1400" dirty="0">
                <a:latin typeface="Meiryo UI" panose="020B0604030504040204" pitchFamily="50" charset="-128"/>
                <a:ea typeface="Meiryo UI" panose="020B0604030504040204" pitchFamily="50" charset="-128"/>
              </a:rPr>
              <a:t>団体</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R4.9.16</a:t>
            </a:r>
            <a:r>
              <a:rPr kumimoji="1" lang="ja-JP" altLang="en-US" sz="1100" dirty="0">
                <a:latin typeface="Meiryo UI" panose="020B0604030504040204" pitchFamily="50" charset="-128"/>
                <a:ea typeface="Meiryo UI" panose="020B0604030504040204" pitchFamily="50" charset="-128"/>
              </a:rPr>
              <a:t>時点）</a:t>
            </a:r>
            <a:endParaRPr kumimoji="1" lang="en-US" altLang="ja-JP" sz="1400" strike="sngStrike" dirty="0">
              <a:latin typeface="Meiryo UI" panose="020B0604030504040204" pitchFamily="50" charset="-128"/>
              <a:ea typeface="Meiryo UI" panose="020B0604030504040204" pitchFamily="50" charset="-128"/>
            </a:endParaRPr>
          </a:p>
          <a:p>
            <a:pPr marL="363538" indent="-188913">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共通テーマ（マイボトルパートナーズ、おおさか３</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キャンペーンなど）を掲げ、分科会で連携して取組みを推進。</a:t>
            </a:r>
            <a:endParaRPr kumimoji="1" lang="en-US" altLang="ja-JP" sz="1400" dirty="0">
              <a:latin typeface="Meiryo UI" panose="020B0604030504040204" pitchFamily="50" charset="-128"/>
              <a:ea typeface="Meiryo UI" panose="020B0604030504040204" pitchFamily="50" charset="-128"/>
            </a:endParaRPr>
          </a:p>
          <a:p>
            <a:pPr marL="363538" indent="-188913">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分科会の取組みを中心に新規加入団体の活動は活発だが、既存団体の参加は限定的</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marL="363538" indent="-188913">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rPr>
              <a:t>継続事業においては、各主体の関わり方が形式的になっており、改善・進化に向けた積極的な連携ができていない。</a:t>
            </a:r>
            <a:endParaRPr kumimoji="1" lang="en-US" altLang="ja-JP" sz="1400" dirty="0">
              <a:latin typeface="Meiryo UI" panose="020B0604030504040204" pitchFamily="50" charset="-128"/>
              <a:ea typeface="Meiryo UI" panose="020B0604030504040204" pitchFamily="50" charset="-128"/>
            </a:endParaRPr>
          </a:p>
          <a:p>
            <a:pPr marL="363538" indent="-188913">
              <a:spcBef>
                <a:spcPts val="600"/>
              </a:spcBef>
            </a:pPr>
            <a:r>
              <a:rPr kumimoji="1" lang="ja-JP" altLang="en-US" sz="1400" b="1" dirty="0">
                <a:solidFill>
                  <a:srgbClr val="FF0000"/>
                </a:solidFill>
                <a:latin typeface="Meiryo UI" panose="020B0604030504040204" pitchFamily="50" charset="-128"/>
                <a:ea typeface="Meiryo UI" panose="020B0604030504040204" pitchFamily="50" charset="-128"/>
              </a:rPr>
              <a:t>➡ 多様な主体間連携が進む中、環境行動促進に向けた対話、連携、情報共有の場として十分に機能していない。</a:t>
            </a:r>
          </a:p>
        </p:txBody>
      </p:sp>
      <p:grpSp>
        <p:nvGrpSpPr>
          <p:cNvPr id="23" name="グループ化 22"/>
          <p:cNvGrpSpPr/>
          <p:nvPr/>
        </p:nvGrpSpPr>
        <p:grpSpPr>
          <a:xfrm>
            <a:off x="53783" y="2763686"/>
            <a:ext cx="1152130" cy="307777"/>
            <a:chOff x="4932040" y="2798973"/>
            <a:chExt cx="1207582" cy="307777"/>
          </a:xfrm>
        </p:grpSpPr>
        <p:sp>
          <p:nvSpPr>
            <p:cNvPr id="24" name="角丸四角形 23"/>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4982686" y="2798973"/>
              <a:ext cx="1119320"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取組の検証</a:t>
              </a:r>
            </a:p>
          </p:txBody>
        </p:sp>
      </p:grpSp>
    </p:spTree>
    <p:extLst>
      <p:ext uri="{BB962C8B-B14F-4D97-AF65-F5344CB8AC3E}">
        <p14:creationId xmlns:p14="http://schemas.microsoft.com/office/powerpoint/2010/main" val="1991075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図 29"/>
          <p:cNvPicPr>
            <a:picLocks noChangeAspect="1"/>
          </p:cNvPicPr>
          <p:nvPr/>
        </p:nvPicPr>
        <p:blipFill>
          <a:blip r:embed="rId2"/>
          <a:stretch>
            <a:fillRect/>
          </a:stretch>
        </p:blipFill>
        <p:spPr>
          <a:xfrm>
            <a:off x="6574113" y="4625006"/>
            <a:ext cx="2484159" cy="1923073"/>
          </a:xfrm>
          <a:prstGeom prst="rect">
            <a:avLst/>
          </a:prstGeom>
        </p:spPr>
      </p:pic>
      <p:pic>
        <p:nvPicPr>
          <p:cNvPr id="36" name="図 35"/>
          <p:cNvPicPr>
            <a:picLocks noChangeAspect="1"/>
          </p:cNvPicPr>
          <p:nvPr/>
        </p:nvPicPr>
        <p:blipFill>
          <a:blip r:embed="rId3"/>
          <a:stretch>
            <a:fillRect/>
          </a:stretch>
        </p:blipFill>
        <p:spPr>
          <a:xfrm>
            <a:off x="6597159" y="2745718"/>
            <a:ext cx="2389105" cy="1729557"/>
          </a:xfrm>
          <a:prstGeom prst="rect">
            <a:avLst/>
          </a:prstGeom>
        </p:spPr>
      </p:pic>
      <p:sp>
        <p:nvSpPr>
          <p:cNvPr id="34" name="正方形/長方形 33"/>
          <p:cNvSpPr/>
          <p:nvPr/>
        </p:nvSpPr>
        <p:spPr>
          <a:xfrm>
            <a:off x="80129" y="1846536"/>
            <a:ext cx="8951184" cy="710955"/>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87774" y="744313"/>
            <a:ext cx="8929722" cy="908728"/>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a:solidFill>
                  <a:sysClr val="window" lastClr="FFFFFF"/>
                </a:solidFill>
                <a:latin typeface="Meiryo UI" panose="020B0604030504040204" pitchFamily="50" charset="-128"/>
                <a:ea typeface="Meiryo UI" panose="020B0604030504040204" pitchFamily="50" charset="-128"/>
              </a:rPr>
              <a:t>1.</a:t>
            </a:r>
            <a:r>
              <a:rPr lang="ja-JP" altLang="en-US" sz="2400" b="1" dirty="0">
                <a:solidFill>
                  <a:sysClr val="window" lastClr="FFFFFF"/>
                </a:solidFill>
                <a:latin typeface="Meiryo UI" panose="020B0604030504040204" pitchFamily="50" charset="-128"/>
                <a:ea typeface="Meiryo UI" panose="020B0604030504040204" pitchFamily="50" charset="-128"/>
              </a:rPr>
              <a:t>　現行計画における施策の検証</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7" name="円/楕円 30"/>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ED8A75B2-2A93-B86D-E8A1-28192EA4960F}"/>
              </a:ext>
            </a:extLst>
          </p:cNvPr>
          <p:cNvSpPr txBox="1"/>
          <p:nvPr/>
        </p:nvSpPr>
        <p:spPr>
          <a:xfrm>
            <a:off x="4612114" y="102119"/>
            <a:ext cx="2480166" cy="338554"/>
          </a:xfrm>
          <a:prstGeom prst="rect">
            <a:avLst/>
          </a:prstGeom>
          <a:noFill/>
          <a:ln>
            <a:solidFill>
              <a:schemeClr val="accent6">
                <a:lumMod val="20000"/>
                <a:lumOff val="80000"/>
              </a:schemeClr>
            </a:solidFill>
          </a:ln>
        </p:spPr>
        <p:txBody>
          <a:bodyPr wrap="none" rtlCol="0">
            <a:spAutoFit/>
          </a:bodyPr>
          <a:lstStyle/>
          <a:p>
            <a:r>
              <a:rPr kumimoji="1" lang="ja-JP" altLang="en-US" sz="1600" b="1" dirty="0">
                <a:solidFill>
                  <a:schemeClr val="bg1"/>
                </a:solidFill>
                <a:latin typeface="Meiryo UI" panose="020B0604030504040204" pitchFamily="50" charset="-128"/>
                <a:ea typeface="Meiryo UI" panose="020B0604030504040204" pitchFamily="50" charset="-128"/>
              </a:rPr>
              <a:t>柱２　人材育成・人材活用</a:t>
            </a:r>
          </a:p>
        </p:txBody>
      </p:sp>
      <p:sp>
        <p:nvSpPr>
          <p:cNvPr id="11" name="テキスト ボックス 10">
            <a:extLst>
              <a:ext uri="{FF2B5EF4-FFF2-40B4-BE49-F238E27FC236}">
                <a16:creationId xmlns:a16="http://schemas.microsoft.com/office/drawing/2014/main" id="{ED8A75B2-2A93-B86D-E8A1-28192EA4960F}"/>
              </a:ext>
            </a:extLst>
          </p:cNvPr>
          <p:cNvSpPr txBox="1"/>
          <p:nvPr/>
        </p:nvSpPr>
        <p:spPr>
          <a:xfrm>
            <a:off x="115052" y="2993057"/>
            <a:ext cx="6363113" cy="1731243"/>
          </a:xfrm>
          <a:prstGeom prst="rect">
            <a:avLst/>
          </a:prstGeom>
          <a:noFill/>
          <a:ln>
            <a:noFill/>
          </a:ln>
        </p:spPr>
        <p:txBody>
          <a:bodyPr wrap="square" rtlCol="0">
            <a:spAutoFit/>
          </a:bodyPr>
          <a:lstStyle/>
          <a:p>
            <a:pPr marL="285750" indent="-285750">
              <a:buFont typeface="Wingdings" panose="05000000000000000000" pitchFamily="2" charset="2"/>
              <a:buChar char="u"/>
            </a:pPr>
            <a:r>
              <a:rPr kumimoji="1" lang="ja-JP" altLang="en-US" sz="1400" b="1" u="sng" dirty="0">
                <a:latin typeface="Meiryo UI" panose="020B0604030504040204" pitchFamily="50" charset="-128"/>
                <a:ea typeface="Meiryo UI" panose="020B0604030504040204" pitchFamily="50" charset="-128"/>
              </a:rPr>
              <a:t>ボランティア登録制度</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事業） </a:t>
            </a:r>
            <a:endParaRPr kumimoji="1" lang="en-US" altLang="ja-JP" sz="1400" dirty="0">
              <a:latin typeface="Meiryo UI" panose="020B0604030504040204" pitchFamily="50" charset="-128"/>
              <a:ea typeface="Meiryo UI" panose="020B0604030504040204" pitchFamily="50" charset="-128"/>
            </a:endParaRPr>
          </a:p>
          <a:p>
            <a:pPr marL="266700" indent="-17780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登録者の減少</a:t>
            </a:r>
            <a:r>
              <a:rPr kumimoji="1" lang="ja-JP" altLang="en-US" sz="1400" dirty="0" smtClean="0">
                <a:latin typeface="Meiryo UI" panose="020B0604030504040204" pitchFamily="50" charset="-128"/>
                <a:ea typeface="Meiryo UI" panose="020B0604030504040204" pitchFamily="50" charset="-128"/>
              </a:rPr>
              <a:t>や活動しているメンバー</a:t>
            </a:r>
            <a:r>
              <a:rPr kumimoji="1" lang="ja-JP" altLang="en-US" sz="1400" dirty="0">
                <a:latin typeface="Meiryo UI" panose="020B0604030504040204" pitchFamily="50" charset="-128"/>
                <a:ea typeface="Meiryo UI" panose="020B0604030504040204" pitchFamily="50" charset="-128"/>
              </a:rPr>
              <a:t>が固定化。</a:t>
            </a:r>
            <a:endParaRPr kumimoji="1" lang="en-US" altLang="ja-JP" sz="1400" dirty="0">
              <a:latin typeface="Meiryo UI" panose="020B0604030504040204" pitchFamily="50" charset="-128"/>
              <a:ea typeface="Meiryo UI" panose="020B0604030504040204" pitchFamily="50" charset="-128"/>
            </a:endParaRPr>
          </a:p>
          <a:p>
            <a:pPr marL="266700" indent="-177800">
              <a:buFont typeface="Arial" panose="020B0604020202020204" pitchFamily="34" charset="0"/>
              <a:buChar char="•"/>
            </a:pP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事業では登録者の６割以上が</a:t>
            </a:r>
            <a:r>
              <a:rPr kumimoji="1" lang="en-US" altLang="ja-JP" sz="1400" dirty="0">
                <a:latin typeface="Meiryo UI" panose="020B0604030504040204" pitchFamily="50" charset="-128"/>
                <a:ea typeface="Meiryo UI" panose="020B0604030504040204" pitchFamily="50" charset="-128"/>
              </a:rPr>
              <a:t>60</a:t>
            </a:r>
            <a:r>
              <a:rPr kumimoji="1" lang="ja-JP" altLang="en-US" sz="1400" dirty="0">
                <a:latin typeface="Meiryo UI" panose="020B0604030504040204" pitchFamily="50" charset="-128"/>
                <a:ea typeface="Meiryo UI" panose="020B0604030504040204" pitchFamily="50" charset="-128"/>
              </a:rPr>
              <a:t>代以上であり、育成すべき人材がすで</a:t>
            </a:r>
            <a:r>
              <a:rPr kumimoji="1" lang="ja-JP" altLang="en-US" sz="1400" dirty="0" smtClean="0">
                <a:latin typeface="Meiryo UI" panose="020B0604030504040204" pitchFamily="50" charset="-128"/>
                <a:ea typeface="Meiryo UI" panose="020B0604030504040204" pitchFamily="50" charset="-128"/>
              </a:rPr>
              <a:t>に高齢化</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pPr marL="266700" indent="-177800">
              <a:spcBef>
                <a:spcPts val="300"/>
              </a:spcBef>
            </a:pPr>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（参考）</a:t>
            </a:r>
            <a:r>
              <a:rPr kumimoji="1" lang="ja-JP" altLang="en-US" sz="1400" b="1" dirty="0">
                <a:latin typeface="Meiryo UI" panose="020B0604030504040204" pitchFamily="50" charset="-128"/>
                <a:ea typeface="Meiryo UI" panose="020B0604030504040204" pitchFamily="50" charset="-128"/>
              </a:rPr>
              <a:t>地球温暖化防止活動推進員　</a:t>
            </a:r>
            <a:r>
              <a:rPr kumimoji="1" lang="en-US" altLang="ja-JP" sz="1400" dirty="0">
                <a:latin typeface="Meiryo UI" panose="020B0604030504040204" pitchFamily="50" charset="-128"/>
                <a:ea typeface="Meiryo UI" panose="020B0604030504040204" pitchFamily="50" charset="-128"/>
              </a:rPr>
              <a:t>【2002</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H14</a:t>
            </a:r>
            <a:r>
              <a:rPr kumimoji="1" lang="ja-JP" altLang="en-US" sz="11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年度～</a:t>
            </a:r>
            <a:r>
              <a:rPr kumimoji="1" lang="en-US" altLang="ja-JP" sz="1400" dirty="0">
                <a:latin typeface="Meiryo UI" panose="020B0604030504040204" pitchFamily="50" charset="-128"/>
                <a:ea typeface="Meiryo UI" panose="020B0604030504040204" pitchFamily="50" charset="-128"/>
              </a:rPr>
              <a:t>】</a:t>
            </a:r>
          </a:p>
          <a:p>
            <a:pPr marL="88900"/>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地球温暖化対策の推進に関する法律に基づき設置。</a:t>
            </a:r>
            <a:r>
              <a:rPr kumimoji="1" lang="en-US" altLang="ja-JP" sz="1200" dirty="0" smtClean="0">
                <a:latin typeface="Meiryo UI" panose="020B0604030504040204" pitchFamily="50" charset="-128"/>
                <a:ea typeface="Meiryo UI" panose="020B0604030504040204" pitchFamily="50" charset="-128"/>
              </a:rPr>
              <a:t/>
            </a:r>
            <a:br>
              <a:rPr kumimoji="1" lang="en-US" altLang="ja-JP" sz="1200" dirty="0" smtClean="0">
                <a:latin typeface="Meiryo UI" panose="020B0604030504040204" pitchFamily="50" charset="-128"/>
                <a:ea typeface="Meiryo UI" panose="020B0604030504040204" pitchFamily="50" charset="-128"/>
              </a:rPr>
            </a:b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18</a:t>
            </a:r>
            <a:r>
              <a:rPr kumimoji="1" lang="ja-JP" altLang="en-US" sz="1200" dirty="0">
                <a:latin typeface="Meiryo UI" panose="020B0604030504040204" pitchFamily="50" charset="-128"/>
                <a:ea typeface="Meiryo UI" panose="020B0604030504040204" pitchFamily="50" charset="-128"/>
              </a:rPr>
              <a:t>歳以上の府民等（高校生を除く）を</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年に</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回定期募集して委嘱。その後適宜追加。</a:t>
            </a:r>
            <a:r>
              <a:rPr kumimoji="1" lang="en-US" altLang="ja-JP" sz="1200" dirty="0">
                <a:latin typeface="Meiryo UI" panose="020B0604030504040204" pitchFamily="50" charset="-128"/>
                <a:ea typeface="Meiryo UI" panose="020B0604030504040204" pitchFamily="50" charset="-128"/>
              </a:rPr>
              <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年２回程度、研修を実施</a:t>
            </a:r>
            <a:r>
              <a:rPr kumimoji="1" lang="ja-JP" altLang="en-US" sz="1200" dirty="0" smtClean="0">
                <a:latin typeface="Meiryo UI" panose="020B0604030504040204" pitchFamily="50" charset="-128"/>
                <a:ea typeface="Meiryo UI" panose="020B0604030504040204" pitchFamily="50" charset="-128"/>
              </a:rPr>
              <a:t>。今年度から活性化方策を検討・実施。</a:t>
            </a:r>
            <a:r>
              <a:rPr kumimoji="1" lang="en-US" altLang="ja-JP" sz="1200" dirty="0">
                <a:latin typeface="Meiryo UI" panose="020B0604030504040204" pitchFamily="50" charset="-128"/>
                <a:ea typeface="Meiryo UI" panose="020B0604030504040204" pitchFamily="50" charset="-128"/>
              </a:rPr>
              <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年度は、継続の場合、活動実績のある人を対象にして委嘱</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
        <p:nvSpPr>
          <p:cNvPr id="12" name="角丸四角形 11"/>
          <p:cNvSpPr/>
          <p:nvPr/>
        </p:nvSpPr>
        <p:spPr>
          <a:xfrm>
            <a:off x="112687" y="2753964"/>
            <a:ext cx="8918626" cy="3987404"/>
          </a:xfrm>
          <a:prstGeom prst="roundRect">
            <a:avLst>
              <a:gd name="adj" fmla="val 0"/>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3" name="グループ化 12"/>
          <p:cNvGrpSpPr/>
          <p:nvPr/>
        </p:nvGrpSpPr>
        <p:grpSpPr>
          <a:xfrm>
            <a:off x="105511" y="2623756"/>
            <a:ext cx="1152130" cy="307777"/>
            <a:chOff x="4932040" y="2798973"/>
            <a:chExt cx="1207582" cy="307777"/>
          </a:xfrm>
        </p:grpSpPr>
        <p:sp>
          <p:nvSpPr>
            <p:cNvPr id="14" name="角丸四角形 13"/>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4995997" y="2798973"/>
              <a:ext cx="1119320"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取組の検証</a:t>
              </a:r>
            </a:p>
          </p:txBody>
        </p:sp>
      </p:grpSp>
      <p:sp>
        <p:nvSpPr>
          <p:cNvPr id="16" name="角丸四角形 5">
            <a:extLst>
              <a:ext uri="{FF2B5EF4-FFF2-40B4-BE49-F238E27FC236}">
                <a16:creationId xmlns:a16="http://schemas.microsoft.com/office/drawing/2014/main" id="{578325C6-D0B7-4A75-AF57-BB55A3DC502F}"/>
              </a:ext>
            </a:extLst>
          </p:cNvPr>
          <p:cNvSpPr/>
          <p:nvPr/>
        </p:nvSpPr>
        <p:spPr>
          <a:xfrm>
            <a:off x="159987" y="1877717"/>
            <a:ext cx="8876817" cy="679774"/>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72000" numCol="1" spcCol="0" rtlCol="0" fromWordArt="0" anchor="ctr" anchorCtr="0" forceAA="0" compatLnSpc="1">
            <a:prstTxWarp prst="textNoShape">
              <a:avLst/>
            </a:prstTxWarp>
            <a:spAutoFit/>
          </a:bodyPr>
          <a:lstStyle/>
          <a:p>
            <a:pPr marL="266700" indent="-266700">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家庭、学校、職場、地域その他あらゆる場で、環境問題を理解し、自ら進んで環境を守るために行動する人材の育成とともに、育成された人材が学校教育現場や地域社会等で活動するためのサポートを行う。</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2" name="グループ化 21"/>
          <p:cNvGrpSpPr/>
          <p:nvPr/>
        </p:nvGrpSpPr>
        <p:grpSpPr>
          <a:xfrm>
            <a:off x="85216" y="592504"/>
            <a:ext cx="1308477" cy="307777"/>
            <a:chOff x="4932040" y="2798973"/>
            <a:chExt cx="1371455" cy="307777"/>
          </a:xfrm>
        </p:grpSpPr>
        <p:sp>
          <p:nvSpPr>
            <p:cNvPr id="23" name="角丸四角形 22"/>
            <p:cNvSpPr/>
            <p:nvPr/>
          </p:nvSpPr>
          <p:spPr>
            <a:xfrm>
              <a:off x="4932040" y="2801852"/>
              <a:ext cx="1371455"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4982686" y="2798973"/>
              <a:ext cx="1307498"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柱の長期目標</a:t>
              </a:r>
            </a:p>
          </p:txBody>
        </p:sp>
      </p:grpSp>
      <p:sp>
        <p:nvSpPr>
          <p:cNvPr id="25" name="角丸四角形 5">
            <a:extLst>
              <a:ext uri="{FF2B5EF4-FFF2-40B4-BE49-F238E27FC236}">
                <a16:creationId xmlns:a16="http://schemas.microsoft.com/office/drawing/2014/main" id="{578325C6-D0B7-4A75-AF57-BB55A3DC502F}"/>
              </a:ext>
            </a:extLst>
          </p:cNvPr>
          <p:cNvSpPr/>
          <p:nvPr/>
        </p:nvSpPr>
        <p:spPr>
          <a:xfrm>
            <a:off x="163129" y="777644"/>
            <a:ext cx="7649232" cy="910607"/>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72000" numCol="1" spcCol="0" rtlCol="0" fromWordArt="0" anchor="ctr" anchorCtr="0" forceAA="0" compatLnSpc="1">
            <a:prstTxWarp prst="textNoShape">
              <a:avLst/>
            </a:prstTxWarp>
            <a:spAutoFit/>
          </a:bodyPr>
          <a:lstStyle/>
          <a:p>
            <a:pPr marL="265113" indent="-265113"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環境問題を理解し、環境保全活動に取り組む実践的な人材が育っている。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indent="-265113"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各主体による活動と人材をマッチングすることで、育成した人材が活用されている。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indent="-265113"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これにより環境保全の活動が広がっている。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80129" y="1700808"/>
            <a:ext cx="1169421" cy="307777"/>
            <a:chOff x="4932040" y="2798973"/>
            <a:chExt cx="1207582" cy="307777"/>
          </a:xfrm>
        </p:grpSpPr>
        <p:sp>
          <p:nvSpPr>
            <p:cNvPr id="28" name="角丸四角形 27"/>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995997" y="2798973"/>
              <a:ext cx="1119321"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取組の方向</a:t>
              </a:r>
            </a:p>
          </p:txBody>
        </p:sp>
      </p:grpSp>
      <p:sp>
        <p:nvSpPr>
          <p:cNvPr id="32" name="テキスト ボックス 31">
            <a:extLst>
              <a:ext uri="{FF2B5EF4-FFF2-40B4-BE49-F238E27FC236}">
                <a16:creationId xmlns:a16="http://schemas.microsoft.com/office/drawing/2014/main" id="{ED8A75B2-2A93-B86D-E8A1-28192EA4960F}"/>
              </a:ext>
            </a:extLst>
          </p:cNvPr>
          <p:cNvSpPr txBox="1"/>
          <p:nvPr/>
        </p:nvSpPr>
        <p:spPr>
          <a:xfrm>
            <a:off x="208635" y="5674266"/>
            <a:ext cx="6193942" cy="954107"/>
          </a:xfrm>
          <a:prstGeom prst="rect">
            <a:avLst/>
          </a:prstGeom>
          <a:noFill/>
          <a:ln>
            <a:noFill/>
          </a:ln>
        </p:spPr>
        <p:txBody>
          <a:bodyPr wrap="square" rtlCol="0">
            <a:spAutoFit/>
          </a:bodyPr>
          <a:lstStyle/>
          <a:p>
            <a:r>
              <a:rPr kumimoji="1" lang="ja-JP" altLang="en-US" sz="1400" b="1" dirty="0" smtClean="0">
                <a:solidFill>
                  <a:srgbClr val="FF0000"/>
                </a:solidFill>
                <a:latin typeface="Meiryo UI" panose="020B0604030504040204" pitchFamily="50" charset="-128"/>
                <a:ea typeface="Meiryo UI" panose="020B0604030504040204" pitchFamily="50" charset="-128"/>
              </a:rPr>
              <a:t>➡ </a:t>
            </a:r>
            <a:r>
              <a:rPr kumimoji="1" lang="en-US" altLang="ja-JP" sz="1400" b="1" dirty="0" smtClean="0">
                <a:solidFill>
                  <a:srgbClr val="FF0000"/>
                </a:solidFill>
                <a:latin typeface="Meiryo UI" panose="020B0604030504040204" pitchFamily="50" charset="-128"/>
                <a:ea typeface="Meiryo UI" panose="020B0604030504040204" pitchFamily="50" charset="-128"/>
              </a:rPr>
              <a:t>NPO</a:t>
            </a:r>
            <a:r>
              <a:rPr kumimoji="1" lang="ja-JP" altLang="en-US" sz="1400" b="1" dirty="0">
                <a:solidFill>
                  <a:srgbClr val="FF0000"/>
                </a:solidFill>
                <a:latin typeface="Meiryo UI" panose="020B0604030504040204" pitchFamily="50" charset="-128"/>
                <a:ea typeface="Meiryo UI" panose="020B0604030504040204" pitchFamily="50" charset="-128"/>
              </a:rPr>
              <a:t>等の民間団体による環境保全活動の定着に伴い、登録せずに環境</a:t>
            </a:r>
            <a:r>
              <a:rPr kumimoji="1" lang="ja-JP" altLang="en-US" sz="1400" b="1" dirty="0" smtClean="0">
                <a:solidFill>
                  <a:srgbClr val="FF0000"/>
                </a:solidFill>
                <a:latin typeface="Meiryo UI" panose="020B0604030504040204" pitchFamily="50" charset="-128"/>
                <a:ea typeface="Meiryo UI" panose="020B0604030504040204" pitchFamily="50" charset="-128"/>
              </a:rPr>
              <a:t>保全　　</a:t>
            </a: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　活動を</a:t>
            </a:r>
            <a:r>
              <a:rPr kumimoji="1" lang="ja-JP" altLang="en-US" sz="1400" b="1" dirty="0">
                <a:solidFill>
                  <a:srgbClr val="FF0000"/>
                </a:solidFill>
                <a:latin typeface="Meiryo UI" panose="020B0604030504040204" pitchFamily="50" charset="-128"/>
                <a:ea typeface="Meiryo UI" panose="020B0604030504040204" pitchFamily="50" charset="-128"/>
              </a:rPr>
              <a:t>実施する府民・団体が増えつつある</a:t>
            </a:r>
            <a:r>
              <a:rPr kumimoji="1" lang="ja-JP" altLang="en-US" sz="1400" b="1" dirty="0" smtClean="0">
                <a:solidFill>
                  <a:srgbClr val="FF0000"/>
                </a:solidFill>
                <a:latin typeface="Meiryo UI" panose="020B0604030504040204" pitchFamily="50" charset="-128"/>
                <a:ea typeface="Meiryo UI" panose="020B0604030504040204" pitchFamily="50" charset="-128"/>
              </a:rPr>
              <a:t>ことから、登録制度の</a:t>
            </a:r>
            <a:r>
              <a:rPr kumimoji="1" lang="ja-JP" altLang="en-US" sz="1400" b="1" dirty="0">
                <a:solidFill>
                  <a:srgbClr val="FF0000"/>
                </a:solidFill>
                <a:latin typeface="Meiryo UI" panose="020B0604030504040204" pitchFamily="50" charset="-128"/>
                <a:ea typeface="Meiryo UI" panose="020B0604030504040204" pitchFamily="50" charset="-128"/>
              </a:rPr>
              <a:t>今後のあり方</a:t>
            </a:r>
            <a:r>
              <a:rPr kumimoji="1" lang="ja-JP" altLang="en-US" sz="1400" b="1" dirty="0" smtClean="0">
                <a:solidFill>
                  <a:srgbClr val="FF0000"/>
                </a:solidFill>
                <a:latin typeface="Meiryo UI" panose="020B0604030504040204" pitchFamily="50" charset="-128"/>
                <a:ea typeface="Meiryo UI" panose="020B0604030504040204" pitchFamily="50" charset="-128"/>
              </a:rPr>
              <a:t>に</a:t>
            </a: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　ついて</a:t>
            </a:r>
            <a:r>
              <a:rPr kumimoji="1" lang="ja-JP" altLang="en-US" sz="1400" b="1" dirty="0">
                <a:solidFill>
                  <a:srgbClr val="FF0000"/>
                </a:solidFill>
                <a:latin typeface="Meiryo UI" panose="020B0604030504040204" pitchFamily="50" charset="-128"/>
                <a:ea typeface="Meiryo UI" panose="020B0604030504040204" pitchFamily="50" charset="-128"/>
              </a:rPr>
              <a:t>各事業において検討が必要。</a:t>
            </a:r>
            <a:endParaRPr kumimoji="1" lang="en-US" altLang="ja-JP" sz="1400" b="1" dirty="0">
              <a:solidFill>
                <a:srgbClr val="FF0000"/>
              </a:solidFill>
              <a:latin typeface="Meiryo UI" panose="020B0604030504040204" pitchFamily="50" charset="-128"/>
              <a:ea typeface="Meiryo UI" panose="020B0604030504040204" pitchFamily="50" charset="-128"/>
            </a:endParaRPr>
          </a:p>
          <a:p>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CD390462-8173-10E5-3B86-265FAFD1FB7E}"/>
              </a:ext>
            </a:extLst>
          </p:cNvPr>
          <p:cNvSpPr txBox="1"/>
          <p:nvPr/>
        </p:nvSpPr>
        <p:spPr>
          <a:xfrm>
            <a:off x="223653" y="4732546"/>
            <a:ext cx="6254512" cy="954107"/>
          </a:xfrm>
          <a:prstGeom prst="rect">
            <a:avLst/>
          </a:prstGeom>
          <a:noFill/>
          <a:ln>
            <a:noFill/>
          </a:ln>
        </p:spPr>
        <p:txBody>
          <a:bodyPr wrap="square" rtlCol="0">
            <a:spAutoFit/>
          </a:bodyPr>
          <a:lstStyle/>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環境</a:t>
            </a:r>
            <a:r>
              <a:rPr kumimoji="1" lang="ja-JP" altLang="en-US" sz="1400" b="1" dirty="0">
                <a:solidFill>
                  <a:srgbClr val="FF0000"/>
                </a:solidFill>
                <a:latin typeface="Meiryo UI" panose="020B0604030504040204" pitchFamily="50" charset="-128"/>
                <a:ea typeface="Meiryo UI" panose="020B0604030504040204" pitchFamily="50" charset="-128"/>
              </a:rPr>
              <a:t>保全活動に取り組む人材を育成してきたが、登録者</a:t>
            </a:r>
            <a:r>
              <a:rPr kumimoji="1" lang="ja-JP" altLang="en-US" sz="1400" b="1" dirty="0" smtClean="0">
                <a:solidFill>
                  <a:srgbClr val="FF0000"/>
                </a:solidFill>
                <a:latin typeface="Meiryo UI" panose="020B0604030504040204" pitchFamily="50" charset="-128"/>
                <a:ea typeface="Meiryo UI" panose="020B0604030504040204" pitchFamily="50" charset="-128"/>
              </a:rPr>
              <a:t>の減少</a:t>
            </a:r>
            <a:r>
              <a:rPr kumimoji="1" lang="ja-JP" altLang="en-US" sz="1400" b="1" dirty="0">
                <a:solidFill>
                  <a:srgbClr val="FF0000"/>
                </a:solidFill>
                <a:latin typeface="Meiryo UI" panose="020B0604030504040204" pitchFamily="50" charset="-128"/>
                <a:ea typeface="Meiryo UI" panose="020B0604030504040204" pitchFamily="50" charset="-128"/>
              </a:rPr>
              <a:t>や</a:t>
            </a:r>
            <a:r>
              <a:rPr kumimoji="1" lang="en-US" altLang="ja-JP" sz="1400" b="1" dirty="0">
                <a:solidFill>
                  <a:srgbClr val="FF0000"/>
                </a:solidFill>
                <a:latin typeface="Meiryo UI" panose="020B0604030504040204" pitchFamily="50" charset="-128"/>
                <a:ea typeface="Meiryo UI" panose="020B0604030504040204" pitchFamily="50" charset="-128"/>
              </a:rPr>
              <a:t>50</a:t>
            </a:r>
            <a:r>
              <a:rPr kumimoji="1" lang="ja-JP" altLang="en-US" sz="1400" b="1" dirty="0">
                <a:solidFill>
                  <a:srgbClr val="FF0000"/>
                </a:solidFill>
                <a:latin typeface="Meiryo UI" panose="020B0604030504040204" pitchFamily="50" charset="-128"/>
                <a:ea typeface="Meiryo UI" panose="020B0604030504040204" pitchFamily="50" charset="-128"/>
              </a:rPr>
              <a:t>代</a:t>
            </a:r>
            <a:r>
              <a:rPr kumimoji="1" lang="ja-JP" altLang="en-US" sz="1400" b="1" dirty="0" smtClean="0">
                <a:solidFill>
                  <a:srgbClr val="FF0000"/>
                </a:solidFill>
                <a:latin typeface="Meiryo UI" panose="020B0604030504040204" pitchFamily="50" charset="-128"/>
                <a:ea typeface="Meiryo UI" panose="020B0604030504040204" pitchFamily="50" charset="-128"/>
              </a:rPr>
              <a:t>以下</a:t>
            </a: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　の府民</a:t>
            </a:r>
            <a:r>
              <a:rPr kumimoji="1" lang="ja-JP" altLang="en-US" sz="1400" b="1" dirty="0">
                <a:solidFill>
                  <a:srgbClr val="FF0000"/>
                </a:solidFill>
                <a:latin typeface="Meiryo UI" panose="020B0604030504040204" pitchFamily="50" charset="-128"/>
                <a:ea typeface="Meiryo UI" panose="020B0604030504040204" pitchFamily="50" charset="-128"/>
              </a:rPr>
              <a:t>の参加が</a:t>
            </a:r>
            <a:r>
              <a:rPr kumimoji="1" lang="ja-JP" altLang="en-US" sz="1400" b="1" dirty="0" smtClean="0">
                <a:solidFill>
                  <a:srgbClr val="FF0000"/>
                </a:solidFill>
                <a:latin typeface="Meiryo UI" panose="020B0604030504040204" pitchFamily="50" charset="-128"/>
                <a:ea typeface="Meiryo UI" panose="020B0604030504040204" pitchFamily="50" charset="-128"/>
              </a:rPr>
              <a:t>少なく継続性に欠ける。</a:t>
            </a: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p>
            <a:r>
              <a:rPr kumimoji="1" lang="ja-JP" altLang="en-US" sz="1400" b="1" dirty="0" smtClean="0">
                <a:solidFill>
                  <a:srgbClr val="FF0000"/>
                </a:solidFill>
                <a:latin typeface="Meiryo UI" panose="020B0604030504040204" pitchFamily="50" charset="-128"/>
                <a:ea typeface="Meiryo UI" panose="020B0604030504040204" pitchFamily="50" charset="-128"/>
              </a:rPr>
              <a:t>➡ 出前講座等での活用がされているものの、活動分野が限定的で実施件数が</a:t>
            </a:r>
            <a:r>
              <a:rPr kumimoji="1" lang="en-US" altLang="ja-JP" sz="1400" b="1" dirty="0" smtClean="0">
                <a:solidFill>
                  <a:srgbClr val="FF0000"/>
                </a:solidFill>
                <a:latin typeface="Meiryo UI" panose="020B0604030504040204" pitchFamily="50" charset="-128"/>
                <a:ea typeface="Meiryo UI" panose="020B0604030504040204" pitchFamily="50" charset="-128"/>
              </a:rPr>
              <a:t/>
            </a:r>
            <a:br>
              <a:rPr kumimoji="1" lang="en-US" altLang="ja-JP" sz="1400" b="1" dirty="0" smtClean="0">
                <a:solidFill>
                  <a:srgbClr val="FF0000"/>
                </a:solidFill>
                <a:latin typeface="Meiryo UI" panose="020B0604030504040204" pitchFamily="50" charset="-128"/>
                <a:ea typeface="Meiryo UI" panose="020B0604030504040204" pitchFamily="50" charset="-128"/>
              </a:rPr>
            </a:br>
            <a:r>
              <a:rPr kumimoji="1" lang="ja-JP" altLang="en-US" sz="1400" b="1" dirty="0" smtClean="0">
                <a:solidFill>
                  <a:srgbClr val="FF0000"/>
                </a:solidFill>
                <a:latin typeface="Meiryo UI" panose="020B0604030504040204" pitchFamily="50" charset="-128"/>
                <a:ea typeface="Meiryo UI" panose="020B0604030504040204" pitchFamily="50" charset="-128"/>
              </a:rPr>
              <a:t>　　少ない。</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83818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a:solidFill>
                  <a:sysClr val="window" lastClr="FFFFFF"/>
                </a:solidFill>
                <a:latin typeface="Meiryo UI" panose="020B0604030504040204" pitchFamily="50" charset="-128"/>
                <a:ea typeface="Meiryo UI" panose="020B0604030504040204" pitchFamily="50" charset="-128"/>
              </a:rPr>
              <a:t>1.</a:t>
            </a:r>
            <a:r>
              <a:rPr lang="ja-JP" altLang="en-US" sz="2400" b="1" dirty="0">
                <a:solidFill>
                  <a:sysClr val="window" lastClr="FFFFFF"/>
                </a:solidFill>
                <a:latin typeface="Meiryo UI" panose="020B0604030504040204" pitchFamily="50" charset="-128"/>
                <a:ea typeface="Meiryo UI" panose="020B0604030504040204" pitchFamily="50" charset="-128"/>
              </a:rPr>
              <a:t>　現行計画における施策の検証</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ED8A75B2-2A93-B86D-E8A1-28192EA4960F}"/>
              </a:ext>
            </a:extLst>
          </p:cNvPr>
          <p:cNvSpPr txBox="1"/>
          <p:nvPr/>
        </p:nvSpPr>
        <p:spPr>
          <a:xfrm>
            <a:off x="4607891" y="107882"/>
            <a:ext cx="3060453" cy="338554"/>
          </a:xfrm>
          <a:prstGeom prst="rect">
            <a:avLst/>
          </a:prstGeom>
          <a:noFill/>
          <a:ln>
            <a:solidFill>
              <a:schemeClr val="accent6">
                <a:lumMod val="20000"/>
                <a:lumOff val="80000"/>
              </a:schemeClr>
            </a:solidFill>
          </a:ln>
        </p:spPr>
        <p:txBody>
          <a:bodyPr wrap="none" rtlCol="0">
            <a:spAutoFit/>
          </a:bodyPr>
          <a:lstStyle/>
          <a:p>
            <a:r>
              <a:rPr kumimoji="1" lang="ja-JP" altLang="en-US" sz="1600" b="1" dirty="0">
                <a:solidFill>
                  <a:schemeClr val="bg1"/>
                </a:solidFill>
                <a:latin typeface="Meiryo UI" panose="020B0604030504040204" pitchFamily="50" charset="-128"/>
                <a:ea typeface="Meiryo UI" panose="020B0604030504040204" pitchFamily="50" charset="-128"/>
              </a:rPr>
              <a:t>柱３　場の提供・学習機会の提供</a:t>
            </a:r>
          </a:p>
        </p:txBody>
      </p:sp>
      <p:sp>
        <p:nvSpPr>
          <p:cNvPr id="12" name="角丸四角形 11"/>
          <p:cNvSpPr/>
          <p:nvPr/>
        </p:nvSpPr>
        <p:spPr>
          <a:xfrm>
            <a:off x="108857" y="3295618"/>
            <a:ext cx="8908638" cy="3454500"/>
          </a:xfrm>
          <a:prstGeom prst="roundRect">
            <a:avLst>
              <a:gd name="adj" fmla="val 0"/>
            </a:avLst>
          </a:prstGeom>
          <a:no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3" name="グループ化 12"/>
          <p:cNvGrpSpPr/>
          <p:nvPr/>
        </p:nvGrpSpPr>
        <p:grpSpPr>
          <a:xfrm>
            <a:off x="120555" y="3123257"/>
            <a:ext cx="1152130" cy="307777"/>
            <a:chOff x="4932040" y="2798973"/>
            <a:chExt cx="1207582" cy="307777"/>
          </a:xfrm>
        </p:grpSpPr>
        <p:sp>
          <p:nvSpPr>
            <p:cNvPr id="14" name="角丸四角形 13"/>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4995997" y="2798973"/>
              <a:ext cx="1119320"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取組の検証</a:t>
              </a:r>
            </a:p>
          </p:txBody>
        </p:sp>
      </p:grpSp>
      <p:sp>
        <p:nvSpPr>
          <p:cNvPr id="16" name="角丸四角形 5">
            <a:extLst>
              <a:ext uri="{FF2B5EF4-FFF2-40B4-BE49-F238E27FC236}">
                <a16:creationId xmlns:a16="http://schemas.microsoft.com/office/drawing/2014/main" id="{578325C6-D0B7-4A75-AF57-BB55A3DC502F}"/>
              </a:ext>
            </a:extLst>
          </p:cNvPr>
          <p:cNvSpPr/>
          <p:nvPr/>
        </p:nvSpPr>
        <p:spPr>
          <a:xfrm>
            <a:off x="85216" y="2154421"/>
            <a:ext cx="8932279" cy="920422"/>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36000" numCol="1" spcCol="0" rtlCol="0" fromWordArt="0" anchor="t" anchorCtr="0" forceAA="0" compatLnSpc="1">
            <a:prstTxWarp prst="textNoShape">
              <a:avLst/>
            </a:prstTxWarp>
            <a:spAutoFit/>
          </a:bodyPr>
          <a:lstStyle/>
          <a:p>
            <a:pPr marL="265113" indent="-265113" algn="just">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知識の習得に加え、地域の自然体験や社会体験を行うことによって、環境問題を自らの課題として考え</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問題解決の能力や態度を身に付け実践するという、体験を通じた学習を実施するため、府民や学校、</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民間団体等に対して地域における活動の場や学習機会を提供。</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4638" y="1983516"/>
            <a:ext cx="1152129" cy="307777"/>
            <a:chOff x="4932040" y="2798973"/>
            <a:chExt cx="1207582" cy="307777"/>
          </a:xfrm>
        </p:grpSpPr>
        <p:sp>
          <p:nvSpPr>
            <p:cNvPr id="19" name="角丸四角形 18"/>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995997" y="2798973"/>
              <a:ext cx="1119321"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取組の方向</a:t>
              </a:r>
            </a:p>
          </p:txBody>
        </p:sp>
      </p:grpSp>
      <p:sp>
        <p:nvSpPr>
          <p:cNvPr id="21" name="円/楕円 30">
            <a:extLst>
              <a:ext uri="{FF2B5EF4-FFF2-40B4-BE49-F238E27FC236}">
                <a16:creationId xmlns:a16="http://schemas.microsoft.com/office/drawing/2014/main" id="{BC022BFD-1BE6-419A-84A1-C8D8E61D956A}"/>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8080DF0F-DEFE-CDAE-7CC4-53382E1F76AE}"/>
              </a:ext>
            </a:extLst>
          </p:cNvPr>
          <p:cNvSpPr txBox="1"/>
          <p:nvPr/>
        </p:nvSpPr>
        <p:spPr>
          <a:xfrm>
            <a:off x="97036" y="3423964"/>
            <a:ext cx="8908638" cy="2308324"/>
          </a:xfrm>
          <a:prstGeom prst="rect">
            <a:avLst/>
          </a:prstGeom>
          <a:noFill/>
          <a:ln>
            <a:noFill/>
          </a:ln>
        </p:spPr>
        <p:txBody>
          <a:bodyPr wrap="square" rtlCol="0">
            <a:spAutoFit/>
          </a:bodyPr>
          <a:lstStyle/>
          <a:p>
            <a:pPr marL="285750" indent="-285750">
              <a:buFont typeface="Wingdings" panose="05000000000000000000" pitchFamily="2" charset="2"/>
              <a:buChar char="u"/>
            </a:pPr>
            <a:r>
              <a:rPr kumimoji="1" lang="ja-JP" altLang="en-US" sz="1400" b="1" u="sng" dirty="0">
                <a:latin typeface="Meiryo UI" panose="020B0604030504040204" pitchFamily="50" charset="-128"/>
                <a:ea typeface="Meiryo UI" panose="020B0604030504040204" pitchFamily="50" charset="-128"/>
              </a:rPr>
              <a:t>場や学習機会の提供</a:t>
            </a:r>
            <a:endParaRPr kumimoji="1" lang="en-US" altLang="ja-JP" sz="1400" b="1" u="sng" dirty="0">
              <a:latin typeface="Meiryo UI" panose="020B0604030504040204" pitchFamily="50" charset="-128"/>
              <a:ea typeface="Meiryo UI" panose="020B0604030504040204" pitchFamily="50" charset="-128"/>
            </a:endParaRPr>
          </a:p>
          <a:p>
            <a:pPr marL="269875" indent="-177800">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rPr>
              <a:t>学校</a:t>
            </a:r>
            <a:r>
              <a:rPr kumimoji="1" lang="ja-JP" altLang="en-US" sz="1400" dirty="0">
                <a:latin typeface="Meiryo UI" panose="020B0604030504040204" pitchFamily="50" charset="-128"/>
                <a:ea typeface="Meiryo UI" panose="020B0604030504040204" pitchFamily="50" charset="-128"/>
              </a:rPr>
              <a:t>等への出前講座（下水道ばなし）・ 一般府民向けのセミナー（大阪湾セミナー）・府民の森や水みらいセンター等の施設内見学のほか、交流会など、幅広い学びの場や機会を提供。</a:t>
            </a:r>
            <a:r>
              <a:rPr kumimoji="1" lang="en-US" altLang="ja-JP" sz="1400" dirty="0">
                <a:latin typeface="Meiryo UI" panose="020B0604030504040204" pitchFamily="50" charset="-128"/>
                <a:ea typeface="Meiryo UI" panose="020B0604030504040204" pitchFamily="50" charset="-128"/>
              </a:rPr>
              <a:t/>
            </a:r>
            <a:br>
              <a:rPr kumimoji="1" lang="en-US" altLang="ja-JP" sz="1400" dirty="0">
                <a:latin typeface="Meiryo UI" panose="020B0604030504040204" pitchFamily="50" charset="-128"/>
                <a:ea typeface="Meiryo UI" panose="020B0604030504040204" pitchFamily="50" charset="-128"/>
              </a:rPr>
            </a:b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民間企業による出前講座も実施（教育庁</a:t>
            </a:r>
            <a:r>
              <a:rPr kumimoji="1" lang="en-US" altLang="ja-JP" sz="1200" dirty="0">
                <a:latin typeface="Meiryo UI" panose="020B0604030504040204" pitchFamily="50" charset="-128"/>
                <a:ea typeface="Meiryo UI" panose="020B0604030504040204" pitchFamily="50" charset="-128"/>
              </a:rPr>
              <a:t>HP</a:t>
            </a:r>
            <a:r>
              <a:rPr kumimoji="1" lang="ja-JP" altLang="en-US" sz="1200" dirty="0">
                <a:latin typeface="Meiryo UI" panose="020B0604030504040204" pitchFamily="50" charset="-128"/>
                <a:ea typeface="Meiryo UI" panose="020B0604030504040204" pitchFamily="50" charset="-128"/>
              </a:rPr>
              <a:t>内で紹介）。</a:t>
            </a:r>
            <a:endParaRPr kumimoji="1" lang="en-US" altLang="ja-JP" dirty="0">
              <a:latin typeface="Meiryo UI" panose="020B0604030504040204" pitchFamily="50" charset="-128"/>
              <a:ea typeface="Meiryo UI" panose="020B0604030504040204" pitchFamily="50" charset="-128"/>
            </a:endParaRPr>
          </a:p>
          <a:p>
            <a:pPr marL="269875" indent="-177800">
              <a:spcBef>
                <a:spcPts val="600"/>
              </a:spcBef>
              <a:buFont typeface="Arial" panose="020B0604020202020204" pitchFamily="34" charset="0"/>
              <a:buChar char="•"/>
            </a:pPr>
            <a:endParaRPr kumimoji="1" lang="en-US" altLang="ja-JP" sz="1400" dirty="0" smtClean="0">
              <a:latin typeface="Meiryo UI" panose="020B0604030504040204" pitchFamily="50" charset="-128"/>
              <a:ea typeface="Meiryo UI" panose="020B0604030504040204" pitchFamily="50" charset="-128"/>
            </a:endParaRPr>
          </a:p>
          <a:p>
            <a:pPr marL="269875" indent="-177800">
              <a:spcBef>
                <a:spcPts val="600"/>
              </a:spcBef>
              <a:buFont typeface="Arial" panose="020B0604020202020204" pitchFamily="34" charset="0"/>
              <a:buChar char="•"/>
            </a:pPr>
            <a:endParaRPr kumimoji="1" lang="en-US" altLang="ja-JP" sz="1400" dirty="0" smtClean="0">
              <a:latin typeface="Meiryo UI" panose="020B0604030504040204" pitchFamily="50" charset="-128"/>
              <a:ea typeface="Meiryo UI" panose="020B0604030504040204" pitchFamily="50" charset="-128"/>
            </a:endParaRPr>
          </a:p>
          <a:p>
            <a:pPr marL="92075">
              <a:spcBef>
                <a:spcPts val="600"/>
              </a:spcBef>
            </a:pPr>
            <a:endParaRPr kumimoji="1" lang="en-US" altLang="ja-JP" sz="1400" dirty="0" smtClean="0">
              <a:latin typeface="Meiryo UI" panose="020B0604030504040204" pitchFamily="50" charset="-128"/>
              <a:ea typeface="Meiryo UI" panose="020B0604030504040204" pitchFamily="50" charset="-128"/>
            </a:endParaRPr>
          </a:p>
          <a:p>
            <a:pPr marL="269875" indent="-177800">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rPr>
              <a:t>市町村</a:t>
            </a:r>
            <a:r>
              <a:rPr kumimoji="1" lang="ja-JP" altLang="en-US" sz="1400" dirty="0">
                <a:latin typeface="Meiryo UI" panose="020B0604030504040204" pitchFamily="50" charset="-128"/>
                <a:ea typeface="Meiryo UI" panose="020B0604030504040204" pitchFamily="50" charset="-128"/>
              </a:rPr>
              <a:t>や企業において、施設見学や環境学習イベント、セミナー、</a:t>
            </a:r>
            <a:r>
              <a:rPr kumimoji="1" lang="en-US" altLang="ja-JP" sz="1400" dirty="0">
                <a:latin typeface="Meiryo UI" panose="020B0604030504040204" pitchFamily="50" charset="-128"/>
                <a:ea typeface="Meiryo UI" panose="020B0604030504040204" pitchFamily="50" charset="-128"/>
              </a:rPr>
              <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出前講座を実施。</a:t>
            </a:r>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F102BA14-B0EA-EFF0-6DCC-3E2B8CAC7E5A}"/>
              </a:ext>
            </a:extLst>
          </p:cNvPr>
          <p:cNvSpPr/>
          <p:nvPr/>
        </p:nvSpPr>
        <p:spPr>
          <a:xfrm>
            <a:off x="87774" y="744313"/>
            <a:ext cx="8929722" cy="1196256"/>
          </a:xfrm>
          <a:prstGeom prst="rect">
            <a:avLst/>
          </a:prstGeom>
          <a:no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a:extLst>
              <a:ext uri="{FF2B5EF4-FFF2-40B4-BE49-F238E27FC236}">
                <a16:creationId xmlns:a16="http://schemas.microsoft.com/office/drawing/2014/main" id="{7B79ABB4-79BE-46CF-C1A6-A6C281E160FB}"/>
              </a:ext>
            </a:extLst>
          </p:cNvPr>
          <p:cNvGrpSpPr/>
          <p:nvPr/>
        </p:nvGrpSpPr>
        <p:grpSpPr>
          <a:xfrm>
            <a:off x="85216" y="592504"/>
            <a:ext cx="1308477" cy="307777"/>
            <a:chOff x="4932040" y="2798973"/>
            <a:chExt cx="1371455" cy="307777"/>
          </a:xfrm>
        </p:grpSpPr>
        <p:sp>
          <p:nvSpPr>
            <p:cNvPr id="23" name="角丸四角形 22">
              <a:extLst>
                <a:ext uri="{FF2B5EF4-FFF2-40B4-BE49-F238E27FC236}">
                  <a16:creationId xmlns:a16="http://schemas.microsoft.com/office/drawing/2014/main" id="{8844C6C2-37C8-B753-2841-F6BEC91EE6F2}"/>
                </a:ext>
              </a:extLst>
            </p:cNvPr>
            <p:cNvSpPr/>
            <p:nvPr/>
          </p:nvSpPr>
          <p:spPr>
            <a:xfrm>
              <a:off x="4932040" y="2801852"/>
              <a:ext cx="1371455"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1CD328F8-90D9-F43C-DB04-C288F88B9253}"/>
                </a:ext>
              </a:extLst>
            </p:cNvPr>
            <p:cNvSpPr txBox="1"/>
            <p:nvPr/>
          </p:nvSpPr>
          <p:spPr>
            <a:xfrm>
              <a:off x="4982686" y="2798973"/>
              <a:ext cx="1307498"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柱の長期目標</a:t>
              </a:r>
            </a:p>
          </p:txBody>
        </p:sp>
      </p:grpSp>
      <p:sp>
        <p:nvSpPr>
          <p:cNvPr id="25" name="角丸四角形 5">
            <a:extLst>
              <a:ext uri="{FF2B5EF4-FFF2-40B4-BE49-F238E27FC236}">
                <a16:creationId xmlns:a16="http://schemas.microsoft.com/office/drawing/2014/main" id="{579FF02B-0E72-B083-B7FA-BE643EA10C05}"/>
              </a:ext>
            </a:extLst>
          </p:cNvPr>
          <p:cNvSpPr/>
          <p:nvPr/>
        </p:nvSpPr>
        <p:spPr>
          <a:xfrm>
            <a:off x="163128" y="776169"/>
            <a:ext cx="8854367" cy="1202994"/>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72000" numCol="1" spcCol="0" rtlCol="0" fromWordArt="0" anchor="t" anchorCtr="0" forceAA="0" compatLnSpc="1">
            <a:prstTxWarp prst="textNoShape">
              <a:avLst/>
            </a:prstTxWarp>
            <a:spAutoFit/>
          </a:bodyPr>
          <a:lstStyle/>
          <a:p>
            <a:pPr marL="265113" indent="-265113" algn="just">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体験型環境学習施設や自然環境フィールド等の場が提供されている。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indent="-265113" algn="just">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体験学習や見学会等、学習の機会が提供されている。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indent="-265113" algn="just">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これらの場や学習機会を活用した学習により、環境問題や環境保全活動への関心と理解が深まり、</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具体的な取組みにつながっている。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A3923FBB-657F-28B5-8101-11D7C92959E2}"/>
              </a:ext>
            </a:extLst>
          </p:cNvPr>
          <p:cNvSpPr txBox="1"/>
          <p:nvPr/>
        </p:nvSpPr>
        <p:spPr>
          <a:xfrm>
            <a:off x="176790" y="5733719"/>
            <a:ext cx="5038497" cy="738664"/>
          </a:xfrm>
          <a:prstGeom prst="rect">
            <a:avLst/>
          </a:prstGeom>
          <a:noFill/>
          <a:ln>
            <a:noFill/>
          </a:ln>
        </p:spPr>
        <p:txBody>
          <a:bodyPr wrap="square" rtlCol="0">
            <a:spAutoFit/>
          </a:bodyPr>
          <a:lstStyle/>
          <a:p>
            <a:r>
              <a:rPr kumimoji="1" lang="ja-JP" altLang="en-US" sz="1400" b="1" dirty="0" smtClean="0">
                <a:solidFill>
                  <a:srgbClr val="FF0000"/>
                </a:solidFill>
                <a:latin typeface="Meiryo UI" panose="020B0604030504040204" pitchFamily="50" charset="-128"/>
                <a:ea typeface="Meiryo UI" panose="020B0604030504040204" pitchFamily="50" charset="-128"/>
              </a:rPr>
              <a:t>➡ </a:t>
            </a:r>
            <a:r>
              <a:rPr kumimoji="1" lang="ja-JP" altLang="en-US" sz="1400" b="1" dirty="0">
                <a:solidFill>
                  <a:srgbClr val="FF0000"/>
                </a:solidFill>
                <a:latin typeface="Meiryo UI" panose="020B0604030504040204" pitchFamily="50" charset="-128"/>
                <a:ea typeface="Meiryo UI" panose="020B0604030504040204" pitchFamily="50" charset="-128"/>
              </a:rPr>
              <a:t>府・市町村が直接実施する出前講座等においては、人的資源に</a:t>
            </a:r>
            <a:endParaRPr kumimoji="1" lang="en-US" altLang="ja-JP" sz="1400" b="1" dirty="0">
              <a:solidFill>
                <a:srgbClr val="FF0000"/>
              </a:solidFill>
              <a:latin typeface="Meiryo UI" panose="020B0604030504040204" pitchFamily="50" charset="-128"/>
              <a:ea typeface="Meiryo UI" panose="020B0604030504040204" pitchFamily="50" charset="-128"/>
            </a:endParaRPr>
          </a:p>
          <a:p>
            <a:r>
              <a:rPr kumimoji="1" lang="ja-JP" altLang="en-US" sz="1400" b="1" dirty="0">
                <a:solidFill>
                  <a:srgbClr val="FF0000"/>
                </a:solidFill>
                <a:latin typeface="Meiryo UI" panose="020B0604030504040204" pitchFamily="50" charset="-128"/>
                <a:ea typeface="Meiryo UI" panose="020B0604030504040204" pitchFamily="50" charset="-128"/>
              </a:rPr>
              <a:t>　　限りがあり、実施数が制限され</a:t>
            </a:r>
            <a:r>
              <a:rPr kumimoji="1" lang="ja-JP" altLang="en-US" sz="1400" b="1" dirty="0" smtClean="0">
                <a:solidFill>
                  <a:srgbClr val="FF0000"/>
                </a:solidFill>
                <a:latin typeface="Meiryo UI" panose="020B0604030504040204" pitchFamily="50" charset="-128"/>
                <a:ea typeface="Meiryo UI" panose="020B0604030504040204" pitchFamily="50" charset="-128"/>
              </a:rPr>
              <a:t>てしまうため、十分に学習</a:t>
            </a:r>
            <a:r>
              <a:rPr kumimoji="1" lang="ja-JP" altLang="en-US" sz="1400" b="1" dirty="0">
                <a:solidFill>
                  <a:srgbClr val="FF0000"/>
                </a:solidFill>
                <a:latin typeface="Meiryo UI" panose="020B0604030504040204" pitchFamily="50" charset="-128"/>
                <a:ea typeface="Meiryo UI" panose="020B0604030504040204" pitchFamily="50" charset="-128"/>
              </a:rPr>
              <a:t>機会</a:t>
            </a:r>
            <a:r>
              <a:rPr kumimoji="1" lang="ja-JP" altLang="en-US" sz="1400" b="1" dirty="0" smtClean="0">
                <a:solidFill>
                  <a:srgbClr val="FF0000"/>
                </a:solidFill>
                <a:latin typeface="Meiryo UI" panose="020B0604030504040204" pitchFamily="50" charset="-128"/>
                <a:ea typeface="Meiryo UI" panose="020B0604030504040204" pitchFamily="50" charset="-128"/>
              </a:rPr>
              <a:t>の</a:t>
            </a: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　提供</a:t>
            </a:r>
            <a:r>
              <a:rPr kumimoji="1" lang="ja-JP" altLang="en-US" sz="1400" b="1" dirty="0">
                <a:solidFill>
                  <a:srgbClr val="FF0000"/>
                </a:solidFill>
                <a:latin typeface="Meiryo UI" panose="020B0604030504040204" pitchFamily="50" charset="-128"/>
                <a:ea typeface="Meiryo UI" panose="020B0604030504040204" pitchFamily="50" charset="-128"/>
              </a:rPr>
              <a:t>ができていない可能性。　</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EE0A142C-5E90-0A19-92B6-6478ECDE2A57}"/>
              </a:ext>
            </a:extLst>
          </p:cNvPr>
          <p:cNvPicPr>
            <a:picLocks noChangeAspect="1"/>
          </p:cNvPicPr>
          <p:nvPr/>
        </p:nvPicPr>
        <p:blipFill>
          <a:blip r:embed="rId2"/>
          <a:stretch>
            <a:fillRect/>
          </a:stretch>
        </p:blipFill>
        <p:spPr>
          <a:xfrm>
            <a:off x="5476213" y="4262383"/>
            <a:ext cx="3367869" cy="2173354"/>
          </a:xfrm>
          <a:prstGeom prst="rect">
            <a:avLst/>
          </a:prstGeom>
        </p:spPr>
      </p:pic>
      <p:sp>
        <p:nvSpPr>
          <p:cNvPr id="27" name="テキスト ボックス 26">
            <a:extLst>
              <a:ext uri="{FF2B5EF4-FFF2-40B4-BE49-F238E27FC236}">
                <a16:creationId xmlns:a16="http://schemas.microsoft.com/office/drawing/2014/main" id="{A3923FBB-657F-28B5-8101-11D7C92959E2}"/>
              </a:ext>
            </a:extLst>
          </p:cNvPr>
          <p:cNvSpPr txBox="1"/>
          <p:nvPr/>
        </p:nvSpPr>
        <p:spPr>
          <a:xfrm>
            <a:off x="176790" y="4362058"/>
            <a:ext cx="5038497" cy="738664"/>
          </a:xfrm>
          <a:prstGeom prst="rect">
            <a:avLst/>
          </a:prstGeom>
          <a:noFill/>
          <a:ln>
            <a:noFill/>
          </a:ln>
        </p:spPr>
        <p:txBody>
          <a:bodyPr wrap="square" rtlCol="0">
            <a:spAutoFit/>
          </a:bodyPr>
          <a:lstStyle/>
          <a:p>
            <a:r>
              <a:rPr kumimoji="1" lang="ja-JP" altLang="en-US" sz="1400" b="1" dirty="0" smtClean="0">
                <a:solidFill>
                  <a:srgbClr val="FF0000"/>
                </a:solidFill>
                <a:latin typeface="Meiryo UI" panose="020B0604030504040204" pitchFamily="50" charset="-128"/>
                <a:ea typeface="Meiryo UI" panose="020B0604030504040204" pitchFamily="50" charset="-128"/>
              </a:rPr>
              <a:t>➡ 自然</a:t>
            </a:r>
            <a:r>
              <a:rPr kumimoji="1" lang="ja-JP" altLang="en-US" sz="1400" b="1" dirty="0">
                <a:solidFill>
                  <a:srgbClr val="FF0000"/>
                </a:solidFill>
                <a:latin typeface="Meiryo UI" panose="020B0604030504040204" pitchFamily="50" charset="-128"/>
                <a:ea typeface="Meiryo UI" panose="020B0604030504040204" pitchFamily="50" charset="-128"/>
              </a:rPr>
              <a:t>環境・自然体験</a:t>
            </a:r>
            <a:r>
              <a:rPr kumimoji="1" lang="ja-JP" altLang="en-US" sz="1400" b="1" dirty="0" smtClean="0">
                <a:solidFill>
                  <a:srgbClr val="FF0000"/>
                </a:solidFill>
                <a:latin typeface="Meiryo UI" panose="020B0604030504040204" pitchFamily="50" charset="-128"/>
                <a:ea typeface="Meiryo UI" panose="020B0604030504040204" pitchFamily="50" charset="-128"/>
              </a:rPr>
              <a:t>の場や機会</a:t>
            </a:r>
            <a:r>
              <a:rPr kumimoji="1" lang="ja-JP" altLang="en-US" sz="1400" b="1" dirty="0">
                <a:solidFill>
                  <a:srgbClr val="FF0000"/>
                </a:solidFill>
                <a:latin typeface="Meiryo UI" panose="020B0604030504040204" pitchFamily="50" charset="-128"/>
                <a:ea typeface="Meiryo UI" panose="020B0604030504040204" pitchFamily="50" charset="-128"/>
              </a:rPr>
              <a:t>は多数提供されているが、</a:t>
            </a:r>
            <a:r>
              <a:rPr kumimoji="1" lang="en-US" altLang="ja-JP" sz="1400" b="1" dirty="0">
                <a:solidFill>
                  <a:srgbClr val="FF0000"/>
                </a:solidFill>
                <a:latin typeface="Meiryo UI" panose="020B0604030504040204" pitchFamily="50" charset="-128"/>
                <a:ea typeface="Meiryo UI" panose="020B0604030504040204" pitchFamily="50" charset="-128"/>
              </a:rPr>
              <a:t/>
            </a:r>
            <a:br>
              <a:rPr kumimoji="1" lang="en-US" altLang="ja-JP" sz="1400" b="1" dirty="0">
                <a:solidFill>
                  <a:srgbClr val="FF0000"/>
                </a:solidFill>
                <a:latin typeface="Meiryo UI" panose="020B0604030504040204" pitchFamily="50" charset="-128"/>
                <a:ea typeface="Meiryo UI" panose="020B0604030504040204" pitchFamily="50" charset="-128"/>
              </a:rPr>
            </a:br>
            <a:r>
              <a:rPr kumimoji="1" lang="ja-JP" altLang="en-US" sz="1400" b="1" dirty="0" smtClean="0">
                <a:solidFill>
                  <a:srgbClr val="FF0000"/>
                </a:solidFill>
                <a:latin typeface="Meiryo UI" panose="020B0604030504040204" pitchFamily="50" charset="-128"/>
                <a:ea typeface="Meiryo UI" panose="020B0604030504040204" pitchFamily="50" charset="-128"/>
              </a:rPr>
              <a:t>　　喫緊</a:t>
            </a:r>
            <a:r>
              <a:rPr kumimoji="1" lang="ja-JP" altLang="en-US" sz="1400" b="1" dirty="0">
                <a:solidFill>
                  <a:srgbClr val="FF0000"/>
                </a:solidFill>
                <a:latin typeface="Meiryo UI" panose="020B0604030504040204" pitchFamily="50" charset="-128"/>
                <a:ea typeface="Meiryo UI" panose="020B0604030504040204" pitchFamily="50" charset="-128"/>
              </a:rPr>
              <a:t>の課題とされている脱炭素・省エネ分野の学習機会が</a:t>
            </a:r>
            <a:r>
              <a:rPr kumimoji="1" lang="en-US" altLang="ja-JP" sz="1400" b="1" dirty="0">
                <a:solidFill>
                  <a:srgbClr val="FF0000"/>
                </a:solidFill>
                <a:latin typeface="Meiryo UI" panose="020B0604030504040204" pitchFamily="50" charset="-128"/>
                <a:ea typeface="Meiryo UI" panose="020B0604030504040204" pitchFamily="50" charset="-128"/>
              </a:rPr>
              <a:t/>
            </a:r>
            <a:br>
              <a:rPr kumimoji="1" lang="en-US" altLang="ja-JP" sz="1400" b="1" dirty="0">
                <a:solidFill>
                  <a:srgbClr val="FF0000"/>
                </a:solidFill>
                <a:latin typeface="Meiryo UI" panose="020B0604030504040204" pitchFamily="50" charset="-128"/>
                <a:ea typeface="Meiryo UI" panose="020B0604030504040204" pitchFamily="50" charset="-128"/>
              </a:rPr>
            </a:br>
            <a:r>
              <a:rPr kumimoji="1" lang="ja-JP" altLang="en-US" sz="1400" b="1" dirty="0" smtClean="0">
                <a:solidFill>
                  <a:srgbClr val="FF0000"/>
                </a:solidFill>
                <a:latin typeface="Meiryo UI" panose="020B0604030504040204" pitchFamily="50" charset="-128"/>
                <a:ea typeface="Meiryo UI" panose="020B0604030504040204" pitchFamily="50" charset="-128"/>
              </a:rPr>
              <a:t>　　少ない。</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95393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55E1073-12DE-E4F9-7FB9-110AFC8443D8}"/>
              </a:ext>
            </a:extLst>
          </p:cNvPr>
          <p:cNvPicPr>
            <a:picLocks noChangeAspect="1"/>
          </p:cNvPicPr>
          <p:nvPr/>
        </p:nvPicPr>
        <p:blipFill>
          <a:blip r:embed="rId2"/>
          <a:stretch>
            <a:fillRect/>
          </a:stretch>
        </p:blipFill>
        <p:spPr>
          <a:xfrm>
            <a:off x="5741368" y="2608151"/>
            <a:ext cx="3144925" cy="2021139"/>
          </a:xfrm>
          <a:prstGeom prst="rect">
            <a:avLst/>
          </a:prstGeom>
        </p:spPr>
      </p:pic>
      <p:pic>
        <p:nvPicPr>
          <p:cNvPr id="26" name="図 25">
            <a:extLst>
              <a:ext uri="{FF2B5EF4-FFF2-40B4-BE49-F238E27FC236}">
                <a16:creationId xmlns:a16="http://schemas.microsoft.com/office/drawing/2014/main" id="{757DEF0B-6672-AD51-5765-FC4D9F067202}"/>
              </a:ext>
            </a:extLst>
          </p:cNvPr>
          <p:cNvPicPr>
            <a:picLocks noChangeAspect="1"/>
          </p:cNvPicPr>
          <p:nvPr/>
        </p:nvPicPr>
        <p:blipFill>
          <a:blip r:embed="rId3"/>
          <a:stretch>
            <a:fillRect/>
          </a:stretch>
        </p:blipFill>
        <p:spPr>
          <a:xfrm>
            <a:off x="6084168" y="4941168"/>
            <a:ext cx="2613890" cy="1906789"/>
          </a:xfrm>
          <a:prstGeom prst="rect">
            <a:avLst/>
          </a:prstGeom>
        </p:spPr>
      </p:pic>
      <p:sp>
        <p:nvSpPr>
          <p:cNvPr id="12" name="角丸四角形 11"/>
          <p:cNvSpPr/>
          <p:nvPr/>
        </p:nvSpPr>
        <p:spPr>
          <a:xfrm>
            <a:off x="102278" y="2608152"/>
            <a:ext cx="8892131" cy="4166306"/>
          </a:xfrm>
          <a:prstGeom prst="roundRect">
            <a:avLst>
              <a:gd name="adj" fmla="val 0"/>
            </a:avLst>
          </a:prstGeom>
          <a:no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a:solidFill>
                  <a:sysClr val="window" lastClr="FFFFFF"/>
                </a:solidFill>
                <a:latin typeface="Meiryo UI" panose="020B0604030504040204" pitchFamily="50" charset="-128"/>
                <a:ea typeface="Meiryo UI" panose="020B0604030504040204" pitchFamily="50" charset="-128"/>
              </a:rPr>
              <a:t>1.</a:t>
            </a:r>
            <a:r>
              <a:rPr lang="ja-JP" altLang="en-US" sz="2400" b="1" dirty="0">
                <a:solidFill>
                  <a:sysClr val="window" lastClr="FFFFFF"/>
                </a:solidFill>
                <a:latin typeface="Meiryo UI" panose="020B0604030504040204" pitchFamily="50" charset="-128"/>
                <a:ea typeface="Meiryo UI" panose="020B0604030504040204" pitchFamily="50" charset="-128"/>
              </a:rPr>
              <a:t>　現行計画における施策の検証</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ED8A75B2-2A93-B86D-E8A1-28192EA4960F}"/>
              </a:ext>
            </a:extLst>
          </p:cNvPr>
          <p:cNvSpPr txBox="1"/>
          <p:nvPr/>
        </p:nvSpPr>
        <p:spPr>
          <a:xfrm>
            <a:off x="4629951" y="116483"/>
            <a:ext cx="3254417" cy="338554"/>
          </a:xfrm>
          <a:prstGeom prst="rect">
            <a:avLst/>
          </a:prstGeom>
          <a:noFill/>
          <a:ln>
            <a:solidFill>
              <a:schemeClr val="accent6">
                <a:lumMod val="20000"/>
                <a:lumOff val="80000"/>
              </a:schemeClr>
            </a:solidFill>
          </a:ln>
        </p:spPr>
        <p:txBody>
          <a:bodyPr wrap="none" rtlCol="0">
            <a:spAutoFit/>
          </a:bodyPr>
          <a:lstStyle/>
          <a:p>
            <a:r>
              <a:rPr kumimoji="1" lang="ja-JP" altLang="en-US" sz="1600" b="1" dirty="0">
                <a:solidFill>
                  <a:schemeClr val="bg1"/>
                </a:solidFill>
                <a:latin typeface="Meiryo UI" panose="020B0604030504040204" pitchFamily="50" charset="-128"/>
                <a:ea typeface="Meiryo UI" panose="020B0604030504040204" pitchFamily="50" charset="-128"/>
              </a:rPr>
              <a:t>柱４　教材・プログラムの整備と活用</a:t>
            </a:r>
          </a:p>
        </p:txBody>
      </p:sp>
      <p:grpSp>
        <p:nvGrpSpPr>
          <p:cNvPr id="13" name="グループ化 12"/>
          <p:cNvGrpSpPr/>
          <p:nvPr/>
        </p:nvGrpSpPr>
        <p:grpSpPr>
          <a:xfrm>
            <a:off x="100821" y="2479740"/>
            <a:ext cx="1153535" cy="307777"/>
            <a:chOff x="4932040" y="2798973"/>
            <a:chExt cx="1207582" cy="307777"/>
          </a:xfrm>
        </p:grpSpPr>
        <p:sp>
          <p:nvSpPr>
            <p:cNvPr id="14" name="角丸四角形 13"/>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4995997" y="2798973"/>
              <a:ext cx="1119320"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取組の検証</a:t>
              </a:r>
            </a:p>
          </p:txBody>
        </p:sp>
      </p:grpSp>
      <p:sp>
        <p:nvSpPr>
          <p:cNvPr id="16" name="角丸四角形 5">
            <a:extLst>
              <a:ext uri="{FF2B5EF4-FFF2-40B4-BE49-F238E27FC236}">
                <a16:creationId xmlns:a16="http://schemas.microsoft.com/office/drawing/2014/main" id="{578325C6-D0B7-4A75-AF57-BB55A3DC502F}"/>
              </a:ext>
            </a:extLst>
          </p:cNvPr>
          <p:cNvSpPr/>
          <p:nvPr/>
        </p:nvSpPr>
        <p:spPr>
          <a:xfrm>
            <a:off x="97562" y="1673985"/>
            <a:ext cx="8899176" cy="746903"/>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80000" rIns="144000" bIns="72000" numCol="1" spcCol="0" rtlCol="0" fromWordArt="0" anchor="t" anchorCtr="0" forceAA="0" compatLnSpc="1">
            <a:prstTxWarp prst="textNoShape">
              <a:avLst/>
            </a:prstTxWarp>
            <a:spAutoFit/>
          </a:bodyPr>
          <a:lstStyle/>
          <a:p>
            <a:pPr marL="265113" indent="-265113" algn="just">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「気づき、学んだことを実践行動へ結びつけていくこと」を促す環境学習に役立つ教材・プログラムを整備し、広く活用されるように努める。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4638" y="1542548"/>
            <a:ext cx="1152129" cy="307777"/>
            <a:chOff x="4932040" y="2798973"/>
            <a:chExt cx="1207582" cy="307777"/>
          </a:xfrm>
        </p:grpSpPr>
        <p:sp>
          <p:nvSpPr>
            <p:cNvPr id="19" name="角丸四角形 18"/>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995997" y="2798973"/>
              <a:ext cx="1119321"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取組の方向</a:t>
              </a:r>
            </a:p>
          </p:txBody>
        </p:sp>
      </p:grpSp>
      <p:sp>
        <p:nvSpPr>
          <p:cNvPr id="25" name="テキスト ボックス 24"/>
          <p:cNvSpPr txBox="1"/>
          <p:nvPr/>
        </p:nvSpPr>
        <p:spPr>
          <a:xfrm>
            <a:off x="80099" y="2793172"/>
            <a:ext cx="5355997" cy="954107"/>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1400" b="1" u="sng" dirty="0">
                <a:latin typeface="Meiryo UI" panose="020B0604030504040204" pitchFamily="50" charset="-128"/>
                <a:ea typeface="Meiryo UI" panose="020B0604030504040204" pitchFamily="50" charset="-128"/>
              </a:rPr>
              <a:t>教材・プログラムの内容</a:t>
            </a:r>
            <a:endParaRPr kumimoji="1" lang="en-US" altLang="ja-JP" sz="1400" b="1" u="sng" dirty="0">
              <a:latin typeface="Meiryo UI" panose="020B0604030504040204" pitchFamily="50" charset="-128"/>
              <a:ea typeface="Meiryo UI" panose="020B0604030504040204" pitchFamily="50" charset="-128"/>
            </a:endParaRPr>
          </a:p>
          <a:p>
            <a:pPr marL="269875" indent="-17780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小学生をメインターゲットにした教材・プログラムが多い。学校での活用促進のため、併せて指導者向けの手引き等も作成</a:t>
            </a:r>
            <a:r>
              <a:rPr kumimoji="1" lang="ja-JP" altLang="en-US" sz="1100" dirty="0">
                <a:latin typeface="Meiryo UI" panose="020B0604030504040204" pitchFamily="50" charset="-128"/>
                <a:ea typeface="Meiryo UI" panose="020B0604030504040204" pitchFamily="50" charset="-128"/>
              </a:rPr>
              <a:t>（右図参照）</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pPr marL="269875" indent="-17780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冊子・読み物以外にも、動画、カードゲームなど様々な教材を整備</a:t>
            </a:r>
            <a:r>
              <a:rPr kumimoji="1" lang="ja-JP" altLang="en-US" sz="1400" dirty="0" smtClean="0">
                <a:latin typeface="Meiryo UI" panose="020B0604030504040204" pitchFamily="50" charset="-128"/>
                <a:ea typeface="Meiryo UI" panose="020B0604030504040204" pitchFamily="50" charset="-128"/>
              </a:rPr>
              <a:t>。</a:t>
            </a:r>
          </a:p>
        </p:txBody>
      </p:sp>
      <p:sp>
        <p:nvSpPr>
          <p:cNvPr id="21" name="円/楕円 30">
            <a:extLst>
              <a:ext uri="{FF2B5EF4-FFF2-40B4-BE49-F238E27FC236}">
                <a16:creationId xmlns:a16="http://schemas.microsoft.com/office/drawing/2014/main" id="{F75B15F1-E6E5-41EA-9D85-47A3A9596F31}"/>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1AB67ABC-646A-CF86-E199-DDBEC6D38DC5}"/>
              </a:ext>
            </a:extLst>
          </p:cNvPr>
          <p:cNvSpPr txBox="1"/>
          <p:nvPr/>
        </p:nvSpPr>
        <p:spPr>
          <a:xfrm>
            <a:off x="102278" y="4858321"/>
            <a:ext cx="5302560" cy="954107"/>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1400" b="1" u="sng" dirty="0">
                <a:latin typeface="Meiryo UI" panose="020B0604030504040204" pitchFamily="50" charset="-128"/>
                <a:ea typeface="Meiryo UI" panose="020B0604030504040204" pitchFamily="50" charset="-128"/>
              </a:rPr>
              <a:t>教材・プログラムのアップデート</a:t>
            </a:r>
            <a:endParaRPr kumimoji="1" lang="en-US" altLang="ja-JP" sz="1400" b="1" u="sng" dirty="0">
              <a:latin typeface="Meiryo UI" panose="020B0604030504040204" pitchFamily="50" charset="-128"/>
              <a:ea typeface="Meiryo UI" panose="020B0604030504040204" pitchFamily="50" charset="-128"/>
            </a:endParaRPr>
          </a:p>
          <a:p>
            <a:pPr marL="285750" indent="-193675">
              <a:buFont typeface="Arial" panose="020B0604020202020204" pitchFamily="34" charset="0"/>
              <a:buChar char="•"/>
            </a:pP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年以内に作成（毎年更新含む）されたものがある一方、作成から</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年以上経過した教材も存在</a:t>
            </a:r>
            <a:r>
              <a:rPr kumimoji="1" lang="ja-JP" altLang="en-US" sz="1100" dirty="0">
                <a:latin typeface="Meiryo UI" panose="020B0604030504040204" pitchFamily="50" charset="-128"/>
                <a:ea typeface="Meiryo UI" panose="020B0604030504040204" pitchFamily="50" charset="-128"/>
              </a:rPr>
              <a:t>（右図参照）</a:t>
            </a:r>
            <a:r>
              <a:rPr kumimoji="1" lang="ja-JP" altLang="en-US" sz="14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marL="285750" indent="-15875">
              <a:buFont typeface="Arial" panose="020B0604020202020204" pitchFamily="34" charset="0"/>
              <a:buChar char="•"/>
            </a:pPr>
            <a:endParaRPr kumimoji="1" lang="en-US" altLang="ja-JP" sz="14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4B83EF60-3EF7-A3A0-63D9-F92B02EE8EDA}"/>
              </a:ext>
            </a:extLst>
          </p:cNvPr>
          <p:cNvSpPr txBox="1"/>
          <p:nvPr/>
        </p:nvSpPr>
        <p:spPr>
          <a:xfrm>
            <a:off x="6588224" y="4559892"/>
            <a:ext cx="2003850" cy="276999"/>
          </a:xfrm>
          <a:prstGeom prst="rect">
            <a:avLst/>
          </a:prstGeom>
          <a:noFill/>
        </p:spPr>
        <p:txBody>
          <a:bodyPr wrap="square" rtlCol="0">
            <a:spAutoFit/>
          </a:bodyPr>
          <a:lstStyle/>
          <a:p>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対象が小学生以上の場合、中学生、高校生、</a:t>
            </a:r>
            <a:r>
              <a:rPr kumimoji="1" lang="en-US" altLang="ja-JP" sz="600" dirty="0">
                <a:latin typeface="Meiryo UI" panose="020B0604030504040204" pitchFamily="50" charset="-128"/>
                <a:ea typeface="Meiryo UI" panose="020B0604030504040204" pitchFamily="50" charset="-128"/>
              </a:rPr>
              <a:t/>
            </a:r>
            <a:br>
              <a:rPr kumimoji="1" lang="en-US" altLang="ja-JP" sz="600" dirty="0">
                <a:latin typeface="Meiryo UI" panose="020B0604030504040204" pitchFamily="50" charset="-128"/>
                <a:ea typeface="Meiryo UI" panose="020B0604030504040204" pitchFamily="50" charset="-128"/>
              </a:rPr>
            </a:br>
            <a:r>
              <a:rPr kumimoji="1" lang="ja-JP" altLang="en-US" sz="600" dirty="0">
                <a:latin typeface="Meiryo UI" panose="020B0604030504040204" pitchFamily="50" charset="-128"/>
                <a:ea typeface="Meiryo UI" panose="020B0604030504040204" pitchFamily="50" charset="-128"/>
              </a:rPr>
              <a:t>　一般を対象範囲として計上</a:t>
            </a:r>
          </a:p>
        </p:txBody>
      </p:sp>
      <p:sp>
        <p:nvSpPr>
          <p:cNvPr id="8" name="正方形/長方形 7">
            <a:extLst>
              <a:ext uri="{FF2B5EF4-FFF2-40B4-BE49-F238E27FC236}">
                <a16:creationId xmlns:a16="http://schemas.microsoft.com/office/drawing/2014/main" id="{B77B2BE9-352E-AFC2-127C-8E095641D16A}"/>
              </a:ext>
            </a:extLst>
          </p:cNvPr>
          <p:cNvSpPr/>
          <p:nvPr/>
        </p:nvSpPr>
        <p:spPr>
          <a:xfrm>
            <a:off x="87774" y="744313"/>
            <a:ext cx="8929722" cy="737116"/>
          </a:xfrm>
          <a:prstGeom prst="rect">
            <a:avLst/>
          </a:prstGeom>
          <a:no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8C85B09C-5171-1028-003E-9897EC2F1748}"/>
              </a:ext>
            </a:extLst>
          </p:cNvPr>
          <p:cNvGrpSpPr/>
          <p:nvPr/>
        </p:nvGrpSpPr>
        <p:grpSpPr>
          <a:xfrm>
            <a:off x="85216" y="592504"/>
            <a:ext cx="1308477" cy="307777"/>
            <a:chOff x="4932040" y="2798973"/>
            <a:chExt cx="1371455" cy="307777"/>
          </a:xfrm>
        </p:grpSpPr>
        <p:sp>
          <p:nvSpPr>
            <p:cNvPr id="11" name="角丸四角形 22">
              <a:extLst>
                <a:ext uri="{FF2B5EF4-FFF2-40B4-BE49-F238E27FC236}">
                  <a16:creationId xmlns:a16="http://schemas.microsoft.com/office/drawing/2014/main" id="{393A92EB-D929-013D-CC06-508BE302C0BF}"/>
                </a:ext>
              </a:extLst>
            </p:cNvPr>
            <p:cNvSpPr/>
            <p:nvPr/>
          </p:nvSpPr>
          <p:spPr>
            <a:xfrm>
              <a:off x="4932040" y="2801852"/>
              <a:ext cx="1371455"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4FA356E0-1F44-7A11-AA36-9B4165A7EB4E}"/>
                </a:ext>
              </a:extLst>
            </p:cNvPr>
            <p:cNvSpPr txBox="1"/>
            <p:nvPr/>
          </p:nvSpPr>
          <p:spPr>
            <a:xfrm>
              <a:off x="4982686" y="2798973"/>
              <a:ext cx="1307498"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柱の長期目標</a:t>
              </a:r>
            </a:p>
          </p:txBody>
        </p:sp>
      </p:grpSp>
      <p:sp>
        <p:nvSpPr>
          <p:cNvPr id="24" name="角丸四角形 5">
            <a:extLst>
              <a:ext uri="{FF2B5EF4-FFF2-40B4-BE49-F238E27FC236}">
                <a16:creationId xmlns:a16="http://schemas.microsoft.com/office/drawing/2014/main" id="{BA176FAD-21F4-0DC0-C0EE-1B73F10F0A64}"/>
              </a:ext>
            </a:extLst>
          </p:cNvPr>
          <p:cNvSpPr/>
          <p:nvPr/>
        </p:nvSpPr>
        <p:spPr>
          <a:xfrm>
            <a:off x="163128" y="776169"/>
            <a:ext cx="8854367" cy="710552"/>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72000" numCol="1" spcCol="0" rtlCol="0" fromWordArt="0" anchor="t" anchorCtr="0" forceAA="0" compatLnSpc="1">
            <a:prstTxWarp prst="textNoShape">
              <a:avLst/>
            </a:prstTxWarp>
            <a:spAutoFit/>
          </a:bodyPr>
          <a:lstStyle/>
          <a:p>
            <a:pPr marL="265113" indent="-265113" algn="just">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多様な教材・プログラムが整備され、広く活用されている。これにより、環境学習や環境保全活動への理解が深まり、具体の取組みに結びついている。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9C697D3C-AB92-FA28-97BE-631A6D9048CE}"/>
              </a:ext>
            </a:extLst>
          </p:cNvPr>
          <p:cNvSpPr txBox="1"/>
          <p:nvPr/>
        </p:nvSpPr>
        <p:spPr>
          <a:xfrm>
            <a:off x="163128" y="5612495"/>
            <a:ext cx="5533885" cy="523220"/>
          </a:xfrm>
          <a:prstGeom prst="rect">
            <a:avLst/>
          </a:prstGeom>
          <a:noFill/>
          <a:ln>
            <a:noFill/>
          </a:ln>
        </p:spPr>
        <p:txBody>
          <a:bodyPr wrap="square" rtlCol="0">
            <a:spAutoFit/>
          </a:bodyPr>
          <a:lstStyle/>
          <a:p>
            <a:r>
              <a:rPr kumimoji="1" lang="ja-JP" altLang="en-US" sz="1400" b="1" dirty="0" smtClean="0">
                <a:solidFill>
                  <a:srgbClr val="FF0000"/>
                </a:solidFill>
                <a:latin typeface="Meiryo UI" panose="020B0604030504040204" pitchFamily="50" charset="-128"/>
                <a:ea typeface="Meiryo UI" panose="020B0604030504040204" pitchFamily="50" charset="-128"/>
              </a:rPr>
              <a:t>➡ </a:t>
            </a:r>
            <a:r>
              <a:rPr kumimoji="1" lang="ja-JP" altLang="en-US" sz="1400" b="1" dirty="0">
                <a:solidFill>
                  <a:srgbClr val="FF0000"/>
                </a:solidFill>
                <a:latin typeface="Meiryo UI" panose="020B0604030504040204" pitchFamily="50" charset="-128"/>
                <a:ea typeface="Meiryo UI" panose="020B0604030504040204" pitchFamily="50" charset="-128"/>
              </a:rPr>
              <a:t>作成から年数が経過した教材は、</a:t>
            </a:r>
            <a:r>
              <a:rPr kumimoji="1" lang="en-US" altLang="ja-JP" sz="1400" b="1" dirty="0">
                <a:solidFill>
                  <a:srgbClr val="FF0000"/>
                </a:solidFill>
                <a:latin typeface="Meiryo UI" panose="020B0604030504040204" pitchFamily="50" charset="-128"/>
                <a:ea typeface="Meiryo UI" panose="020B0604030504040204" pitchFamily="50" charset="-128"/>
              </a:rPr>
              <a:t>SDGs</a:t>
            </a:r>
            <a:r>
              <a:rPr kumimoji="1" lang="ja-JP" altLang="en-US" sz="1400" b="1" dirty="0">
                <a:solidFill>
                  <a:srgbClr val="FF0000"/>
                </a:solidFill>
                <a:latin typeface="Meiryo UI" panose="020B0604030504040204" pitchFamily="50" charset="-128"/>
                <a:ea typeface="Meiryo UI" panose="020B0604030504040204" pitchFamily="50" charset="-128"/>
              </a:rPr>
              <a:t>や気候変動等の最新</a:t>
            </a:r>
            <a:r>
              <a:rPr kumimoji="1" lang="ja-JP" altLang="en-US" sz="1400" b="1" dirty="0" smtClean="0">
                <a:solidFill>
                  <a:srgbClr val="FF0000"/>
                </a:solidFill>
                <a:latin typeface="Meiryo UI" panose="020B0604030504040204" pitchFamily="50" charset="-128"/>
                <a:ea typeface="Meiryo UI" panose="020B0604030504040204" pitchFamily="50" charset="-128"/>
              </a:rPr>
              <a:t>の</a:t>
            </a:r>
            <a:endParaRPr kumimoji="1" lang="en-US" altLang="ja-JP" sz="1400" b="1" dirty="0">
              <a:solidFill>
                <a:srgbClr val="FF0000"/>
              </a:solidFill>
              <a:latin typeface="Meiryo UI" panose="020B0604030504040204" pitchFamily="50" charset="-128"/>
              <a:ea typeface="Meiryo UI" panose="020B0604030504040204" pitchFamily="50" charset="-128"/>
            </a:endParaRPr>
          </a:p>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動向や</a:t>
            </a:r>
            <a:r>
              <a:rPr kumimoji="1" lang="ja-JP" altLang="en-US" sz="1400" b="1" dirty="0">
                <a:solidFill>
                  <a:srgbClr val="FF0000"/>
                </a:solidFill>
                <a:latin typeface="Meiryo UI" panose="020B0604030504040204" pitchFamily="50" charset="-128"/>
                <a:ea typeface="Meiryo UI" panose="020B0604030504040204" pitchFamily="50" charset="-128"/>
              </a:rPr>
              <a:t>ニーズを踏まえられておらず、活用されていない可能性。</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9C697D3C-AB92-FA28-97BE-631A6D9048CE}"/>
              </a:ext>
            </a:extLst>
          </p:cNvPr>
          <p:cNvSpPr txBox="1"/>
          <p:nvPr/>
        </p:nvSpPr>
        <p:spPr>
          <a:xfrm>
            <a:off x="154881" y="3823525"/>
            <a:ext cx="5533885" cy="523220"/>
          </a:xfrm>
          <a:prstGeom prst="rect">
            <a:avLst/>
          </a:prstGeom>
          <a:noFill/>
          <a:ln>
            <a:noFill/>
          </a:ln>
        </p:spPr>
        <p:txBody>
          <a:bodyPr wrap="square" rtlCol="0">
            <a:spAutoFit/>
          </a:bodyPr>
          <a:lstStyle/>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幼児期、中学</a:t>
            </a:r>
            <a:r>
              <a:rPr kumimoji="1" lang="ja-JP" altLang="en-US" sz="1400" b="1" dirty="0">
                <a:solidFill>
                  <a:srgbClr val="FF0000"/>
                </a:solidFill>
                <a:latin typeface="Meiryo UI" panose="020B0604030504040204" pitchFamily="50" charset="-128"/>
                <a:ea typeface="Meiryo UI" panose="020B0604030504040204" pitchFamily="50" charset="-128"/>
              </a:rPr>
              <a:t>・高校生をメインターゲットにした</a:t>
            </a:r>
            <a:r>
              <a:rPr kumimoji="1" lang="ja-JP" altLang="en-US" sz="1400" b="1" dirty="0" smtClean="0">
                <a:solidFill>
                  <a:srgbClr val="FF0000"/>
                </a:solidFill>
                <a:latin typeface="Meiryo UI" panose="020B0604030504040204" pitchFamily="50" charset="-128"/>
                <a:ea typeface="Meiryo UI" panose="020B0604030504040204" pitchFamily="50" charset="-128"/>
              </a:rPr>
              <a:t>教材・プログラムが</a:t>
            </a:r>
            <a:r>
              <a:rPr kumimoji="1" lang="en-US" altLang="ja-JP" sz="1400" b="1" dirty="0" smtClean="0">
                <a:solidFill>
                  <a:srgbClr val="FF0000"/>
                </a:solidFill>
                <a:latin typeface="Meiryo UI" panose="020B0604030504040204" pitchFamily="50" charset="-128"/>
                <a:ea typeface="Meiryo UI" panose="020B0604030504040204" pitchFamily="50" charset="-128"/>
              </a:rPr>
              <a:t/>
            </a:r>
            <a:br>
              <a:rPr kumimoji="1" lang="en-US" altLang="ja-JP" sz="1400" b="1" dirty="0" smtClean="0">
                <a:solidFill>
                  <a:srgbClr val="FF0000"/>
                </a:solidFill>
                <a:latin typeface="Meiryo UI" panose="020B0604030504040204" pitchFamily="50" charset="-128"/>
                <a:ea typeface="Meiryo UI" panose="020B0604030504040204" pitchFamily="50" charset="-128"/>
              </a:rPr>
            </a:br>
            <a:r>
              <a:rPr kumimoji="1" lang="ja-JP" altLang="en-US" sz="1400" b="1" dirty="0" smtClean="0">
                <a:solidFill>
                  <a:srgbClr val="FF0000"/>
                </a:solidFill>
                <a:latin typeface="Meiryo UI" panose="020B0604030504040204" pitchFamily="50" charset="-128"/>
                <a:ea typeface="Meiryo UI" panose="020B0604030504040204" pitchFamily="50" charset="-128"/>
              </a:rPr>
              <a:t>　　十分に整備できて</a:t>
            </a:r>
            <a:r>
              <a:rPr kumimoji="1" lang="ja-JP" altLang="en-US" sz="1400" b="1" dirty="0">
                <a:solidFill>
                  <a:srgbClr val="FF0000"/>
                </a:solidFill>
                <a:latin typeface="Meiryo UI" panose="020B0604030504040204" pitchFamily="50" charset="-128"/>
                <a:ea typeface="Meiryo UI" panose="020B0604030504040204" pitchFamily="50" charset="-128"/>
              </a:rPr>
              <a:t>いない</a:t>
            </a:r>
            <a:r>
              <a:rPr kumimoji="1" lang="ja-JP" altLang="en-US" sz="1400" b="1" dirty="0" smtClean="0">
                <a:solidFill>
                  <a:srgbClr val="FF0000"/>
                </a:solidFill>
                <a:latin typeface="Meiryo UI" panose="020B0604030504040204" pitchFamily="50" charset="-128"/>
                <a:ea typeface="Meiryo UI" panose="020B0604030504040204" pitchFamily="50" charset="-128"/>
              </a:rPr>
              <a:t>。</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6625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517648" y="3012729"/>
            <a:ext cx="3506434" cy="1982805"/>
          </a:xfrm>
          <a:prstGeom prst="rect">
            <a:avLst/>
          </a:prstGeom>
        </p:spPr>
      </p:pic>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a:solidFill>
                  <a:sysClr val="window" lastClr="FFFFFF"/>
                </a:solidFill>
                <a:latin typeface="Meiryo UI" panose="020B0604030504040204" pitchFamily="50" charset="-128"/>
                <a:ea typeface="Meiryo UI" panose="020B0604030504040204" pitchFamily="50" charset="-128"/>
              </a:rPr>
              <a:t>1.</a:t>
            </a:r>
            <a:r>
              <a:rPr lang="ja-JP" altLang="en-US" sz="2400" b="1" dirty="0">
                <a:solidFill>
                  <a:sysClr val="window" lastClr="FFFFFF"/>
                </a:solidFill>
                <a:latin typeface="Meiryo UI" panose="020B0604030504040204" pitchFamily="50" charset="-128"/>
                <a:ea typeface="Meiryo UI" panose="020B0604030504040204" pitchFamily="50" charset="-128"/>
              </a:rPr>
              <a:t>　現行計画における施策の検証</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ED8A75B2-2A93-B86D-E8A1-28192EA4960F}"/>
              </a:ext>
            </a:extLst>
          </p:cNvPr>
          <p:cNvSpPr txBox="1"/>
          <p:nvPr/>
        </p:nvSpPr>
        <p:spPr>
          <a:xfrm>
            <a:off x="4554941" y="102805"/>
            <a:ext cx="4049507" cy="338554"/>
          </a:xfrm>
          <a:prstGeom prst="rect">
            <a:avLst/>
          </a:prstGeom>
          <a:noFill/>
          <a:ln>
            <a:solidFill>
              <a:schemeClr val="accent6">
                <a:lumMod val="20000"/>
                <a:lumOff val="80000"/>
              </a:schemeClr>
            </a:solidFill>
          </a:ln>
        </p:spPr>
        <p:txBody>
          <a:bodyPr wrap="none" rtlCol="0">
            <a:spAutoFit/>
          </a:bodyPr>
          <a:lstStyle/>
          <a:p>
            <a:r>
              <a:rPr kumimoji="1" lang="ja-JP" altLang="en-US" sz="1600" b="1" dirty="0">
                <a:solidFill>
                  <a:schemeClr val="bg1"/>
                </a:solidFill>
                <a:latin typeface="Meiryo UI" panose="020B0604030504040204" pitchFamily="50" charset="-128"/>
                <a:ea typeface="Meiryo UI" panose="020B0604030504040204" pitchFamily="50" charset="-128"/>
              </a:rPr>
              <a:t>柱５　協働取組の推進・民間団体等への支援</a:t>
            </a:r>
          </a:p>
        </p:txBody>
      </p:sp>
      <p:sp>
        <p:nvSpPr>
          <p:cNvPr id="12" name="角丸四角形 11"/>
          <p:cNvSpPr/>
          <p:nvPr/>
        </p:nvSpPr>
        <p:spPr>
          <a:xfrm>
            <a:off x="120950" y="3014314"/>
            <a:ext cx="8910136" cy="3780000"/>
          </a:xfrm>
          <a:prstGeom prst="roundRect">
            <a:avLst>
              <a:gd name="adj" fmla="val 0"/>
            </a:avLst>
          </a:prstGeom>
          <a:no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3" name="グループ化 12"/>
          <p:cNvGrpSpPr/>
          <p:nvPr/>
        </p:nvGrpSpPr>
        <p:grpSpPr>
          <a:xfrm>
            <a:off x="100216" y="2838557"/>
            <a:ext cx="1152130" cy="307777"/>
            <a:chOff x="4932040" y="2798973"/>
            <a:chExt cx="1207582" cy="307777"/>
          </a:xfrm>
        </p:grpSpPr>
        <p:sp>
          <p:nvSpPr>
            <p:cNvPr id="14" name="角丸四角形 13"/>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4995997" y="2798973"/>
              <a:ext cx="1119320"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取組の検証</a:t>
              </a:r>
            </a:p>
          </p:txBody>
        </p:sp>
      </p:grpSp>
      <p:sp>
        <p:nvSpPr>
          <p:cNvPr id="16" name="角丸四角形 5">
            <a:extLst>
              <a:ext uri="{FF2B5EF4-FFF2-40B4-BE49-F238E27FC236}">
                <a16:creationId xmlns:a16="http://schemas.microsoft.com/office/drawing/2014/main" id="{578325C6-D0B7-4A75-AF57-BB55A3DC502F}"/>
              </a:ext>
            </a:extLst>
          </p:cNvPr>
          <p:cNvSpPr/>
          <p:nvPr/>
        </p:nvSpPr>
        <p:spPr>
          <a:xfrm>
            <a:off x="118319" y="1928243"/>
            <a:ext cx="8899176" cy="874255"/>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36000" numCol="1" spcCol="0" rtlCol="0" fromWordArt="0" anchor="t" anchorCtr="0" forceAA="0" compatLnSpc="1">
            <a:prstTxWarp prst="textNoShape">
              <a:avLst/>
            </a:prstTxWarp>
            <a:spAutoFit/>
          </a:bodyPr>
          <a:lstStyle/>
          <a:p>
            <a:pPr marL="265113" indent="-265113"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環境保全活動等に関する自発的な取組みがより一層促進されるよう、顕彰等による民間団体等への</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支援を行う。</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indent="-265113"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多くの人の参加のもと、それぞれの持つ知識、技術等をいかした環境保全活動に取り組む。</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120950" y="1739915"/>
            <a:ext cx="1152129" cy="300707"/>
            <a:chOff x="4932040" y="2798973"/>
            <a:chExt cx="1207582" cy="300707"/>
          </a:xfrm>
        </p:grpSpPr>
        <p:sp>
          <p:nvSpPr>
            <p:cNvPr id="19" name="角丸四角形 18"/>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144000" bIns="36000" rtlCol="0" anchor="ctr"/>
            <a:lstStyle/>
            <a:p>
              <a:pPr algn="ctr"/>
              <a:endParaRPr kumimoji="1" lang="ja-JP" altLang="en-US"/>
            </a:p>
          </p:txBody>
        </p:sp>
        <p:sp>
          <p:nvSpPr>
            <p:cNvPr id="20" name="テキスト ボックス 19"/>
            <p:cNvSpPr txBox="1"/>
            <p:nvPr/>
          </p:nvSpPr>
          <p:spPr>
            <a:xfrm>
              <a:off x="4995997" y="2798973"/>
              <a:ext cx="1119321" cy="288147"/>
            </a:xfrm>
            <a:prstGeom prst="rect">
              <a:avLst/>
            </a:prstGeom>
            <a:noFill/>
          </p:spPr>
          <p:txBody>
            <a:bodyPr wrap="none" tIns="36000" bIns="36000"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取組の方向</a:t>
              </a:r>
            </a:p>
          </p:txBody>
        </p:sp>
      </p:grpSp>
      <p:sp>
        <p:nvSpPr>
          <p:cNvPr id="21" name="テキスト ボックス 20">
            <a:extLst>
              <a:ext uri="{FF2B5EF4-FFF2-40B4-BE49-F238E27FC236}">
                <a16:creationId xmlns:a16="http://schemas.microsoft.com/office/drawing/2014/main" id="{ED8A75B2-2A93-B86D-E8A1-28192EA4960F}"/>
              </a:ext>
            </a:extLst>
          </p:cNvPr>
          <p:cNvSpPr txBox="1"/>
          <p:nvPr/>
        </p:nvSpPr>
        <p:spPr>
          <a:xfrm>
            <a:off x="103338" y="5787860"/>
            <a:ext cx="8832740" cy="738664"/>
          </a:xfrm>
          <a:prstGeom prst="rect">
            <a:avLst/>
          </a:prstGeom>
          <a:noFill/>
          <a:ln>
            <a:noFill/>
          </a:ln>
        </p:spPr>
        <p:txBody>
          <a:bodyPr wrap="square" rtlCol="0">
            <a:spAutoFit/>
          </a:bodyPr>
          <a:lstStyle/>
          <a:p>
            <a:pPr marL="285750" indent="-285750">
              <a:buFont typeface="Wingdings" panose="05000000000000000000" pitchFamily="2" charset="2"/>
              <a:buChar char="u"/>
            </a:pPr>
            <a:r>
              <a:rPr kumimoji="1" lang="ja-JP" altLang="en-US" sz="1400" b="1" u="sng" dirty="0">
                <a:latin typeface="Meiryo UI" panose="020B0604030504040204" pitchFamily="50" charset="-128"/>
                <a:ea typeface="Meiryo UI" panose="020B0604030504040204" pitchFamily="50" charset="-128"/>
              </a:rPr>
              <a:t>様々な主体の参加による環境保全活動</a:t>
            </a:r>
            <a:endParaRPr kumimoji="1" lang="en-US" altLang="ja-JP" sz="1400" b="1" u="sng" dirty="0">
              <a:latin typeface="Meiryo UI" panose="020B0604030504040204" pitchFamily="50" charset="-128"/>
              <a:ea typeface="Meiryo UI" panose="020B0604030504040204" pitchFamily="50" charset="-128"/>
            </a:endParaRPr>
          </a:p>
          <a:p>
            <a:pPr marL="269875" indent="-17780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府民、学校、</a:t>
            </a:r>
            <a:r>
              <a:rPr kumimoji="1" lang="en-US" altLang="ja-JP" sz="1400" dirty="0">
                <a:latin typeface="Meiryo UI" panose="020B0604030504040204" pitchFamily="50" charset="-128"/>
                <a:ea typeface="Meiryo UI" panose="020B0604030504040204" pitchFamily="50" charset="-128"/>
              </a:rPr>
              <a:t>NPO</a:t>
            </a:r>
            <a:r>
              <a:rPr kumimoji="1" lang="ja-JP" altLang="en-US" sz="1400" dirty="0">
                <a:latin typeface="Meiryo UI" panose="020B0604030504040204" pitchFamily="50" charset="-128"/>
                <a:ea typeface="Meiryo UI" panose="020B0604030504040204" pitchFamily="50" charset="-128"/>
              </a:rPr>
              <a:t>、企業等の多様な主体の協働による森づくり活動、道路や河川敷等の清掃活動等を実施。</a:t>
            </a:r>
            <a:endParaRPr kumimoji="1" lang="en-US" altLang="ja-JP" sz="1400" dirty="0">
              <a:latin typeface="Meiryo UI" panose="020B0604030504040204" pitchFamily="50" charset="-128"/>
              <a:ea typeface="Meiryo UI" panose="020B0604030504040204" pitchFamily="50" charset="-128"/>
            </a:endParaRPr>
          </a:p>
          <a:p>
            <a:pPr marL="269875" indent="-17780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参加者や参加団体の固定化、参加者の高齢化などにより活動が縮小</a:t>
            </a:r>
            <a:r>
              <a:rPr kumimoji="1" lang="ja-JP" altLang="en-US" sz="1400" dirty="0" smtClean="0">
                <a:latin typeface="Meiryo UI" panose="020B0604030504040204" pitchFamily="50" charset="-128"/>
                <a:ea typeface="Meiryo UI" panose="020B0604030504040204" pitchFamily="50" charset="-128"/>
              </a:rPr>
              <a:t>傾向。</a:t>
            </a:r>
          </a:p>
        </p:txBody>
      </p:sp>
      <p:sp>
        <p:nvSpPr>
          <p:cNvPr id="23" name="円/楕円 30">
            <a:extLst>
              <a:ext uri="{FF2B5EF4-FFF2-40B4-BE49-F238E27FC236}">
                <a16:creationId xmlns:a16="http://schemas.microsoft.com/office/drawing/2014/main" id="{732B0653-483C-4263-85DE-50B2FA9FFA8C}"/>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3029CD0A-39A7-458D-B937-239DF7CE0985}"/>
              </a:ext>
            </a:extLst>
          </p:cNvPr>
          <p:cNvSpPr txBox="1"/>
          <p:nvPr/>
        </p:nvSpPr>
        <p:spPr>
          <a:xfrm>
            <a:off x="103338" y="3119506"/>
            <a:ext cx="5202274" cy="1600438"/>
          </a:xfrm>
          <a:prstGeom prst="rect">
            <a:avLst/>
          </a:prstGeom>
          <a:noFill/>
          <a:ln>
            <a:noFill/>
          </a:ln>
        </p:spPr>
        <p:txBody>
          <a:bodyPr wrap="square" rtlCol="0">
            <a:spAutoFit/>
          </a:bodyPr>
          <a:lstStyle/>
          <a:p>
            <a:pPr marL="285750" indent="-285750">
              <a:spcBef>
                <a:spcPts val="600"/>
              </a:spcBef>
              <a:buFont typeface="Wingdings" panose="05000000000000000000" pitchFamily="2" charset="2"/>
              <a:buChar char="u"/>
            </a:pPr>
            <a:r>
              <a:rPr kumimoji="1" lang="ja-JP" altLang="en-US" sz="1400" b="1" u="sng" dirty="0" smtClean="0">
                <a:latin typeface="Meiryo UI" panose="020B0604030504040204" pitchFamily="50" charset="-128"/>
                <a:ea typeface="Meiryo UI" panose="020B0604030504040204" pitchFamily="50" charset="-128"/>
              </a:rPr>
              <a:t>支援制度（顕彰）</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（参考）</a:t>
            </a:r>
            <a:r>
              <a:rPr kumimoji="1" lang="ja-JP" altLang="en-US" sz="1400" b="1" dirty="0">
                <a:latin typeface="Meiryo UI" panose="020B0604030504040204" pitchFamily="50" charset="-128"/>
                <a:ea typeface="Meiryo UI" panose="020B0604030504040204" pitchFamily="50" charset="-128"/>
              </a:rPr>
              <a:t>おおさか環境賞</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【1997</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H9</a:t>
            </a:r>
            <a:r>
              <a:rPr kumimoji="1" lang="ja-JP" altLang="en-US" sz="11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年度～</a:t>
            </a:r>
            <a:r>
              <a:rPr kumimoji="1" lang="en-US" altLang="ja-JP" sz="1400" dirty="0">
                <a:latin typeface="Meiryo UI" panose="020B0604030504040204" pitchFamily="50" charset="-128"/>
                <a:ea typeface="Meiryo UI" panose="020B0604030504040204" pitchFamily="50" charset="-128"/>
              </a:rPr>
              <a:t>】</a:t>
            </a:r>
            <a:endParaRPr kumimoji="1" lang="en-US" altLang="ja-JP" sz="1400" b="1" dirty="0">
              <a:latin typeface="Meiryo UI" panose="020B0604030504040204" pitchFamily="50" charset="-128"/>
              <a:ea typeface="Meiryo UI" panose="020B0604030504040204" pitchFamily="50" charset="-128"/>
            </a:endParaRPr>
          </a:p>
          <a:p>
            <a:pPr marL="285750" indent="-193675">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環境の保全又は創造に資する活動に取り組んでいる個人、団体、事業者の活動を表彰。</a:t>
            </a:r>
            <a:endParaRPr kumimoji="1" lang="en-US" altLang="ja-JP" sz="1400" dirty="0">
              <a:latin typeface="Meiryo UI" panose="020B0604030504040204" pitchFamily="50" charset="-128"/>
              <a:ea typeface="Meiryo UI" panose="020B0604030504040204" pitchFamily="50" charset="-128"/>
            </a:endParaRPr>
          </a:p>
          <a:p>
            <a:pPr marL="285750" indent="-193675">
              <a:buFont typeface="Arial" panose="020B0604020202020204" pitchFamily="34" charset="0"/>
              <a:buChar char="•"/>
            </a:pPr>
            <a:r>
              <a:rPr kumimoji="1" lang="en-US" altLang="ja-JP" sz="1400" dirty="0">
                <a:latin typeface="Meiryo UI" panose="020B0604030504040204" pitchFamily="50" charset="-128"/>
                <a:ea typeface="Meiryo UI" panose="020B0604030504040204" pitchFamily="50" charset="-128"/>
              </a:rPr>
              <a:t>2016</a:t>
            </a:r>
            <a:r>
              <a:rPr kumimoji="1" lang="ja-JP" altLang="en-US" sz="1400" dirty="0">
                <a:latin typeface="Meiryo UI" panose="020B0604030504040204" pitchFamily="50" charset="-128"/>
                <a:ea typeface="Meiryo UI" panose="020B0604030504040204" pitchFamily="50" charset="-128"/>
              </a:rPr>
              <a:t>年以降、受賞者が</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名以下と低迷。事業者の受賞者数の減少が特に顕著。昨年度より、事業活動における募集対象に「自薦」を追加。集中的に新規掘り起こしを行い、応募数が微増。</a:t>
            </a:r>
            <a:endParaRPr kumimoji="1" lang="en-US" altLang="ja-JP" sz="1400"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99D8F6F2-F596-56C8-CF1B-57FC20F9ED3C}"/>
              </a:ext>
            </a:extLst>
          </p:cNvPr>
          <p:cNvSpPr/>
          <p:nvPr/>
        </p:nvSpPr>
        <p:spPr>
          <a:xfrm>
            <a:off x="87774" y="744312"/>
            <a:ext cx="8929722" cy="953133"/>
          </a:xfrm>
          <a:prstGeom prst="rect">
            <a:avLst/>
          </a:prstGeom>
          <a:no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a:extLst>
              <a:ext uri="{FF2B5EF4-FFF2-40B4-BE49-F238E27FC236}">
                <a16:creationId xmlns:a16="http://schemas.microsoft.com/office/drawing/2014/main" id="{3441E5E6-7DDA-B05D-1CE9-435CE25FAFDF}"/>
              </a:ext>
            </a:extLst>
          </p:cNvPr>
          <p:cNvGrpSpPr/>
          <p:nvPr/>
        </p:nvGrpSpPr>
        <p:grpSpPr>
          <a:xfrm>
            <a:off x="85216" y="592504"/>
            <a:ext cx="1308477" cy="307777"/>
            <a:chOff x="4932040" y="2798973"/>
            <a:chExt cx="1371455" cy="307777"/>
          </a:xfrm>
        </p:grpSpPr>
        <p:sp>
          <p:nvSpPr>
            <p:cNvPr id="9" name="角丸四角形 22">
              <a:extLst>
                <a:ext uri="{FF2B5EF4-FFF2-40B4-BE49-F238E27FC236}">
                  <a16:creationId xmlns:a16="http://schemas.microsoft.com/office/drawing/2014/main" id="{AFF91D6A-5418-A4AC-65E7-DD9B1DA40CC1}"/>
                </a:ext>
              </a:extLst>
            </p:cNvPr>
            <p:cNvSpPr/>
            <p:nvPr/>
          </p:nvSpPr>
          <p:spPr>
            <a:xfrm>
              <a:off x="4932040" y="2801852"/>
              <a:ext cx="1371455"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5E467315-E432-F122-A10E-18A606C7F0AC}"/>
                </a:ext>
              </a:extLst>
            </p:cNvPr>
            <p:cNvSpPr txBox="1"/>
            <p:nvPr/>
          </p:nvSpPr>
          <p:spPr>
            <a:xfrm>
              <a:off x="4982686" y="2798973"/>
              <a:ext cx="1307498"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柱の長期目標</a:t>
              </a:r>
            </a:p>
          </p:txBody>
        </p:sp>
      </p:grpSp>
      <p:sp>
        <p:nvSpPr>
          <p:cNvPr id="11" name="角丸四角形 5">
            <a:extLst>
              <a:ext uri="{FF2B5EF4-FFF2-40B4-BE49-F238E27FC236}">
                <a16:creationId xmlns:a16="http://schemas.microsoft.com/office/drawing/2014/main" id="{EF1F355F-A097-3911-B344-313E0BA2EDC4}"/>
              </a:ext>
            </a:extLst>
          </p:cNvPr>
          <p:cNvSpPr/>
          <p:nvPr/>
        </p:nvSpPr>
        <p:spPr>
          <a:xfrm>
            <a:off x="163128" y="776169"/>
            <a:ext cx="8854367" cy="910607"/>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72000" numCol="1" spcCol="0" rtlCol="0" fromWordArt="0" anchor="t" anchorCtr="0" forceAA="0" compatLnSpc="1">
            <a:prstTxWarp prst="textNoShape">
              <a:avLst/>
            </a:prstTxWarp>
            <a:spAutoFit/>
          </a:bodyPr>
          <a:lstStyle/>
          <a:p>
            <a:pPr marL="265113" indent="-265113"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多様な主体の連携による協働の輪が広がっている。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indent="-265113"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環境保全活動に取り組む府民・民間団体等への支援がなされている。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indent="-265113"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これにより、環境保全活動に取り組む府民・民間団体等が増えている。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C6BB7DC8-9D5B-D529-A6A6-E09F22415036}"/>
              </a:ext>
            </a:extLst>
          </p:cNvPr>
          <p:cNvSpPr txBox="1"/>
          <p:nvPr/>
        </p:nvSpPr>
        <p:spPr>
          <a:xfrm>
            <a:off x="191716" y="6483312"/>
            <a:ext cx="7718205" cy="307777"/>
          </a:xfrm>
          <a:prstGeom prst="rect">
            <a:avLst/>
          </a:prstGeom>
          <a:noFill/>
          <a:ln>
            <a:noFill/>
          </a:ln>
        </p:spPr>
        <p:txBody>
          <a:bodyPr wrap="square" rtlCol="0">
            <a:spAutoFit/>
          </a:bodyPr>
          <a:lstStyle/>
          <a:p>
            <a:r>
              <a:rPr kumimoji="1" lang="ja-JP" altLang="en-US" sz="1400" b="1" dirty="0">
                <a:solidFill>
                  <a:srgbClr val="FF0000"/>
                </a:solidFill>
                <a:latin typeface="Meiryo UI" panose="020B0604030504040204" pitchFamily="50" charset="-128"/>
                <a:ea typeface="Meiryo UI" panose="020B0604030504040204" pitchFamily="50" charset="-128"/>
              </a:rPr>
              <a:t>➡ 参加する府民や団体が</a:t>
            </a:r>
            <a:r>
              <a:rPr kumimoji="1" lang="ja-JP" altLang="en-US" sz="1400" b="1" dirty="0" smtClean="0">
                <a:solidFill>
                  <a:srgbClr val="FF0000"/>
                </a:solidFill>
                <a:latin typeface="Meiryo UI" panose="020B0604030504040204" pitchFamily="50" charset="-128"/>
                <a:ea typeface="Meiryo UI" panose="020B0604030504040204" pitchFamily="50" charset="-128"/>
              </a:rPr>
              <a:t>固定化するなど、</a:t>
            </a:r>
            <a:r>
              <a:rPr kumimoji="1" lang="ja-JP" altLang="en-US" sz="1400" b="1" dirty="0">
                <a:solidFill>
                  <a:srgbClr val="FF0000"/>
                </a:solidFill>
                <a:latin typeface="Meiryo UI" panose="020B0604030504040204" pitchFamily="50" charset="-128"/>
                <a:ea typeface="Meiryo UI" panose="020B0604030504040204" pitchFamily="50" charset="-128"/>
              </a:rPr>
              <a:t>協働の輪</a:t>
            </a:r>
            <a:r>
              <a:rPr kumimoji="1" lang="ja-JP" altLang="en-US" sz="1400" b="1" dirty="0" smtClean="0">
                <a:solidFill>
                  <a:srgbClr val="FF0000"/>
                </a:solidFill>
                <a:latin typeface="Meiryo UI" panose="020B0604030504040204" pitchFamily="50" charset="-128"/>
                <a:ea typeface="Meiryo UI" panose="020B0604030504040204" pitchFamily="50" charset="-128"/>
              </a:rPr>
              <a:t>が十分に広がって</a:t>
            </a:r>
            <a:r>
              <a:rPr kumimoji="1" lang="ja-JP" altLang="en-US" sz="1400" b="1" dirty="0">
                <a:solidFill>
                  <a:srgbClr val="FF0000"/>
                </a:solidFill>
                <a:latin typeface="Meiryo UI" panose="020B0604030504040204" pitchFamily="50" charset="-128"/>
                <a:ea typeface="Meiryo UI" panose="020B0604030504040204" pitchFamily="50" charset="-128"/>
              </a:rPr>
              <a:t>いるとは言えない。</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5617164-C4CA-65D2-BB69-3B6EE6F48C3E}"/>
              </a:ext>
            </a:extLst>
          </p:cNvPr>
          <p:cNvSpPr txBox="1"/>
          <p:nvPr/>
        </p:nvSpPr>
        <p:spPr>
          <a:xfrm>
            <a:off x="103338" y="4603378"/>
            <a:ext cx="8547416" cy="523220"/>
          </a:xfrm>
          <a:prstGeom prst="rect">
            <a:avLst/>
          </a:prstGeom>
          <a:noFill/>
          <a:ln>
            <a:noFill/>
          </a:ln>
        </p:spPr>
        <p:txBody>
          <a:bodyPr wrap="square" rtlCol="0">
            <a:spAutoFit/>
          </a:bodyPr>
          <a:lstStyle/>
          <a:p>
            <a:pPr marL="285750" indent="-285750">
              <a:spcBef>
                <a:spcPts val="600"/>
              </a:spcBef>
              <a:buFont typeface="Wingdings" panose="05000000000000000000" pitchFamily="2" charset="2"/>
              <a:buChar char="u"/>
            </a:pPr>
            <a:r>
              <a:rPr kumimoji="1" lang="ja-JP" altLang="en-US" sz="1400" b="1" u="sng" dirty="0" smtClean="0">
                <a:latin typeface="Meiryo UI" panose="020B0604030504040204" pitchFamily="50" charset="-128"/>
                <a:ea typeface="Meiryo UI" panose="020B0604030504040204" pitchFamily="50" charset="-128"/>
              </a:rPr>
              <a:t>支援制度（補助金）</a:t>
            </a:r>
            <a:r>
              <a:rPr kumimoji="1" lang="ja-JP" altLang="en-US" sz="1050" dirty="0" smtClean="0">
                <a:latin typeface="Meiryo UI" panose="020B0604030504040204" pitchFamily="50" charset="-128"/>
                <a:ea typeface="Meiryo UI" panose="020B0604030504040204" pitchFamily="50" charset="-128"/>
              </a:rPr>
              <a:t>（例）大阪府環境保全活動補助金</a:t>
            </a:r>
            <a:endParaRPr kumimoji="1" lang="en-US" altLang="ja-JP" sz="1050" dirty="0">
              <a:latin typeface="Meiryo UI" panose="020B0604030504040204" pitchFamily="50" charset="-128"/>
              <a:ea typeface="Meiryo UI" panose="020B0604030504040204" pitchFamily="50" charset="-128"/>
            </a:endParaRPr>
          </a:p>
          <a:p>
            <a:pPr marL="285750" indent="-193675">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rPr>
              <a:t>支援団体数　</a:t>
            </a:r>
            <a:r>
              <a:rPr kumimoji="1" lang="en-US" altLang="ja-JP" sz="1400" dirty="0" smtClean="0">
                <a:latin typeface="Meiryo UI" panose="020B0604030504040204" pitchFamily="50" charset="-128"/>
                <a:ea typeface="Meiryo UI" panose="020B0604030504040204" pitchFamily="50" charset="-128"/>
              </a:rPr>
              <a:t>2020</a:t>
            </a:r>
            <a:r>
              <a:rPr kumimoji="1" lang="ja-JP" altLang="en-US" sz="1400" dirty="0" smtClean="0">
                <a:latin typeface="Meiryo UI" panose="020B0604030504040204" pitchFamily="50" charset="-128"/>
                <a:ea typeface="Meiryo UI" panose="020B0604030504040204" pitchFamily="50" charset="-128"/>
              </a:rPr>
              <a:t>年度</a:t>
            </a:r>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団体、</a:t>
            </a:r>
            <a:r>
              <a:rPr kumimoji="1" lang="en-US" altLang="ja-JP" sz="1400" dirty="0" smtClean="0">
                <a:latin typeface="Meiryo UI" panose="020B0604030504040204" pitchFamily="50" charset="-128"/>
                <a:ea typeface="Meiryo UI" panose="020B0604030504040204" pitchFamily="50" charset="-128"/>
              </a:rPr>
              <a:t>2021</a:t>
            </a:r>
            <a:r>
              <a:rPr kumimoji="1" lang="ja-JP" altLang="en-US" sz="1400" dirty="0" smtClean="0">
                <a:latin typeface="Meiryo UI" panose="020B0604030504040204" pitchFamily="50" charset="-128"/>
                <a:ea typeface="Meiryo UI" panose="020B0604030504040204" pitchFamily="50" charset="-128"/>
              </a:rPr>
              <a:t>年度</a:t>
            </a:r>
            <a:r>
              <a:rPr kumimoji="1" lang="en-US" altLang="ja-JP" sz="1400" dirty="0" smtClean="0">
                <a:latin typeface="Meiryo UI" panose="020B0604030504040204" pitchFamily="50" charset="-128"/>
                <a:ea typeface="Meiryo UI" panose="020B0604030504040204" pitchFamily="50" charset="-128"/>
              </a:rPr>
              <a:t>:4</a:t>
            </a:r>
            <a:r>
              <a:rPr kumimoji="1" lang="ja-JP" altLang="en-US" sz="1400" dirty="0" smtClean="0">
                <a:latin typeface="Meiryo UI" panose="020B0604030504040204" pitchFamily="50" charset="-128"/>
                <a:ea typeface="Meiryo UI" panose="020B0604030504040204" pitchFamily="50" charset="-128"/>
              </a:rPr>
              <a:t>団体、</a:t>
            </a:r>
            <a:r>
              <a:rPr kumimoji="1" lang="en-US" altLang="ja-JP" sz="1400" dirty="0" smtClean="0">
                <a:latin typeface="Meiryo UI" panose="020B0604030504040204" pitchFamily="50" charset="-128"/>
                <a:ea typeface="Meiryo UI" panose="020B0604030504040204" pitchFamily="50" charset="-128"/>
              </a:rPr>
              <a:t>2022</a:t>
            </a:r>
            <a:r>
              <a:rPr kumimoji="1" lang="ja-JP" altLang="en-US" sz="1400" dirty="0" smtClean="0">
                <a:latin typeface="Meiryo UI" panose="020B0604030504040204" pitchFamily="50" charset="-128"/>
                <a:ea typeface="Meiryo UI" panose="020B0604030504040204" pitchFamily="50" charset="-128"/>
              </a:rPr>
              <a:t>年度</a:t>
            </a:r>
            <a:r>
              <a:rPr kumimoji="1" lang="en-US" altLang="ja-JP" sz="1400" dirty="0" smtClean="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団体</a:t>
            </a:r>
            <a:r>
              <a:rPr kumimoji="1" lang="ja-JP" altLang="en-US" sz="1050" dirty="0">
                <a:latin typeface="Meiryo UI" panose="020B0604030504040204" pitchFamily="50" charset="-128"/>
                <a:ea typeface="Meiryo UI" panose="020B0604030504040204" pitchFamily="50" charset="-128"/>
              </a:rPr>
              <a:t>（予定）</a:t>
            </a:r>
            <a:endParaRPr kumimoji="1" lang="en-US" altLang="ja-JP" sz="14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B6BFA61F-CE7B-5AA2-6211-6DAE3453D0B8}"/>
              </a:ext>
            </a:extLst>
          </p:cNvPr>
          <p:cNvSpPr txBox="1"/>
          <p:nvPr/>
        </p:nvSpPr>
        <p:spPr>
          <a:xfrm>
            <a:off x="191716" y="5226935"/>
            <a:ext cx="7890522" cy="523220"/>
          </a:xfrm>
          <a:prstGeom prst="rect">
            <a:avLst/>
          </a:prstGeom>
          <a:noFill/>
          <a:ln>
            <a:noFill/>
          </a:ln>
        </p:spPr>
        <p:txBody>
          <a:bodyPr wrap="square" rtlCol="0">
            <a:spAutoFit/>
          </a:bodyPr>
          <a:lstStyle/>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近年、支援制度の</a:t>
            </a:r>
            <a:r>
              <a:rPr kumimoji="1" lang="ja-JP" altLang="en-US" sz="1400" b="1" dirty="0">
                <a:solidFill>
                  <a:srgbClr val="FF0000"/>
                </a:solidFill>
                <a:latin typeface="Meiryo UI" panose="020B0604030504040204" pitchFamily="50" charset="-128"/>
                <a:ea typeface="Meiryo UI" panose="020B0604030504040204" pitchFamily="50" charset="-128"/>
              </a:rPr>
              <a:t>活用が</a:t>
            </a:r>
            <a:r>
              <a:rPr kumimoji="1" lang="ja-JP" altLang="en-US" sz="1400" b="1" dirty="0" smtClean="0">
                <a:solidFill>
                  <a:srgbClr val="FF0000"/>
                </a:solidFill>
                <a:latin typeface="Meiryo UI" panose="020B0604030504040204" pitchFamily="50" charset="-128"/>
                <a:ea typeface="Meiryo UI" panose="020B0604030504040204" pitchFamily="50" charset="-128"/>
              </a:rPr>
              <a:t>少ない。</a:t>
            </a:r>
            <a:r>
              <a:rPr kumimoji="1" lang="en-US" altLang="ja-JP" sz="1400" b="1" dirty="0" smtClean="0">
                <a:solidFill>
                  <a:srgbClr val="FF0000"/>
                </a:solidFill>
                <a:latin typeface="Meiryo UI" panose="020B0604030504040204" pitchFamily="50" charset="-128"/>
                <a:ea typeface="Meiryo UI" panose="020B0604030504040204" pitchFamily="50" charset="-128"/>
              </a:rPr>
              <a:t/>
            </a:r>
            <a:br>
              <a:rPr kumimoji="1" lang="en-US" altLang="ja-JP" sz="1400" b="1" dirty="0" smtClean="0">
                <a:solidFill>
                  <a:srgbClr val="FF0000"/>
                </a:solidFill>
                <a:latin typeface="Meiryo UI" panose="020B0604030504040204" pitchFamily="50" charset="-128"/>
                <a:ea typeface="Meiryo UI" panose="020B0604030504040204" pitchFamily="50" charset="-128"/>
              </a:rPr>
            </a:br>
            <a:r>
              <a:rPr kumimoji="1" lang="ja-JP" altLang="en-US" sz="1400" b="1" dirty="0" smtClean="0">
                <a:solidFill>
                  <a:srgbClr val="FF0000"/>
                </a:solidFill>
                <a:latin typeface="Meiryo UI" panose="020B0604030504040204" pitchFamily="50" charset="-128"/>
                <a:ea typeface="Meiryo UI" panose="020B0604030504040204" pitchFamily="50" charset="-128"/>
              </a:rPr>
              <a:t>➡ 補助金では、交付団体が固定化しており、新たに支援を求める団体等に届いていない可能性。</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089749" y="5023563"/>
            <a:ext cx="837089" cy="261610"/>
          </a:xfrm>
          <a:prstGeom prst="rect">
            <a:avLst/>
          </a:prstGeom>
          <a:noFill/>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（新規</a:t>
            </a:r>
            <a:r>
              <a:rPr kumimoji="1" lang="en-US" altLang="ja-JP" sz="1100" dirty="0" smtClean="0">
                <a:latin typeface="Meiryo UI" panose="020B0604030504040204" pitchFamily="50" charset="-128"/>
                <a:ea typeface="Meiryo UI" panose="020B0604030504040204" pitchFamily="50" charset="-128"/>
              </a:rPr>
              <a:t>0</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3562231" y="5025857"/>
            <a:ext cx="837089" cy="261610"/>
          </a:xfrm>
          <a:prstGeom prst="rect">
            <a:avLst/>
          </a:prstGeom>
          <a:noFill/>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（新規</a:t>
            </a: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023435" y="5024899"/>
            <a:ext cx="837089" cy="261610"/>
          </a:xfrm>
          <a:prstGeom prst="rect">
            <a:avLst/>
          </a:prstGeom>
          <a:noFill/>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rPr>
              <a:t>（新規</a:t>
            </a:r>
            <a:r>
              <a:rPr kumimoji="1" lang="en-US" altLang="ja-JP" sz="1100" dirty="0" smtClean="0">
                <a:latin typeface="Meiryo UI" panose="020B0604030504040204" pitchFamily="50" charset="-128"/>
                <a:ea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5026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5">
            <a:extLst>
              <a:ext uri="{FF2B5EF4-FFF2-40B4-BE49-F238E27FC236}">
                <a16:creationId xmlns:a16="http://schemas.microsoft.com/office/drawing/2014/main" id="{578325C6-D0B7-4A75-AF57-BB55A3DC502F}"/>
              </a:ext>
            </a:extLst>
          </p:cNvPr>
          <p:cNvSpPr/>
          <p:nvPr/>
        </p:nvSpPr>
        <p:spPr>
          <a:xfrm>
            <a:off x="133564" y="774232"/>
            <a:ext cx="8900208" cy="679774"/>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72000" numCol="1" spcCol="0" rtlCol="0" fromWordArt="0" anchor="t" anchorCtr="0" forceAA="0" compatLnSpc="1">
            <a:prstTxWarp prst="textNoShape">
              <a:avLst/>
            </a:prstTxWarp>
            <a:spAutoFit/>
          </a:bodyPr>
          <a:lstStyle/>
          <a:p>
            <a:pPr marL="269875" indent="-269875"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環境に関するイベント等による環境教育等の普及啓発が取り組まれている。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9875" indent="-269875"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これにより、環境問題に対して関心と理解が高まり、環境保全の活動が広がっている。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a:solidFill>
                  <a:sysClr val="window" lastClr="FFFFFF"/>
                </a:solidFill>
                <a:latin typeface="Meiryo UI" panose="020B0604030504040204" pitchFamily="50" charset="-128"/>
                <a:ea typeface="Meiryo UI" panose="020B0604030504040204" pitchFamily="50" charset="-128"/>
              </a:rPr>
              <a:t>1.</a:t>
            </a:r>
            <a:r>
              <a:rPr lang="ja-JP" altLang="en-US" sz="2400" b="1" dirty="0">
                <a:solidFill>
                  <a:sysClr val="window" lastClr="FFFFFF"/>
                </a:solidFill>
                <a:latin typeface="Meiryo UI" panose="020B0604030504040204" pitchFamily="50" charset="-128"/>
                <a:ea typeface="Meiryo UI" panose="020B0604030504040204" pitchFamily="50" charset="-128"/>
              </a:rPr>
              <a:t>　現行計画における施策の検証</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ED8A75B2-2A93-B86D-E8A1-28192EA4960F}"/>
              </a:ext>
            </a:extLst>
          </p:cNvPr>
          <p:cNvSpPr txBox="1"/>
          <p:nvPr/>
        </p:nvSpPr>
        <p:spPr>
          <a:xfrm>
            <a:off x="4604148" y="97362"/>
            <a:ext cx="1552028" cy="338554"/>
          </a:xfrm>
          <a:prstGeom prst="rect">
            <a:avLst/>
          </a:prstGeom>
          <a:noFill/>
          <a:ln>
            <a:solidFill>
              <a:schemeClr val="accent6">
                <a:lumMod val="20000"/>
                <a:lumOff val="80000"/>
              </a:schemeClr>
            </a:solidFill>
          </a:ln>
        </p:spPr>
        <p:txBody>
          <a:bodyPr wrap="none" rtlCol="0">
            <a:spAutoFit/>
          </a:bodyPr>
          <a:lstStyle/>
          <a:p>
            <a:r>
              <a:rPr kumimoji="1" lang="ja-JP" altLang="en-US" sz="1600" b="1" dirty="0">
                <a:solidFill>
                  <a:schemeClr val="bg1"/>
                </a:solidFill>
                <a:latin typeface="Meiryo UI" panose="020B0604030504040204" pitchFamily="50" charset="-128"/>
                <a:ea typeface="Meiryo UI" panose="020B0604030504040204" pitchFamily="50" charset="-128"/>
              </a:rPr>
              <a:t>柱６　普及啓発</a:t>
            </a:r>
          </a:p>
        </p:txBody>
      </p:sp>
      <p:sp>
        <p:nvSpPr>
          <p:cNvPr id="12" name="角丸四角形 11"/>
          <p:cNvSpPr/>
          <p:nvPr/>
        </p:nvSpPr>
        <p:spPr>
          <a:xfrm>
            <a:off x="115539" y="2547436"/>
            <a:ext cx="8918233" cy="4186890"/>
          </a:xfrm>
          <a:prstGeom prst="roundRect">
            <a:avLst>
              <a:gd name="adj" fmla="val 0"/>
            </a:avLst>
          </a:prstGeom>
          <a:no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13" name="グループ化 12"/>
          <p:cNvGrpSpPr/>
          <p:nvPr/>
        </p:nvGrpSpPr>
        <p:grpSpPr>
          <a:xfrm>
            <a:off x="115515" y="2372568"/>
            <a:ext cx="1152130" cy="307777"/>
            <a:chOff x="4952725" y="2798973"/>
            <a:chExt cx="1207582" cy="307777"/>
          </a:xfrm>
        </p:grpSpPr>
        <p:sp>
          <p:nvSpPr>
            <p:cNvPr id="14" name="角丸四角形 13"/>
            <p:cNvSpPr/>
            <p:nvPr/>
          </p:nvSpPr>
          <p:spPr>
            <a:xfrm>
              <a:off x="4952725" y="2808430"/>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002891" y="2798973"/>
              <a:ext cx="1119320"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取組の検証</a:t>
              </a:r>
            </a:p>
          </p:txBody>
        </p:sp>
      </p:grpSp>
      <p:sp>
        <p:nvSpPr>
          <p:cNvPr id="16" name="角丸四角形 5">
            <a:extLst>
              <a:ext uri="{FF2B5EF4-FFF2-40B4-BE49-F238E27FC236}">
                <a16:creationId xmlns:a16="http://schemas.microsoft.com/office/drawing/2014/main" id="{578325C6-D0B7-4A75-AF57-BB55A3DC502F}"/>
              </a:ext>
            </a:extLst>
          </p:cNvPr>
          <p:cNvSpPr/>
          <p:nvPr/>
        </p:nvSpPr>
        <p:spPr>
          <a:xfrm>
            <a:off x="123874" y="1673990"/>
            <a:ext cx="8900208" cy="643423"/>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144000" rIns="108000" bIns="36000" numCol="1" spcCol="0" rtlCol="0" fromWordArt="0" anchor="t" anchorCtr="0" forceAA="0" compatLnSpc="1">
            <a:prstTxWarp prst="textNoShape">
              <a:avLst/>
            </a:prstTxWarp>
            <a:spAutoFit/>
          </a:bodyPr>
          <a:lstStyle/>
          <a:p>
            <a:pPr marL="269875" indent="-269875" algn="just">
              <a:lnSpc>
                <a:spcPts val="1800"/>
              </a:lnSpc>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民間団体、事業者、市町村等と連携するなどして、府内における環境教育等の必要性、あり方、進め方等を普及啓発する。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120950" y="1496507"/>
            <a:ext cx="1169421" cy="307777"/>
            <a:chOff x="4932040" y="2798973"/>
            <a:chExt cx="1207582" cy="307777"/>
          </a:xfrm>
        </p:grpSpPr>
        <p:sp>
          <p:nvSpPr>
            <p:cNvPr id="19" name="角丸四角形 18"/>
            <p:cNvSpPr/>
            <p:nvPr/>
          </p:nvSpPr>
          <p:spPr>
            <a:xfrm>
              <a:off x="4932040" y="2801852"/>
              <a:ext cx="1207582"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995997" y="2798973"/>
              <a:ext cx="1119321"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取組の方向</a:t>
              </a:r>
            </a:p>
          </p:txBody>
        </p:sp>
      </p:grpSp>
      <p:sp>
        <p:nvSpPr>
          <p:cNvPr id="24" name="テキスト ボックス 23"/>
          <p:cNvSpPr txBox="1"/>
          <p:nvPr/>
        </p:nvSpPr>
        <p:spPr>
          <a:xfrm>
            <a:off x="98705" y="2690522"/>
            <a:ext cx="8782182" cy="2677656"/>
          </a:xfrm>
          <a:prstGeom prst="rect">
            <a:avLst/>
          </a:prstGeom>
          <a:noFill/>
        </p:spPr>
        <p:txBody>
          <a:bodyPr wrap="square" rtlCol="0">
            <a:spAutoFit/>
          </a:bodyPr>
          <a:lstStyle/>
          <a:p>
            <a:pPr marL="269875" indent="-269875">
              <a:spcBef>
                <a:spcPts val="600"/>
              </a:spcBef>
              <a:buFont typeface="Wingdings" panose="05000000000000000000" pitchFamily="2" charset="2"/>
              <a:buChar char="u"/>
            </a:pPr>
            <a:r>
              <a:rPr kumimoji="1" lang="ja-JP" altLang="en-US" sz="1400" b="1" u="sng" dirty="0">
                <a:latin typeface="Meiryo UI" panose="020B0604030504040204" pitchFamily="50" charset="-128"/>
                <a:ea typeface="Meiryo UI" panose="020B0604030504040204" pitchFamily="50" charset="-128"/>
              </a:rPr>
              <a:t>環境イベント</a:t>
            </a:r>
            <a:r>
              <a:rPr kumimoji="1" lang="ja-JP" altLang="en-US" sz="1400" b="1" u="sng" dirty="0" smtClean="0">
                <a:latin typeface="Meiryo UI" panose="020B0604030504040204" pitchFamily="50" charset="-128"/>
                <a:ea typeface="Meiryo UI" panose="020B0604030504040204" pitchFamily="50" charset="-128"/>
              </a:rPr>
              <a:t>等を通じた普及</a:t>
            </a:r>
            <a:r>
              <a:rPr kumimoji="1" lang="ja-JP" altLang="en-US" sz="1400" b="1" u="sng" dirty="0">
                <a:latin typeface="Meiryo UI" panose="020B0604030504040204" pitchFamily="50" charset="-128"/>
                <a:ea typeface="Meiryo UI" panose="020B0604030504040204" pitchFamily="50" charset="-128"/>
              </a:rPr>
              <a:t>啓発</a:t>
            </a:r>
            <a:endParaRPr kumimoji="1" lang="en-US" altLang="ja-JP" sz="1400" b="1" u="sng" dirty="0">
              <a:latin typeface="Meiryo UI" panose="020B0604030504040204" pitchFamily="50" charset="-128"/>
              <a:ea typeface="Meiryo UI" panose="020B0604030504040204" pitchFamily="50" charset="-128"/>
            </a:endParaRPr>
          </a:p>
          <a:p>
            <a:pPr marL="93663"/>
            <a:r>
              <a:rPr kumimoji="1" lang="ja-JP" altLang="en-US" sz="1200" dirty="0">
                <a:latin typeface="Meiryo UI" panose="020B0604030504040204" pitchFamily="50" charset="-128"/>
                <a:ea typeface="Meiryo UI" panose="020B0604030504040204" pitchFamily="50" charset="-128"/>
              </a:rPr>
              <a:t> （参考</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444500" indent="-174625">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rPr>
              <a:t>市町村等の環境イベントに</a:t>
            </a:r>
            <a:r>
              <a:rPr kumimoji="1" lang="ja-JP" altLang="en-US" sz="1200" dirty="0">
                <a:latin typeface="Meiryo UI" panose="020B0604030504040204" pitchFamily="50" charset="-128"/>
                <a:ea typeface="Meiryo UI" panose="020B0604030504040204" pitchFamily="50" charset="-128"/>
              </a:rPr>
              <a:t>加え、環境以外をテーマにしたイベントへのブース</a:t>
            </a:r>
            <a:r>
              <a:rPr kumimoji="1" lang="ja-JP" altLang="en-US" sz="1200" dirty="0" smtClean="0">
                <a:latin typeface="Meiryo UI" panose="020B0604030504040204" pitchFamily="50" charset="-128"/>
                <a:ea typeface="Meiryo UI" panose="020B0604030504040204" pitchFamily="50" charset="-128"/>
              </a:rPr>
              <a:t>出展。</a:t>
            </a:r>
            <a:r>
              <a:rPr kumimoji="1" lang="en-US" altLang="ja-JP" sz="1200" dirty="0" smtClean="0">
                <a:latin typeface="Meiryo UI" panose="020B0604030504040204" pitchFamily="50" charset="-128"/>
                <a:ea typeface="Meiryo UI" panose="020B0604030504040204" pitchFamily="50" charset="-128"/>
              </a:rPr>
              <a:t/>
            </a:r>
            <a:br>
              <a:rPr kumimoji="1" lang="en-US" altLang="ja-JP" sz="1200" dirty="0" smtClean="0">
                <a:latin typeface="Meiryo UI" panose="020B0604030504040204" pitchFamily="50" charset="-128"/>
                <a:ea typeface="Meiryo UI" panose="020B0604030504040204" pitchFamily="50" charset="-128"/>
              </a:rPr>
            </a:br>
            <a:r>
              <a:rPr kumimoji="1" lang="ja-JP" altLang="en-US" sz="1200" dirty="0" smtClean="0">
                <a:latin typeface="Meiryo UI" panose="020B0604030504040204" pitchFamily="50" charset="-128"/>
                <a:ea typeface="Meiryo UI" panose="020B0604030504040204" pitchFamily="50" charset="-128"/>
              </a:rPr>
              <a:t>（咲</a:t>
            </a:r>
            <a:r>
              <a:rPr kumimoji="1" lang="ja-JP" altLang="en-US" sz="1200" dirty="0">
                <a:latin typeface="Meiryo UI" panose="020B0604030504040204" pitchFamily="50" charset="-128"/>
                <a:ea typeface="Meiryo UI" panose="020B0604030504040204" pitchFamily="50" charset="-128"/>
              </a:rPr>
              <a:t>洲こども</a:t>
            </a:r>
            <a:r>
              <a:rPr kumimoji="1" lang="en-US" altLang="ja-JP" sz="1200" dirty="0">
                <a:latin typeface="Meiryo UI" panose="020B0604030504040204" pitchFamily="50" charset="-128"/>
                <a:ea typeface="Meiryo UI" panose="020B0604030504040204" pitchFamily="50" charset="-128"/>
              </a:rPr>
              <a:t>EXPO</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err="1">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Welcoming</a:t>
            </a:r>
            <a:r>
              <a:rPr lang="ja-JP" altLang="en-US" sz="1200" dirty="0">
                <a:latin typeface="Meiryo UI" panose="020B0604030504040204" pitchFamily="50" charset="-128"/>
                <a:ea typeface="Meiryo UI" panose="020B0604030504040204" pitchFamily="50" charset="-128"/>
              </a:rPr>
              <a:t>アベノ・天王寺 おおさかもん祭り</a:t>
            </a:r>
            <a:r>
              <a:rPr lang="en-US" altLang="ja-JP" sz="1200" dirty="0">
                <a:latin typeface="Meiryo UI" panose="020B0604030504040204" pitchFamily="50" charset="-128"/>
                <a:ea typeface="Meiryo UI" panose="020B0604030504040204" pitchFamily="50" charset="-128"/>
              </a:rPr>
              <a:t>2022</a:t>
            </a:r>
            <a:r>
              <a:rPr lang="ja-JP" altLang="en-US" sz="1200" dirty="0" smtClean="0">
                <a:latin typeface="Meiryo UI" panose="020B0604030504040204" pitchFamily="50" charset="-128"/>
                <a:ea typeface="Meiryo UI" panose="020B0604030504040204" pitchFamily="50" charset="-128"/>
              </a:rPr>
              <a:t>など）</a:t>
            </a:r>
            <a:endParaRPr kumimoji="1" lang="en-US" altLang="ja-JP" sz="1200" dirty="0" smtClean="0">
              <a:latin typeface="Meiryo UI" panose="020B0604030504040204" pitchFamily="50" charset="-128"/>
              <a:ea typeface="Meiryo UI" panose="020B0604030504040204" pitchFamily="50" charset="-128"/>
            </a:endParaRPr>
          </a:p>
          <a:p>
            <a:pPr marL="444500" indent="-174625">
              <a:spcBef>
                <a:spcPts val="600"/>
              </a:spcBef>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rPr>
              <a:t>ゼロカーボン</a:t>
            </a:r>
            <a:r>
              <a:rPr kumimoji="1" lang="ja-JP" altLang="en-US" sz="1200" dirty="0">
                <a:latin typeface="Meiryo UI" panose="020B0604030504040204" pitchFamily="50" charset="-128"/>
                <a:ea typeface="Meiryo UI" panose="020B0604030504040204" pitchFamily="50" charset="-128"/>
              </a:rPr>
              <a:t>・ダイアローグ（環境とは異なる分野とのコラボレーションにより、新たな視点から</a:t>
            </a:r>
            <a:r>
              <a:rPr kumimoji="1" lang="en-US" altLang="ja-JP" sz="1200" dirty="0">
                <a:latin typeface="Meiryo UI" panose="020B0604030504040204" pitchFamily="50" charset="-128"/>
                <a:ea typeface="Meiryo UI" panose="020B0604030504040204" pitchFamily="50" charset="-128"/>
              </a:rPr>
              <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環境課題に関する対話を行い、幅広い層への情報発信・啓発を行う）を実施。　</a:t>
            </a:r>
            <a:endParaRPr kumimoji="1" lang="en-US" altLang="ja-JP" sz="1200" dirty="0">
              <a:latin typeface="Meiryo UI" panose="020B0604030504040204" pitchFamily="50" charset="-128"/>
              <a:ea typeface="Meiryo UI" panose="020B0604030504040204" pitchFamily="50" charset="-128"/>
            </a:endParaRPr>
          </a:p>
          <a:p>
            <a:pPr marL="269875"/>
            <a:r>
              <a:rPr kumimoji="1" lang="ja-JP" altLang="en-US" sz="1200" dirty="0">
                <a:latin typeface="Meiryo UI" panose="020B0604030504040204" pitchFamily="50" charset="-128"/>
                <a:ea typeface="Meiryo UI" panose="020B0604030504040204" pitchFamily="50" charset="-128"/>
              </a:rPr>
              <a:t>　　①「アート</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社会</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アクション　先駆者と語る　地球の今と未来」（</a:t>
            </a:r>
            <a:r>
              <a:rPr kumimoji="1" lang="en-US" altLang="ja-JP" sz="1200" dirty="0">
                <a:latin typeface="Meiryo UI" panose="020B0604030504040204" pitchFamily="50" charset="-128"/>
                <a:ea typeface="Meiryo UI" panose="020B0604030504040204" pitchFamily="50" charset="-128"/>
              </a:rPr>
              <a:t>2021.6</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pPr marL="269875"/>
            <a:r>
              <a:rPr kumimoji="1" lang="ja-JP" altLang="en-US" sz="1200" dirty="0">
                <a:latin typeface="Meiryo UI" panose="020B0604030504040204" pitchFamily="50" charset="-128"/>
                <a:ea typeface="Meiryo UI" panose="020B0604030504040204" pitchFamily="50" charset="-128"/>
              </a:rPr>
              <a:t>　　②「ファッション</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デザイン</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アクション　若きイノベーターが拓く脱炭素アパレル」（</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３）</a:t>
            </a:r>
            <a:endParaRPr kumimoji="1" lang="en-US" altLang="ja-JP" sz="1200" dirty="0">
              <a:latin typeface="Meiryo UI" panose="020B0604030504040204" pitchFamily="50" charset="-128"/>
              <a:ea typeface="Meiryo UI" panose="020B0604030504040204" pitchFamily="50" charset="-128"/>
            </a:endParaRPr>
          </a:p>
          <a:p>
            <a:pPr marL="269875"/>
            <a:r>
              <a:rPr kumimoji="1" lang="ja-JP" altLang="en-US" sz="1200" dirty="0">
                <a:latin typeface="Meiryo UI" panose="020B0604030504040204" pitchFamily="50" charset="-128"/>
                <a:ea typeface="Meiryo UI" panose="020B0604030504040204" pitchFamily="50" charset="-128"/>
              </a:rPr>
              <a:t>　　③「地産地消</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グルメ</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アクション　大阪産（もん）から考える食の脱炭素化」（</a:t>
            </a:r>
            <a:r>
              <a:rPr kumimoji="1" lang="en-US" altLang="ja-JP" sz="1200" dirty="0">
                <a:latin typeface="Meiryo UI" panose="020B0604030504040204" pitchFamily="50" charset="-128"/>
                <a:ea typeface="Meiryo UI" panose="020B0604030504040204" pitchFamily="50" charset="-128"/>
              </a:rPr>
              <a:t>2022.6</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marL="269875"/>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事業連携協定企業の協力（グルメ系</a:t>
            </a:r>
            <a:r>
              <a:rPr kumimoji="1" lang="en-US" altLang="ja-JP" sz="1200" dirty="0">
                <a:latin typeface="Meiryo UI" panose="020B0604030504040204" pitchFamily="50" charset="-128"/>
                <a:ea typeface="Meiryo UI" panose="020B0604030504040204" pitchFamily="50" charset="-128"/>
              </a:rPr>
              <a:t>YouTuber</a:t>
            </a:r>
            <a:r>
              <a:rPr kumimoji="1" lang="ja-JP" altLang="en-US" sz="1200" dirty="0">
                <a:latin typeface="Meiryo UI" panose="020B0604030504040204" pitchFamily="50" charset="-128"/>
                <a:ea typeface="Meiryo UI" panose="020B0604030504040204" pitchFamily="50" charset="-128"/>
              </a:rPr>
              <a:t>）により発信力を</a:t>
            </a:r>
            <a:r>
              <a:rPr kumimoji="1" lang="ja-JP" altLang="en-US" sz="1200" dirty="0" smtClean="0">
                <a:latin typeface="Meiryo UI" panose="020B0604030504040204" pitchFamily="50" charset="-128"/>
                <a:ea typeface="Meiryo UI" panose="020B0604030504040204" pitchFamily="50" charset="-128"/>
              </a:rPr>
              <a:t>強化</a:t>
            </a:r>
            <a:endParaRPr lang="en-US" altLang="ja-JP" sz="1200" dirty="0">
              <a:latin typeface="Meiryo UI" panose="020B0604030504040204" pitchFamily="50" charset="-128"/>
              <a:ea typeface="Meiryo UI" panose="020B0604030504040204" pitchFamily="50" charset="-128"/>
            </a:endParaRPr>
          </a:p>
          <a:p>
            <a:pPr marL="444500" indent="-174625">
              <a:spcBef>
                <a:spcPts val="600"/>
              </a:spcBef>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マイボトルデザインコンテストにおいて、民間企業との連携により府内小学生以下を対象に</a:t>
            </a:r>
            <a:r>
              <a:rPr lang="ja-JP" altLang="en-US" sz="1200" dirty="0">
                <a:latin typeface="Meiryo UI" panose="020B0604030504040204" pitchFamily="50" charset="-128"/>
                <a:ea typeface="Meiryo UI" panose="020B0604030504040204" pitchFamily="50" charset="-128"/>
              </a:rPr>
              <a:t>「地球を守るために、今から自分で出来ること」をテーマにオリジナルのマイボトルを募集</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marL="269875"/>
            <a:r>
              <a:rPr kumimoji="1" lang="ja-JP" altLang="en-US" sz="1200" dirty="0">
                <a:latin typeface="Meiryo UI" panose="020B0604030504040204" pitchFamily="50" charset="-128"/>
                <a:ea typeface="Meiryo UI" panose="020B0604030504040204" pitchFamily="50" charset="-128"/>
              </a:rPr>
              <a:t>　　応募者数：</a:t>
            </a:r>
            <a:r>
              <a:rPr kumimoji="1"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件（受賞者数：</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名</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
        <p:nvSpPr>
          <p:cNvPr id="21" name="円/楕円 30">
            <a:extLst>
              <a:ext uri="{FF2B5EF4-FFF2-40B4-BE49-F238E27FC236}">
                <a16:creationId xmlns:a16="http://schemas.microsoft.com/office/drawing/2014/main" id="{204B16D0-8405-42B0-86D7-18E2A3199189}"/>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6516216" y="3569569"/>
            <a:ext cx="1547346" cy="1015663"/>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視聴回数</a:t>
            </a:r>
            <a:r>
              <a:rPr kumimoji="1" lang="en-US" altLang="ja-JP" sz="1200" dirty="0">
                <a:latin typeface="Meiryo UI" panose="020B0604030504040204" pitchFamily="50" charset="-128"/>
                <a:ea typeface="Meiryo UI" panose="020B0604030504040204" pitchFamily="50" charset="-128"/>
              </a:rPr>
              <a:t/>
            </a:r>
            <a:br>
              <a:rPr kumimoji="1" lang="en-US" altLang="ja-JP" sz="12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2022.11.14</a:t>
            </a:r>
            <a:r>
              <a:rPr kumimoji="1" lang="ja-JP" altLang="en-US" sz="1100" dirty="0">
                <a:latin typeface="Meiryo UI" panose="020B0604030504040204" pitchFamily="50" charset="-128"/>
                <a:ea typeface="Meiryo UI" panose="020B0604030504040204" pitchFamily="50" charset="-128"/>
              </a:rPr>
              <a:t>時点）</a:t>
            </a:r>
            <a:endParaRPr kumimoji="1" lang="en-US" altLang="ja-JP" sz="11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①</a:t>
            </a:r>
            <a:r>
              <a:rPr kumimoji="1" lang="en-US" altLang="ja-JP" sz="1200" dirty="0">
                <a:latin typeface="Meiryo UI" panose="020B0604030504040204" pitchFamily="50" charset="-128"/>
                <a:ea typeface="Meiryo UI" panose="020B0604030504040204" pitchFamily="50" charset="-128"/>
              </a:rPr>
              <a:t>94</a:t>
            </a:r>
            <a:r>
              <a:rPr kumimoji="1" lang="ja-JP" altLang="en-US" sz="1200" dirty="0">
                <a:latin typeface="Meiryo UI" panose="020B0604030504040204" pitchFamily="50" charset="-128"/>
                <a:ea typeface="Meiryo UI" panose="020B0604030504040204" pitchFamily="50" charset="-128"/>
              </a:rPr>
              <a:t>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63</a:t>
            </a:r>
            <a:r>
              <a:rPr kumimoji="1" lang="ja-JP" altLang="en-US" sz="1200" dirty="0">
                <a:latin typeface="Meiryo UI" panose="020B0604030504040204" pitchFamily="50" charset="-128"/>
                <a:ea typeface="Meiryo UI" panose="020B0604030504040204" pitchFamily="50" charset="-128"/>
              </a:rPr>
              <a:t>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u="sng" dirty="0">
                <a:latin typeface="Meiryo UI" panose="020B0604030504040204" pitchFamily="50" charset="-128"/>
                <a:ea typeface="Meiryo UI" panose="020B0604030504040204" pitchFamily="50" charset="-128"/>
              </a:rPr>
              <a:t>③</a:t>
            </a:r>
            <a:r>
              <a:rPr kumimoji="1" lang="en-US" altLang="ja-JP" sz="1200" u="sng" dirty="0">
                <a:latin typeface="Meiryo UI" panose="020B0604030504040204" pitchFamily="50" charset="-128"/>
                <a:ea typeface="Meiryo UI" panose="020B0604030504040204" pitchFamily="50" charset="-128"/>
              </a:rPr>
              <a:t>4,332</a:t>
            </a:r>
            <a:r>
              <a:rPr kumimoji="1" lang="ja-JP" altLang="en-US" sz="1200" u="sng" dirty="0">
                <a:latin typeface="Meiryo UI" panose="020B0604030504040204" pitchFamily="50" charset="-128"/>
                <a:ea typeface="Meiryo UI" panose="020B0604030504040204" pitchFamily="50" charset="-128"/>
              </a:rPr>
              <a:t>回</a:t>
            </a:r>
          </a:p>
        </p:txBody>
      </p:sp>
      <p:sp>
        <p:nvSpPr>
          <p:cNvPr id="6" name="大かっこ 5"/>
          <p:cNvSpPr/>
          <p:nvPr/>
        </p:nvSpPr>
        <p:spPr>
          <a:xfrm>
            <a:off x="6516215" y="3587789"/>
            <a:ext cx="1405964" cy="952890"/>
          </a:xfrm>
          <a:prstGeom prst="bracketPair">
            <a:avLst>
              <a:gd name="adj" fmla="val 6789"/>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2" name="グループ化 21"/>
          <p:cNvGrpSpPr/>
          <p:nvPr/>
        </p:nvGrpSpPr>
        <p:grpSpPr>
          <a:xfrm>
            <a:off x="68724" y="592519"/>
            <a:ext cx="1308477" cy="307777"/>
            <a:chOff x="4932040" y="2798973"/>
            <a:chExt cx="1371455" cy="307777"/>
          </a:xfrm>
        </p:grpSpPr>
        <p:sp>
          <p:nvSpPr>
            <p:cNvPr id="23" name="角丸四角形 22"/>
            <p:cNvSpPr/>
            <p:nvPr/>
          </p:nvSpPr>
          <p:spPr>
            <a:xfrm>
              <a:off x="4932040" y="2801852"/>
              <a:ext cx="1371455" cy="297828"/>
            </a:xfrm>
            <a:prstGeom prst="roundRect">
              <a:avLst>
                <a:gd name="adj" fmla="val 44727"/>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4982686" y="2798973"/>
              <a:ext cx="1307498" cy="307777"/>
            </a:xfrm>
            <a:prstGeom prst="rect">
              <a:avLst/>
            </a:prstGeom>
            <a:noFill/>
          </p:spPr>
          <p:txBody>
            <a:bodyPr wrap="non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柱の長期目標</a:t>
              </a:r>
            </a:p>
          </p:txBody>
        </p:sp>
      </p:grpSp>
      <p:sp>
        <p:nvSpPr>
          <p:cNvPr id="27" name="テキスト ボックス 26">
            <a:extLst>
              <a:ext uri="{FF2B5EF4-FFF2-40B4-BE49-F238E27FC236}">
                <a16:creationId xmlns:a16="http://schemas.microsoft.com/office/drawing/2014/main" id="{56026E56-C2C9-7FAA-28E1-893236B2F838}"/>
              </a:ext>
            </a:extLst>
          </p:cNvPr>
          <p:cNvSpPr txBox="1"/>
          <p:nvPr/>
        </p:nvSpPr>
        <p:spPr>
          <a:xfrm>
            <a:off x="140387" y="5511264"/>
            <a:ext cx="8608077" cy="523220"/>
          </a:xfrm>
          <a:prstGeom prst="rect">
            <a:avLst/>
          </a:prstGeom>
          <a:noFill/>
          <a:ln>
            <a:noFill/>
          </a:ln>
        </p:spPr>
        <p:txBody>
          <a:bodyPr wrap="square" rtlCol="0">
            <a:spAutoFit/>
          </a:bodyPr>
          <a:lstStyle/>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環境</a:t>
            </a:r>
            <a:r>
              <a:rPr kumimoji="1" lang="ja-JP" altLang="en-US" sz="1400" b="1" dirty="0">
                <a:solidFill>
                  <a:srgbClr val="FF0000"/>
                </a:solidFill>
                <a:latin typeface="Meiryo UI" panose="020B0604030504040204" pitchFamily="50" charset="-128"/>
                <a:ea typeface="Meiryo UI" panose="020B0604030504040204" pitchFamily="50" charset="-128"/>
              </a:rPr>
              <a:t>に関心のない</a:t>
            </a:r>
            <a:r>
              <a:rPr kumimoji="1" lang="ja-JP" altLang="en-US" sz="1400" b="1" dirty="0" smtClean="0">
                <a:solidFill>
                  <a:srgbClr val="FF0000"/>
                </a:solidFill>
                <a:latin typeface="Meiryo UI" panose="020B0604030504040204" pitchFamily="50" charset="-128"/>
                <a:ea typeface="Meiryo UI" panose="020B0604030504040204" pitchFamily="50" charset="-128"/>
              </a:rPr>
              <a:t>層にも訴求するため、環境とは異なる分野とのコラボレーションで実施されるイベントや</a:t>
            </a: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p>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　オンライン情報発信で普及啓発の取組みを始めたが、環境保全活動の広がりにはつながっていない。</a:t>
            </a:r>
            <a:r>
              <a:rPr kumimoji="1" lang="ja-JP" altLang="en-US" sz="1400" b="1" dirty="0">
                <a:solidFill>
                  <a:srgbClr val="FF0000"/>
                </a:solidFill>
                <a:latin typeface="Meiryo UI" panose="020B0604030504040204" pitchFamily="50" charset="-128"/>
                <a:ea typeface="Meiryo UI" panose="020B0604030504040204" pitchFamily="50" charset="-128"/>
              </a:rPr>
              <a:t>　</a:t>
            </a:r>
            <a:r>
              <a:rPr kumimoji="1" lang="ja-JP" altLang="en-US" sz="1400" b="1" dirty="0" smtClean="0">
                <a:solidFill>
                  <a:srgbClr val="FF0000"/>
                </a:solidFill>
                <a:latin typeface="Meiryo UI" panose="020B0604030504040204" pitchFamily="50" charset="-128"/>
                <a:ea typeface="Meiryo UI" panose="020B0604030504040204" pitchFamily="50" charset="-128"/>
              </a:rPr>
              <a:t>　</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24413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chemeClr val="bg1"/>
                </a:solidFill>
                <a:latin typeface="Meiryo UI" panose="020B0604030504040204" pitchFamily="50" charset="-128"/>
                <a:ea typeface="Meiryo UI" panose="020B0604030504040204" pitchFamily="50" charset="-128"/>
              </a:rPr>
              <a:t>２</a:t>
            </a:r>
            <a:r>
              <a:rPr lang="en-US" altLang="ja-JP" sz="2400" b="1" dirty="0">
                <a:solidFill>
                  <a:schemeClr val="bg1"/>
                </a:solidFill>
                <a:latin typeface="Meiryo UI" panose="020B0604030504040204" pitchFamily="50" charset="-128"/>
                <a:ea typeface="Meiryo UI" panose="020B0604030504040204" pitchFamily="50" charset="-128"/>
              </a:rPr>
              <a:t>.</a:t>
            </a:r>
            <a:r>
              <a:rPr lang="ja-JP" altLang="en-US" sz="2400" b="1" dirty="0">
                <a:solidFill>
                  <a:schemeClr val="bg1"/>
                </a:solidFill>
                <a:latin typeface="Meiryo UI" panose="020B0604030504040204" pitchFamily="50" charset="-128"/>
                <a:ea typeface="Meiryo UI" panose="020B0604030504040204" pitchFamily="50" charset="-128"/>
              </a:rPr>
              <a:t>　環境教育等の推進に係る課題等について</a:t>
            </a:r>
            <a:endParaRPr kumimoji="1" lang="ja-JP" altLang="en-US" sz="2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2DFE189-E1E2-460D-A59D-AC104E7962CE}"/>
              </a:ext>
            </a:extLst>
          </p:cNvPr>
          <p:cNvSpPr txBox="1"/>
          <p:nvPr/>
        </p:nvSpPr>
        <p:spPr>
          <a:xfrm>
            <a:off x="755576" y="2564904"/>
            <a:ext cx="7358959" cy="2308324"/>
          </a:xfrm>
          <a:prstGeom prst="rect">
            <a:avLst/>
          </a:prstGeom>
          <a:noFill/>
        </p:spPr>
        <p:txBody>
          <a:bodyPr wrap="square" rtlCol="0">
            <a:spAutoFit/>
          </a:bodyPr>
          <a:lstStyle/>
          <a:p>
            <a:pPr marL="342900" indent="-342900">
              <a:lnSpc>
                <a:spcPct val="150000"/>
              </a:lnSpc>
              <a:buFont typeface="Meiryo UI" panose="020B0604030504040204" pitchFamily="50" charset="-128"/>
              <a:buChar char="○"/>
            </a:pPr>
            <a:r>
              <a:rPr kumimoji="1" lang="ja-JP" altLang="en-US" sz="2400" dirty="0">
                <a:latin typeface="Meiryo UI" panose="020B0604030504040204" pitchFamily="50" charset="-128"/>
                <a:ea typeface="Meiryo UI" panose="020B0604030504040204" pitchFamily="50" charset="-128"/>
              </a:rPr>
              <a:t>環境教育を推進する主体とその役割について</a:t>
            </a:r>
            <a:endParaRPr kumimoji="1" lang="en-US" altLang="ja-JP" sz="2400" dirty="0">
              <a:latin typeface="Meiryo UI" panose="020B0604030504040204" pitchFamily="50" charset="-128"/>
              <a:ea typeface="Meiryo UI" panose="020B0604030504040204" pitchFamily="50" charset="-128"/>
            </a:endParaRPr>
          </a:p>
          <a:p>
            <a:pPr marL="285750" indent="-285750">
              <a:lnSpc>
                <a:spcPct val="150000"/>
              </a:lnSpc>
              <a:buFont typeface="Meiryo UI" panose="020B0604030504040204" pitchFamily="50" charset="-128"/>
              <a:buChar char="○"/>
            </a:pPr>
            <a:r>
              <a:rPr kumimoji="1" lang="ja-JP" altLang="en-US" sz="2400" dirty="0">
                <a:latin typeface="Meiryo UI" panose="020B0604030504040204" pitchFamily="50" charset="-128"/>
                <a:ea typeface="Meiryo UI" panose="020B0604030504040204" pitchFamily="50" charset="-128"/>
              </a:rPr>
              <a:t>環境教育の</a:t>
            </a:r>
            <a:r>
              <a:rPr kumimoji="1" lang="ja-JP" altLang="en-US" sz="2400" dirty="0" smtClean="0">
                <a:latin typeface="Meiryo UI" panose="020B0604030504040204" pitchFamily="50" charset="-128"/>
                <a:ea typeface="Meiryo UI" panose="020B0604030504040204" pitchFamily="50" charset="-128"/>
              </a:rPr>
              <a:t>機会の確保に</a:t>
            </a:r>
            <a:r>
              <a:rPr kumimoji="1" lang="ja-JP" altLang="en-US" sz="2400" dirty="0">
                <a:latin typeface="Meiryo UI" panose="020B0604030504040204" pitchFamily="50" charset="-128"/>
                <a:ea typeface="Meiryo UI" panose="020B0604030504040204" pitchFamily="50" charset="-128"/>
              </a:rPr>
              <a:t>ついて</a:t>
            </a:r>
            <a:endParaRPr kumimoji="1" lang="en-US" altLang="ja-JP" sz="2400" dirty="0">
              <a:latin typeface="Meiryo UI" panose="020B0604030504040204" pitchFamily="50" charset="-128"/>
              <a:ea typeface="Meiryo UI" panose="020B0604030504040204" pitchFamily="50" charset="-128"/>
            </a:endParaRPr>
          </a:p>
          <a:p>
            <a:pPr marL="285750" indent="-285750">
              <a:lnSpc>
                <a:spcPct val="150000"/>
              </a:lnSpc>
              <a:buFont typeface="Meiryo UI" panose="020B0604030504040204" pitchFamily="50" charset="-128"/>
              <a:buChar char="○"/>
            </a:pPr>
            <a:r>
              <a:rPr kumimoji="1" lang="ja-JP" altLang="en-US" sz="2400" dirty="0" smtClean="0">
                <a:latin typeface="Meiryo UI" panose="020B0604030504040204" pitchFamily="50" charset="-128"/>
                <a:ea typeface="Meiryo UI" panose="020B0604030504040204" pitchFamily="50" charset="-128"/>
              </a:rPr>
              <a:t>環境教育の推進手法の充実について</a:t>
            </a:r>
            <a:endParaRPr kumimoji="1" lang="en-US" altLang="ja-JP" sz="2400" dirty="0">
              <a:latin typeface="Meiryo UI" panose="020B0604030504040204" pitchFamily="50" charset="-128"/>
              <a:ea typeface="Meiryo UI" panose="020B0604030504040204" pitchFamily="50" charset="-128"/>
            </a:endParaRPr>
          </a:p>
          <a:p>
            <a:pPr marL="285750" indent="-285750">
              <a:lnSpc>
                <a:spcPct val="150000"/>
              </a:lnSpc>
              <a:buFont typeface="Meiryo UI" panose="020B0604030504040204" pitchFamily="50" charset="-128"/>
              <a:buChar char="○"/>
            </a:pPr>
            <a:r>
              <a:rPr kumimoji="1" lang="ja-JP" altLang="en-US" sz="2400" dirty="0">
                <a:latin typeface="Meiryo UI" panose="020B0604030504040204" pitchFamily="50" charset="-128"/>
                <a:ea typeface="Meiryo UI" panose="020B0604030504040204" pitchFamily="50" charset="-128"/>
              </a:rPr>
              <a:t>連携・</a:t>
            </a:r>
            <a:r>
              <a:rPr kumimoji="1" lang="ja-JP" altLang="en-US" sz="2400" dirty="0" smtClean="0">
                <a:latin typeface="Meiryo UI" panose="020B0604030504040204" pitchFamily="50" charset="-128"/>
                <a:ea typeface="Meiryo UI" panose="020B0604030504040204" pitchFamily="50" charset="-128"/>
              </a:rPr>
              <a:t>協働について</a:t>
            </a:r>
            <a:endParaRPr kumimoji="1" lang="en-US" altLang="ja-JP" sz="2400" dirty="0">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B3B24C59-45CB-483A-B876-15425D48298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45A441D7-09C9-E8C5-9C95-F2703DACB3AC}"/>
              </a:ext>
            </a:extLst>
          </p:cNvPr>
          <p:cNvSpPr txBox="1"/>
          <p:nvPr/>
        </p:nvSpPr>
        <p:spPr>
          <a:xfrm>
            <a:off x="427124" y="1278519"/>
            <a:ext cx="8367453" cy="707886"/>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環境教育等の推進に係る課題について、第</a:t>
            </a:r>
            <a:r>
              <a:rPr kumimoji="1" lang="en-US" altLang="ja-JP" sz="2000" dirty="0">
                <a:latin typeface="Meiryo UI" panose="020B0604030504040204" pitchFamily="50" charset="-128"/>
                <a:ea typeface="Meiryo UI" panose="020B0604030504040204" pitchFamily="50" charset="-128"/>
              </a:rPr>
              <a:t>2</a:t>
            </a:r>
            <a:r>
              <a:rPr kumimoji="1" lang="ja-JP" altLang="en-US" sz="2000" dirty="0">
                <a:latin typeface="Meiryo UI" panose="020B0604030504040204" pitchFamily="50" charset="-128"/>
                <a:ea typeface="Meiryo UI" panose="020B0604030504040204" pitchFamily="50" charset="-128"/>
              </a:rPr>
              <a:t>回部会等における各委員の</a:t>
            </a:r>
            <a:r>
              <a:rPr kumimoji="1" lang="ja-JP" altLang="en-US" sz="2000" dirty="0" smtClean="0">
                <a:latin typeface="Meiryo UI" panose="020B0604030504040204" pitchFamily="50" charset="-128"/>
                <a:ea typeface="Meiryo UI" panose="020B0604030504040204" pitchFamily="50" charset="-128"/>
              </a:rPr>
              <a:t>意見及び</a:t>
            </a:r>
            <a:r>
              <a:rPr kumimoji="1" lang="ja-JP" altLang="en-US" sz="2000" dirty="0">
                <a:latin typeface="Meiryo UI" panose="020B0604030504040204" pitchFamily="50" charset="-128"/>
                <a:ea typeface="Meiryo UI" panose="020B0604030504040204" pitchFamily="50" charset="-128"/>
              </a:rPr>
              <a:t>事務局による現行計画における施策の検証を踏まえ、以下の項目で整理した。</a:t>
            </a:r>
            <a:endParaRPr kumimoji="1" lang="en-US" altLang="ja-JP" sz="20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18D199DB-8488-2ABA-ACC2-EA043A6FFC5E}"/>
              </a:ext>
            </a:extLst>
          </p:cNvPr>
          <p:cNvSpPr txBox="1"/>
          <p:nvPr/>
        </p:nvSpPr>
        <p:spPr>
          <a:xfrm>
            <a:off x="187733" y="718683"/>
            <a:ext cx="7698103" cy="461665"/>
          </a:xfrm>
          <a:prstGeom prst="rect">
            <a:avLst/>
          </a:prstGeom>
          <a:noFill/>
        </p:spPr>
        <p:txBody>
          <a:bodyPr wrap="square" rtlCol="0">
            <a:spAutoFit/>
          </a:bodyPr>
          <a:lstStyle/>
          <a:p>
            <a:pPr marL="342900" indent="-342900">
              <a:buFont typeface="Wingdings" panose="05000000000000000000" pitchFamily="2" charset="2"/>
              <a:buChar char="n"/>
            </a:pPr>
            <a:r>
              <a:rPr kumimoji="1" lang="ja-JP" altLang="en-US" sz="2400" dirty="0">
                <a:latin typeface="Meiryo UI" panose="020B0604030504040204" pitchFamily="50" charset="-128"/>
                <a:ea typeface="Meiryo UI" panose="020B0604030504040204" pitchFamily="50" charset="-128"/>
              </a:rPr>
              <a:t>環境教育等の推進に係る課題整理</a:t>
            </a:r>
            <a:endParaRPr kumimoji="1" lang="en-US" altLang="ja-JP" sz="2400" dirty="0">
              <a:latin typeface="Meiryo UI" panose="020B0604030504040204" pitchFamily="50" charset="-128"/>
              <a:ea typeface="Meiryo UI" panose="020B0604030504040204" pitchFamily="50" charset="-128"/>
            </a:endParaRPr>
          </a:p>
        </p:txBody>
      </p:sp>
      <p:sp>
        <p:nvSpPr>
          <p:cNvPr id="10" name="正方形/長方形 9"/>
          <p:cNvSpPr/>
          <p:nvPr/>
        </p:nvSpPr>
        <p:spPr>
          <a:xfrm>
            <a:off x="179512" y="692696"/>
            <a:ext cx="8712967" cy="1440160"/>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68410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bwMode="auto">
          <a:xfrm>
            <a:off x="0" y="-1"/>
            <a:ext cx="9143999" cy="548681"/>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2400" b="1" dirty="0">
                <a:solidFill>
                  <a:sysClr val="window" lastClr="FFFFFF"/>
                </a:solidFill>
                <a:latin typeface="Meiryo UI" panose="020B0604030504040204" pitchFamily="50" charset="-128"/>
                <a:ea typeface="Meiryo UI" panose="020B0604030504040204" pitchFamily="50" charset="-128"/>
              </a:rPr>
              <a:t>２．課題整理①（環境教育を推進する</a:t>
            </a:r>
            <a:r>
              <a:rPr lang="ja-JP" altLang="en-US" sz="2400" b="1" dirty="0" smtClean="0">
                <a:solidFill>
                  <a:sysClr val="window" lastClr="FFFFFF"/>
                </a:solidFill>
                <a:latin typeface="Meiryo UI" panose="020B0604030504040204" pitchFamily="50" charset="-128"/>
                <a:ea typeface="Meiryo UI" panose="020B0604030504040204" pitchFamily="50" charset="-128"/>
              </a:rPr>
              <a:t>主体</a:t>
            </a:r>
            <a:r>
              <a:rPr lang="ja-JP" altLang="en-US" sz="2400" b="1" dirty="0" smtClean="0">
                <a:solidFill>
                  <a:schemeClr val="bg1"/>
                </a:solidFill>
                <a:latin typeface="Meiryo UI" panose="020B0604030504040204" pitchFamily="50" charset="-128"/>
                <a:ea typeface="Meiryo UI" panose="020B0604030504040204" pitchFamily="50" charset="-128"/>
              </a:rPr>
              <a:t>と役割</a:t>
            </a:r>
            <a:r>
              <a:rPr lang="ja-JP" altLang="en-US" sz="2400" b="1" dirty="0" smtClean="0">
                <a:solidFill>
                  <a:sysClr val="window" lastClr="FFFFFF"/>
                </a:solidFill>
                <a:latin typeface="Meiryo UI" panose="020B0604030504040204" pitchFamily="50" charset="-128"/>
                <a:ea typeface="Meiryo UI" panose="020B0604030504040204" pitchFamily="50" charset="-128"/>
              </a:rPr>
              <a:t>につ</a:t>
            </a:r>
            <a:r>
              <a:rPr lang="ja-JP" altLang="en-US" sz="2400" b="1" dirty="0">
                <a:solidFill>
                  <a:sysClr val="window" lastClr="FFFFFF"/>
                </a:solidFill>
                <a:latin typeface="Meiryo UI" panose="020B0604030504040204" pitchFamily="50" charset="-128"/>
                <a:ea typeface="Meiryo UI" panose="020B0604030504040204" pitchFamily="50" charset="-128"/>
              </a:rPr>
              <a:t>いて）</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3"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60DADE74-5B00-AF90-52A1-9D9222826E3B}"/>
              </a:ext>
            </a:extLst>
          </p:cNvPr>
          <p:cNvSpPr txBox="1"/>
          <p:nvPr/>
        </p:nvSpPr>
        <p:spPr>
          <a:xfrm>
            <a:off x="149714" y="630354"/>
            <a:ext cx="8844570" cy="6063198"/>
          </a:xfrm>
          <a:prstGeom prst="rect">
            <a:avLst/>
          </a:prstGeom>
          <a:noFill/>
          <a:ln w="19050">
            <a:solidFill>
              <a:schemeClr val="accent6"/>
            </a:solidFill>
          </a:ln>
        </p:spPr>
        <p:txBody>
          <a:bodyPr wrap="square" rIns="108000" rtlCol="0">
            <a:spAutoFit/>
          </a:bodyPr>
          <a:lstStyle/>
          <a:p>
            <a:pPr algn="just"/>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府民・地域コミュニティ</a:t>
            </a:r>
          </a:p>
          <a:p>
            <a:pPr marL="447675" indent="-269875" algn="just">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環境問題への理解を深め</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当事者意識を持った</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環境配慮行動</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が求められて</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いるが、意識の浸透もまだ不十分で、行動変容は限定的。行動変容につながる環境教育が必要。</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447675" indent="-269875" algn="just">
              <a:buFont typeface="Meiryo UI" panose="020B0604030504040204" pitchFamily="50" charset="-128"/>
              <a:buChar char="○"/>
            </a:pP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地域コミュニティ活動の主体が脆弱化する中、</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主体としての役割に限界がある。</a:t>
            </a:r>
            <a:endParaRPr kumimoji="1" lang="ja-JP" altLang="en-US" dirty="0">
              <a:solidFill>
                <a:schemeClr val="tx1"/>
              </a:solidFill>
            </a:endParaRPr>
          </a:p>
          <a:p>
            <a:pPr algn="just"/>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学校等</a:t>
            </a:r>
          </a:p>
          <a:p>
            <a:pPr marL="447675" indent="-269875" algn="just">
              <a:buFont typeface="Meiryo UI" panose="020B0604030504040204" pitchFamily="50" charset="-128"/>
              <a:buChar char="○"/>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学校等での学びは極めて重要。学びを日常の生活習慣につなげる工夫が必要。引き続き</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、学校等が</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総合的に学び、実践する指導を充実すること</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が求められる。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indent="-269875" algn="just">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特に、幼児期から大学まで発達段階や特性等に応じ、あらゆる学習活動を通して理解</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を</a:t>
            </a:r>
            <a: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深める</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ことが必要であり</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、小学校（中学年以降）から高校までは</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ある程度取り組み</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が</a:t>
            </a:r>
            <a: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行われて</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いるが</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、保育園・幼稚園及び大学・専門学校等での取組みが</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今後の課題。</a:t>
            </a:r>
            <a:endParaRPr kumimoji="1" lang="ja-JP" altLang="en-US" dirty="0">
              <a:latin typeface="Meiryo UI" panose="020B0604030504040204" pitchFamily="50" charset="-128"/>
              <a:ea typeface="Meiryo UI" panose="020B0604030504040204" pitchFamily="50" charset="-128"/>
            </a:endParaRPr>
          </a:p>
          <a:p>
            <a:pPr algn="just"/>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latin typeface="Meiryo UI" panose="020B0604030504040204" pitchFamily="50" charset="-128"/>
                <a:ea typeface="Meiryo UI" panose="020B0604030504040204" pitchFamily="50" charset="-128"/>
              </a:rPr>
              <a:t>民間団体・</a:t>
            </a:r>
            <a:r>
              <a:rPr kumimoji="1" lang="en-US" altLang="ja-JP" sz="2000" b="1" u="sng" dirty="0">
                <a:latin typeface="Meiryo UI" panose="020B0604030504040204" pitchFamily="50" charset="-128"/>
                <a:ea typeface="Meiryo UI" panose="020B0604030504040204" pitchFamily="50" charset="-128"/>
              </a:rPr>
              <a:t>NGO/NPO</a:t>
            </a:r>
            <a:endParaRPr kumimoji="1" lang="ja-JP" altLang="en-US" sz="2000" b="1" u="sng" dirty="0">
              <a:latin typeface="Meiryo UI" panose="020B0604030504040204" pitchFamily="50" charset="-128"/>
              <a:ea typeface="Meiryo UI" panose="020B0604030504040204" pitchFamily="50" charset="-128"/>
            </a:endParaRPr>
          </a:p>
          <a:p>
            <a:pPr marL="447675" indent="-269875" algn="just">
              <a:buFont typeface="Meiryo UI" panose="020B0604030504040204" pitchFamily="50" charset="-128"/>
              <a:buChar char="○"/>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環境保全活動や、出前講座、各種イベントでの普及啓発を行う</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民間団体が増加。自立的な推進主体としての役割や学校や地域との連携</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が一層期待される。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2000" dirty="0">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事業者等（個々の社員含む）</a:t>
            </a:r>
          </a:p>
          <a:p>
            <a:pPr marL="447675" indent="-269875" algn="just">
              <a:buFont typeface="Meiryo UI" panose="020B0604030504040204" pitchFamily="50" charset="-128"/>
              <a:buChar char="○"/>
            </a:pPr>
            <a:r>
              <a:rPr lang="en-US" altLang="ja-JP" kern="1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や環境配慮に取り組む事業者等の増加。</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事業者が事業活動や技術</a:t>
            </a:r>
            <a:r>
              <a:rPr lang="ja-JP" altLang="en-US"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活かし</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、環境教育の一翼を担う主体となること</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が期待される。様々な主体とも連携</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業者ならではの積極的な取組み</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求められる</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endParaRPr>
          </a:p>
          <a:p>
            <a:pPr algn="just"/>
            <a:r>
              <a:rPr kumimoji="1" lang="ja-JP" altLang="en-US" sz="2000" b="1" dirty="0">
                <a:solidFill>
                  <a:schemeClr val="tx1"/>
                </a:solidFill>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行政機関（市町村・府）</a:t>
            </a:r>
          </a:p>
          <a:p>
            <a:pPr marL="447675" indent="-269875" algn="just">
              <a:buFont typeface="Meiryo UI" panose="020B0604030504040204" pitchFamily="50" charset="-128"/>
              <a:buChar char="○"/>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府・市町村ともに、財源・人的資源に限界があり、環境教育のアウトプットは</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依然として</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不十分</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。多様な主体との役割分担と連携協力による、</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より効率的・効果的な環境教育の展開が課題。</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90284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w="19050">
          <a:solidFill>
            <a:schemeClr val="accent6"/>
          </a:solidFill>
        </a:ln>
      </a:spPr>
      <a:bodyPr wrap="square" rtlCol="0">
        <a:spAutoFit/>
      </a:bodyPr>
      <a:lstStyle>
        <a:defPPr algn="just">
          <a:defRPr kumimoji="1" sz="2000"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11605</TotalTime>
  <Words>4092</Words>
  <Application>Microsoft Office PowerPoint</Application>
  <PresentationFormat>画面に合わせる (4:3)</PresentationFormat>
  <Paragraphs>239</Paragraphs>
  <Slides>14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志知　和明</dc:creator>
  <cp:lastModifiedBy>尾上　律子</cp:lastModifiedBy>
  <cp:revision>425</cp:revision>
  <cp:lastPrinted>2020-01-24T06:16:37Z</cp:lastPrinted>
  <dcterms:created xsi:type="dcterms:W3CDTF">2019-12-17T01:22:10Z</dcterms:created>
  <dcterms:modified xsi:type="dcterms:W3CDTF">2023-01-18T06:58:23Z</dcterms:modified>
</cp:coreProperties>
</file>