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2" d="100"/>
          <a:sy n="82" d="100"/>
        </p:scale>
        <p:origin x="99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3813958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9533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3949141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254250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105401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1096701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4194260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36843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3148215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1652151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7C4BB0-192C-45B4-A344-D9941ECEA574}"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1541361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C4BB0-192C-45B4-A344-D9941ECEA574}" type="datetimeFigureOut">
              <a:rPr kumimoji="1" lang="ja-JP" altLang="en-US" smtClean="0"/>
              <a:t>2022/11/14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A30A45-1A8B-49E9-B2B3-E61F2199A53C}" type="slidenum">
              <a:rPr kumimoji="1" lang="ja-JP" altLang="en-US" smtClean="0"/>
              <a:t>‹#›</a:t>
            </a:fld>
            <a:endParaRPr kumimoji="1" lang="ja-JP" altLang="en-US"/>
          </a:p>
        </p:txBody>
      </p:sp>
    </p:spTree>
    <p:extLst>
      <p:ext uri="{BB962C8B-B14F-4D97-AF65-F5344CB8AC3E}">
        <p14:creationId xmlns:p14="http://schemas.microsoft.com/office/powerpoint/2010/main" val="1761049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15017" y="1533636"/>
            <a:ext cx="9174033" cy="129614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200" b="1" dirty="0">
                <a:solidFill>
                  <a:sysClr val="window" lastClr="FFFFFF"/>
                </a:solidFill>
                <a:latin typeface="Meiryo UI" panose="020B0604030504040204" pitchFamily="50" charset="-128"/>
                <a:ea typeface="Meiryo UI" panose="020B0604030504040204" pitchFamily="50" charset="-128"/>
              </a:rPr>
              <a:t>前回の議論について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テキスト ボックス 4"/>
          <p:cNvSpPr txBox="1"/>
          <p:nvPr/>
        </p:nvSpPr>
        <p:spPr bwMode="white">
          <a:xfrm>
            <a:off x="1638774" y="4737542"/>
            <a:ext cx="5626861" cy="707886"/>
          </a:xfrm>
          <a:prstGeom prst="rect">
            <a:avLst/>
          </a:prstGeom>
          <a:solidFill>
            <a:schemeClr val="bg1"/>
          </a:solidFill>
          <a:ln>
            <a:noFill/>
          </a:ln>
        </p:spPr>
        <p:txBody>
          <a:bodyPr wrap="none" rtlCol="0">
            <a:spAutoFit/>
          </a:bodyPr>
          <a:lstStyle/>
          <a:p>
            <a:pPr algn="ctr"/>
            <a:r>
              <a:rPr lang="en-US" altLang="ja-JP" sz="2000" dirty="0">
                <a:latin typeface="Meiryo UI" panose="020B0604030504040204" pitchFamily="50" charset="-128"/>
                <a:ea typeface="Meiryo UI" panose="020B0604030504040204" pitchFamily="50" charset="-128"/>
              </a:rPr>
              <a:t>2022</a:t>
            </a:r>
            <a:r>
              <a:rPr lang="ja-JP" altLang="en-US" sz="2000" dirty="0">
                <a:latin typeface="Meiryo UI" panose="020B0604030504040204" pitchFamily="50" charset="-128"/>
                <a:ea typeface="Meiryo UI" panose="020B0604030504040204" pitchFamily="50" charset="-128"/>
              </a:rPr>
              <a:t>年</a:t>
            </a:r>
            <a:r>
              <a:rPr lang="en-US" altLang="ja-JP" sz="2000" dirty="0">
                <a:latin typeface="Meiryo UI" panose="020B0604030504040204" pitchFamily="50" charset="-128"/>
                <a:ea typeface="Meiryo UI" panose="020B0604030504040204" pitchFamily="50" charset="-128"/>
              </a:rPr>
              <a:t>11</a:t>
            </a:r>
            <a:r>
              <a:rPr lang="ja-JP" altLang="en-US" sz="2000" dirty="0">
                <a:latin typeface="Meiryo UI" panose="020B0604030504040204" pitchFamily="50" charset="-128"/>
                <a:ea typeface="Meiryo UI" panose="020B0604030504040204" pitchFamily="50" charset="-128"/>
              </a:rPr>
              <a:t>月</a:t>
            </a:r>
            <a:r>
              <a:rPr lang="en-US" altLang="ja-JP" sz="2000" dirty="0">
                <a:latin typeface="Meiryo UI" panose="020B0604030504040204" pitchFamily="50" charset="-128"/>
                <a:ea typeface="Meiryo UI" panose="020B0604030504040204" pitchFamily="50" charset="-128"/>
              </a:rPr>
              <a:t>22</a:t>
            </a:r>
            <a:r>
              <a:rPr lang="ja-JP" altLang="en-US" sz="2000" dirty="0">
                <a:latin typeface="Meiryo UI" panose="020B0604030504040204" pitchFamily="50" charset="-128"/>
                <a:ea typeface="Meiryo UI" panose="020B0604030504040204" pitchFamily="50" charset="-128"/>
              </a:rPr>
              <a:t>日 </a:t>
            </a:r>
            <a:endParaRPr lang="en-US" altLang="ja-JP" sz="2000" dirty="0">
              <a:latin typeface="Meiryo UI" panose="020B0604030504040204" pitchFamily="50" charset="-128"/>
              <a:ea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rPr>
              <a:t>大阪府 環境農林水産部 脱炭素・エネルギー政策課</a:t>
            </a:r>
            <a:endParaRPr kumimoji="1" lang="ja-JP" altLang="en-US" sz="2000" dirty="0">
              <a:latin typeface="Meiryo UI" panose="020B0604030504040204" pitchFamily="50" charset="-128"/>
              <a:ea typeface="Meiryo UI" panose="020B0604030504040204" pitchFamily="50" charset="-128"/>
            </a:endParaRPr>
          </a:p>
        </p:txBody>
      </p:sp>
      <p:sp>
        <p:nvSpPr>
          <p:cNvPr id="6" name="サブタイトル 2"/>
          <p:cNvSpPr txBox="1">
            <a:spLocks/>
          </p:cNvSpPr>
          <p:nvPr/>
        </p:nvSpPr>
        <p:spPr bwMode="auto">
          <a:xfrm>
            <a:off x="7712242" y="116632"/>
            <a:ext cx="1324254"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a:latin typeface="Meiryo UI" panose="020B0604030504040204" pitchFamily="50" charset="-128"/>
                <a:ea typeface="Meiryo UI" panose="020B0604030504040204" pitchFamily="50" charset="-128"/>
              </a:rPr>
              <a:t>資料</a:t>
            </a:r>
            <a:r>
              <a:rPr lang="en-US" altLang="ja-JP" sz="2000" kern="0" dirty="0">
                <a:latin typeface="Meiryo UI" panose="020B0604030504040204" pitchFamily="50" charset="-128"/>
                <a:ea typeface="Meiryo UI" panose="020B0604030504040204" pitchFamily="50" charset="-128"/>
              </a:rPr>
              <a:t>1</a:t>
            </a:r>
            <a:endParaRPr kumimoji="1" lang="ja-JP" altLang="en-US" sz="20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39261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2"/>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第２回環境・みどり活動促進部会における審議内容</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7" name="角丸四角形 5">
            <a:extLst>
              <a:ext uri="{FF2B5EF4-FFF2-40B4-BE49-F238E27FC236}">
                <a16:creationId xmlns:a16="http://schemas.microsoft.com/office/drawing/2014/main" id="{578325C6-D0B7-4A75-AF57-BB55A3DC502F}"/>
              </a:ext>
            </a:extLst>
          </p:cNvPr>
          <p:cNvSpPr/>
          <p:nvPr/>
        </p:nvSpPr>
        <p:spPr>
          <a:xfrm>
            <a:off x="120950" y="1121359"/>
            <a:ext cx="8928992" cy="553573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lgn="just">
              <a:lnSpc>
                <a:spcPts val="2400"/>
              </a:lnSpc>
            </a:pPr>
            <a:r>
              <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委員の主な意見</a:t>
            </a:r>
            <a:r>
              <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lnSpc>
                <a:spcPts val="2400"/>
              </a:lnSpc>
              <a:buFont typeface="+mj-ea"/>
              <a:buAutoNum type="circleNumDbPlain"/>
            </a:pPr>
            <a:r>
              <a:rPr lang="ja-JP" altLang="ja-JP" b="1" dirty="0">
                <a:solidFill>
                  <a:schemeClr val="tx1"/>
                </a:solidFill>
                <a:latin typeface="Meiryo UI" panose="020B0604030504040204" pitchFamily="50" charset="-128"/>
                <a:ea typeface="Meiryo UI" panose="020B0604030504040204" pitchFamily="50" charset="-128"/>
              </a:rPr>
              <a:t>現計画の評価は必要。事業の振り返り・検証することで、新たな視点がみえてくる。</a:t>
            </a:r>
            <a:endPar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ts val="2400"/>
              </a:lnSpc>
              <a:buFont typeface="+mj-ea"/>
              <a:buAutoNum type="circleNumDbPlain"/>
            </a:pPr>
            <a:r>
              <a:rPr lang="ja-JP" altLang="en-US" dirty="0">
                <a:solidFill>
                  <a:schemeClr val="tx1"/>
                </a:solidFill>
                <a:latin typeface="Meiryo UI" panose="020B0604030504040204" pitchFamily="50" charset="-128"/>
                <a:ea typeface="Meiryo UI" panose="020B0604030504040204" pitchFamily="50" charset="-128"/>
              </a:rPr>
              <a:t>取り組む主体について</a:t>
            </a:r>
            <a:endParaRPr lang="en-US" altLang="ja-JP" dirty="0">
              <a:solidFill>
                <a:schemeClr val="tx1"/>
              </a:solidFill>
              <a:latin typeface="Meiryo UI" panose="020B0604030504040204" pitchFamily="50" charset="-128"/>
              <a:ea typeface="Meiryo UI" panose="020B0604030504040204" pitchFamily="50" charset="-128"/>
            </a:endParaRPr>
          </a:p>
          <a:p>
            <a:pPr marL="268288" indent="-174625">
              <a:lnSpc>
                <a:spcPts val="2400"/>
              </a:lnSpc>
              <a:buFont typeface="Wingdings" panose="05000000000000000000" pitchFamily="2" charset="2"/>
              <a:buChar char=""/>
            </a:pPr>
            <a:r>
              <a:rPr lang="ja-JP" altLang="en-US" b="1" dirty="0">
                <a:solidFill>
                  <a:schemeClr val="tx1"/>
                </a:solidFill>
                <a:latin typeface="Meiryo UI" panose="020B0604030504040204" pitchFamily="50" charset="-128"/>
                <a:ea typeface="Meiryo UI" panose="020B0604030504040204" pitchFamily="50" charset="-128"/>
              </a:rPr>
              <a:t>学校現場における環境教育</a:t>
            </a:r>
            <a:r>
              <a:rPr lang="ja-JP" altLang="en-US" dirty="0">
                <a:solidFill>
                  <a:schemeClr val="tx1"/>
                </a:solidFill>
                <a:latin typeface="Meiryo UI" panose="020B0604030504040204" pitchFamily="50" charset="-128"/>
                <a:ea typeface="Meiryo UI" panose="020B0604030504040204" pitchFamily="50" charset="-128"/>
              </a:rPr>
              <a:t>について最近の動向はどのようになっているのか</a:t>
            </a:r>
            <a:r>
              <a:rPr lang="ja-JP" altLang="en-US" dirty="0" smtClean="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
            </a:r>
            <a:br>
              <a:rPr lang="en-US" altLang="ja-JP" dirty="0">
                <a:solidFill>
                  <a:schemeClr val="tx1"/>
                </a:solidFill>
                <a:latin typeface="Meiryo UI" panose="020B0604030504040204" pitchFamily="50" charset="-128"/>
                <a:ea typeface="Meiryo UI" panose="020B0604030504040204" pitchFamily="50" charset="-128"/>
              </a:rPr>
            </a:b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➡有識者から情報提供・意見交換</a:t>
            </a:r>
            <a:r>
              <a:rPr lang="ja-JP" altLang="en-US" sz="1400" dirty="0" smtClean="0">
                <a:solidFill>
                  <a:schemeClr val="tx1"/>
                </a:solidFill>
                <a:latin typeface="Meiryo UI" panose="020B0604030504040204" pitchFamily="50" charset="-128"/>
                <a:ea typeface="Meiryo UI" panose="020B0604030504040204" pitchFamily="50" charset="-128"/>
              </a:rPr>
              <a:t>（今回の部会）</a:t>
            </a:r>
            <a:endParaRPr lang="en-US" altLang="ja-JP" dirty="0">
              <a:solidFill>
                <a:schemeClr val="tx1"/>
              </a:solidFill>
              <a:latin typeface="Meiryo UI" panose="020B0604030504040204" pitchFamily="50" charset="-128"/>
              <a:ea typeface="Meiryo UI" panose="020B0604030504040204" pitchFamily="50" charset="-128"/>
            </a:endParaRPr>
          </a:p>
          <a:p>
            <a:pPr marL="268288" indent="-174625">
              <a:lnSpc>
                <a:spcPts val="2400"/>
              </a:lnSpc>
              <a:spcBef>
                <a:spcPts val="600"/>
              </a:spcBef>
              <a:buFont typeface="Wingdings" panose="05000000000000000000" pitchFamily="2" charset="2"/>
              <a:buChar char=""/>
            </a:pPr>
            <a:r>
              <a:rPr lang="ja-JP" altLang="en-US" dirty="0">
                <a:solidFill>
                  <a:schemeClr val="tx1"/>
                </a:solidFill>
                <a:latin typeface="Meiryo UI" panose="020B0604030504040204" pitchFamily="50" charset="-128"/>
                <a:ea typeface="Meiryo UI" panose="020B0604030504040204" pitchFamily="50" charset="-128"/>
              </a:rPr>
              <a:t>企業における環境教育・環境活動がどうなっている</a:t>
            </a:r>
            <a:r>
              <a:rPr lang="ja-JP" altLang="en-US" dirty="0" smtClean="0">
                <a:solidFill>
                  <a:schemeClr val="tx1"/>
                </a:solidFill>
                <a:latin typeface="Meiryo UI" panose="020B0604030504040204" pitchFamily="50" charset="-128"/>
                <a:ea typeface="Meiryo UI" panose="020B0604030504040204" pitchFamily="50" charset="-128"/>
              </a:rPr>
              <a:t>か。</a:t>
            </a:r>
            <a:endParaRPr lang="en-US" altLang="ja-JP" dirty="0">
              <a:solidFill>
                <a:schemeClr val="tx1"/>
              </a:solidFill>
              <a:latin typeface="Meiryo UI" panose="020B0604030504040204" pitchFamily="50" charset="-128"/>
              <a:ea typeface="Meiryo UI" panose="020B0604030504040204" pitchFamily="50" charset="-128"/>
            </a:endParaRPr>
          </a:p>
          <a:p>
            <a:pPr marL="93663">
              <a:lnSpc>
                <a:spcPts val="2400"/>
              </a:lnSpc>
            </a:pP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➡企業が取り組む環境教育等の実践事例紹介</a:t>
            </a:r>
            <a:r>
              <a:rPr lang="ja-JP" altLang="en-US" sz="1400" dirty="0" smtClean="0">
                <a:solidFill>
                  <a:schemeClr val="tx1"/>
                </a:solidFill>
                <a:latin typeface="Meiryo UI" panose="020B0604030504040204" pitchFamily="50" charset="-128"/>
                <a:ea typeface="Meiryo UI" panose="020B0604030504040204" pitchFamily="50" charset="-128"/>
              </a:rPr>
              <a:t>（調整中）</a:t>
            </a:r>
            <a:endParaRPr lang="en-US" altLang="ja-JP" dirty="0" smtClean="0">
              <a:solidFill>
                <a:schemeClr val="tx1"/>
              </a:solidFill>
              <a:latin typeface="Meiryo UI" panose="020B0604030504040204" pitchFamily="50" charset="-128"/>
              <a:ea typeface="Meiryo UI" panose="020B0604030504040204" pitchFamily="50" charset="-128"/>
            </a:endParaRPr>
          </a:p>
          <a:p>
            <a:pPr marL="268288" indent="-174625">
              <a:lnSpc>
                <a:spcPts val="2400"/>
              </a:lnSpc>
              <a:spcBef>
                <a:spcPts val="600"/>
              </a:spcBef>
              <a:buFont typeface="Wingdings" panose="05000000000000000000" pitchFamily="2" charset="2"/>
              <a:buChar char=""/>
            </a:pPr>
            <a:r>
              <a:rPr lang="ja-JP" altLang="en-US" dirty="0" smtClean="0">
                <a:solidFill>
                  <a:schemeClr val="tx1"/>
                </a:solidFill>
                <a:latin typeface="Meiryo UI" panose="020B0604030504040204" pitchFamily="50" charset="-128"/>
                <a:ea typeface="Meiryo UI" panose="020B0604030504040204" pitchFamily="50" charset="-128"/>
              </a:rPr>
              <a:t>行政</a:t>
            </a:r>
            <a:r>
              <a:rPr lang="ja-JP" altLang="en-US" dirty="0">
                <a:solidFill>
                  <a:schemeClr val="tx1"/>
                </a:solidFill>
                <a:latin typeface="Meiryo UI" panose="020B0604030504040204" pitchFamily="50" charset="-128"/>
                <a:ea typeface="Meiryo UI" panose="020B0604030504040204" pitchFamily="50" charset="-128"/>
              </a:rPr>
              <a:t>と地域をつなぐ中間支援団体がパートナーシップを構築することで、できることが増える。</a:t>
            </a:r>
            <a:endParaRPr lang="en-US" altLang="ja-JP" dirty="0">
              <a:solidFill>
                <a:schemeClr val="tx1"/>
              </a:solidFill>
              <a:latin typeface="Meiryo UI" panose="020B0604030504040204" pitchFamily="50" charset="-128"/>
              <a:ea typeface="Meiryo UI" panose="020B0604030504040204" pitchFamily="50" charset="-128"/>
            </a:endParaRPr>
          </a:p>
          <a:p>
            <a:pPr marL="268288" indent="-174625">
              <a:lnSpc>
                <a:spcPts val="2400"/>
              </a:lnSpc>
              <a:buFont typeface="Wingdings" panose="05000000000000000000" pitchFamily="2" charset="2"/>
              <a:buChar char=""/>
            </a:pP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ボランティア活動を通じて社会活動に関わりたい若者が増えている。今後の地域の環境活動等においては、大学生や高校生がリーダーとなり、継続した取組みにつなげていくことが大事。</a:t>
            </a:r>
            <a:endPar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8288" indent="-174625">
              <a:lnSpc>
                <a:spcPts val="2400"/>
              </a:lnSpc>
              <a:buFont typeface="Wingdings" panose="05000000000000000000" pitchFamily="2" charset="2"/>
              <a:buChar char=""/>
            </a:pPr>
            <a:r>
              <a:rPr lang="ja-JP" altLang="en-US" dirty="0">
                <a:solidFill>
                  <a:schemeClr val="tx1"/>
                </a:solidFill>
                <a:latin typeface="Meiryo UI" panose="020B0604030504040204" pitchFamily="50" charset="-128"/>
                <a:ea typeface="Meiryo UI" panose="020B0604030504040204" pitchFamily="50" charset="-128"/>
              </a:rPr>
              <a:t>府民の</a:t>
            </a:r>
            <a:r>
              <a:rPr lang="ja-JP" altLang="ja-JP" dirty="0">
                <a:solidFill>
                  <a:schemeClr val="tx1"/>
                </a:solidFill>
                <a:latin typeface="Meiryo UI" panose="020B0604030504040204" pitchFamily="50" charset="-128"/>
                <a:ea typeface="Meiryo UI" panose="020B0604030504040204" pitchFamily="50" charset="-128"/>
              </a:rPr>
              <a:t>参加</a:t>
            </a:r>
            <a:r>
              <a:rPr lang="ja-JP" altLang="en-US" dirty="0">
                <a:solidFill>
                  <a:schemeClr val="tx1"/>
                </a:solidFill>
                <a:latin typeface="Meiryo UI" panose="020B0604030504040204" pitchFamily="50" charset="-128"/>
                <a:ea typeface="Meiryo UI" panose="020B0604030504040204" pitchFamily="50" charset="-128"/>
              </a:rPr>
              <a:t>では、①中心的な役割を担う層、②メンバーとして参加したい層、③活動には参加しないが環境配慮行動を実践する層など、関わり方</a:t>
            </a:r>
            <a:r>
              <a:rPr lang="ja-JP" altLang="ja-JP" dirty="0">
                <a:solidFill>
                  <a:schemeClr val="tx1"/>
                </a:solidFill>
                <a:latin typeface="Meiryo UI" panose="020B0604030504040204" pitchFamily="50" charset="-128"/>
                <a:ea typeface="Meiryo UI" panose="020B0604030504040204" pitchFamily="50" charset="-128"/>
              </a:rPr>
              <a:t>に</a:t>
            </a:r>
            <a:r>
              <a:rPr lang="ja-JP" altLang="en-US" dirty="0">
                <a:solidFill>
                  <a:schemeClr val="tx1"/>
                </a:solidFill>
                <a:latin typeface="Meiryo UI" panose="020B0604030504040204" pitchFamily="50" charset="-128"/>
                <a:ea typeface="Meiryo UI" panose="020B0604030504040204" pitchFamily="50" charset="-128"/>
              </a:rPr>
              <a:t>対応した取組みの</a:t>
            </a:r>
            <a:r>
              <a:rPr lang="ja-JP" altLang="ja-JP" dirty="0">
                <a:solidFill>
                  <a:schemeClr val="tx1"/>
                </a:solidFill>
                <a:latin typeface="Meiryo UI" panose="020B0604030504040204" pitchFamily="50" charset="-128"/>
                <a:ea typeface="Meiryo UI" panose="020B0604030504040204" pitchFamily="50" charset="-128"/>
              </a:rPr>
              <a:t>検討が必要。</a:t>
            </a:r>
            <a:endParaRPr lang="en-US" altLang="ja-JP" dirty="0">
              <a:solidFill>
                <a:schemeClr val="tx1"/>
              </a:solidFill>
              <a:latin typeface="Meiryo UI" panose="020B0604030504040204" pitchFamily="50" charset="-128"/>
              <a:ea typeface="Meiryo UI" panose="020B0604030504040204" pitchFamily="50" charset="-128"/>
            </a:endParaRPr>
          </a:p>
          <a:p>
            <a:pPr marL="93663">
              <a:lnSpc>
                <a:spcPts val="2400"/>
              </a:lnSpc>
            </a:pP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地域における環境教育等の現状</a:t>
            </a:r>
            <a:r>
              <a:rPr lang="ja-JP" altLang="en-US" dirty="0">
                <a:solidFill>
                  <a:schemeClr val="tx1"/>
                </a:solidFill>
                <a:latin typeface="Meiryo UI" panose="020B0604030504040204" pitchFamily="50" charset="-128"/>
                <a:ea typeface="Meiryo UI" panose="020B0604030504040204" pitchFamily="50" charset="-128"/>
              </a:rPr>
              <a:t>に</a:t>
            </a:r>
            <a:r>
              <a:rPr lang="ja-JP" altLang="en-US" dirty="0" smtClean="0">
                <a:solidFill>
                  <a:schemeClr val="tx1"/>
                </a:solidFill>
                <a:latin typeface="Meiryo UI" panose="020B0604030504040204" pitchFamily="50" charset="-128"/>
                <a:ea typeface="Meiryo UI" panose="020B0604030504040204" pitchFamily="50" charset="-128"/>
              </a:rPr>
              <a:t>ついて情報提供・意見交換</a:t>
            </a:r>
            <a:r>
              <a:rPr lang="ja-JP" altLang="en-US" sz="1400" dirty="0" smtClean="0">
                <a:solidFill>
                  <a:schemeClr val="tx1"/>
                </a:solidFill>
                <a:latin typeface="Meiryo UI" panose="020B0604030504040204" pitchFamily="50" charset="-128"/>
                <a:ea typeface="Meiryo UI" panose="020B0604030504040204" pitchFamily="50" charset="-128"/>
              </a:rPr>
              <a:t>（今回の部会）</a:t>
            </a:r>
            <a:endParaRPr lang="en-US" altLang="ja-JP"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chemeClr val="tx1"/>
                </a:solidFill>
                <a:latin typeface="Meiryo UI" panose="020B0604030504040204" pitchFamily="50" charset="-128"/>
                <a:ea typeface="Meiryo UI" panose="020B0604030504040204" pitchFamily="50" charset="-128"/>
              </a:rPr>
              <a:t>③</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今後は、脱炭素、循環経済、分散・自然共生の統合的な取組みが必要となるが、その必要性や相互の</a:t>
            </a:r>
            <a:r>
              <a:rPr lang="en-US" altLang="ja-JP" sz="1600" dirty="0" smtClean="0">
                <a:solidFill>
                  <a:schemeClr val="tx1"/>
                </a:solidFill>
                <a:latin typeface="Meiryo UI" panose="020B0604030504040204" pitchFamily="50" charset="-128"/>
                <a:ea typeface="Meiryo UI" panose="020B0604030504040204" pitchFamily="50" charset="-128"/>
              </a:rPr>
              <a:t/>
            </a:r>
            <a:br>
              <a:rPr lang="en-US" altLang="ja-JP" sz="1600" dirty="0" smtClean="0">
                <a:solidFill>
                  <a:schemeClr val="tx1"/>
                </a:solidFill>
                <a:latin typeface="Meiryo UI" panose="020B0604030504040204" pitchFamily="50" charset="-128"/>
                <a:ea typeface="Meiryo UI" panose="020B0604030504040204" pitchFamily="50" charset="-128"/>
              </a:rPr>
            </a:br>
            <a:r>
              <a:rPr lang="ja-JP" altLang="en-US" sz="1600" dirty="0" smtClean="0">
                <a:solidFill>
                  <a:schemeClr val="tx1"/>
                </a:solidFill>
                <a:latin typeface="Meiryo UI" panose="020B0604030504040204" pitchFamily="50" charset="-128"/>
                <a:ea typeface="Meiryo UI" panose="020B0604030504040204" pitchFamily="50" charset="-128"/>
              </a:rPr>
              <a:t>　　関連について分かりやすく伝える工夫が必要。</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④ </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年前は情報が少なく、自ら探していたが、今はインターネット上に膨大な情報があふれる中で取捨選択</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する時代。情報をいかに伝えていくかを考えていかなければならない。</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600" dirty="0">
                <a:solidFill>
                  <a:schemeClr val="tx1"/>
                </a:solidFill>
                <a:latin typeface="Meiryo UI" panose="020B0604030504040204" pitchFamily="50" charset="-128"/>
                <a:ea typeface="Meiryo UI" panose="020B0604030504040204" pitchFamily="50" charset="-128"/>
              </a:rPr>
              <a:t>⑤ 計画の期間や見直しの</a:t>
            </a:r>
            <a:r>
              <a:rPr lang="ja-JP" altLang="en-US" sz="1600" dirty="0" smtClean="0">
                <a:solidFill>
                  <a:schemeClr val="tx1"/>
                </a:solidFill>
                <a:latin typeface="Meiryo UI" panose="020B0604030504040204" pitchFamily="50" charset="-128"/>
                <a:ea typeface="Meiryo UI" panose="020B0604030504040204" pitchFamily="50" charset="-128"/>
              </a:rPr>
              <a:t>スケジュール、指標について検討が必要。</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4" name="角丸四角形 5">
            <a:extLst>
              <a:ext uri="{FF2B5EF4-FFF2-40B4-BE49-F238E27FC236}">
                <a16:creationId xmlns:a16="http://schemas.microsoft.com/office/drawing/2014/main" id="{578325C6-D0B7-4A75-AF57-BB55A3DC502F}"/>
              </a:ext>
            </a:extLst>
          </p:cNvPr>
          <p:cNvSpPr/>
          <p:nvPr/>
        </p:nvSpPr>
        <p:spPr>
          <a:xfrm>
            <a:off x="107503" y="604087"/>
            <a:ext cx="8928992" cy="453183"/>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72000" rIns="144000" bIns="72000" numCol="1" spcCol="0" rtlCol="0" fromWordArt="0" anchor="t" anchorCtr="0" forceAA="0" compatLnSpc="1">
            <a:prstTxWarp prst="textNoShape">
              <a:avLst/>
            </a:prstTxWarp>
            <a:spAutoFit/>
          </a:bodyPr>
          <a:lstStyle/>
          <a:p>
            <a:pPr lvl="0" algn="ctr"/>
            <a:r>
              <a:rPr lang="ja-JP" altLang="en-US" sz="2000" kern="100" dirty="0">
                <a:solidFill>
                  <a:schemeClr val="tx1"/>
                </a:solidFill>
                <a:latin typeface="Meiryo UI" panose="020B0604030504040204" pitchFamily="50" charset="-128"/>
                <a:ea typeface="Meiryo UI" panose="020B0604030504040204" pitchFamily="50" charset="-128"/>
              </a:rPr>
              <a:t>国内外の動向・大阪の状況を踏まえた環境教育を推進するにあたっての課題抽出。</a:t>
            </a:r>
            <a:endParaRPr lang="en-US" altLang="ja-JP" sz="2000" kern="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38372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1402</TotalTime>
  <Words>388</Words>
  <Application>Microsoft Office PowerPoint</Application>
  <PresentationFormat>画面に合わせる (4:3)</PresentationFormat>
  <Paragraphs>19</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尾上　律子</dc:creator>
  <cp:lastModifiedBy>尾上　律子</cp:lastModifiedBy>
  <cp:revision>39</cp:revision>
  <cp:lastPrinted>2022-11-09T10:07:01Z</cp:lastPrinted>
  <dcterms:created xsi:type="dcterms:W3CDTF">2022-10-26T02:34:45Z</dcterms:created>
  <dcterms:modified xsi:type="dcterms:W3CDTF">2022-11-14T03:02:03Z</dcterms:modified>
</cp:coreProperties>
</file>