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0"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EBB7E6D-64D8-4977-A301-03F261988430}" type="datetimeFigureOut">
              <a:rPr kumimoji="1" lang="ja-JP" altLang="en-US" smtClean="0"/>
              <a:t>2017/9/25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925E52-AFBD-4F76-9F4F-2E94928E0F36}" type="slidenum">
              <a:rPr kumimoji="1" lang="ja-JP" altLang="en-US" smtClean="0"/>
              <a:t>‹#›</a:t>
            </a:fld>
            <a:endParaRPr kumimoji="1" lang="ja-JP" altLang="en-US"/>
          </a:p>
        </p:txBody>
      </p:sp>
    </p:spTree>
    <p:extLst>
      <p:ext uri="{BB962C8B-B14F-4D97-AF65-F5344CB8AC3E}">
        <p14:creationId xmlns:p14="http://schemas.microsoft.com/office/powerpoint/2010/main" val="1188922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EBB7E6D-64D8-4977-A301-03F261988430}" type="datetimeFigureOut">
              <a:rPr kumimoji="1" lang="ja-JP" altLang="en-US" smtClean="0"/>
              <a:t>2017/9/25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925E52-AFBD-4F76-9F4F-2E94928E0F36}" type="slidenum">
              <a:rPr kumimoji="1" lang="ja-JP" altLang="en-US" smtClean="0"/>
              <a:t>‹#›</a:t>
            </a:fld>
            <a:endParaRPr kumimoji="1" lang="ja-JP" altLang="en-US"/>
          </a:p>
        </p:txBody>
      </p:sp>
    </p:spTree>
    <p:extLst>
      <p:ext uri="{BB962C8B-B14F-4D97-AF65-F5344CB8AC3E}">
        <p14:creationId xmlns:p14="http://schemas.microsoft.com/office/powerpoint/2010/main" val="1045791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9"/>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EBB7E6D-64D8-4977-A301-03F261988430}" type="datetimeFigureOut">
              <a:rPr kumimoji="1" lang="ja-JP" altLang="en-US" smtClean="0"/>
              <a:t>2017/9/25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925E52-AFBD-4F76-9F4F-2E94928E0F36}" type="slidenum">
              <a:rPr kumimoji="1" lang="ja-JP" altLang="en-US" smtClean="0"/>
              <a:t>‹#›</a:t>
            </a:fld>
            <a:endParaRPr kumimoji="1" lang="ja-JP" altLang="en-US"/>
          </a:p>
        </p:txBody>
      </p:sp>
    </p:spTree>
    <p:extLst>
      <p:ext uri="{BB962C8B-B14F-4D97-AF65-F5344CB8AC3E}">
        <p14:creationId xmlns:p14="http://schemas.microsoft.com/office/powerpoint/2010/main" val="266992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EBB7E6D-64D8-4977-A301-03F261988430}" type="datetimeFigureOut">
              <a:rPr kumimoji="1" lang="ja-JP" altLang="en-US" smtClean="0"/>
              <a:t>2017/9/25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925E52-AFBD-4F76-9F4F-2E94928E0F36}" type="slidenum">
              <a:rPr kumimoji="1" lang="ja-JP" altLang="en-US" smtClean="0"/>
              <a:t>‹#›</a:t>
            </a:fld>
            <a:endParaRPr kumimoji="1" lang="ja-JP" altLang="en-US"/>
          </a:p>
        </p:txBody>
      </p:sp>
    </p:spTree>
    <p:extLst>
      <p:ext uri="{BB962C8B-B14F-4D97-AF65-F5344CB8AC3E}">
        <p14:creationId xmlns:p14="http://schemas.microsoft.com/office/powerpoint/2010/main" val="1928956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EBB7E6D-64D8-4977-A301-03F261988430}" type="datetimeFigureOut">
              <a:rPr kumimoji="1" lang="ja-JP" altLang="en-US" smtClean="0"/>
              <a:t>2017/9/25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925E52-AFBD-4F76-9F4F-2E94928E0F36}" type="slidenum">
              <a:rPr kumimoji="1" lang="ja-JP" altLang="en-US" smtClean="0"/>
              <a:t>‹#›</a:t>
            </a:fld>
            <a:endParaRPr kumimoji="1" lang="ja-JP" altLang="en-US"/>
          </a:p>
        </p:txBody>
      </p:sp>
    </p:spTree>
    <p:extLst>
      <p:ext uri="{BB962C8B-B14F-4D97-AF65-F5344CB8AC3E}">
        <p14:creationId xmlns:p14="http://schemas.microsoft.com/office/powerpoint/2010/main" val="2567592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EBB7E6D-64D8-4977-A301-03F261988430}" type="datetimeFigureOut">
              <a:rPr kumimoji="1" lang="ja-JP" altLang="en-US" smtClean="0"/>
              <a:t>2017/9/25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D925E52-AFBD-4F76-9F4F-2E94928E0F36}" type="slidenum">
              <a:rPr kumimoji="1" lang="ja-JP" altLang="en-US" smtClean="0"/>
              <a:t>‹#›</a:t>
            </a:fld>
            <a:endParaRPr kumimoji="1" lang="ja-JP" altLang="en-US"/>
          </a:p>
        </p:txBody>
      </p:sp>
    </p:spTree>
    <p:extLst>
      <p:ext uri="{BB962C8B-B14F-4D97-AF65-F5344CB8AC3E}">
        <p14:creationId xmlns:p14="http://schemas.microsoft.com/office/powerpoint/2010/main" val="1313120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EBB7E6D-64D8-4977-A301-03F261988430}" type="datetimeFigureOut">
              <a:rPr kumimoji="1" lang="ja-JP" altLang="en-US" smtClean="0"/>
              <a:t>2017/9/25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D925E52-AFBD-4F76-9F4F-2E94928E0F36}" type="slidenum">
              <a:rPr kumimoji="1" lang="ja-JP" altLang="en-US" smtClean="0"/>
              <a:t>‹#›</a:t>
            </a:fld>
            <a:endParaRPr kumimoji="1" lang="ja-JP" altLang="en-US"/>
          </a:p>
        </p:txBody>
      </p:sp>
    </p:spTree>
    <p:extLst>
      <p:ext uri="{BB962C8B-B14F-4D97-AF65-F5344CB8AC3E}">
        <p14:creationId xmlns:p14="http://schemas.microsoft.com/office/powerpoint/2010/main" val="3983128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EBB7E6D-64D8-4977-A301-03F261988430}" type="datetimeFigureOut">
              <a:rPr kumimoji="1" lang="ja-JP" altLang="en-US" smtClean="0"/>
              <a:t>2017/9/25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D925E52-AFBD-4F76-9F4F-2E94928E0F36}" type="slidenum">
              <a:rPr kumimoji="1" lang="ja-JP" altLang="en-US" smtClean="0"/>
              <a:t>‹#›</a:t>
            </a:fld>
            <a:endParaRPr kumimoji="1" lang="ja-JP" altLang="en-US"/>
          </a:p>
        </p:txBody>
      </p:sp>
    </p:spTree>
    <p:extLst>
      <p:ext uri="{BB962C8B-B14F-4D97-AF65-F5344CB8AC3E}">
        <p14:creationId xmlns:p14="http://schemas.microsoft.com/office/powerpoint/2010/main" val="2753113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EBB7E6D-64D8-4977-A301-03F261988430}" type="datetimeFigureOut">
              <a:rPr kumimoji="1" lang="ja-JP" altLang="en-US" smtClean="0"/>
              <a:t>2017/9/25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D925E52-AFBD-4F76-9F4F-2E94928E0F36}" type="slidenum">
              <a:rPr kumimoji="1" lang="ja-JP" altLang="en-US" smtClean="0"/>
              <a:t>‹#›</a:t>
            </a:fld>
            <a:endParaRPr kumimoji="1" lang="ja-JP" altLang="en-US"/>
          </a:p>
        </p:txBody>
      </p:sp>
    </p:spTree>
    <p:extLst>
      <p:ext uri="{BB962C8B-B14F-4D97-AF65-F5344CB8AC3E}">
        <p14:creationId xmlns:p14="http://schemas.microsoft.com/office/powerpoint/2010/main" val="1067792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EBB7E6D-64D8-4977-A301-03F261988430}" type="datetimeFigureOut">
              <a:rPr kumimoji="1" lang="ja-JP" altLang="en-US" smtClean="0"/>
              <a:t>2017/9/25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D925E52-AFBD-4F76-9F4F-2E94928E0F36}" type="slidenum">
              <a:rPr kumimoji="1" lang="ja-JP" altLang="en-US" smtClean="0"/>
              <a:t>‹#›</a:t>
            </a:fld>
            <a:endParaRPr kumimoji="1" lang="ja-JP" altLang="en-US"/>
          </a:p>
        </p:txBody>
      </p:sp>
    </p:spTree>
    <p:extLst>
      <p:ext uri="{BB962C8B-B14F-4D97-AF65-F5344CB8AC3E}">
        <p14:creationId xmlns:p14="http://schemas.microsoft.com/office/powerpoint/2010/main" val="2038283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EBB7E6D-64D8-4977-A301-03F261988430}" type="datetimeFigureOut">
              <a:rPr kumimoji="1" lang="ja-JP" altLang="en-US" smtClean="0"/>
              <a:t>2017/9/25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D925E52-AFBD-4F76-9F4F-2E94928E0F36}" type="slidenum">
              <a:rPr kumimoji="1" lang="ja-JP" altLang="en-US" smtClean="0"/>
              <a:t>‹#›</a:t>
            </a:fld>
            <a:endParaRPr kumimoji="1" lang="ja-JP" altLang="en-US"/>
          </a:p>
        </p:txBody>
      </p:sp>
    </p:spTree>
    <p:extLst>
      <p:ext uri="{BB962C8B-B14F-4D97-AF65-F5344CB8AC3E}">
        <p14:creationId xmlns:p14="http://schemas.microsoft.com/office/powerpoint/2010/main" val="1376365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BB7E6D-64D8-4977-A301-03F261988430}" type="datetimeFigureOut">
              <a:rPr kumimoji="1" lang="ja-JP" altLang="en-US" smtClean="0"/>
              <a:t>2017/9/25</a:t>
            </a:fld>
            <a:endParaRPr kumimoji="1" lang="ja-JP" altLang="en-US"/>
          </a:p>
        </p:txBody>
      </p:sp>
      <p:sp>
        <p:nvSpPr>
          <p:cNvPr id="5" name="フッター プレースホルダー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925E52-AFBD-4F76-9F4F-2E94928E0F36}" type="slidenum">
              <a:rPr kumimoji="1" lang="ja-JP" altLang="en-US" smtClean="0"/>
              <a:t>‹#›</a:t>
            </a:fld>
            <a:endParaRPr kumimoji="1" lang="ja-JP" altLang="en-US"/>
          </a:p>
        </p:txBody>
      </p:sp>
    </p:spTree>
    <p:extLst>
      <p:ext uri="{BB962C8B-B14F-4D97-AF65-F5344CB8AC3E}">
        <p14:creationId xmlns:p14="http://schemas.microsoft.com/office/powerpoint/2010/main" val="1632584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69497" y="145833"/>
            <a:ext cx="8109514"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ja-JP" altLang="en-US" sz="2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おおさか環境賞「協働賞」と選考の流れ</a:t>
            </a:r>
            <a:endParaRPr lang="ja-JP" altLang="en-US" sz="2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テキスト ボックス 4"/>
          <p:cNvSpPr txBox="1"/>
          <p:nvPr/>
        </p:nvSpPr>
        <p:spPr>
          <a:xfrm>
            <a:off x="332632" y="3961064"/>
            <a:ext cx="461665" cy="1728192"/>
          </a:xfrm>
          <a:prstGeom prst="rect">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vert="eaVert" wrap="square" rtlCol="0">
            <a:spAutoFit/>
          </a:bodyPr>
          <a:lstStyle/>
          <a:p>
            <a:pPr algn="ctr"/>
            <a:r>
              <a:rPr lang="ja-JP" altLang="en-US" b="1" dirty="0"/>
              <a:t>推薦活動</a:t>
            </a:r>
            <a:endParaRPr kumimoji="1" lang="ja-JP" altLang="en-US" b="1" dirty="0"/>
          </a:p>
        </p:txBody>
      </p:sp>
      <p:sp>
        <p:nvSpPr>
          <p:cNvPr id="9" name="正方形/長方形 8"/>
          <p:cNvSpPr/>
          <p:nvPr/>
        </p:nvSpPr>
        <p:spPr>
          <a:xfrm>
            <a:off x="3140944" y="3961064"/>
            <a:ext cx="1800200" cy="330423"/>
          </a:xfrm>
          <a:prstGeom prst="rect">
            <a:avLst/>
          </a:prstGeom>
          <a:solidFill>
            <a:schemeClr val="accent6">
              <a:lumMod val="60000"/>
              <a:lumOff val="4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t>大賞の決定</a:t>
            </a:r>
            <a:endParaRPr kumimoji="1" lang="ja-JP" altLang="en-US" b="1" dirty="0"/>
          </a:p>
        </p:txBody>
      </p:sp>
      <p:sp>
        <p:nvSpPr>
          <p:cNvPr id="10" name="正方形/長方形 9"/>
          <p:cNvSpPr/>
          <p:nvPr/>
        </p:nvSpPr>
        <p:spPr>
          <a:xfrm>
            <a:off x="3140944" y="4424695"/>
            <a:ext cx="1800200" cy="330423"/>
          </a:xfrm>
          <a:prstGeom prst="rect">
            <a:avLst/>
          </a:prstGeom>
          <a:solidFill>
            <a:schemeClr val="accent6">
              <a:lumMod val="60000"/>
              <a:lumOff val="4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t>準大賞の決定</a:t>
            </a:r>
            <a:endParaRPr kumimoji="1" lang="ja-JP" altLang="en-US" b="1" dirty="0"/>
          </a:p>
        </p:txBody>
      </p:sp>
      <p:sp>
        <p:nvSpPr>
          <p:cNvPr id="11" name="正方形/長方形 10"/>
          <p:cNvSpPr/>
          <p:nvPr/>
        </p:nvSpPr>
        <p:spPr>
          <a:xfrm>
            <a:off x="3140944" y="4900265"/>
            <a:ext cx="1800200" cy="330423"/>
          </a:xfrm>
          <a:prstGeom prst="rect">
            <a:avLst/>
          </a:prstGeom>
          <a:solidFill>
            <a:schemeClr val="accent6">
              <a:lumMod val="60000"/>
              <a:lumOff val="4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t>奨励賞の決定</a:t>
            </a:r>
            <a:endParaRPr kumimoji="1" lang="ja-JP" altLang="en-US" b="1" dirty="0"/>
          </a:p>
        </p:txBody>
      </p:sp>
      <p:sp>
        <p:nvSpPr>
          <p:cNvPr id="12" name="正方形/長方形 11"/>
          <p:cNvSpPr/>
          <p:nvPr/>
        </p:nvSpPr>
        <p:spPr>
          <a:xfrm>
            <a:off x="368636" y="6023281"/>
            <a:ext cx="1800200" cy="330423"/>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b="1" dirty="0" smtClean="0"/>
              <a:t>受賞</a:t>
            </a:r>
            <a:r>
              <a:rPr lang="ja-JP" altLang="en-US" b="1" dirty="0"/>
              <a:t>対象外</a:t>
            </a:r>
            <a:endParaRPr kumimoji="1" lang="ja-JP" altLang="en-US" b="1" dirty="0"/>
          </a:p>
        </p:txBody>
      </p:sp>
      <p:cxnSp>
        <p:nvCxnSpPr>
          <p:cNvPr id="14" name="直線矢印コネクタ 13"/>
          <p:cNvCxnSpPr/>
          <p:nvPr/>
        </p:nvCxnSpPr>
        <p:spPr>
          <a:xfrm>
            <a:off x="794297" y="4126275"/>
            <a:ext cx="2346647" cy="1"/>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793693" y="4589905"/>
            <a:ext cx="2347251"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793692" y="5065475"/>
            <a:ext cx="2347252" cy="1"/>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endCxn id="12" idx="0"/>
          </p:cNvCxnSpPr>
          <p:nvPr/>
        </p:nvCxnSpPr>
        <p:spPr>
          <a:xfrm>
            <a:off x="794297" y="5548299"/>
            <a:ext cx="474439" cy="47498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1268736" y="3989368"/>
            <a:ext cx="1368152" cy="1261315"/>
          </a:xfrm>
          <a:prstGeom prst="rect">
            <a:avLst/>
          </a:prstGeom>
          <a:ln w="63500" cmpd="dbl">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i="1" dirty="0"/>
              <a:t>大賞・準大賞・奨励賞</a:t>
            </a:r>
            <a:r>
              <a:rPr lang="ja-JP" altLang="en-US" sz="1600" i="1" dirty="0" smtClean="0"/>
              <a:t>の選考</a:t>
            </a:r>
            <a:endParaRPr kumimoji="1" lang="ja-JP" altLang="en-US" sz="1600" i="1" dirty="0"/>
          </a:p>
        </p:txBody>
      </p:sp>
      <p:cxnSp>
        <p:nvCxnSpPr>
          <p:cNvPr id="28" name="直線矢印コネクタ 27"/>
          <p:cNvCxnSpPr/>
          <p:nvPr/>
        </p:nvCxnSpPr>
        <p:spPr>
          <a:xfrm>
            <a:off x="4941749" y="4140362"/>
            <a:ext cx="1406950" cy="1"/>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a:endCxn id="32" idx="3"/>
          </p:cNvCxnSpPr>
          <p:nvPr/>
        </p:nvCxnSpPr>
        <p:spPr>
          <a:xfrm>
            <a:off x="4941145" y="4603992"/>
            <a:ext cx="1551570" cy="1308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flipV="1">
            <a:off x="4941144" y="5065475"/>
            <a:ext cx="1407555" cy="14088"/>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5416188" y="4003455"/>
            <a:ext cx="1076527" cy="1227233"/>
          </a:xfrm>
          <a:prstGeom prst="rect">
            <a:avLst/>
          </a:prstGeom>
          <a:ln w="63500" cmpd="dbl">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i="1" dirty="0" smtClean="0"/>
              <a:t>協働賞の</a:t>
            </a:r>
            <a:endParaRPr kumimoji="1" lang="en-US" altLang="ja-JP" sz="1600" i="1" dirty="0" smtClean="0"/>
          </a:p>
          <a:p>
            <a:pPr algn="ctr"/>
            <a:r>
              <a:rPr kumimoji="1" lang="ja-JP" altLang="en-US" sz="1600" i="1" dirty="0" smtClean="0"/>
              <a:t>選考</a:t>
            </a:r>
            <a:endParaRPr kumimoji="1" lang="ja-JP" altLang="en-US" sz="1600" i="1" dirty="0"/>
          </a:p>
        </p:txBody>
      </p:sp>
      <p:cxnSp>
        <p:nvCxnSpPr>
          <p:cNvPr id="35" name="直線矢印コネクタ 34"/>
          <p:cNvCxnSpPr/>
          <p:nvPr/>
        </p:nvCxnSpPr>
        <p:spPr>
          <a:xfrm>
            <a:off x="6492715" y="4291487"/>
            <a:ext cx="533068"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a:off x="6492715" y="4925140"/>
            <a:ext cx="533068"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正方形/長方形 38"/>
          <p:cNvSpPr/>
          <p:nvPr/>
        </p:nvSpPr>
        <p:spPr>
          <a:xfrm>
            <a:off x="7037597" y="4108130"/>
            <a:ext cx="1572362" cy="330423"/>
          </a:xfrm>
          <a:prstGeom prst="rect">
            <a:avLst/>
          </a:prstGeom>
          <a:solidFill>
            <a:schemeClr val="accent6">
              <a:lumMod val="60000"/>
              <a:lumOff val="4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t>協働賞の決定</a:t>
            </a:r>
            <a:endParaRPr kumimoji="1" lang="ja-JP" altLang="en-US" b="1" dirty="0"/>
          </a:p>
        </p:txBody>
      </p:sp>
      <p:sp>
        <p:nvSpPr>
          <p:cNvPr id="40" name="正方形/長方形 39"/>
          <p:cNvSpPr/>
          <p:nvPr/>
        </p:nvSpPr>
        <p:spPr>
          <a:xfrm>
            <a:off x="7039795" y="4633391"/>
            <a:ext cx="1572362" cy="61729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t>協働賞選外の決定</a:t>
            </a:r>
            <a:endParaRPr kumimoji="1" lang="ja-JP" altLang="en-US" b="1" dirty="0"/>
          </a:p>
        </p:txBody>
      </p:sp>
      <p:sp>
        <p:nvSpPr>
          <p:cNvPr id="41" name="角丸四角形吹き出し 40"/>
          <p:cNvSpPr/>
          <p:nvPr/>
        </p:nvSpPr>
        <p:spPr>
          <a:xfrm>
            <a:off x="1989265" y="5516776"/>
            <a:ext cx="2703699" cy="648072"/>
          </a:xfrm>
          <a:prstGeom prst="wedgeRoundRectCallout">
            <a:avLst>
              <a:gd name="adj1" fmla="val -38383"/>
              <a:gd name="adj2" fmla="val -112581"/>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t>協働賞の対象</a:t>
            </a:r>
            <a:r>
              <a:rPr kumimoji="1" lang="en-US" altLang="ja-JP" sz="900" dirty="0" smtClean="0"/>
              <a:t>※</a:t>
            </a:r>
            <a:r>
              <a:rPr kumimoji="1" lang="ja-JP" altLang="en-US" sz="1400" dirty="0" smtClean="0"/>
              <a:t>如何に関わらず、</a:t>
            </a:r>
            <a:endParaRPr kumimoji="1" lang="en-US" altLang="ja-JP" sz="1400" dirty="0" smtClean="0"/>
          </a:p>
          <a:p>
            <a:r>
              <a:rPr lang="ja-JP" altLang="en-US" sz="1400" b="1" u="sng" dirty="0"/>
              <a:t>全て</a:t>
            </a:r>
            <a:r>
              <a:rPr lang="ja-JP" altLang="en-US" sz="1400" b="1" u="sng" dirty="0" smtClean="0"/>
              <a:t>の事業を審査</a:t>
            </a:r>
            <a:r>
              <a:rPr lang="ja-JP" altLang="en-US" sz="1400" dirty="0" smtClean="0"/>
              <a:t>。</a:t>
            </a:r>
            <a:endParaRPr kumimoji="1" lang="ja-JP" altLang="en-US" sz="1400" dirty="0"/>
          </a:p>
        </p:txBody>
      </p:sp>
      <p:sp>
        <p:nvSpPr>
          <p:cNvPr id="42" name="角丸四角形吹き出し 41"/>
          <p:cNvSpPr/>
          <p:nvPr/>
        </p:nvSpPr>
        <p:spPr>
          <a:xfrm>
            <a:off x="5151867" y="5383088"/>
            <a:ext cx="2564984" cy="781760"/>
          </a:xfrm>
          <a:prstGeom prst="wedgeRoundRectCallout">
            <a:avLst>
              <a:gd name="adj1" fmla="val -3483"/>
              <a:gd name="adj2" fmla="val -77524"/>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t>大賞、準大賞、奨励賞</a:t>
            </a:r>
            <a:r>
              <a:rPr lang="ja-JP" altLang="en-US" sz="1400" dirty="0" smtClean="0"/>
              <a:t>のうちで、</a:t>
            </a:r>
            <a:r>
              <a:rPr lang="ja-JP" altLang="en-US" sz="1400" b="1" u="sng" dirty="0" smtClean="0"/>
              <a:t>協働賞の対象</a:t>
            </a:r>
            <a:r>
              <a:rPr lang="en-US" altLang="ja-JP" sz="900" b="1" u="sng" dirty="0" smtClean="0"/>
              <a:t>※</a:t>
            </a:r>
            <a:r>
              <a:rPr lang="ja-JP" altLang="en-US" sz="1400" b="1" u="sng" dirty="0" smtClean="0"/>
              <a:t>について審査</a:t>
            </a:r>
            <a:r>
              <a:rPr lang="ja-JP" altLang="en-US" sz="1400" dirty="0" smtClean="0"/>
              <a:t>。</a:t>
            </a:r>
            <a:endParaRPr lang="en-US" altLang="ja-JP" sz="1400" dirty="0" smtClean="0"/>
          </a:p>
        </p:txBody>
      </p:sp>
      <p:sp>
        <p:nvSpPr>
          <p:cNvPr id="45" name="角丸四角形吹き出し 44"/>
          <p:cNvSpPr/>
          <p:nvPr/>
        </p:nvSpPr>
        <p:spPr>
          <a:xfrm>
            <a:off x="759928" y="2455111"/>
            <a:ext cx="3672407" cy="792089"/>
          </a:xfrm>
          <a:prstGeom prst="wedgeRoundRectCallout">
            <a:avLst>
              <a:gd name="adj1" fmla="val -6993"/>
              <a:gd name="adj2" fmla="val 15708"/>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t>まず</a:t>
            </a:r>
            <a:r>
              <a:rPr kumimoji="1" lang="ja-JP" altLang="en-US" sz="1400" b="1" u="sng" dirty="0" smtClean="0"/>
              <a:t>環境に優れた寄与があり他の模範となる</a:t>
            </a:r>
            <a:r>
              <a:rPr kumimoji="1" lang="en-US" altLang="ja-JP" sz="1400" b="1" u="sng" dirty="0" smtClean="0"/>
              <a:t/>
            </a:r>
            <a:br>
              <a:rPr kumimoji="1" lang="en-US" altLang="ja-JP" sz="1400" b="1" u="sng" dirty="0" smtClean="0"/>
            </a:br>
            <a:r>
              <a:rPr kumimoji="1" lang="ja-JP" altLang="en-US" sz="1400" b="1" u="sng" dirty="0" smtClean="0"/>
              <a:t>活動であるかどうか</a:t>
            </a:r>
            <a:r>
              <a:rPr kumimoji="1" lang="ja-JP" altLang="en-US" sz="1400" b="1" u="sng" smtClean="0"/>
              <a:t>という観点で</a:t>
            </a:r>
            <a:r>
              <a:rPr kumimoji="1" lang="ja-JP" altLang="en-US" sz="1400" b="1" u="sng" dirty="0" smtClean="0"/>
              <a:t>選考</a:t>
            </a:r>
            <a:r>
              <a:rPr kumimoji="1" lang="en-US" altLang="ja-JP" sz="1400" b="1" u="sng" dirty="0" smtClean="0"/>
              <a:t/>
            </a:r>
            <a:br>
              <a:rPr kumimoji="1" lang="en-US" altLang="ja-JP" sz="1400" b="1" u="sng" dirty="0" smtClean="0"/>
            </a:br>
            <a:r>
              <a:rPr kumimoji="1" lang="ja-JP" altLang="en-US" sz="1400" dirty="0" smtClean="0"/>
              <a:t>（大賞・準大賞・奨励賞の授与決定）</a:t>
            </a:r>
            <a:endParaRPr kumimoji="1" lang="ja-JP" altLang="en-US" sz="1400" dirty="0"/>
          </a:p>
        </p:txBody>
      </p:sp>
      <p:sp>
        <p:nvSpPr>
          <p:cNvPr id="48" name="角丸四角形吹き出し 47"/>
          <p:cNvSpPr/>
          <p:nvPr/>
        </p:nvSpPr>
        <p:spPr>
          <a:xfrm>
            <a:off x="5416188" y="2443173"/>
            <a:ext cx="3006129" cy="800182"/>
          </a:xfrm>
          <a:prstGeom prst="wedgeRoundRectCallout">
            <a:avLst>
              <a:gd name="adj1" fmla="val -4449"/>
              <a:gd name="adj2" fmla="val 11175"/>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b="1" u="sng" dirty="0" smtClean="0"/>
              <a:t>受賞者のうちから、さらに協働取組としての仕組みも優れているかという観点で選考</a:t>
            </a:r>
            <a:r>
              <a:rPr lang="ja-JP" altLang="en-US" sz="1400" dirty="0" smtClean="0"/>
              <a:t>（特別賞としての協働賞）</a:t>
            </a:r>
            <a:endParaRPr kumimoji="1" lang="ja-JP" altLang="en-US" sz="1400" dirty="0"/>
          </a:p>
        </p:txBody>
      </p:sp>
      <p:sp>
        <p:nvSpPr>
          <p:cNvPr id="49" name="右矢印 48"/>
          <p:cNvSpPr/>
          <p:nvPr/>
        </p:nvSpPr>
        <p:spPr>
          <a:xfrm>
            <a:off x="4689721" y="2512799"/>
            <a:ext cx="504056" cy="7003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578956" y="836711"/>
            <a:ext cx="8064895" cy="1152129"/>
          </a:xfrm>
          <a:prstGeom prst="rect">
            <a:avLst/>
          </a:prstGeom>
        </p:spPr>
        <p:style>
          <a:lnRef idx="2">
            <a:schemeClr val="accent6"/>
          </a:lnRef>
          <a:fillRef idx="1">
            <a:schemeClr val="lt1"/>
          </a:fillRef>
          <a:effectRef idx="0">
            <a:schemeClr val="accent6"/>
          </a:effectRef>
          <a:fontRef idx="minor">
            <a:schemeClr val="dk1"/>
          </a:fontRef>
        </p:style>
        <p:txBody>
          <a:bodyPr rtlCol="0" anchor="b"/>
          <a:lstStyle/>
          <a:p>
            <a:pPr marL="742950" lvl="1" indent="-285750">
              <a:buFont typeface="Wingdings" panose="05000000000000000000" pitchFamily="2" charset="2"/>
              <a:buChar char="Ø"/>
            </a:pPr>
            <a:r>
              <a:rPr lang="ja-JP" altLang="en-US" sz="1400" dirty="0" smtClean="0"/>
              <a:t>平成２６年度から「</a:t>
            </a:r>
            <a:r>
              <a:rPr lang="ja-JP" altLang="en-US" sz="1400" dirty="0"/>
              <a:t>協働賞」を新設し、特に協働の取組みを奨励することで</a:t>
            </a:r>
            <a:r>
              <a:rPr lang="ja-JP" altLang="en-US" sz="1400" dirty="0" smtClean="0"/>
              <a:t>、</a:t>
            </a:r>
            <a:r>
              <a:rPr lang="ja-JP" altLang="en-US" sz="1400" b="1" u="sng" dirty="0" smtClean="0"/>
              <a:t>パートナーシップの構築</a:t>
            </a:r>
            <a:r>
              <a:rPr lang="ja-JP" altLang="en-US" sz="1400" b="1" u="sng" dirty="0"/>
              <a:t>による</a:t>
            </a:r>
            <a:r>
              <a:rPr lang="ja-JP" altLang="en-US" sz="1400" b="1" u="sng" dirty="0" smtClean="0"/>
              <a:t>環境保全</a:t>
            </a:r>
            <a:r>
              <a:rPr lang="ja-JP" altLang="en-US" sz="1400" b="1" u="sng" dirty="0"/>
              <a:t>活動を促進</a:t>
            </a:r>
            <a:r>
              <a:rPr lang="ja-JP" altLang="en-US" sz="1400" dirty="0"/>
              <a:t>。</a:t>
            </a:r>
          </a:p>
          <a:p>
            <a:pPr marL="742950" lvl="1" indent="-285750">
              <a:buFont typeface="Wingdings" panose="05000000000000000000" pitchFamily="2" charset="2"/>
              <a:buChar char="Ø"/>
            </a:pPr>
            <a:r>
              <a:rPr lang="ja-JP" altLang="en-US" sz="1400" smtClean="0"/>
              <a:t>「協働賞」設置前まで</a:t>
            </a:r>
            <a:r>
              <a:rPr lang="ja-JP" altLang="en-US" sz="1400" dirty="0" smtClean="0"/>
              <a:t>は</a:t>
            </a:r>
            <a:r>
              <a:rPr lang="ja-JP" altLang="en-US" sz="1400" dirty="0"/>
              <a:t>、協働して行っている活動であっても推薦を受けた単独の団体しか表彰すること</a:t>
            </a:r>
            <a:r>
              <a:rPr lang="ja-JP" altLang="en-US" sz="1400" dirty="0" smtClean="0"/>
              <a:t>ができなかった</a:t>
            </a:r>
            <a:r>
              <a:rPr lang="ja-JP" altLang="en-US" sz="1400" dirty="0"/>
              <a:t>が、協働賞により、協働者についても顕彰が可能となる。</a:t>
            </a:r>
          </a:p>
        </p:txBody>
      </p:sp>
      <p:sp>
        <p:nvSpPr>
          <p:cNvPr id="19" name="角丸四角形 18"/>
          <p:cNvSpPr/>
          <p:nvPr/>
        </p:nvSpPr>
        <p:spPr>
          <a:xfrm>
            <a:off x="467544" y="751514"/>
            <a:ext cx="1983619" cy="3012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t>「協働賞」の設置趣旨</a:t>
            </a:r>
            <a:endParaRPr kumimoji="1" lang="ja-JP" altLang="en-US" sz="1400" b="1" dirty="0"/>
          </a:p>
        </p:txBody>
      </p:sp>
      <p:sp>
        <p:nvSpPr>
          <p:cNvPr id="21" name="テキスト ボックス 20"/>
          <p:cNvSpPr txBox="1"/>
          <p:nvPr/>
        </p:nvSpPr>
        <p:spPr>
          <a:xfrm>
            <a:off x="4815294" y="6367099"/>
            <a:ext cx="3981677" cy="276999"/>
          </a:xfrm>
          <a:prstGeom prst="rect">
            <a:avLst/>
          </a:prstGeom>
          <a:noFill/>
        </p:spPr>
        <p:txBody>
          <a:bodyPr wrap="square" rtlCol="0">
            <a:spAutoFit/>
          </a:bodyPr>
          <a:lstStyle/>
          <a:p>
            <a:r>
              <a:rPr lang="en-US" altLang="ja-JP" sz="900" dirty="0"/>
              <a:t>※</a:t>
            </a:r>
            <a:r>
              <a:rPr lang="ja-JP" altLang="en-US" sz="1050" dirty="0"/>
              <a:t>　</a:t>
            </a:r>
            <a:r>
              <a:rPr lang="ja-JP" altLang="en-US" sz="1200" dirty="0"/>
              <a:t>推薦書の「協働者」欄・「協働取組」欄に記載のあるもの</a:t>
            </a:r>
            <a:r>
              <a:rPr lang="ja-JP" altLang="en-US" sz="1200" dirty="0" smtClean="0"/>
              <a:t>。</a:t>
            </a:r>
            <a:endParaRPr kumimoji="1" lang="ja-JP" altLang="en-US" sz="1600" dirty="0"/>
          </a:p>
        </p:txBody>
      </p:sp>
      <p:cxnSp>
        <p:nvCxnSpPr>
          <p:cNvPr id="24" name="直線コネクタ 23"/>
          <p:cNvCxnSpPr/>
          <p:nvPr/>
        </p:nvCxnSpPr>
        <p:spPr>
          <a:xfrm>
            <a:off x="332632" y="3732783"/>
            <a:ext cx="0" cy="180529"/>
          </a:xfrm>
          <a:prstGeom prst="line">
            <a:avLst/>
          </a:prstGeom>
        </p:spPr>
        <p:style>
          <a:lnRef idx="1">
            <a:schemeClr val="dk1"/>
          </a:lnRef>
          <a:fillRef idx="0">
            <a:schemeClr val="dk1"/>
          </a:fillRef>
          <a:effectRef idx="0">
            <a:schemeClr val="dk1"/>
          </a:effectRef>
          <a:fontRef idx="minor">
            <a:schemeClr val="tx1"/>
          </a:fontRef>
        </p:style>
      </p:cxnSp>
      <p:cxnSp>
        <p:nvCxnSpPr>
          <p:cNvPr id="26" name="直線コネクタ 25"/>
          <p:cNvCxnSpPr/>
          <p:nvPr/>
        </p:nvCxnSpPr>
        <p:spPr>
          <a:xfrm>
            <a:off x="332632" y="3732783"/>
            <a:ext cx="4608512" cy="0"/>
          </a:xfrm>
          <a:prstGeom prst="line">
            <a:avLst/>
          </a:prstGeom>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a:xfrm>
            <a:off x="4941144" y="3732783"/>
            <a:ext cx="0" cy="180528"/>
          </a:xfrm>
          <a:prstGeom prst="line">
            <a:avLst/>
          </a:prstGeom>
        </p:spPr>
        <p:style>
          <a:lnRef idx="1">
            <a:schemeClr val="dk1"/>
          </a:lnRef>
          <a:fillRef idx="0">
            <a:schemeClr val="dk1"/>
          </a:fillRef>
          <a:effectRef idx="0">
            <a:schemeClr val="dk1"/>
          </a:effectRef>
          <a:fontRef idx="minor">
            <a:schemeClr val="tx1"/>
          </a:fontRef>
        </p:style>
      </p:cxnSp>
      <p:cxnSp>
        <p:nvCxnSpPr>
          <p:cNvPr id="36" name="直線コネクタ 35"/>
          <p:cNvCxnSpPr/>
          <p:nvPr/>
        </p:nvCxnSpPr>
        <p:spPr>
          <a:xfrm>
            <a:off x="2604283" y="3193231"/>
            <a:ext cx="1" cy="539552"/>
          </a:xfrm>
          <a:prstGeom prst="line">
            <a:avLst/>
          </a:prstGeom>
        </p:spPr>
        <p:style>
          <a:lnRef idx="1">
            <a:schemeClr val="dk1"/>
          </a:lnRef>
          <a:fillRef idx="0">
            <a:schemeClr val="dk1"/>
          </a:fillRef>
          <a:effectRef idx="0">
            <a:schemeClr val="dk1"/>
          </a:effectRef>
          <a:fontRef idx="minor">
            <a:schemeClr val="tx1"/>
          </a:fontRef>
        </p:style>
      </p:cxnSp>
      <p:cxnSp>
        <p:nvCxnSpPr>
          <p:cNvPr id="53" name="直線コネクタ 52"/>
          <p:cNvCxnSpPr/>
          <p:nvPr/>
        </p:nvCxnSpPr>
        <p:spPr>
          <a:xfrm>
            <a:off x="5013151" y="3732783"/>
            <a:ext cx="0" cy="180529"/>
          </a:xfrm>
          <a:prstGeom prst="line">
            <a:avLst/>
          </a:prstGeom>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a:xfrm>
            <a:off x="5013151" y="3732783"/>
            <a:ext cx="3596808" cy="0"/>
          </a:xfrm>
          <a:prstGeom prst="line">
            <a:avLst/>
          </a:prstGeom>
        </p:spPr>
        <p:style>
          <a:lnRef idx="1">
            <a:schemeClr val="dk1"/>
          </a:lnRef>
          <a:fillRef idx="0">
            <a:schemeClr val="dk1"/>
          </a:fillRef>
          <a:effectRef idx="0">
            <a:schemeClr val="dk1"/>
          </a:effectRef>
          <a:fontRef idx="minor">
            <a:schemeClr val="tx1"/>
          </a:fontRef>
        </p:style>
      </p:cxnSp>
      <p:cxnSp>
        <p:nvCxnSpPr>
          <p:cNvPr id="55" name="直線コネクタ 54"/>
          <p:cNvCxnSpPr/>
          <p:nvPr/>
        </p:nvCxnSpPr>
        <p:spPr>
          <a:xfrm>
            <a:off x="8620179" y="3732783"/>
            <a:ext cx="0" cy="180528"/>
          </a:xfrm>
          <a:prstGeom prst="line">
            <a:avLst/>
          </a:prstGeom>
        </p:spPr>
        <p:style>
          <a:lnRef idx="1">
            <a:schemeClr val="dk1"/>
          </a:lnRef>
          <a:fillRef idx="0">
            <a:schemeClr val="dk1"/>
          </a:fillRef>
          <a:effectRef idx="0">
            <a:schemeClr val="dk1"/>
          </a:effectRef>
          <a:fontRef idx="minor">
            <a:schemeClr val="tx1"/>
          </a:fontRef>
        </p:style>
      </p:cxnSp>
      <p:cxnSp>
        <p:nvCxnSpPr>
          <p:cNvPr id="56" name="直線コネクタ 55"/>
          <p:cNvCxnSpPr/>
          <p:nvPr/>
        </p:nvCxnSpPr>
        <p:spPr>
          <a:xfrm>
            <a:off x="6924763" y="3201324"/>
            <a:ext cx="0" cy="531459"/>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626683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207</Words>
  <Application>Microsoft Office PowerPoint</Application>
  <PresentationFormat>画面に合わせる (4:3)</PresentationFormat>
  <Paragraphs>20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高橋　一樹</dc:creator>
  <cp:lastModifiedBy>竹内　康之</cp:lastModifiedBy>
  <cp:revision>23</cp:revision>
  <cp:lastPrinted>2015-06-22T08:03:28Z</cp:lastPrinted>
  <dcterms:created xsi:type="dcterms:W3CDTF">2014-06-20T07:01:00Z</dcterms:created>
  <dcterms:modified xsi:type="dcterms:W3CDTF">2017-09-25T06:08:22Z</dcterms:modified>
</cp:coreProperties>
</file>