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CCFFCC"/>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89" autoAdjust="0"/>
    <p:restoredTop sz="92606" autoAdjust="0"/>
  </p:normalViewPr>
  <p:slideViewPr>
    <p:cSldViewPr>
      <p:cViewPr>
        <p:scale>
          <a:sx n="75" d="100"/>
          <a:sy n="75" d="100"/>
        </p:scale>
        <p:origin x="654" y="5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DDB2355-4692-444A-801C-088790ACA373}" type="datetimeFigureOut">
              <a:rPr kumimoji="1" lang="ja-JP" altLang="en-US" smtClean="0"/>
              <a:t>2020/10/12</a:t>
            </a:fld>
            <a:endParaRPr kumimoji="1" lang="ja-JP" altLang="en-US" dirty="0"/>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20F0E35-1330-4F1E-8C2F-2679904FD523}" type="slidenum">
              <a:rPr kumimoji="1" lang="ja-JP" altLang="en-US" smtClean="0"/>
              <a:t>‹#›</a:t>
            </a:fld>
            <a:endParaRPr kumimoji="1" lang="ja-JP" altLang="en-US" dirty="0"/>
          </a:p>
        </p:txBody>
      </p:sp>
    </p:spTree>
    <p:extLst>
      <p:ext uri="{BB962C8B-B14F-4D97-AF65-F5344CB8AC3E}">
        <p14:creationId xmlns:p14="http://schemas.microsoft.com/office/powerpoint/2010/main" val="1134730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0F0E35-1330-4F1E-8C2F-2679904FD523}" type="slidenum">
              <a:rPr kumimoji="1" lang="ja-JP" altLang="en-US" smtClean="0"/>
              <a:t>1</a:t>
            </a:fld>
            <a:endParaRPr kumimoji="1" lang="ja-JP" altLang="en-US" dirty="0"/>
          </a:p>
        </p:txBody>
      </p:sp>
    </p:spTree>
    <p:extLst>
      <p:ext uri="{BB962C8B-B14F-4D97-AF65-F5344CB8AC3E}">
        <p14:creationId xmlns:p14="http://schemas.microsoft.com/office/powerpoint/2010/main" val="481602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2020/10/12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1838074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2020/10/12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140129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2020/10/12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88022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2020/10/12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55786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2020/10/12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1060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2020/10/12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71163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161F6EF-57EE-447A-95B8-BF33D5DC6E2E}" type="datetimeFigureOut">
              <a:rPr kumimoji="1" lang="ja-JP" altLang="en-US" smtClean="0"/>
              <a:t>2020/10/12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4518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161F6EF-57EE-447A-95B8-BF33D5DC6E2E}" type="datetimeFigureOut">
              <a:rPr kumimoji="1" lang="ja-JP" altLang="en-US" smtClean="0"/>
              <a:t>2020/10/12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34147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61F6EF-57EE-447A-95B8-BF33D5DC6E2E}" type="datetimeFigureOut">
              <a:rPr kumimoji="1" lang="ja-JP" altLang="en-US" smtClean="0"/>
              <a:t>2020/10/12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227313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2020/10/12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88235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2020/10/12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80282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7161F6EF-57EE-447A-95B8-BF33D5DC6E2E}" type="datetimeFigureOut">
              <a:rPr kumimoji="1" lang="ja-JP" altLang="en-US" smtClean="0"/>
              <a:t>2020/10/12</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BF0AA03-7DEB-45D1-B58C-7C6901B8AE97}" type="slidenum">
              <a:rPr kumimoji="1" lang="ja-JP" altLang="en-US" smtClean="0"/>
              <a:t>‹#›</a:t>
            </a:fld>
            <a:endParaRPr kumimoji="1" lang="ja-JP" altLang="en-US" dirty="0"/>
          </a:p>
        </p:txBody>
      </p:sp>
    </p:spTree>
    <p:extLst>
      <p:ext uri="{BB962C8B-B14F-4D97-AF65-F5344CB8AC3E}">
        <p14:creationId xmlns:p14="http://schemas.microsoft.com/office/powerpoint/2010/main" val="394479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角丸四角形 57"/>
          <p:cNvSpPr/>
          <p:nvPr/>
        </p:nvSpPr>
        <p:spPr>
          <a:xfrm>
            <a:off x="1960197" y="1057206"/>
            <a:ext cx="10489275" cy="375744"/>
          </a:xfrm>
          <a:prstGeom prst="roundRect">
            <a:avLst>
              <a:gd name="adj" fmla="val 7859"/>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horz" lIns="91429" tIns="45714" rIns="91429" bIns="45714" rtlCol="0" anchor="ctr"/>
          <a:lstStyle/>
          <a:p>
            <a:pPr algn="ctr">
              <a:lnSpc>
                <a:spcPts val="3300"/>
              </a:lnSpc>
            </a:pPr>
            <a:r>
              <a:rPr lang="ja-JP" altLang="en-US" sz="2000" b="1"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みどりの風を感じる大都市・大阪</a:t>
            </a:r>
          </a:p>
        </p:txBody>
      </p:sp>
      <p:sp>
        <p:nvSpPr>
          <p:cNvPr id="39" name="角丸四角形 38"/>
          <p:cNvSpPr/>
          <p:nvPr/>
        </p:nvSpPr>
        <p:spPr>
          <a:xfrm>
            <a:off x="130243" y="581265"/>
            <a:ext cx="8481090" cy="345968"/>
          </a:xfrm>
          <a:prstGeom prst="roundRect">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lIns="87856" tIns="103779" rIns="87856" bIns="43927" rtlCol="0" anchor="ctr"/>
          <a:lstStyle/>
          <a:p>
            <a:pPr algn="ctr"/>
            <a:r>
              <a:rPr lang="ja-JP" altLang="en-US" sz="1922" b="1" spc="577" dirty="0">
                <a:latin typeface="メイリオ" panose="020B0604030504040204" pitchFamily="50" charset="-128"/>
                <a:ea typeface="メイリオ" panose="020B0604030504040204" pitchFamily="50" charset="-128"/>
                <a:cs typeface="メイリオ" panose="020B0604030504040204" pitchFamily="50" charset="-128"/>
              </a:rPr>
              <a:t>令和３年度　</a:t>
            </a:r>
            <a:r>
              <a:rPr lang="ja-JP" altLang="en-US" sz="1800" b="1" spc="600" dirty="0">
                <a:latin typeface="メイリオ" panose="020B0604030504040204" pitchFamily="50" charset="-128"/>
                <a:ea typeface="メイリオ" panose="020B0604030504040204" pitchFamily="50" charset="-128"/>
                <a:cs typeface="メイリオ" panose="020B0604030504040204" pitchFamily="50" charset="-128"/>
              </a:rPr>
              <a:t>みどりの基金を活用して実施する事業（案）</a:t>
            </a:r>
            <a:endParaRPr lang="ja-JP" altLang="en-US" sz="1922" b="1" spc="577"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テキスト ボックス 40"/>
          <p:cNvSpPr txBox="1"/>
          <p:nvPr/>
        </p:nvSpPr>
        <p:spPr>
          <a:xfrm>
            <a:off x="11293878" y="91572"/>
            <a:ext cx="1299610" cy="388120"/>
          </a:xfrm>
          <a:prstGeom prst="rect">
            <a:avLst/>
          </a:prstGeom>
          <a:noFill/>
          <a:ln>
            <a:solidFill>
              <a:schemeClr val="tx1"/>
            </a:solidFill>
          </a:ln>
        </p:spPr>
        <p:txBody>
          <a:bodyPr wrap="square" rtlCol="0">
            <a:spAutoFit/>
          </a:bodyPr>
          <a:lstStyle/>
          <a:p>
            <a:pPr algn="ctr"/>
            <a:r>
              <a:rPr lang="ja-JP" altLang="en-US" sz="1922" dirty="0" smtClean="0"/>
              <a:t>資料３－１</a:t>
            </a:r>
            <a:endParaRPr lang="ja-JP" altLang="en-US" sz="1922" dirty="0"/>
          </a:p>
        </p:txBody>
      </p:sp>
      <p:sp>
        <p:nvSpPr>
          <p:cNvPr id="45" name="正方形/長方形 44"/>
          <p:cNvSpPr/>
          <p:nvPr/>
        </p:nvSpPr>
        <p:spPr>
          <a:xfrm>
            <a:off x="8668593" y="506646"/>
            <a:ext cx="2833397" cy="487983"/>
          </a:xfrm>
          <a:prstGeom prst="rect">
            <a:avLst/>
          </a:prstGeom>
        </p:spPr>
        <p:txBody>
          <a:bodyPr wrap="square">
            <a:spAutoFit/>
          </a:bodyPr>
          <a:lstStyle/>
          <a:p>
            <a:r>
              <a:rPr lang="en-US" altLang="ja-JP" sz="865" dirty="0">
                <a:ea typeface="HG丸ｺﾞｼｯｸM-PRO" panose="020F0600000000000000" pitchFamily="50" charset="-128"/>
                <a:cs typeface="Times New Roman" panose="02020603050405020304" pitchFamily="18" charset="0"/>
              </a:rPr>
              <a:t>※</a:t>
            </a:r>
            <a:r>
              <a:rPr lang="ja-JP" altLang="en-US" sz="865" dirty="0">
                <a:ea typeface="HG丸ｺﾞｼｯｸM-PRO" panose="020F0600000000000000" pitchFamily="50" charset="-128"/>
                <a:cs typeface="Times New Roman" panose="02020603050405020304" pitchFamily="18" charset="0"/>
              </a:rPr>
              <a:t>掲載の各事業については、</a:t>
            </a:r>
            <a:r>
              <a:rPr lang="ja-JP" altLang="ja-JP" sz="865" dirty="0">
                <a:ea typeface="HG丸ｺﾞｼｯｸM-PRO" panose="020F0600000000000000" pitchFamily="50" charset="-128"/>
                <a:cs typeface="Times New Roman" panose="02020603050405020304" pitchFamily="18" charset="0"/>
              </a:rPr>
              <a:t>今後、財政部局との議論、議会での審議を経て、最終的に決ま</a:t>
            </a:r>
            <a:r>
              <a:rPr lang="ja-JP" altLang="en-US" sz="865" dirty="0">
                <a:ea typeface="HG丸ｺﾞｼｯｸM-PRO" panose="020F0600000000000000" pitchFamily="50" charset="-128"/>
                <a:cs typeface="Times New Roman" panose="02020603050405020304" pitchFamily="18" charset="0"/>
              </a:rPr>
              <a:t>るもの</a:t>
            </a:r>
            <a:r>
              <a:rPr lang="ja-JP" altLang="ja-JP" sz="865" dirty="0">
                <a:ea typeface="HG丸ｺﾞｼｯｸM-PRO" panose="020F0600000000000000" pitchFamily="50" charset="-128"/>
                <a:cs typeface="Times New Roman" panose="02020603050405020304" pitchFamily="18" charset="0"/>
              </a:rPr>
              <a:t>であるため、事業の成立の可否、内容の変更等がある</a:t>
            </a:r>
            <a:endParaRPr lang="ja-JP" altLang="en-US" sz="865" dirty="0"/>
          </a:p>
        </p:txBody>
      </p:sp>
      <p:sp>
        <p:nvSpPr>
          <p:cNvPr id="57" name="角丸四角形 56"/>
          <p:cNvSpPr/>
          <p:nvPr/>
        </p:nvSpPr>
        <p:spPr>
          <a:xfrm>
            <a:off x="142186" y="1034260"/>
            <a:ext cx="1775498" cy="398690"/>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87856" tIns="138372" rIns="87856" bIns="43927" rtlCol="0" anchor="ctr"/>
          <a:lstStyle/>
          <a:p>
            <a:pPr algn="ctr"/>
            <a:r>
              <a:rPr lang="ja-JP" altLang="en-US" sz="1537" b="1" spc="-144" dirty="0">
                <a:latin typeface="メイリオ" panose="020B0604030504040204" pitchFamily="50" charset="-128"/>
                <a:ea typeface="メイリオ" panose="020B0604030504040204" pitchFamily="50" charset="-128"/>
                <a:cs typeface="メイリオ" panose="020B0604030504040204" pitchFamily="50" charset="-128"/>
              </a:rPr>
              <a:t>目ざすべき将来像</a:t>
            </a:r>
          </a:p>
        </p:txBody>
      </p:sp>
      <p:sp>
        <p:nvSpPr>
          <p:cNvPr id="62" name="角丸四角形 61"/>
          <p:cNvSpPr/>
          <p:nvPr/>
        </p:nvSpPr>
        <p:spPr>
          <a:xfrm>
            <a:off x="679379" y="1572143"/>
            <a:ext cx="11770093" cy="523072"/>
          </a:xfrm>
          <a:prstGeom prst="roundRect">
            <a:avLst>
              <a:gd name="adj" fmla="val 7483"/>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wrap="square" tIns="36000" bIns="36000" rtlCol="0" anchor="ctr">
            <a:spAutoFit/>
          </a:bodyPr>
          <a:lstStyle/>
          <a:p>
            <a:pPr marL="1800225" indent="-276225"/>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〇 地域住民等の緑化活動への支援を中心に、「みどりの風促進区域」内でのみどりづくりへの取組みの強化を図り、</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00225" indent="-276225"/>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引き続き</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「みどりの</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風を感じるネットワーク」</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の形成を進める。</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角丸四角形 62"/>
          <p:cNvSpPr/>
          <p:nvPr/>
        </p:nvSpPr>
        <p:spPr>
          <a:xfrm>
            <a:off x="751689" y="1653986"/>
            <a:ext cx="1512000" cy="288032"/>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lnSpc>
                <a:spcPts val="2500"/>
              </a:lnSpc>
            </a:pP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事業の方向性</a:t>
            </a:r>
          </a:p>
        </p:txBody>
      </p:sp>
      <p:cxnSp>
        <p:nvCxnSpPr>
          <p:cNvPr id="93" name="直線コネクタ 92"/>
          <p:cNvCxnSpPr/>
          <p:nvPr/>
        </p:nvCxnSpPr>
        <p:spPr>
          <a:xfrm>
            <a:off x="1524234" y="2280320"/>
            <a:ext cx="56336" cy="7196186"/>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94" name="角丸四角形 93"/>
          <p:cNvSpPr/>
          <p:nvPr/>
        </p:nvSpPr>
        <p:spPr>
          <a:xfrm>
            <a:off x="1792288" y="3869487"/>
            <a:ext cx="9087550" cy="426255"/>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noAutofit/>
          </a:bodyPr>
          <a:lstStyle/>
          <a:p>
            <a:pPr algn="ctr">
              <a:lnSpc>
                <a:spcPts val="2500"/>
              </a:lnSpc>
            </a:pPr>
            <a:r>
              <a:rPr lang="ja-JP" altLang="en-US" sz="16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地域緑化推進事業</a:t>
            </a:r>
          </a:p>
        </p:txBody>
      </p:sp>
      <p:cxnSp>
        <p:nvCxnSpPr>
          <p:cNvPr id="95" name="直線コネクタ 94"/>
          <p:cNvCxnSpPr/>
          <p:nvPr/>
        </p:nvCxnSpPr>
        <p:spPr>
          <a:xfrm>
            <a:off x="352128" y="2280320"/>
            <a:ext cx="12241360" cy="0"/>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97" name="大かっこ 96"/>
          <p:cNvSpPr/>
          <p:nvPr/>
        </p:nvSpPr>
        <p:spPr>
          <a:xfrm>
            <a:off x="1977006" y="4373543"/>
            <a:ext cx="8136904" cy="715089"/>
          </a:xfrm>
          <a:prstGeom prst="bracketPair">
            <a:avLst/>
          </a:prstGeom>
          <a:ln>
            <a:solidFill>
              <a:schemeClr val="tx1"/>
            </a:solidFill>
          </a:ln>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自治会、住民グループなどに市町村を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通じて苗木</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を配付し、住民による地域の植樹活動を促進</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「みどりの風促進区域」内での普及啓発を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強化</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（配付対象）・多くの方の目に触れる場所</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公園</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学校、住宅地等</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で地域の方々が協同で行う緑化活動</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9" name="角丸四角形 98"/>
          <p:cNvSpPr/>
          <p:nvPr/>
        </p:nvSpPr>
        <p:spPr>
          <a:xfrm>
            <a:off x="1792288" y="5251567"/>
            <a:ext cx="9111411" cy="360000"/>
          </a:xfrm>
          <a:prstGeom prst="roundRect">
            <a:avLst/>
          </a:prstGeom>
          <a:solidFill>
            <a:srgbClr val="C00000"/>
          </a:solidFill>
          <a:ln>
            <a:noFill/>
          </a:ln>
          <a:effectLst/>
        </p:spPr>
        <p:style>
          <a:lnRef idx="2">
            <a:schemeClr val="accent3"/>
          </a:lnRef>
          <a:fillRef idx="1">
            <a:schemeClr val="lt1"/>
          </a:fillRef>
          <a:effectRef idx="0">
            <a:schemeClr val="accent3"/>
          </a:effectRef>
          <a:fontRef idx="minor">
            <a:schemeClr val="dk1"/>
          </a:fontRef>
        </p:style>
        <p:txBody>
          <a:bodyPr lIns="36000" rIns="36000" rtlCol="0" anchor="ctr">
            <a:noAutofit/>
          </a:bodyPr>
          <a:lstStyle/>
          <a:p>
            <a:pPr algn="ctr">
              <a:lnSpc>
                <a:spcPts val="2500"/>
              </a:lnSpc>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良好な緑陰づくり支援事業</a:t>
            </a:r>
          </a:p>
        </p:txBody>
      </p:sp>
      <p:sp>
        <p:nvSpPr>
          <p:cNvPr id="100" name="大かっこ 99"/>
          <p:cNvSpPr/>
          <p:nvPr/>
        </p:nvSpPr>
        <p:spPr>
          <a:xfrm>
            <a:off x="1964369" y="5673424"/>
            <a:ext cx="8149542" cy="690086"/>
          </a:xfrm>
          <a:prstGeom prst="bracketPair">
            <a:avLst>
              <a:gd name="adj" fmla="val 10990"/>
            </a:avLst>
          </a:prstGeom>
          <a:ln>
            <a:solidFill>
              <a:schemeClr val="tx1"/>
            </a:solidFill>
          </a:ln>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民間</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施設による接道部への高木緑化を支援し、将来にわたって大阪の魅力となる沿道の良好な緑陰形成を促進</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（助成対象）</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・民間施設</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マンション</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、事業所、商業</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施設等</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個人</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の戸建住宅を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除く</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）の接道部での高木植樹</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道路</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と敷地の境界から３ｍ以内の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場所への樹</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高３ｍ以上の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樹木の植樹</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01" name="角丸四角形 100"/>
          <p:cNvSpPr/>
          <p:nvPr/>
        </p:nvSpPr>
        <p:spPr>
          <a:xfrm>
            <a:off x="10361240" y="4373543"/>
            <a:ext cx="496110" cy="283927"/>
          </a:xfrm>
          <a:prstGeom prst="roundRect">
            <a:avLst/>
          </a:prstGeom>
          <a:solidFill>
            <a:schemeClr val="tx2">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委　託</a:t>
            </a:r>
            <a:endParaRPr kumimoji="1" lang="en-US" altLang="ja-JP" sz="1100" b="1"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2" name="角丸四角形 101"/>
          <p:cNvSpPr/>
          <p:nvPr/>
        </p:nvSpPr>
        <p:spPr>
          <a:xfrm>
            <a:off x="1792288" y="2501335"/>
            <a:ext cx="9111014" cy="420259"/>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noAutofit/>
          </a:bodyPr>
          <a:lstStyle/>
          <a:p>
            <a:pPr algn="ctr">
              <a:lnSpc>
                <a:spcPts val="2500"/>
              </a:lnSpc>
            </a:pPr>
            <a:r>
              <a:rPr lang="ja-JP" altLang="en-US" sz="16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みどりづくり推進事業</a:t>
            </a:r>
            <a:endParaRPr lang="zh-TW" altLang="en-US" sz="16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大かっこ 102"/>
          <p:cNvSpPr/>
          <p:nvPr/>
        </p:nvSpPr>
        <p:spPr>
          <a:xfrm>
            <a:off x="1977006" y="3005391"/>
            <a:ext cx="8136904" cy="715089"/>
          </a:xfrm>
          <a:prstGeom prst="bracketPair">
            <a:avLst/>
          </a:prstGeom>
          <a:ln>
            <a:solidFill>
              <a:schemeClr val="tx1"/>
            </a:solidFill>
          </a:ln>
        </p:spPr>
        <p:txBody>
          <a:bodyPr wrap="square">
            <a:spAutoFit/>
          </a:bodyPr>
          <a:lstStyle/>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PTA</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や商店会などの地域団体が連携して行う花壇づくりや幼稚園等での植樹、芝生化などの緑化活動を促進</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「みどりの風促進区域」内での普及啓発を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強化</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（助成対象）・地域</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の緑化組織</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地域住民、ＰＴＡ、民間企業等で構成</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が協同で行う緑化活動</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4" name="角丸四角形 103"/>
          <p:cNvSpPr/>
          <p:nvPr/>
        </p:nvSpPr>
        <p:spPr>
          <a:xfrm>
            <a:off x="10404894" y="3003904"/>
            <a:ext cx="498408" cy="312300"/>
          </a:xfrm>
          <a:prstGeom prst="roundRect">
            <a:avLst/>
          </a:prstGeom>
          <a:solidFill>
            <a:schemeClr val="tx2"/>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助　成</a:t>
            </a:r>
            <a:endParaRPr kumimoji="1" lang="en-US" altLang="ja-JP" sz="11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5" name="角丸四角形 104"/>
          <p:cNvSpPr/>
          <p:nvPr/>
        </p:nvSpPr>
        <p:spPr>
          <a:xfrm>
            <a:off x="10414405" y="5686441"/>
            <a:ext cx="486207" cy="301337"/>
          </a:xfrm>
          <a:prstGeom prst="roundRect">
            <a:avLst/>
          </a:prstGeom>
          <a:solidFill>
            <a:schemeClr val="tx2"/>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助　成</a:t>
            </a:r>
            <a:endParaRPr kumimoji="1" lang="en-US" altLang="ja-JP" sz="11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6" name="テキスト ボックス 105"/>
          <p:cNvSpPr txBox="1"/>
          <p:nvPr/>
        </p:nvSpPr>
        <p:spPr>
          <a:xfrm>
            <a:off x="679379" y="2419145"/>
            <a:ext cx="619730" cy="3986127"/>
          </a:xfrm>
          <a:prstGeom prst="rect">
            <a:avLst/>
          </a:prstGeom>
          <a:noFill/>
          <a:ln>
            <a:solidFill>
              <a:srgbClr val="00B050"/>
            </a:solidFill>
          </a:ln>
        </p:spPr>
        <p:txBody>
          <a:bodyPr vert="eaVert" wrap="square" rtlCol="0" anchor="ctr" anchorCtr="0">
            <a:normAutofit lnSpcReduction="10000"/>
          </a:bodyPr>
          <a:lstStyle/>
          <a:p>
            <a:pPr algn="ctr"/>
            <a:r>
              <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従来からの</a:t>
            </a:r>
            <a:endParaRPr kumimoji="1" lang="en-US" altLang="ja-JP" sz="15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継続事業</a:t>
            </a:r>
          </a:p>
        </p:txBody>
      </p:sp>
      <p:cxnSp>
        <p:nvCxnSpPr>
          <p:cNvPr id="109" name="直線コネクタ 108"/>
          <p:cNvCxnSpPr/>
          <p:nvPr/>
        </p:nvCxnSpPr>
        <p:spPr>
          <a:xfrm flipV="1">
            <a:off x="505559" y="7825305"/>
            <a:ext cx="12087929" cy="29065"/>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110" name="テキスト ボックス 109"/>
          <p:cNvSpPr txBox="1"/>
          <p:nvPr/>
        </p:nvSpPr>
        <p:spPr>
          <a:xfrm>
            <a:off x="11112500" y="2460912"/>
            <a:ext cx="1336972" cy="459700"/>
          </a:xfrm>
          <a:prstGeom prst="roundRect">
            <a:avLst/>
          </a:prstGeom>
          <a:noFill/>
          <a:ln w="19050">
            <a:solidFill>
              <a:schemeClr val="tx1"/>
            </a:solidFill>
            <a:prstDash val="dash"/>
          </a:ln>
        </p:spPr>
        <p:txBody>
          <a:bodyPr wrap="square" rtlCol="0">
            <a:spAutoFit/>
          </a:bodyPr>
          <a:lstStyle/>
          <a:p>
            <a:pPr algn="r"/>
            <a:r>
              <a:rPr lang="ja-JP" altLang="en-US" sz="1050" dirty="0"/>
              <a:t>令和２年度予算額</a:t>
            </a:r>
            <a:endParaRPr lang="en-US" altLang="ja-JP" sz="1050" dirty="0"/>
          </a:p>
          <a:p>
            <a:pPr algn="r"/>
            <a:r>
              <a:rPr lang="ja-JP" altLang="en-US" sz="1050" dirty="0"/>
              <a:t>１６，０００千円</a:t>
            </a:r>
            <a:endParaRPr kumimoji="1" lang="ja-JP" altLang="en-US" sz="1050" dirty="0"/>
          </a:p>
        </p:txBody>
      </p:sp>
      <p:sp>
        <p:nvSpPr>
          <p:cNvPr id="113" name="テキスト ボックス 112"/>
          <p:cNvSpPr txBox="1"/>
          <p:nvPr/>
        </p:nvSpPr>
        <p:spPr>
          <a:xfrm>
            <a:off x="11112500" y="3841835"/>
            <a:ext cx="1336972" cy="459700"/>
          </a:xfrm>
          <a:prstGeom prst="roundRect">
            <a:avLst/>
          </a:prstGeom>
          <a:noFill/>
          <a:ln w="19050">
            <a:solidFill>
              <a:schemeClr val="tx1"/>
            </a:solidFill>
            <a:prstDash val="dash"/>
          </a:ln>
        </p:spPr>
        <p:txBody>
          <a:bodyPr wrap="square" rtlCol="0">
            <a:spAutoFit/>
          </a:bodyPr>
          <a:lstStyle/>
          <a:p>
            <a:pPr algn="r"/>
            <a:r>
              <a:rPr lang="ja-JP" altLang="en-US" sz="1050" dirty="0"/>
              <a:t>令和２年度予算額</a:t>
            </a:r>
            <a:endParaRPr lang="en-US" altLang="ja-JP" sz="1050" dirty="0"/>
          </a:p>
          <a:p>
            <a:pPr algn="r"/>
            <a:r>
              <a:rPr lang="ja-JP" altLang="en-US" sz="1050" dirty="0"/>
              <a:t>１８，２２５千円</a:t>
            </a:r>
            <a:endParaRPr kumimoji="1" lang="ja-JP" altLang="en-US" sz="1050" dirty="0"/>
          </a:p>
        </p:txBody>
      </p:sp>
      <p:sp>
        <p:nvSpPr>
          <p:cNvPr id="114" name="テキスト ボックス 113"/>
          <p:cNvSpPr txBox="1"/>
          <p:nvPr/>
        </p:nvSpPr>
        <p:spPr>
          <a:xfrm>
            <a:off x="11112500" y="5232648"/>
            <a:ext cx="1336972" cy="459700"/>
          </a:xfrm>
          <a:prstGeom prst="roundRect">
            <a:avLst/>
          </a:prstGeom>
          <a:noFill/>
          <a:ln w="19050">
            <a:solidFill>
              <a:schemeClr val="tx1"/>
            </a:solidFill>
            <a:prstDash val="dash"/>
          </a:ln>
        </p:spPr>
        <p:txBody>
          <a:bodyPr wrap="square" rtlCol="0">
            <a:spAutoFit/>
          </a:bodyPr>
          <a:lstStyle/>
          <a:p>
            <a:pPr algn="r"/>
            <a:r>
              <a:rPr lang="ja-JP" altLang="en-US" sz="1050" dirty="0"/>
              <a:t>令和２年度予算額</a:t>
            </a:r>
            <a:endParaRPr lang="en-US" altLang="ja-JP" sz="1050" dirty="0"/>
          </a:p>
          <a:p>
            <a:pPr algn="r"/>
            <a:r>
              <a:rPr lang="ja-JP" altLang="en-US" sz="1050" dirty="0"/>
              <a:t>５，０００千円</a:t>
            </a:r>
            <a:endParaRPr kumimoji="1" lang="ja-JP" altLang="en-US" sz="1050" dirty="0"/>
          </a:p>
        </p:txBody>
      </p:sp>
      <p:sp>
        <p:nvSpPr>
          <p:cNvPr id="119" name="角丸四角形 118"/>
          <p:cNvSpPr/>
          <p:nvPr/>
        </p:nvSpPr>
        <p:spPr>
          <a:xfrm>
            <a:off x="1960197" y="6580085"/>
            <a:ext cx="8170811" cy="1059745"/>
          </a:xfrm>
          <a:prstGeom prst="roundRect">
            <a:avLst>
              <a:gd name="adj" fmla="val 7254"/>
            </a:avLst>
          </a:prstGeom>
          <a:noFill/>
          <a:ln w="15875">
            <a:solidFill>
              <a:schemeClr val="tx1"/>
            </a:solidFill>
            <a:prstDash val="dashDot"/>
          </a:ln>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5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角丸四角形 36"/>
          <p:cNvSpPr/>
          <p:nvPr/>
        </p:nvSpPr>
        <p:spPr>
          <a:xfrm>
            <a:off x="1779646" y="7961397"/>
            <a:ext cx="9111411" cy="314942"/>
          </a:xfrm>
          <a:prstGeom prst="roundRect">
            <a:avLst/>
          </a:prstGeom>
          <a:solidFill>
            <a:srgbClr val="00B050"/>
          </a:solidFill>
          <a:ln>
            <a:noFill/>
          </a:ln>
          <a:effectLst/>
        </p:spPr>
        <p:style>
          <a:lnRef idx="2">
            <a:schemeClr val="accent3"/>
          </a:lnRef>
          <a:fillRef idx="1">
            <a:schemeClr val="lt1"/>
          </a:fillRef>
          <a:effectRef idx="0">
            <a:schemeClr val="accent3"/>
          </a:effectRef>
          <a:fontRef idx="minor">
            <a:schemeClr val="dk1"/>
          </a:fontRef>
        </p:style>
        <p:txBody>
          <a:bodyPr lIns="36000" rIns="36000" rtlCol="0" anchor="ctr">
            <a:noAutofit/>
          </a:bodyPr>
          <a:lstStyle/>
          <a:p>
            <a:pPr algn="ctr">
              <a:lnSpc>
                <a:spcPts val="2500"/>
              </a:lnSpc>
            </a:pP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実感できるみどりづくり事業</a:t>
            </a: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年度～令和元年度）</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大かっこ 37"/>
          <p:cNvSpPr/>
          <p:nvPr/>
        </p:nvSpPr>
        <p:spPr>
          <a:xfrm>
            <a:off x="1977294" y="8392085"/>
            <a:ext cx="8153714" cy="1084421"/>
          </a:xfrm>
          <a:prstGeom prst="bracketPair">
            <a:avLst>
              <a:gd name="adj" fmla="val 10990"/>
            </a:avLst>
          </a:prstGeom>
          <a:ln>
            <a:solidFill>
              <a:schemeClr val="tx1"/>
            </a:solidFill>
          </a:ln>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・実感できるみどりづくり事業において認定した「実感・みどり事業者」</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者が自主的に取組む緑化促進活動への</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支援を継続</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＜支援の例＞活動への助言、みどりづくり推進事業、地域緑化推進事業を活用した支援</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民間事業者による街区単位等の面的・線的なみどりのまちづくりに対して経費の一部を助成</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（平成</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年度～令和元年度）し、計８件の緑化整備を実施</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1917684" y="6456784"/>
            <a:ext cx="8311483" cy="1229328"/>
          </a:xfrm>
          <a:prstGeom prst="rect">
            <a:avLst/>
          </a:prstGeom>
          <a:noFill/>
          <a:ln>
            <a:noFill/>
          </a:ln>
          <a:effectLst/>
        </p:spPr>
        <p:style>
          <a:lnRef idx="2">
            <a:schemeClr val="accent3"/>
          </a:lnRef>
          <a:fillRef idx="1">
            <a:schemeClr val="lt1"/>
          </a:fillRef>
          <a:effectRef idx="0">
            <a:schemeClr val="accent3"/>
          </a:effectRef>
          <a:fontRef idx="minor">
            <a:schemeClr val="dk1"/>
          </a:fontRef>
        </p:style>
        <p:txBody>
          <a:bodyPr rtlCol="0" anchor="t"/>
          <a:lstStyle/>
          <a:p>
            <a:endParaRPr lang="en-US" altLang="ja-JP" sz="1200" strike="sngStrike"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〇みどりづくり推進事業及び、地域緑化推進事業の実施に係る新型</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コロナウイルス渦への対応について</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地域が行う緑化活動に際して必要な感染防止対策が実施されるよう、以下について参加される人数分相当の費用を</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助成</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委託の対象に設定</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①唾液による飛沫</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感染を防ぐための</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マスクの</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購入費用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②手指による接触感染を防ぐための消毒用</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アルコール、作業用手袋の</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購入費用</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688480" y="7961398"/>
            <a:ext cx="619730" cy="1515108"/>
          </a:xfrm>
          <a:prstGeom prst="rect">
            <a:avLst/>
          </a:prstGeom>
          <a:noFill/>
          <a:ln>
            <a:solidFill>
              <a:srgbClr val="00B050"/>
            </a:solidFill>
          </a:ln>
        </p:spPr>
        <p:txBody>
          <a:bodyPr vert="eaVert" wrap="square" rtlCol="0" anchor="ctr" anchorCtr="0">
            <a:normAutofit lnSpcReduction="10000"/>
          </a:bodyPr>
          <a:lstStyle/>
          <a:p>
            <a:pPr algn="ctr"/>
            <a:r>
              <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既往事業の</a:t>
            </a:r>
            <a:endParaRPr kumimoji="1" lang="en-US" altLang="ja-JP" sz="15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継続支援</a:t>
            </a:r>
          </a:p>
        </p:txBody>
      </p:sp>
      <p:sp>
        <p:nvSpPr>
          <p:cNvPr id="33" name="角丸四角形 32"/>
          <p:cNvSpPr/>
          <p:nvPr/>
        </p:nvSpPr>
        <p:spPr>
          <a:xfrm>
            <a:off x="10404894" y="8392085"/>
            <a:ext cx="496110" cy="283927"/>
          </a:xfrm>
          <a:prstGeom prst="roundRect">
            <a:avLst/>
          </a:prstGeom>
          <a:solidFill>
            <a:srgbClr val="99FF99"/>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ja-JP" altLang="en-US" sz="1100" b="1"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支　援</a:t>
            </a:r>
            <a:endParaRPr kumimoji="1" lang="en-US" altLang="ja-JP" sz="1100" b="1"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p:cNvSpPr txBox="1"/>
          <p:nvPr/>
        </p:nvSpPr>
        <p:spPr>
          <a:xfrm>
            <a:off x="700847" y="6580085"/>
            <a:ext cx="619730" cy="1059745"/>
          </a:xfrm>
          <a:prstGeom prst="rect">
            <a:avLst/>
          </a:prstGeom>
          <a:noFill/>
          <a:ln w="15875">
            <a:solidFill>
              <a:schemeClr val="tx1"/>
            </a:solidFill>
            <a:prstDash val="lgDashDot"/>
          </a:ln>
        </p:spPr>
        <p:txBody>
          <a:bodyPr vert="eaVert" wrap="square" rtlCol="0" anchor="ctr" anchorCtr="0">
            <a:normAutofit fontScale="77500" lnSpcReduction="20000"/>
          </a:bodyPr>
          <a:lstStyle/>
          <a:p>
            <a:pPr algn="ctr"/>
            <a:r>
              <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新型</a:t>
            </a: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コロナ禍へ</a:t>
            </a:r>
            <a:r>
              <a:rPr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対応</a:t>
            </a:r>
            <a:r>
              <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rPr>
              <a:t>支援</a:t>
            </a:r>
          </a:p>
        </p:txBody>
      </p:sp>
    </p:spTree>
    <p:extLst>
      <p:ext uri="{BB962C8B-B14F-4D97-AF65-F5344CB8AC3E}">
        <p14:creationId xmlns:p14="http://schemas.microsoft.com/office/powerpoint/2010/main" val="28791750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spPr>
      <a:bodyPr rtlCol="0" anchor="ctr"/>
      <a:lstStyle>
        <a:defPPr algn="ctr">
          <a:defRPr kumimoji="1" sz="15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3"/>
        </a:lnRef>
        <a:fillRef idx="1">
          <a:schemeClr val="lt1"/>
        </a:fillRef>
        <a:effectRef idx="0">
          <a:schemeClr val="accent3"/>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3F2D077-9C03-4FF9-8611-B4D435AE3F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D34CCA5-C9AA-42AD-9108-4DA201C0AE8B}">
  <ds:schemaRefs>
    <ds:schemaRef ds:uri="http://schemas.microsoft.com/office/infopath/2007/PartnerControls"/>
    <ds:schemaRef ds:uri="http://purl.org/dc/terms/"/>
    <ds:schemaRef ds:uri="http://schemas.microsoft.com/office/2006/documentManagement/types"/>
    <ds:schemaRef ds:uri="http://purl.org/dc/dcmitype/"/>
    <ds:schemaRef ds:uri="http://schemas.openxmlformats.org/package/2006/metadata/core-properties"/>
    <ds:schemaRef ds:uri="http://schemas.microsoft.com/office/2006/metadata/properties"/>
    <ds:schemaRef ds:uri="http://www.w3.org/XML/1998/namespace"/>
    <ds:schemaRef ds:uri="http://purl.org/dc/elements/1.1/"/>
  </ds:schemaRefs>
</ds:datastoreItem>
</file>

<file path=customXml/itemProps3.xml><?xml version="1.0" encoding="utf-8"?>
<ds:datastoreItem xmlns:ds="http://schemas.openxmlformats.org/officeDocument/2006/customXml" ds:itemID="{717476BC-81EC-4AB4-B324-6508648A5FB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2821</TotalTime>
  <Words>609</Words>
  <Application>Microsoft Office PowerPoint</Application>
  <PresentationFormat>A3 297x420 mm</PresentationFormat>
  <Paragraphs>48</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ＭＳ Ｐゴシック</vt:lpstr>
      <vt:lpstr>メイリオ</vt:lpstr>
      <vt:lpstr>Arial</vt:lpstr>
      <vt:lpstr>Calibri</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村本　康敬</dc:creator>
  <cp:lastModifiedBy>宮本　のぞみ</cp:lastModifiedBy>
  <cp:revision>416</cp:revision>
  <cp:lastPrinted>2020-10-12T01:22:47Z</cp:lastPrinted>
  <dcterms:created xsi:type="dcterms:W3CDTF">2015-09-15T00:22:39Z</dcterms:created>
  <dcterms:modified xsi:type="dcterms:W3CDTF">2020-10-12T01:23:36Z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