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89" autoAdjust="0"/>
    <p:restoredTop sz="92606" autoAdjust="0"/>
  </p:normalViewPr>
  <p:slideViewPr>
    <p:cSldViewPr>
      <p:cViewPr>
        <p:scale>
          <a:sx n="85" d="100"/>
          <a:sy n="85" d="100"/>
        </p:scale>
        <p:origin x="186" y="-201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2019/10/18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正方形/長方形 121"/>
          <p:cNvSpPr/>
          <p:nvPr/>
        </p:nvSpPr>
        <p:spPr>
          <a:xfrm>
            <a:off x="2074351" y="8562205"/>
            <a:ext cx="8039559" cy="972485"/>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今後</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・実感できるみどりづくり事業については、令和元年度で終了</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実感・みどり事業者」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が自主的に取組む</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緑化</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促進</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活動への助言、支援を継続</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実感できるみどりづくり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事業において支援していた</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実感・みどり事業者」への緑化補助については</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みどりづくり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推進事業において対応</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角丸四角形 57"/>
          <p:cNvSpPr/>
          <p:nvPr/>
        </p:nvSpPr>
        <p:spPr>
          <a:xfrm>
            <a:off x="2008312" y="1056184"/>
            <a:ext cx="10403969" cy="314889"/>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lnSpc>
                <a:spcPts val="3300"/>
              </a:lnSpc>
            </a:pP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みどり</a:t>
            </a: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の風を感じる</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大都市・大阪</a:t>
            </a:r>
            <a:endPar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角丸四角形 38"/>
          <p:cNvSpPr/>
          <p:nvPr/>
        </p:nvSpPr>
        <p:spPr>
          <a:xfrm>
            <a:off x="130243" y="581265"/>
            <a:ext cx="8481090" cy="345968"/>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103779" rIns="87856" bIns="43927" rtlCol="0" anchor="ctr"/>
          <a:lstStyle/>
          <a:p>
            <a:pPr algn="ct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令和２年度　</a:t>
            </a:r>
            <a:r>
              <a:rPr lang="ja-JP" altLang="en-US" sz="1800" b="1" spc="600" dirty="0">
                <a:latin typeface="メイリオ" panose="020B0604030504040204" pitchFamily="50" charset="-128"/>
                <a:ea typeface="メイリオ" panose="020B0604030504040204" pitchFamily="50" charset="-128"/>
                <a:cs typeface="メイリオ" panose="020B0604030504040204" pitchFamily="50" charset="-128"/>
              </a:rPr>
              <a:t>みどりの基金を活用して実施する事業（案）</a:t>
            </a:r>
            <a:endPar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1501990" y="533927"/>
            <a:ext cx="1244929" cy="388120"/>
          </a:xfrm>
          <a:prstGeom prst="rect">
            <a:avLst/>
          </a:prstGeom>
          <a:noFill/>
          <a:ln>
            <a:solidFill>
              <a:schemeClr val="tx1"/>
            </a:solidFill>
          </a:ln>
        </p:spPr>
        <p:txBody>
          <a:bodyPr wrap="square" rtlCol="0">
            <a:spAutoFit/>
          </a:bodyPr>
          <a:lstStyle/>
          <a:p>
            <a:pPr algn="ctr"/>
            <a:r>
              <a:rPr lang="ja-JP" altLang="en-US" sz="1922" dirty="0" smtClean="0"/>
              <a:t>資料</a:t>
            </a:r>
            <a:r>
              <a:rPr lang="en-US" altLang="ja-JP" sz="1922" dirty="0" smtClean="0"/>
              <a:t>3</a:t>
            </a:r>
            <a:r>
              <a:rPr lang="ja-JP" altLang="en-US" sz="1922" dirty="0" smtClean="0"/>
              <a:t>－</a:t>
            </a:r>
            <a:r>
              <a:rPr lang="en-US" altLang="ja-JP" sz="1922" dirty="0" smtClean="0"/>
              <a:t>1</a:t>
            </a:r>
            <a:endParaRPr lang="ja-JP" altLang="en-US" sz="1922" dirty="0"/>
          </a:p>
        </p:txBody>
      </p:sp>
      <p:sp>
        <p:nvSpPr>
          <p:cNvPr id="45" name="正方形/長方形 44"/>
          <p:cNvSpPr/>
          <p:nvPr/>
        </p:nvSpPr>
        <p:spPr>
          <a:xfrm>
            <a:off x="8668593" y="506646"/>
            <a:ext cx="2833397" cy="487983"/>
          </a:xfrm>
          <a:prstGeom prst="rect">
            <a:avLst/>
          </a:prstGeom>
        </p:spPr>
        <p:txBody>
          <a:bodyPr wrap="square">
            <a:spAutoFit/>
          </a:bodyPr>
          <a:lstStyle/>
          <a:p>
            <a:r>
              <a:rPr lang="en-US" altLang="ja-JP" sz="865" dirty="0">
                <a:ea typeface="HG丸ｺﾞｼｯｸM-PRO" panose="020F0600000000000000" pitchFamily="50" charset="-128"/>
                <a:cs typeface="Times New Roman" panose="02020603050405020304" pitchFamily="18" charset="0"/>
              </a:rPr>
              <a:t>※</a:t>
            </a:r>
            <a:r>
              <a:rPr lang="ja-JP" altLang="en-US" sz="865" dirty="0">
                <a:ea typeface="HG丸ｺﾞｼｯｸM-PRO" panose="020F0600000000000000" pitchFamily="50" charset="-128"/>
                <a:cs typeface="Times New Roman" panose="02020603050405020304" pitchFamily="18" charset="0"/>
              </a:rPr>
              <a:t>掲載の各事業については、</a:t>
            </a:r>
            <a:r>
              <a:rPr lang="ja-JP" altLang="ja-JP" sz="865" dirty="0">
                <a:ea typeface="HG丸ｺﾞｼｯｸM-PRO" panose="020F0600000000000000" pitchFamily="50" charset="-128"/>
                <a:cs typeface="Times New Roman" panose="02020603050405020304" pitchFamily="18" charset="0"/>
              </a:rPr>
              <a:t>今後、財政部局との議論、議会での審議を経て、最終的に決ま</a:t>
            </a:r>
            <a:r>
              <a:rPr lang="ja-JP" altLang="en-US" sz="865" dirty="0">
                <a:ea typeface="HG丸ｺﾞｼｯｸM-PRO" panose="020F0600000000000000" pitchFamily="50" charset="-128"/>
                <a:cs typeface="Times New Roman" panose="02020603050405020304" pitchFamily="18" charset="0"/>
              </a:rPr>
              <a:t>るもの</a:t>
            </a:r>
            <a:r>
              <a:rPr lang="ja-JP" altLang="ja-JP" sz="865" dirty="0">
                <a:ea typeface="HG丸ｺﾞｼｯｸM-PRO" panose="020F0600000000000000" pitchFamily="50" charset="-128"/>
                <a:cs typeface="Times New Roman" panose="02020603050405020304" pitchFamily="18" charset="0"/>
              </a:rPr>
              <a:t>であるため、事業の成立の可否、内容の変更等がある</a:t>
            </a:r>
            <a:endParaRPr lang="ja-JP" altLang="en-US" sz="865" dirty="0"/>
          </a:p>
        </p:txBody>
      </p:sp>
      <p:sp>
        <p:nvSpPr>
          <p:cNvPr id="57" name="角丸四角形 56"/>
          <p:cNvSpPr/>
          <p:nvPr/>
        </p:nvSpPr>
        <p:spPr>
          <a:xfrm>
            <a:off x="130243" y="1056184"/>
            <a:ext cx="1775498" cy="330046"/>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138372"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62" name="角丸四角形 61"/>
          <p:cNvSpPr/>
          <p:nvPr/>
        </p:nvSpPr>
        <p:spPr>
          <a:xfrm>
            <a:off x="720000" y="1488232"/>
            <a:ext cx="11729472" cy="1130469"/>
          </a:xfrm>
          <a:prstGeom prst="roundRect">
            <a:avLst>
              <a:gd name="adj" fmla="val 7483"/>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1800225" indent="-276225"/>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 平成２８年度から、民間事業者が主体となって行う緑陰等の整備とともに周辺地域への緑化普及を呼びかける「実感　できるみどりづくり事業」を実施してきたが、事業開始後４年が経過することから、事業の見直しを行う。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来年度は、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地域住民等の緑化</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活動への支援を中心に、</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みどりの風促進区域</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内でのみどりづくりへの取組みを強化することにより、引き続き</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みどりの風の軸</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の形成を進める。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812388" y="1543905"/>
            <a:ext cx="1512000"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lnSpc>
                <a:spcPts val="2500"/>
              </a:lnSpc>
            </a:pP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事業の方向性</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3" name="直線コネクタ 92"/>
          <p:cNvCxnSpPr/>
          <p:nvPr/>
        </p:nvCxnSpPr>
        <p:spPr>
          <a:xfrm>
            <a:off x="1413128" y="2736304"/>
            <a:ext cx="0" cy="6888832"/>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4" name="角丸四角形 93"/>
          <p:cNvSpPr/>
          <p:nvPr/>
        </p:nvSpPr>
        <p:spPr>
          <a:xfrm>
            <a:off x="1792288" y="3921146"/>
            <a:ext cx="9087550" cy="426255"/>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endPar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5" name="直線コネクタ 94"/>
          <p:cNvCxnSpPr/>
          <p:nvPr/>
        </p:nvCxnSpPr>
        <p:spPr>
          <a:xfrm>
            <a:off x="352128" y="2736304"/>
            <a:ext cx="12241360"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6" name="角丸四角形 95"/>
          <p:cNvSpPr/>
          <p:nvPr/>
        </p:nvSpPr>
        <p:spPr>
          <a:xfrm>
            <a:off x="1792288" y="5149260"/>
            <a:ext cx="9086549" cy="400854"/>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良好な緑陰づくり支援事業</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大かっこ 96"/>
          <p:cNvSpPr/>
          <p:nvPr/>
        </p:nvSpPr>
        <p:spPr>
          <a:xfrm>
            <a:off x="1977006" y="4457774"/>
            <a:ext cx="8136904" cy="510778"/>
          </a:xfrm>
          <a:prstGeom prst="bracketPair">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自治会、住民グループなどに市町村を通じて高木苗木を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配付し</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、住民による地域の植樹活動を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の取組みを強化</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大かっこ 97"/>
          <p:cNvSpPr/>
          <p:nvPr/>
        </p:nvSpPr>
        <p:spPr>
          <a:xfrm>
            <a:off x="1977006" y="5622122"/>
            <a:ext cx="8136904" cy="306467"/>
          </a:xfrm>
          <a:prstGeom prst="bracketPair">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民間事業者による接道部への高木緑化を支援し、将来にわたって大阪の魅力となる沿道の良好な緑陰</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形成を促進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角丸四角形 98"/>
          <p:cNvSpPr/>
          <p:nvPr/>
        </p:nvSpPr>
        <p:spPr>
          <a:xfrm>
            <a:off x="1792288" y="6174250"/>
            <a:ext cx="9111411" cy="360000"/>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大かっこ 99"/>
          <p:cNvSpPr/>
          <p:nvPr/>
        </p:nvSpPr>
        <p:spPr>
          <a:xfrm>
            <a:off x="1977006" y="6606298"/>
            <a:ext cx="8136904" cy="1873091"/>
          </a:xfrm>
          <a:prstGeom prst="bracketPair">
            <a:avLst>
              <a:gd name="adj" fmla="val 10990"/>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民間事業者が中心となった街区単位等の面的・線的なみどりのまちづくりに対して経費の一部を助成</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実感・みどり事業者」が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行なう緑化整備</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及び緑化普及活動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・「みどりの風促進区域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」において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沿道</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の一定区間で企業や地域住民が協働で策定</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する緑化プラン</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及び</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それら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に基づく緑化整備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地域の課題に対応するまちづくり協議会等が策定する緑化プラン及びそれら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に基づく緑化整備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角丸四角形 100"/>
          <p:cNvSpPr/>
          <p:nvPr/>
        </p:nvSpPr>
        <p:spPr>
          <a:xfrm>
            <a:off x="10407192" y="4457774"/>
            <a:ext cx="496110" cy="283927"/>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角丸四角形 101"/>
          <p:cNvSpPr/>
          <p:nvPr/>
        </p:nvSpPr>
        <p:spPr>
          <a:xfrm>
            <a:off x="1792288" y="2808312"/>
            <a:ext cx="9111014" cy="420259"/>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大かっこ 102"/>
          <p:cNvSpPr/>
          <p:nvPr/>
        </p:nvSpPr>
        <p:spPr>
          <a:xfrm>
            <a:off x="1977006" y="3312368"/>
            <a:ext cx="8136904" cy="510778"/>
          </a:xfrm>
          <a:prstGeom prst="bracketPair">
            <a:avLst/>
          </a:prstGeom>
          <a:ln>
            <a:solidFill>
              <a:schemeClr val="tx1"/>
            </a:solidFill>
          </a:ln>
        </p:spPr>
        <p:txBody>
          <a:bodyPr wrap="square">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や商店会などの地域団体が連携して行う花壇づくりや幼稚園等での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植樹、芝生化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などの緑化活動を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「みどりの風促進区域」内での取組みを強化</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10404894" y="3312368"/>
            <a:ext cx="498408"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角丸四角形 104"/>
          <p:cNvSpPr/>
          <p:nvPr/>
        </p:nvSpPr>
        <p:spPr>
          <a:xfrm>
            <a:off x="10417095" y="5622122"/>
            <a:ext cx="486207" cy="301337"/>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680484" y="2808312"/>
            <a:ext cx="619730" cy="2158458"/>
          </a:xfrm>
          <a:prstGeom prst="rect">
            <a:avLst/>
          </a:prstGeom>
          <a:noFill/>
          <a:ln>
            <a:solidFill>
              <a:srgbClr val="00B050"/>
            </a:solidFill>
          </a:ln>
        </p:spPr>
        <p:txBody>
          <a:bodyPr vert="eaVert" wrap="square" rtlCol="0" anchor="ctr" anchorCtr="0">
            <a:normAutofit lnSpcReduction="10000"/>
          </a:bodyPr>
          <a:lstStyle/>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従来からの</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継続事業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テキスト ボックス 107"/>
          <p:cNvSpPr txBox="1"/>
          <p:nvPr/>
        </p:nvSpPr>
        <p:spPr>
          <a:xfrm>
            <a:off x="684661" y="6163547"/>
            <a:ext cx="615553" cy="3371143"/>
          </a:xfrm>
          <a:prstGeom prst="rect">
            <a:avLst/>
          </a:prstGeom>
          <a:noFill/>
          <a:ln>
            <a:solidFill>
              <a:srgbClr val="00B050"/>
            </a:solidFill>
          </a:ln>
        </p:spPr>
        <p:txBody>
          <a:bodyPr vert="eaVert"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令和元年度で</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終了する事業</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9" name="直線コネクタ 108"/>
          <p:cNvCxnSpPr/>
          <p:nvPr/>
        </p:nvCxnSpPr>
        <p:spPr>
          <a:xfrm flipV="1">
            <a:off x="352128" y="6030234"/>
            <a:ext cx="12241360" cy="2943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10" name="テキスト ボックス 109"/>
          <p:cNvSpPr txBox="1"/>
          <p:nvPr/>
        </p:nvSpPr>
        <p:spPr>
          <a:xfrm>
            <a:off x="11081320" y="2808312"/>
            <a:ext cx="1368152" cy="459700"/>
          </a:xfrm>
          <a:prstGeom prst="roundRect">
            <a:avLst/>
          </a:prstGeom>
          <a:noFill/>
          <a:ln w="19050">
            <a:solidFill>
              <a:schemeClr val="tx1"/>
            </a:solidFill>
            <a:prstDash val="dash"/>
          </a:ln>
        </p:spPr>
        <p:txBody>
          <a:bodyPr wrap="square" rtlCol="0">
            <a:spAutoFit/>
          </a:bodyPr>
          <a:lstStyle/>
          <a:p>
            <a:pPr algn="r"/>
            <a:r>
              <a:rPr lang="ja-JP" altLang="en-US" sz="1050" dirty="0" smtClean="0"/>
              <a:t>令和</a:t>
            </a:r>
            <a:r>
              <a:rPr lang="ja-JP" altLang="en-US" sz="1050" dirty="0"/>
              <a:t>元</a:t>
            </a:r>
            <a:r>
              <a:rPr lang="ja-JP" altLang="en-US" sz="1050" dirty="0" smtClean="0"/>
              <a:t>年度</a:t>
            </a:r>
            <a:r>
              <a:rPr lang="ja-JP" altLang="en-US" sz="1050" dirty="0"/>
              <a:t>予算</a:t>
            </a:r>
            <a:r>
              <a:rPr lang="ja-JP" altLang="en-US" sz="1050" dirty="0" smtClean="0"/>
              <a:t>額</a:t>
            </a:r>
            <a:endParaRPr lang="en-US" altLang="ja-JP" sz="1050" dirty="0" smtClean="0"/>
          </a:p>
          <a:p>
            <a:pPr algn="r"/>
            <a:r>
              <a:rPr lang="ja-JP" altLang="en-US" sz="1050" dirty="0" smtClean="0"/>
              <a:t>４，０００千円</a:t>
            </a:r>
            <a:endParaRPr kumimoji="1" lang="ja-JP" altLang="en-US" sz="1050" dirty="0"/>
          </a:p>
        </p:txBody>
      </p:sp>
      <p:sp>
        <p:nvSpPr>
          <p:cNvPr id="113" name="テキスト ボックス 112"/>
          <p:cNvSpPr txBox="1"/>
          <p:nvPr/>
        </p:nvSpPr>
        <p:spPr>
          <a:xfrm>
            <a:off x="11081320" y="3921146"/>
            <a:ext cx="1368152" cy="459700"/>
          </a:xfrm>
          <a:prstGeom prst="roundRect">
            <a:avLst/>
          </a:prstGeom>
          <a:noFill/>
          <a:ln w="19050">
            <a:solidFill>
              <a:schemeClr val="tx1"/>
            </a:solidFill>
            <a:prstDash val="dash"/>
          </a:ln>
        </p:spPr>
        <p:txBody>
          <a:bodyPr wrap="square" rtlCol="0">
            <a:spAutoFit/>
          </a:bodyPr>
          <a:lstStyle/>
          <a:p>
            <a:pPr algn="r"/>
            <a:r>
              <a:rPr lang="ja-JP" altLang="en-US" sz="1050" dirty="0"/>
              <a:t>令和元年度予算</a:t>
            </a:r>
            <a:r>
              <a:rPr lang="ja-JP" altLang="en-US" sz="1050" dirty="0" smtClean="0"/>
              <a:t>額</a:t>
            </a:r>
            <a:endParaRPr lang="en-US" altLang="ja-JP" sz="1050" dirty="0" smtClean="0"/>
          </a:p>
          <a:p>
            <a:pPr algn="r"/>
            <a:r>
              <a:rPr lang="ja-JP" altLang="en-US" sz="1050" dirty="0" smtClean="0"/>
              <a:t>１８，２２５千円</a:t>
            </a:r>
            <a:endParaRPr kumimoji="1" lang="ja-JP" altLang="en-US" sz="1050" dirty="0"/>
          </a:p>
        </p:txBody>
      </p:sp>
      <p:sp>
        <p:nvSpPr>
          <p:cNvPr id="114" name="テキスト ボックス 113"/>
          <p:cNvSpPr txBox="1"/>
          <p:nvPr/>
        </p:nvSpPr>
        <p:spPr>
          <a:xfrm>
            <a:off x="11081320" y="5162422"/>
            <a:ext cx="1368152" cy="459700"/>
          </a:xfrm>
          <a:prstGeom prst="roundRect">
            <a:avLst/>
          </a:prstGeom>
          <a:noFill/>
          <a:ln w="19050">
            <a:solidFill>
              <a:schemeClr val="tx1"/>
            </a:solidFill>
            <a:prstDash val="dash"/>
          </a:ln>
        </p:spPr>
        <p:txBody>
          <a:bodyPr wrap="square" rtlCol="0">
            <a:spAutoFit/>
          </a:bodyPr>
          <a:lstStyle/>
          <a:p>
            <a:pPr algn="r"/>
            <a:r>
              <a:rPr lang="ja-JP" altLang="en-US" sz="1050" dirty="0"/>
              <a:t>令和元年度予算</a:t>
            </a:r>
            <a:r>
              <a:rPr lang="ja-JP" altLang="en-US" sz="1050" dirty="0" smtClean="0"/>
              <a:t>額</a:t>
            </a:r>
            <a:endParaRPr lang="en-US" altLang="ja-JP" sz="1050" dirty="0" smtClean="0"/>
          </a:p>
          <a:p>
            <a:pPr algn="r"/>
            <a:r>
              <a:rPr lang="ja-JP" altLang="en-US" sz="1050" dirty="0" smtClean="0"/>
              <a:t>６０，０００千円</a:t>
            </a:r>
            <a:endParaRPr kumimoji="1" lang="ja-JP" altLang="en-US" sz="1050" dirty="0"/>
          </a:p>
        </p:txBody>
      </p:sp>
      <p:sp>
        <p:nvSpPr>
          <p:cNvPr id="115" name="テキスト ボックス 114"/>
          <p:cNvSpPr txBox="1"/>
          <p:nvPr/>
        </p:nvSpPr>
        <p:spPr>
          <a:xfrm>
            <a:off x="11081320" y="6199346"/>
            <a:ext cx="1368152" cy="459700"/>
          </a:xfrm>
          <a:prstGeom prst="roundRect">
            <a:avLst/>
          </a:prstGeom>
          <a:noFill/>
          <a:ln w="19050">
            <a:solidFill>
              <a:schemeClr val="tx1"/>
            </a:solidFill>
            <a:prstDash val="dash"/>
          </a:ln>
        </p:spPr>
        <p:txBody>
          <a:bodyPr wrap="square" rtlCol="0">
            <a:spAutoFit/>
          </a:bodyPr>
          <a:lstStyle/>
          <a:p>
            <a:pPr algn="r"/>
            <a:r>
              <a:rPr lang="ja-JP" altLang="en-US" sz="1050" dirty="0"/>
              <a:t>令和元年度予算</a:t>
            </a:r>
            <a:r>
              <a:rPr lang="ja-JP" altLang="en-US" sz="1050" dirty="0" smtClean="0"/>
              <a:t>額</a:t>
            </a:r>
            <a:endParaRPr lang="en-US" altLang="ja-JP" sz="1050" dirty="0" smtClean="0"/>
          </a:p>
          <a:p>
            <a:pPr algn="r"/>
            <a:r>
              <a:rPr lang="ja-JP" altLang="en-US" sz="1050" dirty="0" smtClean="0"/>
              <a:t>６７，５００千円</a:t>
            </a:r>
            <a:endParaRPr kumimoji="1" lang="ja-JP" altLang="en-US" sz="1050" dirty="0"/>
          </a:p>
        </p:txBody>
      </p:sp>
      <p:sp>
        <p:nvSpPr>
          <p:cNvPr id="116" name="角丸四角形 115"/>
          <p:cNvSpPr/>
          <p:nvPr/>
        </p:nvSpPr>
        <p:spPr>
          <a:xfrm>
            <a:off x="10417095" y="6606298"/>
            <a:ext cx="486207" cy="301337"/>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7" name="直線コネクタ 116"/>
          <p:cNvCxnSpPr/>
          <p:nvPr/>
        </p:nvCxnSpPr>
        <p:spPr>
          <a:xfrm flipV="1">
            <a:off x="352128" y="5016624"/>
            <a:ext cx="12241360" cy="29434"/>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18" name="正方形/長方形 117"/>
          <p:cNvSpPr/>
          <p:nvPr/>
        </p:nvSpPr>
        <p:spPr>
          <a:xfrm>
            <a:off x="2074351" y="7681096"/>
            <a:ext cx="7782833" cy="869418"/>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実績（</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・「実感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・みどり事業者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」認定　　　：　１０件</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（地域における緑化促進活動</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面積</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：約１，７５４</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千</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m2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・みどり事業者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」緑化整備　：　　６件</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・「みどりの風促進区域」緑化整備　：　　２件</a:t>
            </a:r>
          </a:p>
        </p:txBody>
      </p:sp>
      <p:sp>
        <p:nvSpPr>
          <p:cNvPr id="119" name="角丸四角形 118"/>
          <p:cNvSpPr/>
          <p:nvPr/>
        </p:nvSpPr>
        <p:spPr>
          <a:xfrm>
            <a:off x="2076899" y="8551438"/>
            <a:ext cx="8037011" cy="983252"/>
          </a:xfrm>
          <a:prstGeom prst="roundRect">
            <a:avLst>
              <a:gd name="adj" fmla="val 7254"/>
            </a:avLst>
          </a:prstGeom>
          <a:noFill/>
          <a:ln w="12700"/>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テキスト ボックス 119"/>
          <p:cNvSpPr txBox="1"/>
          <p:nvPr/>
        </p:nvSpPr>
        <p:spPr>
          <a:xfrm>
            <a:off x="680484" y="5149260"/>
            <a:ext cx="619730" cy="801032"/>
          </a:xfrm>
          <a:prstGeom prst="rect">
            <a:avLst/>
          </a:prstGeom>
          <a:noFill/>
          <a:ln>
            <a:solidFill>
              <a:srgbClr val="00B050"/>
            </a:solidFill>
          </a:ln>
        </p:spPr>
        <p:txBody>
          <a:bodyPr vert="eaVert" wrap="square" rtlCol="0" anchor="ctr" anchorCtr="0">
            <a:normAutofit fontScale="70000" lnSpcReduction="20000"/>
          </a:bodyPr>
          <a:lstStyle/>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令和元年度</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からの</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継続事業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576814" y="8096318"/>
            <a:ext cx="2520280" cy="360923"/>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ct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（緑化整備面積：約４千</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m2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7476BC-81EC-4AB4-B324-6508648A5FB2}">
  <ds:schemaRefs>
    <ds:schemaRef ds:uri="http://schemas.microsoft.com/sharepoint/v3/contenttype/forms"/>
  </ds:schemaRefs>
</ds:datastoreItem>
</file>

<file path=customXml/itemProps2.xml><?xml version="1.0" encoding="utf-8"?>
<ds:datastoreItem xmlns:ds="http://schemas.openxmlformats.org/officeDocument/2006/customXml" ds:itemID="{A3F2D077-9C03-4FF9-8611-B4D435AE3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D34CCA5-C9AA-42AD-9108-4DA201C0AE8B}">
  <ds:schemaRefs>
    <ds:schemaRef ds:uri="http://purl.org/dc/term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2510</TotalTime>
  <Words>294</Words>
  <Application>Microsoft Office PowerPoint</Application>
  <PresentationFormat>A3 297x420 mm</PresentationFormat>
  <Paragraphs>55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村本　康敬</dc:creator>
  <cp:lastModifiedBy>岩本　浩</cp:lastModifiedBy>
  <cp:revision>337</cp:revision>
  <cp:lastPrinted>2019-10-17T23:35:44Z</cp:lastPrinted>
  <dcterms:created xsi:type="dcterms:W3CDTF">2015-09-15T00:22:39Z</dcterms:created>
  <dcterms:modified xsi:type="dcterms:W3CDTF">2019-10-17T23:44:22Z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