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1124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10.247.109.25\disk1\midori&#65288;&#32209;&#21270;&#65332;&#65289;\402&#12288;&#29872;&#22659;&#12539;&#12415;&#12393;&#12426;&#27963;&#21205;&#20419;&#36914;&#37096;&#20250;\R5\01_&#12415;&#12393;&#12426;&#37096;&#20250;&#65288;&#21512;&#21516;&#38283;&#20652;&#65289;\02&#36039;&#26009;&#65288;&#12415;&#12393;&#12426;&#25285;&#24403;&#20998;&#65289;\&#36039;&#26009;2-2&#20316;&#25104;&#36942;&#31243;\&#20462;&#27491;2&#65306;&#12415;&#12393;&#12426;&#12389;&#12367;&#12426;&#65286;&#22320;&#22495;&#32209;&#21270;&#25512;&#36914;&#20107;&#26989;&#65288;&#65320;27&#65374;&#65330;3&#12398;&#25512;&#31227;&#65289;0920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10.247.109.25\disk1\midori&#65288;&#32209;&#21270;&#65332;&#65289;\402&#12288;&#29872;&#22659;&#12539;&#12415;&#12393;&#12426;&#27963;&#21205;&#20419;&#36914;&#37096;&#20250;\R5\01_&#12415;&#12393;&#12426;&#37096;&#20250;&#65288;&#21512;&#21516;&#38283;&#20652;&#65289;\02&#36039;&#26009;&#65288;&#12415;&#12393;&#12426;&#25285;&#24403;&#20998;&#65289;\&#36039;&#26009;2-2&#20316;&#25104;&#36942;&#31243;\&#20462;&#27491;2&#65306;&#12415;&#12393;&#12426;&#12389;&#12367;&#12426;&#65286;&#22320;&#22495;&#32209;&#21270;&#25512;&#36914;&#20107;&#26989;&#65288;&#65320;27&#65374;&#65330;4&#12398;&#25512;&#31227;&#65289;0920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972346737125309E-2"/>
          <c:y val="0.11236899041767856"/>
          <c:w val="0.83073644175112504"/>
          <c:h val="0.7782349641038349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'地域緑化推進事業 (R5用)'!$F$6</c:f>
              <c:strCache>
                <c:ptCount val="1"/>
                <c:pt idx="0">
                  <c:v>高木本数</c:v>
                </c:pt>
              </c:strCache>
            </c:strRef>
          </c:tx>
          <c:spPr>
            <a:pattFill prst="lgCheck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1E-414A-B88D-6691DC08973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1E-414A-B88D-6691DC0897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'地域緑化推進事業 (R5用)'!$C$7:$C$12</c:f>
              <c:strCache>
                <c:ptCount val="6"/>
                <c:pt idx="0">
                  <c:v>平成３０年度</c:v>
                </c:pt>
                <c:pt idx="1">
                  <c:v>令和元年度</c:v>
                </c:pt>
                <c:pt idx="2">
                  <c:v>令和２年度</c:v>
                </c:pt>
                <c:pt idx="3">
                  <c:v>令和３年度</c:v>
                </c:pt>
                <c:pt idx="4">
                  <c:v>令和４年度</c:v>
                </c:pt>
                <c:pt idx="5">
                  <c:v>令和５年度</c:v>
                </c:pt>
              </c:strCache>
            </c:strRef>
          </c:cat>
          <c:val>
            <c:numRef>
              <c:f>'地域緑化推進事業 (R5用)'!$F$7:$F$12</c:f>
              <c:numCache>
                <c:formatCode>General</c:formatCode>
                <c:ptCount val="6"/>
                <c:pt idx="0">
                  <c:v>1716</c:v>
                </c:pt>
                <c:pt idx="1">
                  <c:v>1681</c:v>
                </c:pt>
                <c:pt idx="3">
                  <c:v>939</c:v>
                </c:pt>
                <c:pt idx="4">
                  <c:v>734</c:v>
                </c:pt>
                <c:pt idx="5">
                  <c:v>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1E-414A-B88D-6691DC08973F}"/>
            </c:ext>
          </c:extLst>
        </c:ser>
        <c:ser>
          <c:idx val="2"/>
          <c:order val="1"/>
          <c:tx>
            <c:strRef>
              <c:f>'地域緑化推進事業 (R5用)'!$G$6</c:f>
              <c:strCache>
                <c:ptCount val="1"/>
                <c:pt idx="0">
                  <c:v>低木類本数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1E-414A-B88D-6691DC08973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1E-414A-B88D-6691DC08973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1E-414A-B88D-6691DC0897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'地域緑化推進事業 (R5用)'!$C$7:$C$12</c:f>
              <c:strCache>
                <c:ptCount val="6"/>
                <c:pt idx="0">
                  <c:v>平成３０年度</c:v>
                </c:pt>
                <c:pt idx="1">
                  <c:v>令和元年度</c:v>
                </c:pt>
                <c:pt idx="2">
                  <c:v>令和２年度</c:v>
                </c:pt>
                <c:pt idx="3">
                  <c:v>令和３年度</c:v>
                </c:pt>
                <c:pt idx="4">
                  <c:v>令和４年度</c:v>
                </c:pt>
                <c:pt idx="5">
                  <c:v>令和５年度</c:v>
                </c:pt>
              </c:strCache>
            </c:strRef>
          </c:cat>
          <c:val>
            <c:numRef>
              <c:f>'地域緑化推進事業 (R5用)'!$G$7:$G$12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3">
                  <c:v>961</c:v>
                </c:pt>
                <c:pt idx="4">
                  <c:v>1238</c:v>
                </c:pt>
                <c:pt idx="5">
                  <c:v>1684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1E-414A-B88D-6691DC089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15294255"/>
        <c:axId val="215288847"/>
      </c:barChart>
      <c:lineChart>
        <c:grouping val="standard"/>
        <c:varyColors val="0"/>
        <c:ser>
          <c:idx val="0"/>
          <c:order val="2"/>
          <c:tx>
            <c:strRef>
              <c:f>'地域緑化推進事業 (R5用)'!$D$6</c:f>
              <c:strCache>
                <c:ptCount val="1"/>
                <c:pt idx="0">
                  <c:v>申請件数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5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2">
                    <a:lumMod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EF1E-414A-B88D-6691DC08973F}"/>
              </c:ext>
            </c:extLst>
          </c:dPt>
          <c:dLbls>
            <c:dLbl>
              <c:idx val="0"/>
              <c:layout>
                <c:manualLayout>
                  <c:x val="-1.2516398722279935E-2"/>
                  <c:y val="2.4750271363246618E-2"/>
                </c:manualLayout>
              </c:layout>
              <c:numFmt formatCode="#&quot;件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500834724540903E-2"/>
                      <c:h val="6.14447345517841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F1E-414A-B88D-6691DC08973F}"/>
                </c:ext>
              </c:extLst>
            </c:dLbl>
            <c:dLbl>
              <c:idx val="1"/>
              <c:layout>
                <c:manualLayout>
                  <c:x val="3.1504826504366828E-3"/>
                  <c:y val="4.09322529446161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1E-414A-B88D-6691DC08973F}"/>
                </c:ext>
              </c:extLst>
            </c:dLbl>
            <c:dLbl>
              <c:idx val="3"/>
              <c:layout>
                <c:manualLayout>
                  <c:x val="-1.6266831420696869E-2"/>
                  <c:y val="-3.4812983340151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F1E-414A-B88D-6691DC08973F}"/>
                </c:ext>
              </c:extLst>
            </c:dLbl>
            <c:dLbl>
              <c:idx val="4"/>
              <c:layout>
                <c:manualLayout>
                  <c:x val="-5.1888580705375179E-2"/>
                  <c:y val="-4.280510730741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F1E-414A-B88D-6691DC08973F}"/>
                </c:ext>
              </c:extLst>
            </c:dLbl>
            <c:dLbl>
              <c:idx val="5"/>
              <c:layout>
                <c:manualLayout>
                  <c:x val="-4.0716855301267639E-2"/>
                  <c:y val="-3.1182608726375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1E-414A-B88D-6691DC08973F}"/>
                </c:ext>
              </c:extLst>
            </c:dLbl>
            <c:numFmt formatCode="#&quot;件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'地域緑化推進事業 (R5用)'!$C$7:$C$12</c:f>
              <c:strCache>
                <c:ptCount val="6"/>
                <c:pt idx="0">
                  <c:v>平成３０年度</c:v>
                </c:pt>
                <c:pt idx="1">
                  <c:v>令和元年度</c:v>
                </c:pt>
                <c:pt idx="2">
                  <c:v>令和２年度</c:v>
                </c:pt>
                <c:pt idx="3">
                  <c:v>令和３年度</c:v>
                </c:pt>
                <c:pt idx="4">
                  <c:v>令和４年度</c:v>
                </c:pt>
                <c:pt idx="5">
                  <c:v>令和５年度</c:v>
                </c:pt>
              </c:strCache>
            </c:strRef>
          </c:cat>
          <c:val>
            <c:numRef>
              <c:f>'地域緑化推進事業 (R5用)'!$D$7:$D$12</c:f>
              <c:numCache>
                <c:formatCode>#,##0_);[Red]\(#,##0\)</c:formatCode>
                <c:ptCount val="6"/>
                <c:pt idx="0">
                  <c:v>53</c:v>
                </c:pt>
                <c:pt idx="1">
                  <c:v>61</c:v>
                </c:pt>
                <c:pt idx="3">
                  <c:v>74</c:v>
                </c:pt>
                <c:pt idx="4">
                  <c:v>76</c:v>
                </c:pt>
                <c:pt idx="5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F1E-414A-B88D-6691DC089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664079"/>
        <c:axId val="216666991"/>
      </c:lineChart>
      <c:catAx>
        <c:axId val="21666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6666991"/>
        <c:crosses val="autoZero"/>
        <c:auto val="1"/>
        <c:lblAlgn val="ctr"/>
        <c:lblOffset val="100"/>
        <c:noMultiLvlLbl val="0"/>
      </c:catAx>
      <c:valAx>
        <c:axId val="216666991"/>
        <c:scaling>
          <c:orientation val="minMax"/>
          <c:max val="1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6664079"/>
        <c:crosses val="autoZero"/>
        <c:crossBetween val="between"/>
        <c:majorUnit val="10"/>
      </c:valAx>
      <c:valAx>
        <c:axId val="215288847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5294255"/>
        <c:crosses val="max"/>
        <c:crossBetween val="between"/>
      </c:valAx>
      <c:catAx>
        <c:axId val="21529425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528884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676345965936202E-2"/>
          <c:y val="8.6308780963865114E-3"/>
          <c:w val="0.72951541850220269"/>
          <c:h val="8.3719946567750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886193925875513"/>
          <c:y val="3.9501543245510737E-2"/>
          <c:w val="0.69614289928314432"/>
          <c:h val="0.855526358325443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'みどりづくり推進事業 (R5用)'!$C$4</c:f>
              <c:strCache>
                <c:ptCount val="1"/>
                <c:pt idx="0">
                  <c:v>応募件数</c:v>
                </c:pt>
              </c:strCache>
            </c:strRef>
          </c:tx>
          <c:spPr>
            <a:solidFill>
              <a:srgbClr val="AFDC7E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BEE296"/>
              </a:solidFill>
            </c:spPr>
            <c:extLst>
              <c:ext xmlns:c16="http://schemas.microsoft.com/office/drawing/2014/chart" uri="{C3380CC4-5D6E-409C-BE32-E72D297353CC}">
                <c16:uniqueId val="{00000001-03A9-4841-B192-E86D53FAC6EF}"/>
              </c:ext>
            </c:extLst>
          </c:dPt>
          <c:dLbls>
            <c:dLbl>
              <c:idx val="3"/>
              <c:tx>
                <c:rich>
                  <a:bodyPr/>
                  <a:lstStyle/>
                  <a:p>
                    <a:r>
                      <a:rPr lang="ja-JP" altLang="en-US"/>
                      <a:t>０</a:t>
                    </a:r>
                    <a:fld id="{6AAB7E91-7FC2-4B4C-85A9-1C6FB4F8543E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3A9-4841-B192-E86D53FAC6EF}"/>
                </c:ext>
              </c:extLst>
            </c:dLbl>
            <c:numFmt formatCode="#&quot;件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'みどりづくり推進事業 (R5用)'!$B$5:$B$10</c:f>
              <c:strCache>
                <c:ptCount val="6"/>
                <c:pt idx="0">
                  <c:v>平成３０年度</c:v>
                </c:pt>
                <c:pt idx="1">
                  <c:v>令和元年度</c:v>
                </c:pt>
                <c:pt idx="2">
                  <c:v>令和２年度</c:v>
                </c:pt>
                <c:pt idx="3">
                  <c:v>令和3年度</c:v>
                </c:pt>
                <c:pt idx="4">
                  <c:v>令和4年度</c:v>
                </c:pt>
                <c:pt idx="5">
                  <c:v>令和5年度</c:v>
                </c:pt>
              </c:strCache>
            </c:strRef>
          </c:cat>
          <c:val>
            <c:numRef>
              <c:f>'みどりづくり推進事業 (R5用)'!$C$5:$C$10</c:f>
              <c:numCache>
                <c:formatCode>#,##0_);[Red]\(#,##0\)</c:formatCode>
                <c:ptCount val="6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A9-4841-B192-E86D53FAC6EF}"/>
            </c:ext>
          </c:extLst>
        </c:ser>
        <c:ser>
          <c:idx val="1"/>
          <c:order val="1"/>
          <c:tx>
            <c:strRef>
              <c:f>'みどりづくり推進事業 (R5用)'!$D$4</c:f>
              <c:strCache>
                <c:ptCount val="1"/>
                <c:pt idx="0">
                  <c:v>採択件数</c:v>
                </c:pt>
              </c:strCache>
            </c:strRef>
          </c:tx>
          <c:spPr>
            <a:pattFill prst="lgCheck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0"/>
              <c:layout>
                <c:manualLayout>
                  <c:x val="4.16341365825879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A9-4841-B192-E86D53FAC6EF}"/>
                </c:ext>
              </c:extLst>
            </c:dLbl>
            <c:dLbl>
              <c:idx val="1"/>
              <c:layout>
                <c:manualLayout>
                  <c:x val="6.24512048738821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3A9-4841-B192-E86D53FAC6EF}"/>
                </c:ext>
              </c:extLst>
            </c:dLbl>
            <c:dLbl>
              <c:idx val="2"/>
              <c:layout>
                <c:manualLayout>
                  <c:x val="6.24512048738821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A9-4841-B192-E86D53FAC6EF}"/>
                </c:ext>
              </c:extLst>
            </c:dLbl>
            <c:dLbl>
              <c:idx val="3"/>
              <c:layout>
                <c:manualLayout>
                  <c:x val="1.249024097477635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０</a:t>
                    </a:r>
                    <a:fld id="{BAAFC86D-CD87-496C-98A9-87504E1A664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3A9-4841-B192-E86D53FAC6EF}"/>
                </c:ext>
              </c:extLst>
            </c:dLbl>
            <c:dLbl>
              <c:idx val="4"/>
              <c:layout>
                <c:manualLayout>
                  <c:x val="1.2490240974776433E-2"/>
                  <c:y val="6.8663396831893147E-17"/>
                </c:manualLayout>
              </c:layout>
              <c:tx>
                <c:rich>
                  <a:bodyPr/>
                  <a:lstStyle/>
                  <a:p>
                    <a:fld id="{48B4B642-6814-41A3-B5A4-33D672AE421D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3A9-4841-B192-E86D53FAC6EF}"/>
                </c:ext>
              </c:extLst>
            </c:dLbl>
            <c:dLbl>
              <c:idx val="5"/>
              <c:layout>
                <c:manualLayout>
                  <c:x val="6.24512048738821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A9-4841-B192-E86D53FAC6EF}"/>
                </c:ext>
              </c:extLst>
            </c:dLbl>
            <c:numFmt formatCode="#&quot;件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'みどりづくり推進事業 (R5用)'!$B$5:$B$10</c:f>
              <c:strCache>
                <c:ptCount val="6"/>
                <c:pt idx="0">
                  <c:v>平成３０年度</c:v>
                </c:pt>
                <c:pt idx="1">
                  <c:v>令和元年度</c:v>
                </c:pt>
                <c:pt idx="2">
                  <c:v>令和２年度</c:v>
                </c:pt>
                <c:pt idx="3">
                  <c:v>令和3年度</c:v>
                </c:pt>
                <c:pt idx="4">
                  <c:v>令和4年度</c:v>
                </c:pt>
                <c:pt idx="5">
                  <c:v>令和5年度</c:v>
                </c:pt>
              </c:strCache>
            </c:strRef>
          </c:cat>
          <c:val>
            <c:numRef>
              <c:f>'みどりづくり推進事業 (R5用)'!$D$5:$D$10</c:f>
              <c:numCache>
                <c:formatCode>#,##0_);[Red]\(#,##0\)</c:formatCode>
                <c:ptCount val="6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3A9-4841-B192-E86D53FAC6EF}"/>
            </c:ext>
          </c:extLst>
        </c:ser>
        <c:ser>
          <c:idx val="2"/>
          <c:order val="2"/>
          <c:tx>
            <c:strRef>
              <c:f>'みどりづくり推進事業 (R5用)'!$E$4</c:f>
              <c:strCache>
                <c:ptCount val="1"/>
                <c:pt idx="0">
                  <c:v>不採択件数　　　　 </c:v>
                </c:pt>
              </c:strCache>
            </c:strRef>
          </c:tx>
          <c:spPr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invertIfNegative val="0"/>
          <c:cat>
            <c:strRef>
              <c:f>'みどりづくり推進事業 (R5用)'!$B$5:$B$10</c:f>
              <c:strCache>
                <c:ptCount val="6"/>
                <c:pt idx="0">
                  <c:v>平成３０年度</c:v>
                </c:pt>
                <c:pt idx="1">
                  <c:v>令和元年度</c:v>
                </c:pt>
                <c:pt idx="2">
                  <c:v>令和２年度</c:v>
                </c:pt>
                <c:pt idx="3">
                  <c:v>令和3年度</c:v>
                </c:pt>
                <c:pt idx="4">
                  <c:v>令和4年度</c:v>
                </c:pt>
                <c:pt idx="5">
                  <c:v>令和5年度</c:v>
                </c:pt>
              </c:strCache>
            </c:strRef>
          </c:cat>
          <c:val>
            <c:numRef>
              <c:f>'みどりづくり推進事業 (R5用)'!$E$5:$E$10</c:f>
              <c:numCache>
                <c:formatCode>#,##0_);[Red]\(#,##0\)</c:formatCode>
                <c:ptCount val="6"/>
                <c:pt idx="0" formatCode="\※#">
                  <c:v>0</c:v>
                </c:pt>
                <c:pt idx="1">
                  <c:v>0</c:v>
                </c:pt>
                <c:pt idx="2">
                  <c:v>0</c:v>
                </c:pt>
                <c:pt idx="3" formatCode="\※#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A9-4841-B192-E86D53FAC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25"/>
        <c:axId val="57630080"/>
        <c:axId val="66990080"/>
      </c:barChart>
      <c:catAx>
        <c:axId val="5763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="1"/>
            </a:pPr>
            <a:endParaRPr lang="ja-JP"/>
          </a:p>
        </c:txPr>
        <c:crossAx val="66990080"/>
        <c:crosses val="autoZero"/>
        <c:auto val="1"/>
        <c:lblAlgn val="ctr"/>
        <c:lblOffset val="100"/>
        <c:noMultiLvlLbl val="0"/>
      </c:catAx>
      <c:valAx>
        <c:axId val="66990080"/>
        <c:scaling>
          <c:orientation val="minMax"/>
          <c:max val="4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ja-JP"/>
          </a:p>
        </c:txPr>
        <c:crossAx val="57630080"/>
        <c:crosses val="autoZero"/>
        <c:crossBetween val="between"/>
        <c:majorUnit val="1"/>
        <c:minorUnit val="1"/>
      </c:valAx>
    </c:plotArea>
    <c:legend>
      <c:legendPos val="r"/>
      <c:layout>
        <c:manualLayout>
          <c:xMode val="edge"/>
          <c:yMode val="edge"/>
          <c:x val="0.80904825877038189"/>
          <c:y val="0.39394185697462303"/>
          <c:w val="0.1808430754604736"/>
          <c:h val="0.21993642290314883"/>
        </c:manualLayout>
      </c:layout>
      <c:overlay val="0"/>
      <c:txPr>
        <a:bodyPr/>
        <a:lstStyle/>
        <a:p>
          <a:pPr>
            <a:defRPr b="1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0.06157</cdr:x>
      <cdr:y>0.09628</cdr:y>
    </cdr:from>
    <cdr:to>
      <cdr:x>0.12187</cdr:x>
      <cdr:y>0.15024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351267" y="381497"/>
          <a:ext cx="344040" cy="2138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 b="1"/>
            <a:t>（件）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0.08191</cdr:x>
      <cdr:y>0.00531</cdr:y>
    </cdr:from>
    <cdr:to>
      <cdr:x>0.18247</cdr:x>
      <cdr:y>0.08498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511447" y="20581"/>
          <a:ext cx="627890" cy="308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050" b="1" dirty="0"/>
            <a:t>（件）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88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78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9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7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39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9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78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86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7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03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58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50EE-3835-4CCA-B9D4-0E7689D887BE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4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グラフ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870089"/>
              </p:ext>
            </p:extLst>
          </p:nvPr>
        </p:nvGraphicFramePr>
        <p:xfrm>
          <a:off x="6239637" y="1312984"/>
          <a:ext cx="5705475" cy="3962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7" name="直線コネクタ 16"/>
          <p:cNvCxnSpPr/>
          <p:nvPr/>
        </p:nvCxnSpPr>
        <p:spPr>
          <a:xfrm>
            <a:off x="5989893" y="722312"/>
            <a:ext cx="0" cy="5216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10818251" y="210561"/>
            <a:ext cx="1249252" cy="338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資料２－２　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966665" y="6371121"/>
            <a:ext cx="69605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令和２年度は新型コロナウイルスによる事務休止のため、実績無し。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47740" y="709433"/>
            <a:ext cx="5813858" cy="299472"/>
            <a:chOff x="133" y="455"/>
            <a:chExt cx="3643" cy="18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3" y="455"/>
              <a:ext cx="3643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33" y="455"/>
              <a:ext cx="3531" cy="18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22" y="474"/>
              <a:ext cx="293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みどりづくり推進事業（平成</a:t>
              </a:r>
              <a:r>
                <a:rPr kumimoji="0" lang="en-US" altLang="ja-JP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29</a:t>
              </a:r>
              <a:r>
                <a:rPr kumimoji="0" lang="ja-JP" altLang="en-US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</a:t>
              </a:r>
              <a:r>
                <a:rPr kumimoji="0" lang="ja-JP" altLang="ja-JP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度～令</a:t>
              </a:r>
              <a:r>
                <a:rPr kumimoji="0" lang="ja-JP" altLang="en-US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和５年度</a:t>
              </a:r>
              <a:r>
                <a:rPr kumimoji="0" lang="ja-JP" altLang="ja-JP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実績）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9"/>
          <p:cNvGrpSpPr>
            <a:grpSpLocks noChangeAspect="1"/>
          </p:cNvGrpSpPr>
          <p:nvPr/>
        </p:nvGrpSpPr>
        <p:grpSpPr bwMode="auto">
          <a:xfrm>
            <a:off x="6416162" y="722312"/>
            <a:ext cx="5322887" cy="299471"/>
            <a:chOff x="3993" y="455"/>
            <a:chExt cx="3353" cy="207"/>
          </a:xfrm>
        </p:grpSpPr>
        <p:sp>
          <p:nvSpPr>
            <p:cNvPr id="15" name="AutoShape 8"/>
            <p:cNvSpPr>
              <a:spLocks noChangeAspect="1" noChangeArrowheads="1" noTextEdit="1"/>
            </p:cNvSpPr>
            <p:nvPr/>
          </p:nvSpPr>
          <p:spPr bwMode="auto">
            <a:xfrm>
              <a:off x="3993" y="455"/>
              <a:ext cx="3353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3993" y="455"/>
              <a:ext cx="3353" cy="207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4175" y="485"/>
              <a:ext cx="280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地域緑化推進事業(平成2</a:t>
              </a:r>
              <a:r>
                <a:rPr kumimoji="0" lang="en-US" altLang="ja-JP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9</a:t>
              </a:r>
              <a:r>
                <a:rPr kumimoji="0" lang="ja-JP" altLang="ja-JP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年度～令和</a:t>
              </a:r>
              <a:r>
                <a:rPr kumimoji="0" lang="ja-JP" altLang="en-US" sz="1600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５</a:t>
              </a:r>
              <a:r>
                <a:rPr kumimoji="0" lang="ja-JP" altLang="ja-JP" sz="16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年度実績）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1635617" y="5416433"/>
            <a:ext cx="44701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年度、令和３年度：廃止承認により交付決定を</a:t>
            </a:r>
            <a:r>
              <a:rPr lang="en-US" altLang="ja-JP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件取り消し。</a:t>
            </a:r>
            <a:r>
              <a:rPr lang="ja-JP" altLang="en-US" sz="1100" u="sng" dirty="0"/>
              <a:t> 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622738" y="5715905"/>
            <a:ext cx="422383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令和５年度については、現在協議中</a:t>
            </a:r>
            <a:r>
              <a:rPr lang="ja-JP" altLang="en-US" sz="1100" u="sng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の予定件数を</a:t>
            </a:r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記載</a:t>
            </a:r>
            <a:r>
              <a:rPr lang="ja-JP" altLang="en-US" sz="1100" u="sng" dirty="0"/>
              <a:t> </a:t>
            </a:r>
          </a:p>
        </p:txBody>
      </p:sp>
      <p:sp>
        <p:nvSpPr>
          <p:cNvPr id="25" name="テキスト ボックス 1"/>
          <p:cNvSpPr txBox="1"/>
          <p:nvPr/>
        </p:nvSpPr>
        <p:spPr>
          <a:xfrm>
            <a:off x="11790565" y="1661375"/>
            <a:ext cx="325849" cy="123544"/>
          </a:xfrm>
          <a:prstGeom prst="rect">
            <a:avLst/>
          </a:prstGeom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（本）</a:t>
            </a:r>
          </a:p>
        </p:txBody>
      </p:sp>
      <p:sp>
        <p:nvSpPr>
          <p:cNvPr id="26" name="テキスト ボックス 1"/>
          <p:cNvSpPr txBox="1"/>
          <p:nvPr/>
        </p:nvSpPr>
        <p:spPr>
          <a:xfrm>
            <a:off x="6798615" y="2910271"/>
            <a:ext cx="552449" cy="238125"/>
          </a:xfrm>
          <a:prstGeom prst="rect">
            <a:avLst/>
          </a:prstGeom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b="1" dirty="0">
                <a:latin typeface="+mn-ea"/>
                <a:ea typeface="+mn-ea"/>
              </a:rPr>
              <a:t>1,716</a:t>
            </a:r>
            <a:r>
              <a:rPr lang="ja-JP" altLang="en-US" sz="1100" b="1" dirty="0">
                <a:latin typeface="+mn-ea"/>
                <a:ea typeface="+mn-ea"/>
              </a:rPr>
              <a:t>本</a:t>
            </a:r>
            <a:endParaRPr lang="en-US" altLang="ja-JP" sz="1100" b="1" dirty="0">
              <a:latin typeface="+mn-ea"/>
              <a:ea typeface="+mn-ea"/>
            </a:endParaRPr>
          </a:p>
          <a:p>
            <a:endParaRPr lang="ja-JP" altLang="en-US" sz="1100" dirty="0"/>
          </a:p>
        </p:txBody>
      </p:sp>
      <p:sp>
        <p:nvSpPr>
          <p:cNvPr id="27" name="テキスト ボックス 1"/>
          <p:cNvSpPr txBox="1"/>
          <p:nvPr/>
        </p:nvSpPr>
        <p:spPr>
          <a:xfrm>
            <a:off x="7591219" y="2951464"/>
            <a:ext cx="552449" cy="238125"/>
          </a:xfrm>
          <a:prstGeom prst="rect">
            <a:avLst/>
          </a:prstGeom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b="1" dirty="0">
                <a:latin typeface="+mn-ea"/>
                <a:ea typeface="+mn-ea"/>
              </a:rPr>
              <a:t>1,681</a:t>
            </a:r>
            <a:r>
              <a:rPr lang="ja-JP" altLang="en-US" sz="1100" b="1" dirty="0">
                <a:latin typeface="+mn-ea"/>
                <a:ea typeface="+mn-ea"/>
              </a:rPr>
              <a:t>本</a:t>
            </a:r>
            <a:endParaRPr lang="en-US" altLang="ja-JP" sz="1100" b="1" dirty="0">
              <a:latin typeface="+mn-ea"/>
              <a:ea typeface="+mn-ea"/>
            </a:endParaRPr>
          </a:p>
          <a:p>
            <a:endParaRPr lang="ja-JP" altLang="en-US" sz="1100" dirty="0"/>
          </a:p>
        </p:txBody>
      </p:sp>
      <p:sp>
        <p:nvSpPr>
          <p:cNvPr id="29" name="テキスト ボックス 1"/>
          <p:cNvSpPr txBox="1"/>
          <p:nvPr/>
        </p:nvSpPr>
        <p:spPr>
          <a:xfrm>
            <a:off x="9148396" y="2795078"/>
            <a:ext cx="552449" cy="238125"/>
          </a:xfrm>
          <a:prstGeom prst="rect">
            <a:avLst/>
          </a:prstGeom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b="1" dirty="0">
                <a:latin typeface="+mn-ea"/>
                <a:ea typeface="+mn-ea"/>
              </a:rPr>
              <a:t>1,900</a:t>
            </a:r>
            <a:r>
              <a:rPr lang="ja-JP" altLang="en-US" sz="1100" b="1" dirty="0">
                <a:latin typeface="+mn-ea"/>
                <a:ea typeface="+mn-ea"/>
              </a:rPr>
              <a:t>本</a:t>
            </a:r>
            <a:endParaRPr lang="en-US" altLang="ja-JP" sz="1100" b="1" dirty="0">
              <a:latin typeface="+mn-ea"/>
              <a:ea typeface="+mn-ea"/>
            </a:endParaRPr>
          </a:p>
          <a:p>
            <a:endParaRPr lang="ja-JP" altLang="en-US" sz="1100" dirty="0"/>
          </a:p>
        </p:txBody>
      </p:sp>
      <p:sp>
        <p:nvSpPr>
          <p:cNvPr id="30" name="テキスト ボックス 1"/>
          <p:cNvSpPr txBox="1"/>
          <p:nvPr/>
        </p:nvSpPr>
        <p:spPr>
          <a:xfrm>
            <a:off x="9969647" y="2743919"/>
            <a:ext cx="552449" cy="238125"/>
          </a:xfrm>
          <a:prstGeom prst="rect">
            <a:avLst/>
          </a:prstGeom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b="1" dirty="0">
                <a:latin typeface="+mn-ea"/>
                <a:ea typeface="+mn-ea"/>
              </a:rPr>
              <a:t>1,972</a:t>
            </a:r>
            <a:r>
              <a:rPr lang="ja-JP" altLang="en-US" sz="1100" b="1" dirty="0">
                <a:latin typeface="+mn-ea"/>
                <a:ea typeface="+mn-ea"/>
              </a:rPr>
              <a:t>本</a:t>
            </a:r>
            <a:endParaRPr lang="en-US" altLang="ja-JP" sz="1100" b="1" dirty="0">
              <a:latin typeface="+mn-ea"/>
              <a:ea typeface="+mn-ea"/>
            </a:endParaRPr>
          </a:p>
          <a:p>
            <a:endParaRPr lang="ja-JP" altLang="en-US" sz="1100" dirty="0"/>
          </a:p>
        </p:txBody>
      </p:sp>
      <p:sp>
        <p:nvSpPr>
          <p:cNvPr id="31" name="テキスト ボックス 1"/>
          <p:cNvSpPr txBox="1"/>
          <p:nvPr/>
        </p:nvSpPr>
        <p:spPr>
          <a:xfrm>
            <a:off x="10763168" y="2094989"/>
            <a:ext cx="552449" cy="238125"/>
          </a:xfrm>
          <a:prstGeom prst="rect">
            <a:avLst/>
          </a:prstGeom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b="1" dirty="0">
                <a:latin typeface="+mn-ea"/>
                <a:ea typeface="+mn-ea"/>
              </a:rPr>
              <a:t>2,533</a:t>
            </a:r>
            <a:r>
              <a:rPr lang="ja-JP" altLang="en-US" sz="1100" b="1" dirty="0">
                <a:latin typeface="+mn-ea"/>
                <a:ea typeface="+mn-ea"/>
              </a:rPr>
              <a:t>本</a:t>
            </a:r>
            <a:endParaRPr lang="en-US" altLang="ja-JP" sz="1100" b="1" dirty="0">
              <a:latin typeface="+mn-ea"/>
              <a:ea typeface="+mn-ea"/>
            </a:endParaRPr>
          </a:p>
          <a:p>
            <a:endParaRPr lang="ja-JP" altLang="en-US" sz="1100" dirty="0"/>
          </a:p>
        </p:txBody>
      </p:sp>
      <p:sp>
        <p:nvSpPr>
          <p:cNvPr id="33" name="正方形/長方形 32"/>
          <p:cNvSpPr/>
          <p:nvPr/>
        </p:nvSpPr>
        <p:spPr>
          <a:xfrm>
            <a:off x="8435936" y="5692448"/>
            <a:ext cx="363156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令和５年度については、申請数量を記載</a:t>
            </a:r>
            <a:r>
              <a:rPr lang="ja-JP" altLang="en-US" sz="1100" u="sng" dirty="0"/>
              <a:t> </a:t>
            </a:r>
          </a:p>
        </p:txBody>
      </p:sp>
      <p:graphicFrame>
        <p:nvGraphicFramePr>
          <p:cNvPr id="34" name="グラフ 3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883045"/>
              </p:ext>
            </p:extLst>
          </p:nvPr>
        </p:nvGraphicFramePr>
        <p:xfrm>
          <a:off x="-138128" y="1493480"/>
          <a:ext cx="6243933" cy="3872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018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2023-10-24T07:31:15Z</dcterms:created>
  <dcterms:modified xsi:type="dcterms:W3CDTF">2023-10-24T07:31:22Z</dcterms:modified>
</cp:coreProperties>
</file>