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9"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99FF99"/>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000" autoAdjust="0"/>
    <p:restoredTop sz="92606" autoAdjust="0"/>
  </p:normalViewPr>
  <p:slideViewPr>
    <p:cSldViewPr>
      <p:cViewPr varScale="1">
        <p:scale>
          <a:sx n="58" d="100"/>
          <a:sy n="58" d="100"/>
        </p:scale>
        <p:origin x="256" y="44"/>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CDDB2355-4692-444A-801C-088790ACA373}" type="datetimeFigureOut">
              <a:rPr kumimoji="1" lang="ja-JP" altLang="en-US" smtClean="0"/>
              <a:t>2023/10/24</a:t>
            </a:fld>
            <a:endParaRPr kumimoji="1" lang="ja-JP" altLang="en-US" dirty="0"/>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A20F0E35-1330-4F1E-8C2F-2679904FD523}" type="slidenum">
              <a:rPr kumimoji="1" lang="ja-JP" altLang="en-US" smtClean="0"/>
              <a:t>‹#›</a:t>
            </a:fld>
            <a:endParaRPr kumimoji="1" lang="ja-JP" altLang="en-US" dirty="0"/>
          </a:p>
        </p:txBody>
      </p:sp>
    </p:spTree>
    <p:extLst>
      <p:ext uri="{BB962C8B-B14F-4D97-AF65-F5344CB8AC3E}">
        <p14:creationId xmlns:p14="http://schemas.microsoft.com/office/powerpoint/2010/main" val="1134730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20F0E35-1330-4F1E-8C2F-2679904FD523}" type="slidenum">
              <a:rPr kumimoji="1" lang="ja-JP" altLang="en-US" smtClean="0"/>
              <a:t>1</a:t>
            </a:fld>
            <a:endParaRPr kumimoji="1" lang="ja-JP" altLang="en-US" dirty="0"/>
          </a:p>
        </p:txBody>
      </p:sp>
    </p:spTree>
    <p:extLst>
      <p:ext uri="{BB962C8B-B14F-4D97-AF65-F5344CB8AC3E}">
        <p14:creationId xmlns:p14="http://schemas.microsoft.com/office/powerpoint/2010/main" val="481602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2023/10/24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1838074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2023/10/24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1401290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2023/10/24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2880229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2023/10/24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55786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2023/10/24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210603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2023/10/24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3711635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161F6EF-57EE-447A-95B8-BF33D5DC6E2E}" type="datetimeFigureOut">
              <a:rPr kumimoji="1" lang="ja-JP" altLang="en-US" smtClean="0"/>
              <a:t>2023/10/24</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245181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161F6EF-57EE-447A-95B8-BF33D5DC6E2E}" type="datetimeFigureOut">
              <a:rPr kumimoji="1" lang="ja-JP" altLang="en-US" smtClean="0"/>
              <a:t>2023/10/24</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3341470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161F6EF-57EE-447A-95B8-BF33D5DC6E2E}" type="datetimeFigureOut">
              <a:rPr kumimoji="1" lang="ja-JP" altLang="en-US" smtClean="0"/>
              <a:t>2023/10/24</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2273130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2023/10/24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882352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2023/10/24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3802821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7161F6EF-57EE-447A-95B8-BF33D5DC6E2E}" type="datetimeFigureOut">
              <a:rPr kumimoji="1" lang="ja-JP" altLang="en-US" smtClean="0"/>
              <a:t>2023/10/24</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3944798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角丸四角形 57"/>
          <p:cNvSpPr/>
          <p:nvPr/>
        </p:nvSpPr>
        <p:spPr>
          <a:xfrm>
            <a:off x="1960197" y="1040480"/>
            <a:ext cx="10489275" cy="375744"/>
          </a:xfrm>
          <a:prstGeom prst="roundRect">
            <a:avLst>
              <a:gd name="adj" fmla="val 7859"/>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horz" lIns="91429" tIns="45714" rIns="91429" bIns="45714" rtlCol="0" anchor="ctr"/>
          <a:lstStyle/>
          <a:p>
            <a:pPr algn="ctr">
              <a:lnSpc>
                <a:spcPts val="3300"/>
              </a:lnSpc>
            </a:pPr>
            <a:r>
              <a:rPr lang="ja-JP" altLang="en-US" sz="2000" b="1" spc="3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みどりの風を感じる大都市・大阪</a:t>
            </a:r>
          </a:p>
        </p:txBody>
      </p:sp>
      <p:sp>
        <p:nvSpPr>
          <p:cNvPr id="39" name="角丸四角形 38"/>
          <p:cNvSpPr/>
          <p:nvPr/>
        </p:nvSpPr>
        <p:spPr>
          <a:xfrm>
            <a:off x="130243" y="581265"/>
            <a:ext cx="8481090" cy="345968"/>
          </a:xfrm>
          <a:prstGeom prst="roundRect">
            <a:avLst/>
          </a:prstGeom>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lIns="87856" tIns="103779" rIns="87856" bIns="43927" rtlCol="0" anchor="ctr"/>
          <a:lstStyle/>
          <a:p>
            <a:pPr algn="ctr"/>
            <a:r>
              <a:rPr lang="ja-JP" altLang="en-US" sz="1922" b="1" spc="577" dirty="0">
                <a:latin typeface="メイリオ" panose="020B0604030504040204" pitchFamily="50" charset="-128"/>
                <a:ea typeface="メイリオ" panose="020B0604030504040204" pitchFamily="50" charset="-128"/>
                <a:cs typeface="メイリオ" panose="020B0604030504040204" pitchFamily="50" charset="-128"/>
              </a:rPr>
              <a:t>令和</a:t>
            </a:r>
            <a:r>
              <a:rPr lang="ja-JP" altLang="en-US" sz="1922" b="1" spc="577"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６</a:t>
            </a:r>
            <a:r>
              <a:rPr lang="ja-JP" altLang="en-US" sz="1922" b="1" spc="577" dirty="0">
                <a:latin typeface="メイリオ" panose="020B0604030504040204" pitchFamily="50" charset="-128"/>
                <a:ea typeface="メイリオ" panose="020B0604030504040204" pitchFamily="50" charset="-128"/>
                <a:cs typeface="メイリオ" panose="020B0604030504040204" pitchFamily="50" charset="-128"/>
              </a:rPr>
              <a:t>年度　</a:t>
            </a:r>
            <a:r>
              <a:rPr lang="ja-JP" altLang="en-US" sz="1800" b="1" spc="600" dirty="0">
                <a:latin typeface="メイリオ" panose="020B0604030504040204" pitchFamily="50" charset="-128"/>
                <a:ea typeface="メイリオ" panose="020B0604030504040204" pitchFamily="50" charset="-128"/>
                <a:cs typeface="メイリオ" panose="020B0604030504040204" pitchFamily="50" charset="-128"/>
              </a:rPr>
              <a:t>みどりの基金を活用して実施する事業（案）</a:t>
            </a:r>
            <a:endParaRPr lang="ja-JP" altLang="en-US" sz="1922" b="1" spc="577"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テキスト ボックス 40"/>
          <p:cNvSpPr txBox="1"/>
          <p:nvPr/>
        </p:nvSpPr>
        <p:spPr>
          <a:xfrm>
            <a:off x="11293878" y="91572"/>
            <a:ext cx="1299610" cy="388120"/>
          </a:xfrm>
          <a:prstGeom prst="rect">
            <a:avLst/>
          </a:prstGeom>
          <a:noFill/>
          <a:ln>
            <a:solidFill>
              <a:schemeClr val="tx1"/>
            </a:solidFill>
          </a:ln>
        </p:spPr>
        <p:txBody>
          <a:bodyPr wrap="square" rtlCol="0">
            <a:spAutoFit/>
          </a:bodyPr>
          <a:lstStyle/>
          <a:p>
            <a:pPr algn="ctr"/>
            <a:r>
              <a:rPr lang="ja-JP" altLang="en-US" sz="1922"/>
              <a:t>資料２－１</a:t>
            </a:r>
            <a:endParaRPr lang="ja-JP" altLang="en-US" sz="1922" dirty="0"/>
          </a:p>
        </p:txBody>
      </p:sp>
      <p:sp>
        <p:nvSpPr>
          <p:cNvPr id="45" name="正方形/長方形 44"/>
          <p:cNvSpPr/>
          <p:nvPr/>
        </p:nvSpPr>
        <p:spPr>
          <a:xfrm>
            <a:off x="8668593" y="506646"/>
            <a:ext cx="3060799" cy="487983"/>
          </a:xfrm>
          <a:prstGeom prst="rect">
            <a:avLst/>
          </a:prstGeom>
        </p:spPr>
        <p:txBody>
          <a:bodyPr wrap="square">
            <a:spAutoFit/>
          </a:bodyPr>
          <a:lstStyle/>
          <a:p>
            <a:r>
              <a:rPr lang="en-US" altLang="ja-JP" sz="865" dirty="0">
                <a:ea typeface="HG丸ｺﾞｼｯｸM-PRO" panose="020F0600000000000000" pitchFamily="50" charset="-128"/>
                <a:cs typeface="Times New Roman" panose="02020603050405020304" pitchFamily="18" charset="0"/>
              </a:rPr>
              <a:t>※</a:t>
            </a:r>
            <a:r>
              <a:rPr lang="ja-JP" altLang="en-US" sz="865" dirty="0">
                <a:ea typeface="HG丸ｺﾞｼｯｸM-PRO" panose="020F0600000000000000" pitchFamily="50" charset="-128"/>
                <a:cs typeface="Times New Roman" panose="02020603050405020304" pitchFamily="18" charset="0"/>
              </a:rPr>
              <a:t>掲載の各事業については、</a:t>
            </a:r>
            <a:r>
              <a:rPr lang="ja-JP" altLang="ja-JP" sz="865" dirty="0">
                <a:ea typeface="HG丸ｺﾞｼｯｸM-PRO" panose="020F0600000000000000" pitchFamily="50" charset="-128"/>
                <a:cs typeface="Times New Roman" panose="02020603050405020304" pitchFamily="18" charset="0"/>
              </a:rPr>
              <a:t>今後、財政部局との議論、</a:t>
            </a:r>
            <a:r>
              <a:rPr lang="ja-JP" altLang="en-US" sz="865" dirty="0">
                <a:ea typeface="HG丸ｺﾞｼｯｸM-PRO" panose="020F0600000000000000" pitchFamily="50" charset="-128"/>
                <a:cs typeface="Times New Roman" panose="02020603050405020304" pitchFamily="18" charset="0"/>
              </a:rPr>
              <a:t>　 </a:t>
            </a:r>
            <a:r>
              <a:rPr lang="ja-JP" altLang="ja-JP" sz="865" dirty="0">
                <a:ea typeface="HG丸ｺﾞｼｯｸM-PRO" panose="020F0600000000000000" pitchFamily="50" charset="-128"/>
                <a:cs typeface="Times New Roman" panose="02020603050405020304" pitchFamily="18" charset="0"/>
              </a:rPr>
              <a:t>議会での審議を経て、最終的に決ま</a:t>
            </a:r>
            <a:r>
              <a:rPr lang="ja-JP" altLang="en-US" sz="865" dirty="0">
                <a:ea typeface="HG丸ｺﾞｼｯｸM-PRO" panose="020F0600000000000000" pitchFamily="50" charset="-128"/>
                <a:cs typeface="Times New Roman" panose="02020603050405020304" pitchFamily="18" charset="0"/>
              </a:rPr>
              <a:t>るもの</a:t>
            </a:r>
            <a:r>
              <a:rPr lang="ja-JP" altLang="ja-JP" sz="865" dirty="0">
                <a:ea typeface="HG丸ｺﾞｼｯｸM-PRO" panose="020F0600000000000000" pitchFamily="50" charset="-128"/>
                <a:cs typeface="Times New Roman" panose="02020603050405020304" pitchFamily="18" charset="0"/>
              </a:rPr>
              <a:t>であるため、</a:t>
            </a:r>
            <a:endParaRPr lang="en-US" altLang="ja-JP" sz="865" dirty="0">
              <a:ea typeface="HG丸ｺﾞｼｯｸM-PRO" panose="020F0600000000000000" pitchFamily="50" charset="-128"/>
              <a:cs typeface="Times New Roman" panose="02020603050405020304" pitchFamily="18" charset="0"/>
            </a:endParaRPr>
          </a:p>
          <a:p>
            <a:r>
              <a:rPr lang="ja-JP" altLang="ja-JP" sz="865" dirty="0">
                <a:ea typeface="HG丸ｺﾞｼｯｸM-PRO" panose="020F0600000000000000" pitchFamily="50" charset="-128"/>
                <a:cs typeface="Times New Roman" panose="02020603050405020304" pitchFamily="18" charset="0"/>
              </a:rPr>
              <a:t>事業の成立の可否、内容の変更等がある</a:t>
            </a:r>
            <a:endParaRPr lang="ja-JP" altLang="en-US" sz="865" dirty="0"/>
          </a:p>
        </p:txBody>
      </p:sp>
      <p:sp>
        <p:nvSpPr>
          <p:cNvPr id="57" name="角丸四角形 56"/>
          <p:cNvSpPr/>
          <p:nvPr/>
        </p:nvSpPr>
        <p:spPr>
          <a:xfrm>
            <a:off x="128439" y="1011657"/>
            <a:ext cx="1775498" cy="398690"/>
          </a:xfrm>
          <a:prstGeom prst="roundRect">
            <a:avLst/>
          </a:prstGeom>
          <a:ln w="12700"/>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lIns="87856" tIns="138372" rIns="87856" bIns="43927" rtlCol="0" anchor="ctr"/>
          <a:lstStyle/>
          <a:p>
            <a:pPr algn="ctr"/>
            <a:r>
              <a:rPr lang="ja-JP" altLang="en-US" sz="1537" b="1" spc="-144" dirty="0">
                <a:latin typeface="メイリオ" panose="020B0604030504040204" pitchFamily="50" charset="-128"/>
                <a:ea typeface="メイリオ" panose="020B0604030504040204" pitchFamily="50" charset="-128"/>
                <a:cs typeface="メイリオ" panose="020B0604030504040204" pitchFamily="50" charset="-128"/>
              </a:rPr>
              <a:t>目ざすべき将来像</a:t>
            </a:r>
          </a:p>
        </p:txBody>
      </p:sp>
      <p:sp>
        <p:nvSpPr>
          <p:cNvPr id="62" name="角丸四角形 61"/>
          <p:cNvSpPr/>
          <p:nvPr/>
        </p:nvSpPr>
        <p:spPr>
          <a:xfrm>
            <a:off x="679379" y="1541224"/>
            <a:ext cx="11770093" cy="523072"/>
          </a:xfrm>
          <a:prstGeom prst="roundRect">
            <a:avLst>
              <a:gd name="adj" fmla="val 7483"/>
            </a:avLst>
          </a:prstGeom>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wrap="square" tIns="36000" bIns="36000" rtlCol="0" anchor="ctr">
            <a:spAutoFit/>
          </a:bodyPr>
          <a:lstStyle/>
          <a:p>
            <a:pPr marL="1800225" indent="-276225"/>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〇 府民がみどりづくりをはじめる機会をつくるとともに、みどりづくりを通じた地域交流や緑化を促進するため、地域住民等の緑化活動を中心に、引き続き緑化支援事業を進める。</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角丸四角形 62"/>
          <p:cNvSpPr/>
          <p:nvPr/>
        </p:nvSpPr>
        <p:spPr>
          <a:xfrm>
            <a:off x="751689" y="1632248"/>
            <a:ext cx="1512000" cy="288032"/>
          </a:xfrm>
          <a:prstGeom prst="roundRect">
            <a:avLst/>
          </a:prstGeom>
          <a:ln w="12700"/>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gn="ctr">
              <a:lnSpc>
                <a:spcPts val="2500"/>
              </a:lnSpc>
            </a:pP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事業の方向性</a:t>
            </a:r>
          </a:p>
        </p:txBody>
      </p:sp>
      <p:cxnSp>
        <p:nvCxnSpPr>
          <p:cNvPr id="93" name="直線コネクタ 92"/>
          <p:cNvCxnSpPr/>
          <p:nvPr/>
        </p:nvCxnSpPr>
        <p:spPr>
          <a:xfrm>
            <a:off x="1558528" y="2208312"/>
            <a:ext cx="22042" cy="7312869"/>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sp>
        <p:nvSpPr>
          <p:cNvPr id="94" name="角丸四角形 93"/>
          <p:cNvSpPr/>
          <p:nvPr/>
        </p:nvSpPr>
        <p:spPr>
          <a:xfrm>
            <a:off x="1688862" y="4764624"/>
            <a:ext cx="9000000" cy="252000"/>
          </a:xfrm>
          <a:prstGeom prst="roundRect">
            <a:avLst/>
          </a:prstGeom>
          <a:solidFill>
            <a:srgbClr val="C00000"/>
          </a:solidFill>
          <a:ln>
            <a:solidFill>
              <a:schemeClr val="accent2"/>
            </a:solidFill>
          </a:ln>
          <a:effectLst/>
        </p:spPr>
        <p:style>
          <a:lnRef idx="2">
            <a:schemeClr val="accent3"/>
          </a:lnRef>
          <a:fillRef idx="1">
            <a:schemeClr val="lt1"/>
          </a:fillRef>
          <a:effectRef idx="0">
            <a:schemeClr val="accent3"/>
          </a:effectRef>
          <a:fontRef idx="minor">
            <a:schemeClr val="dk1"/>
          </a:fontRef>
        </p:style>
        <p:txBody>
          <a:bodyPr rtlCol="0" anchor="ctr">
            <a:noAutofit/>
          </a:bodyPr>
          <a:lstStyle/>
          <a:p>
            <a:pPr algn="ctr">
              <a:lnSpc>
                <a:spcPts val="2500"/>
              </a:lnSpc>
            </a:pPr>
            <a:r>
              <a:rPr lang="ja-JP" altLang="en-US" sz="1600" b="1" spc="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地域緑化推進事業</a:t>
            </a:r>
          </a:p>
        </p:txBody>
      </p:sp>
      <p:cxnSp>
        <p:nvCxnSpPr>
          <p:cNvPr id="95" name="直線コネクタ 94"/>
          <p:cNvCxnSpPr/>
          <p:nvPr/>
        </p:nvCxnSpPr>
        <p:spPr>
          <a:xfrm>
            <a:off x="352128" y="2208312"/>
            <a:ext cx="12241360" cy="0"/>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sp>
        <p:nvSpPr>
          <p:cNvPr id="97" name="大かっこ 96"/>
          <p:cNvSpPr/>
          <p:nvPr/>
        </p:nvSpPr>
        <p:spPr>
          <a:xfrm>
            <a:off x="1706550" y="5136540"/>
            <a:ext cx="8788957" cy="600164"/>
          </a:xfrm>
          <a:prstGeom prst="bracketPair">
            <a:avLst>
              <a:gd name="adj" fmla="val 16641"/>
            </a:avLst>
          </a:prstGeom>
          <a:ln>
            <a:solidFill>
              <a:schemeClr val="tx1"/>
            </a:solidFill>
          </a:ln>
        </p:spPr>
        <p:txBody>
          <a:bodyPr wrap="square">
            <a:spAutoFit/>
          </a:bodyPr>
          <a:lstStyle/>
          <a:p>
            <a:pPr>
              <a:lnSpc>
                <a:spcPts val="18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自治会、住民グループなどに市町村を通じて苗木を配付し、住民による地域の植樹活動を促進</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（配付対象）・多くの方の目に触れる場所（公園、学校、住宅地等）で地域の方々が協同で行う緑化活動</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1" name="角丸四角形 100"/>
          <p:cNvSpPr/>
          <p:nvPr/>
        </p:nvSpPr>
        <p:spPr>
          <a:xfrm>
            <a:off x="10631156" y="5308761"/>
            <a:ext cx="496110" cy="283927"/>
          </a:xfrm>
          <a:prstGeom prst="roundRect">
            <a:avLst/>
          </a:prstGeom>
          <a:solidFill>
            <a:schemeClr val="tx2">
              <a:lumMod val="20000"/>
              <a:lumOff val="80000"/>
            </a:schemeClr>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lang="ja-JP" altLang="en-US" sz="1100" b="1" spc="-1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委　託</a:t>
            </a:r>
            <a:endParaRPr kumimoji="1" lang="en-US" altLang="ja-JP" sz="1100" b="1" spc="-1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2" name="角丸四角形 101"/>
          <p:cNvSpPr/>
          <p:nvPr/>
        </p:nvSpPr>
        <p:spPr>
          <a:xfrm>
            <a:off x="1706337" y="2316352"/>
            <a:ext cx="9000000" cy="252000"/>
          </a:xfrm>
          <a:prstGeom prst="roundRect">
            <a:avLst/>
          </a:prstGeom>
          <a:solidFill>
            <a:srgbClr val="C00000"/>
          </a:solidFill>
          <a:ln>
            <a:solidFill>
              <a:schemeClr val="accent2"/>
            </a:solidFill>
          </a:ln>
          <a:effectLst/>
        </p:spPr>
        <p:style>
          <a:lnRef idx="2">
            <a:schemeClr val="accent3"/>
          </a:lnRef>
          <a:fillRef idx="1">
            <a:schemeClr val="lt1"/>
          </a:fillRef>
          <a:effectRef idx="0">
            <a:schemeClr val="accent3"/>
          </a:effectRef>
          <a:fontRef idx="minor">
            <a:schemeClr val="dk1"/>
          </a:fontRef>
        </p:style>
        <p:txBody>
          <a:bodyPr rtlCol="0" anchor="ctr">
            <a:noAutofit/>
          </a:bodyPr>
          <a:lstStyle/>
          <a:p>
            <a:pPr algn="ctr">
              <a:lnSpc>
                <a:spcPts val="2500"/>
              </a:lnSpc>
            </a:pPr>
            <a:r>
              <a:rPr lang="ja-JP" altLang="en-US" sz="1600"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みどりづくり推進事業（活動助成）</a:t>
            </a:r>
            <a:endParaRPr lang="zh-TW" altLang="en-US" sz="1600"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3" name="大かっこ 102"/>
          <p:cNvSpPr/>
          <p:nvPr/>
        </p:nvSpPr>
        <p:spPr>
          <a:xfrm>
            <a:off x="1688862" y="2640360"/>
            <a:ext cx="8838063" cy="600164"/>
          </a:xfrm>
          <a:prstGeom prst="bracketPair">
            <a:avLst/>
          </a:prstGeom>
          <a:ln>
            <a:solidFill>
              <a:schemeClr val="tx1"/>
            </a:solidFill>
          </a:ln>
        </p:spPr>
        <p:txBody>
          <a:bodyPr wrap="square">
            <a:spAutoFit/>
          </a:bodyPr>
          <a:lstStyle/>
          <a:p>
            <a:pPr>
              <a:lnSpc>
                <a:spcPts val="1800"/>
              </a:lnSpc>
            </a:pP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PTA</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や商店会などの地域団体が連携して行う花壇づくりや幼稚園等での植樹、芝生化などの緑化活動を促進</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（助成対象）・地域の緑化組織（地域住民、</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PTA</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、民間企業等で構成）が協同で行う緑化活動</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4" name="角丸四角形 103"/>
          <p:cNvSpPr/>
          <p:nvPr/>
        </p:nvSpPr>
        <p:spPr>
          <a:xfrm>
            <a:off x="10642137" y="2777371"/>
            <a:ext cx="498408" cy="312300"/>
          </a:xfrm>
          <a:prstGeom prst="roundRect">
            <a:avLst/>
          </a:prstGeom>
          <a:solidFill>
            <a:schemeClr val="tx2"/>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lang="ja-JP" altLang="en-US" sz="1100" b="1" spc="-1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助　成</a:t>
            </a:r>
            <a:endParaRPr kumimoji="1" lang="en-US" altLang="ja-JP" sz="1100" b="1" spc="-1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6" name="テキスト ボックス 105"/>
          <p:cNvSpPr txBox="1"/>
          <p:nvPr/>
        </p:nvSpPr>
        <p:spPr>
          <a:xfrm>
            <a:off x="656188" y="2456284"/>
            <a:ext cx="733269" cy="4792588"/>
          </a:xfrm>
          <a:prstGeom prst="rect">
            <a:avLst/>
          </a:prstGeom>
          <a:noFill/>
          <a:ln>
            <a:solidFill>
              <a:srgbClr val="00B050"/>
            </a:solidFill>
          </a:ln>
        </p:spPr>
        <p:txBody>
          <a:bodyPr vert="eaVert" wrap="square" rtlCol="0" anchor="ctr" anchorCtr="0">
            <a:normAutofit/>
          </a:bodyPr>
          <a:lstStyle/>
          <a:p>
            <a:pPr algn="ctr"/>
            <a:r>
              <a:rPr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継続事業）</a:t>
            </a:r>
            <a:endParaRPr kumimoji="1" lang="en-US" altLang="ja-JP" sz="1500"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令和６年度実施予定事業</a:t>
            </a: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0" name="テキスト ボックス 109"/>
          <p:cNvSpPr txBox="1"/>
          <p:nvPr/>
        </p:nvSpPr>
        <p:spPr>
          <a:xfrm>
            <a:off x="11228005" y="2712368"/>
            <a:ext cx="1254866" cy="459700"/>
          </a:xfrm>
          <a:prstGeom prst="roundRect">
            <a:avLst/>
          </a:prstGeom>
          <a:noFill/>
          <a:ln w="19050">
            <a:solidFill>
              <a:schemeClr val="tx1"/>
            </a:solidFill>
            <a:prstDash val="dash"/>
          </a:ln>
        </p:spPr>
        <p:txBody>
          <a:bodyPr wrap="square" rtlCol="0">
            <a:spAutoFit/>
          </a:bodyPr>
          <a:lstStyle/>
          <a:p>
            <a:pPr algn="r"/>
            <a:r>
              <a:rPr lang="ja-JP" altLang="en-US" sz="1050" dirty="0"/>
              <a:t>令和５年度予算額</a:t>
            </a:r>
            <a:endParaRPr lang="en-US" altLang="ja-JP" sz="1050" dirty="0"/>
          </a:p>
          <a:p>
            <a:pPr algn="r"/>
            <a:r>
              <a:rPr lang="ja-JP" altLang="en-US" sz="1050" dirty="0"/>
              <a:t>１２，０００千円</a:t>
            </a:r>
            <a:endParaRPr kumimoji="1" lang="ja-JP" altLang="en-US" sz="1050" dirty="0"/>
          </a:p>
        </p:txBody>
      </p:sp>
      <p:sp>
        <p:nvSpPr>
          <p:cNvPr id="113" name="テキスト ボックス 112"/>
          <p:cNvSpPr txBox="1"/>
          <p:nvPr/>
        </p:nvSpPr>
        <p:spPr>
          <a:xfrm>
            <a:off x="11222041" y="5277004"/>
            <a:ext cx="1251784" cy="459700"/>
          </a:xfrm>
          <a:prstGeom prst="roundRect">
            <a:avLst/>
          </a:prstGeom>
          <a:noFill/>
          <a:ln w="19050">
            <a:solidFill>
              <a:schemeClr val="tx1"/>
            </a:solidFill>
            <a:prstDash val="dash"/>
          </a:ln>
        </p:spPr>
        <p:txBody>
          <a:bodyPr wrap="square" rtlCol="0">
            <a:spAutoFit/>
          </a:bodyPr>
          <a:lstStyle/>
          <a:p>
            <a:pPr algn="r"/>
            <a:r>
              <a:rPr lang="ja-JP" altLang="en-US" sz="1050" dirty="0"/>
              <a:t>令和５年度予算額</a:t>
            </a:r>
            <a:endParaRPr lang="en-US" altLang="ja-JP" sz="1050" dirty="0"/>
          </a:p>
          <a:p>
            <a:pPr algn="r"/>
            <a:r>
              <a:rPr lang="ja-JP" altLang="en-US" sz="1050" dirty="0"/>
              <a:t>１６，０４９千円</a:t>
            </a:r>
            <a:endParaRPr kumimoji="1" lang="ja-JP" altLang="en-US" sz="1050" dirty="0"/>
          </a:p>
        </p:txBody>
      </p:sp>
      <p:cxnSp>
        <p:nvCxnSpPr>
          <p:cNvPr id="36" name="直線コネクタ 35"/>
          <p:cNvCxnSpPr/>
          <p:nvPr/>
        </p:nvCxnSpPr>
        <p:spPr>
          <a:xfrm flipV="1">
            <a:off x="376875" y="7564351"/>
            <a:ext cx="12037347" cy="2504"/>
          </a:xfrm>
          <a:prstGeom prst="line">
            <a:avLst/>
          </a:prstGeom>
          <a:ln>
            <a:solidFill>
              <a:srgbClr val="00B050"/>
            </a:solidFill>
            <a:prstDash val="dash"/>
          </a:ln>
        </p:spPr>
        <p:style>
          <a:lnRef idx="1">
            <a:schemeClr val="dk1"/>
          </a:lnRef>
          <a:fillRef idx="0">
            <a:schemeClr val="dk1"/>
          </a:fillRef>
          <a:effectRef idx="0">
            <a:schemeClr val="dk1"/>
          </a:effectRef>
          <a:fontRef idx="minor">
            <a:schemeClr val="tx1"/>
          </a:fontRef>
        </p:style>
      </p:cxnSp>
      <p:sp>
        <p:nvSpPr>
          <p:cNvPr id="44" name="正方形/長方形 43"/>
          <p:cNvSpPr/>
          <p:nvPr/>
        </p:nvSpPr>
        <p:spPr>
          <a:xfrm>
            <a:off x="1787036" y="6098656"/>
            <a:ext cx="8901826" cy="1469450"/>
          </a:xfrm>
          <a:prstGeom prst="rect">
            <a:avLst/>
          </a:prstGeom>
          <a:noFill/>
          <a:ln>
            <a:noFill/>
          </a:ln>
          <a:effectLst/>
        </p:spPr>
        <p:style>
          <a:lnRef idx="2">
            <a:schemeClr val="accent3"/>
          </a:lnRef>
          <a:fillRef idx="1">
            <a:schemeClr val="lt1"/>
          </a:fillRef>
          <a:effectRef idx="0">
            <a:schemeClr val="accent3"/>
          </a:effectRef>
          <a:fontRef idx="minor">
            <a:schemeClr val="dk1"/>
          </a:fontRef>
        </p:style>
        <p:txBody>
          <a:bodyPr rtlCol="0" anchor="t"/>
          <a:lstStyle/>
          <a:p>
            <a:pPr>
              <a:lnSpc>
                <a:spcPts val="15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府民のニーズや課題等を把握するため、令和４年度にアンケート調査を行い、既存事業の見直し内容等を審議</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令和５年度</a:t>
            </a:r>
            <a:endParaRPr lang="en-US" altLang="ja-JP" sz="12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・高木申請義務の緩和（条件付きで低木類のみの申請を可）</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・周知・</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PR</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の強化（募集チラシの刷新、配付樹木の特性一覧表の作成、周知先の拡大）</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・技術面でのサポート（植え方・育て方のリーフレット作成、相談窓口一覧の</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HP</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掲載）</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令和６年度</a:t>
            </a:r>
            <a:endParaRPr lang="en-US" altLang="ja-JP" sz="12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・樹木と併せてバーク堆肥を配付</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テキスト ボックス 48"/>
          <p:cNvSpPr txBox="1"/>
          <p:nvPr/>
        </p:nvSpPr>
        <p:spPr>
          <a:xfrm>
            <a:off x="656188" y="7959018"/>
            <a:ext cx="720000" cy="1319810"/>
          </a:xfrm>
          <a:prstGeom prst="rect">
            <a:avLst/>
          </a:prstGeom>
          <a:noFill/>
          <a:ln>
            <a:solidFill>
              <a:srgbClr val="00B050"/>
            </a:solidFill>
          </a:ln>
        </p:spPr>
        <p:txBody>
          <a:bodyPr vert="eaVert" wrap="square" rtlCol="0" anchor="ctr" anchorCtr="0">
            <a:normAutofit/>
          </a:bodyPr>
          <a:lstStyle/>
          <a:p>
            <a:pPr algn="ctr"/>
            <a:r>
              <a:rPr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基金確保に</a:t>
            </a:r>
            <a:endParaRPr lang="en-US" altLang="ja-JP" sz="1500"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向けた取組み</a:t>
            </a:r>
            <a:endParaRPr kumimoji="1" lang="en-US" altLang="ja-JP" sz="15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角丸四角形 49"/>
          <p:cNvSpPr/>
          <p:nvPr/>
        </p:nvSpPr>
        <p:spPr>
          <a:xfrm>
            <a:off x="1706337" y="7672188"/>
            <a:ext cx="9000000" cy="256944"/>
          </a:xfrm>
          <a:prstGeom prst="roundRect">
            <a:avLst/>
          </a:prstGeom>
          <a:solidFill>
            <a:srgbClr val="00B050"/>
          </a:solidFill>
          <a:ln>
            <a:noFill/>
          </a:ln>
          <a:effectLst/>
        </p:spPr>
        <p:style>
          <a:lnRef idx="2">
            <a:schemeClr val="accent3"/>
          </a:lnRef>
          <a:fillRef idx="1">
            <a:schemeClr val="lt1"/>
          </a:fillRef>
          <a:effectRef idx="0">
            <a:schemeClr val="accent3"/>
          </a:effectRef>
          <a:fontRef idx="minor">
            <a:schemeClr val="dk1"/>
          </a:fontRef>
        </p:style>
        <p:txBody>
          <a:bodyPr lIns="36000" rIns="36000" rtlCol="0" anchor="ctr">
            <a:noAutofit/>
          </a:bodyPr>
          <a:lstStyle/>
          <a:p>
            <a:pPr algn="ctr">
              <a:lnSpc>
                <a:spcPts val="2500"/>
              </a:lnSpc>
            </a:pP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基金確保に向けた取組み</a:t>
            </a:r>
            <a:endParaRPr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大かっこ 32"/>
          <p:cNvSpPr/>
          <p:nvPr/>
        </p:nvSpPr>
        <p:spPr>
          <a:xfrm>
            <a:off x="1753337" y="8020794"/>
            <a:ext cx="8853466" cy="1438573"/>
          </a:xfrm>
          <a:prstGeom prst="bracketPair">
            <a:avLst>
              <a:gd name="adj" fmla="val 7195"/>
            </a:avLst>
          </a:prstGeom>
          <a:ln>
            <a:solidFill>
              <a:schemeClr val="tx1"/>
            </a:solidFill>
          </a:ln>
        </p:spPr>
        <p:txBody>
          <a:bodyPr wrap="square">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○寄附金の増収及び基金事業の活用を図るため、</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PR</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チラシ等を用いて広報活動を実施</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○事業者とのタイアップ事業の拡大</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・タイアップ事業の例：チャリティーコンサート、エクステリアフェア等のイベント参加費や収益の一部を寄付、</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会場での募金箱の設置</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○寄附者への丁寧かつ迅速なお礼・事業報告</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・お礼状の送付、一定額以上の寄附者に対して感謝状贈呈を実施</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・基金を活用した事業により助成を受けた方の取組み及び寄附者について、写真を交えて紹介した報告書を冊子で作成</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矢印: 五方向 1">
            <a:extLst>
              <a:ext uri="{FF2B5EF4-FFF2-40B4-BE49-F238E27FC236}">
                <a16:creationId xmlns:a16="http://schemas.microsoft.com/office/drawing/2014/main" id="{AF6E119E-A014-436F-9091-845B1EBB9D94}"/>
              </a:ext>
            </a:extLst>
          </p:cNvPr>
          <p:cNvSpPr/>
          <p:nvPr/>
        </p:nvSpPr>
        <p:spPr>
          <a:xfrm>
            <a:off x="1846944" y="3324464"/>
            <a:ext cx="990810" cy="252000"/>
          </a:xfrm>
          <a:prstGeom prst="homePlate">
            <a:avLst/>
          </a:prstGeom>
          <a:effectLst/>
        </p:spPr>
        <p:style>
          <a:lnRef idx="2">
            <a:schemeClr val="accent3"/>
          </a:lnRef>
          <a:fillRef idx="1">
            <a:schemeClr val="lt1"/>
          </a:fillRef>
          <a:effectRef idx="0">
            <a:schemeClr val="accent3"/>
          </a:effectRef>
          <a:fontRef idx="minor">
            <a:schemeClr val="dk1"/>
          </a:fontRef>
        </p:style>
        <p:txBody>
          <a:bodyPr lIns="36000" tIns="36000" rIns="0" bIns="0" rtlCol="0" anchor="ctr"/>
          <a:lstStyle/>
          <a:p>
            <a:pPr algn="ctr"/>
            <a:r>
              <a:rPr kumimoji="1" lang="ja-JP" altLang="en-US" sz="1200" spc="-1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事業の見直し</a:t>
            </a:r>
          </a:p>
        </p:txBody>
      </p:sp>
      <p:sp>
        <p:nvSpPr>
          <p:cNvPr id="30" name="正方形/長方形 29">
            <a:extLst>
              <a:ext uri="{FF2B5EF4-FFF2-40B4-BE49-F238E27FC236}">
                <a16:creationId xmlns:a16="http://schemas.microsoft.com/office/drawing/2014/main" id="{00DD11C3-8A04-4F6C-997A-69C8102464AE}"/>
              </a:ext>
            </a:extLst>
          </p:cNvPr>
          <p:cNvSpPr/>
          <p:nvPr/>
        </p:nvSpPr>
        <p:spPr>
          <a:xfrm>
            <a:off x="1762910" y="3738468"/>
            <a:ext cx="8417694" cy="1152127"/>
          </a:xfrm>
          <a:prstGeom prst="rect">
            <a:avLst/>
          </a:prstGeom>
          <a:noFill/>
          <a:ln>
            <a:noFill/>
          </a:ln>
          <a:effectLst/>
        </p:spPr>
        <p:style>
          <a:lnRef idx="2">
            <a:schemeClr val="accent3"/>
          </a:lnRef>
          <a:fillRef idx="1">
            <a:schemeClr val="lt1"/>
          </a:fillRef>
          <a:effectRef idx="0">
            <a:schemeClr val="accent3"/>
          </a:effectRef>
          <a:fontRef idx="minor">
            <a:schemeClr val="dk1"/>
          </a:fontRef>
        </p:style>
        <p:txBody>
          <a:bodyPr rtlCol="0" anchor="t"/>
          <a:lstStyle/>
          <a:p>
            <a:pPr>
              <a:lnSpc>
                <a:spcPts val="15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府民のニーズや課題等を把握するため、令和４年度にアンケート調査を行い、既存事業の見直し内容等を審議</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令和５年度</a:t>
            </a:r>
            <a:endParaRPr lang="en-US" altLang="ja-JP" sz="12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・周知・</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PR</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の強化（周知先の拡大）</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・申請手続きの負担軽減化（様式のチェックシート化、記入例等の作成）</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・技術面でのサポート（植え方・育て方のリーフレット作成、相談窓口一覧の</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HP</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掲載）</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矢印: 五方向 30">
            <a:extLst>
              <a:ext uri="{FF2B5EF4-FFF2-40B4-BE49-F238E27FC236}">
                <a16:creationId xmlns:a16="http://schemas.microsoft.com/office/drawing/2014/main" id="{CE25C390-90C4-4012-81E9-63B9F909564E}"/>
              </a:ext>
            </a:extLst>
          </p:cNvPr>
          <p:cNvSpPr/>
          <p:nvPr/>
        </p:nvSpPr>
        <p:spPr>
          <a:xfrm>
            <a:off x="1869418" y="5776332"/>
            <a:ext cx="990810" cy="252000"/>
          </a:xfrm>
          <a:prstGeom prst="homePlate">
            <a:avLst/>
          </a:prstGeom>
          <a:effectLst/>
        </p:spPr>
        <p:style>
          <a:lnRef idx="2">
            <a:schemeClr val="accent3"/>
          </a:lnRef>
          <a:fillRef idx="1">
            <a:schemeClr val="lt1"/>
          </a:fillRef>
          <a:effectRef idx="0">
            <a:schemeClr val="accent3"/>
          </a:effectRef>
          <a:fontRef idx="minor">
            <a:schemeClr val="dk1"/>
          </a:fontRef>
        </p:style>
        <p:txBody>
          <a:bodyPr lIns="36000" tIns="36000" rIns="0" bIns="0" rtlCol="0" anchor="ctr"/>
          <a:lstStyle/>
          <a:p>
            <a:pPr algn="ctr"/>
            <a:r>
              <a:rPr kumimoji="1" lang="ja-JP" altLang="en-US" sz="1200" spc="-1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事業の見直し</a:t>
            </a:r>
          </a:p>
        </p:txBody>
      </p:sp>
    </p:spTree>
    <p:extLst>
      <p:ext uri="{BB962C8B-B14F-4D97-AF65-F5344CB8AC3E}">
        <p14:creationId xmlns:p14="http://schemas.microsoft.com/office/powerpoint/2010/main" val="287917502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effectLst/>
      </a:spPr>
      <a:bodyPr rtlCol="0" anchor="ctr"/>
      <a:lstStyle>
        <a:defPPr algn="ctr">
          <a:defRPr kumimoji="1" sz="1500" b="1" spc="-1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defPPr>
      </a:lstStyle>
      <a:style>
        <a:lnRef idx="2">
          <a:schemeClr val="accent3"/>
        </a:lnRef>
        <a:fillRef idx="1">
          <a:schemeClr val="lt1"/>
        </a:fillRef>
        <a:effectRef idx="0">
          <a:schemeClr val="accent3"/>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590</Words>
  <Application>Microsoft Office PowerPoint</Application>
  <PresentationFormat>A3 297x420 mm</PresentationFormat>
  <Paragraphs>47</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2023-10-24T07:18:54Z</dcterms:created>
  <dcterms:modified xsi:type="dcterms:W3CDTF">2023-10-24T07:19:04Z</dcterms:modified>
</cp:coreProperties>
</file>