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4"/>
  </p:notesMasterIdLst>
  <p:sldIdLst>
    <p:sldId id="366" r:id="rId2"/>
    <p:sldId id="425" r:id="rId3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AC6E"/>
    <a:srgbClr val="D9E2F3"/>
    <a:srgbClr val="00FF99"/>
    <a:srgbClr val="EBF1E9"/>
    <a:srgbClr val="D5E409"/>
    <a:srgbClr val="20AB6F"/>
    <a:srgbClr val="E9EBF5"/>
    <a:srgbClr val="5F3A12"/>
    <a:srgbClr val="FFFF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4" autoAdjust="0"/>
    <p:restoredTop sz="94588" autoAdjust="0"/>
  </p:normalViewPr>
  <p:slideViewPr>
    <p:cSldViewPr snapToGrid="0" showGuides="1">
      <p:cViewPr varScale="1">
        <p:scale>
          <a:sx n="52" d="100"/>
          <a:sy n="52" d="100"/>
        </p:scale>
        <p:origin x="60" y="100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9BC7F2-E96F-4751-B8F3-D970C2ECB452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23EA5D-0589-49D4-929A-7FF63A4C77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9667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23EA5D-0589-49D4-929A-7FF63A4C77A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9636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E4BAE-20F6-4282-836F-03071DAAE542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3B35-2BF1-4F4A-9D81-20978AA14C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4858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E4BAE-20F6-4282-836F-03071DAAE542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3B35-2BF1-4F4A-9D81-20978AA14C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7992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E4BAE-20F6-4282-836F-03071DAAE542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3B35-2BF1-4F4A-9D81-20978AA14C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2429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E4BAE-20F6-4282-836F-03071DAAE542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3B35-2BF1-4F4A-9D81-20978AA14C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4452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E4BAE-20F6-4282-836F-03071DAAE542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3B35-2BF1-4F4A-9D81-20978AA14C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2351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E4BAE-20F6-4282-836F-03071DAAE542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3B35-2BF1-4F4A-9D81-20978AA14C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1811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E4BAE-20F6-4282-836F-03071DAAE542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3B35-2BF1-4F4A-9D81-20978AA14C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834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E4BAE-20F6-4282-836F-03071DAAE542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3B35-2BF1-4F4A-9D81-20978AA14C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4376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E4BAE-20F6-4282-836F-03071DAAE542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3B35-2BF1-4F4A-9D81-20978AA14C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3734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E4BAE-20F6-4282-836F-03071DAAE542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3B35-2BF1-4F4A-9D81-20978AA14C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9992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E4BAE-20F6-4282-836F-03071DAAE542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3B35-2BF1-4F4A-9D81-20978AA14C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3913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E4BAE-20F6-4282-836F-03071DAAE542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03B35-2BF1-4F4A-9D81-20978AA14C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6552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667284-3DCF-7AF9-0732-E023F974EE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>
            <a:extLst>
              <a:ext uri="{FF2B5EF4-FFF2-40B4-BE49-F238E27FC236}">
                <a16:creationId xmlns:a16="http://schemas.microsoft.com/office/drawing/2014/main" id="{E71DD7B4-501B-D7CF-300E-F5C8E9CF49E9}"/>
              </a:ext>
            </a:extLst>
          </p:cNvPr>
          <p:cNvSpPr txBox="1">
            <a:spLocks/>
          </p:cNvSpPr>
          <p:nvPr/>
        </p:nvSpPr>
        <p:spPr bwMode="auto">
          <a:xfrm>
            <a:off x="2" y="3277285"/>
            <a:ext cx="12801599" cy="1734331"/>
          </a:xfrm>
          <a:prstGeom prst="rect">
            <a:avLst/>
          </a:prstGeom>
          <a:gradFill rotWithShape="1">
            <a:gsLst>
              <a:gs pos="0">
                <a:srgbClr val="00B050"/>
              </a:gs>
              <a:gs pos="80000">
                <a:srgbClr val="00B050"/>
              </a:gs>
              <a:gs pos="100000">
                <a:srgbClr val="00B050"/>
              </a:gs>
            </a:gsLst>
            <a:lin ang="54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rtlCol="0" anchor="ctr" anchorCtr="0" compatLnSpc="1">
            <a:prstTxWarp prst="textNoShape">
              <a:avLst/>
            </a:prstTxWarp>
            <a:norm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280114" fontAlgn="auto">
              <a:spcAft>
                <a:spcPts val="0"/>
              </a:spcAft>
              <a:defRPr/>
            </a:pPr>
            <a:r>
              <a:rPr lang="ja-JP" altLang="en-US" sz="4000" b="1">
                <a:solidFill>
                  <a:sysClr val="window" lastClr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指標設定について</a:t>
            </a:r>
            <a:r>
              <a:rPr lang="ja-JP" altLang="en-US" sz="4000" b="1" dirty="0">
                <a:solidFill>
                  <a:sysClr val="window" lastClr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（案）　</a:t>
            </a:r>
            <a:endParaRPr lang="en-US" altLang="ja-JP" sz="4000" b="1" dirty="0">
              <a:solidFill>
                <a:sysClr val="window" lastClr="FFFFFF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" name="サブタイトル 2">
            <a:extLst>
              <a:ext uri="{FF2B5EF4-FFF2-40B4-BE49-F238E27FC236}">
                <a16:creationId xmlns:a16="http://schemas.microsoft.com/office/drawing/2014/main" id="{AF04A2EF-5376-F696-D336-978549C0D97D}"/>
              </a:ext>
            </a:extLst>
          </p:cNvPr>
          <p:cNvSpPr txBox="1">
            <a:spLocks/>
          </p:cNvSpPr>
          <p:nvPr/>
        </p:nvSpPr>
        <p:spPr bwMode="auto">
          <a:xfrm>
            <a:off x="10476292" y="706115"/>
            <a:ext cx="1507897" cy="450251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1280114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ja-JP" altLang="en-US" sz="2326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資料３</a:t>
            </a:r>
          </a:p>
        </p:txBody>
      </p:sp>
    </p:spTree>
    <p:extLst>
      <p:ext uri="{BB962C8B-B14F-4D97-AF65-F5344CB8AC3E}">
        <p14:creationId xmlns:p14="http://schemas.microsoft.com/office/powerpoint/2010/main" val="843855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タイトル 1">
            <a:extLst>
              <a:ext uri="{FF2B5EF4-FFF2-40B4-BE49-F238E27FC236}">
                <a16:creationId xmlns:a16="http://schemas.microsoft.com/office/drawing/2014/main" id="{81447226-A149-42B7-989C-9D04CC05D4AC}"/>
              </a:ext>
            </a:extLst>
          </p:cNvPr>
          <p:cNvSpPr txBox="1">
            <a:spLocks/>
          </p:cNvSpPr>
          <p:nvPr/>
        </p:nvSpPr>
        <p:spPr bwMode="auto">
          <a:xfrm>
            <a:off x="1" y="0"/>
            <a:ext cx="12801599" cy="604800"/>
          </a:xfrm>
          <a:prstGeom prst="rect">
            <a:avLst/>
          </a:prstGeom>
          <a:gradFill rotWithShape="1">
            <a:gsLst>
              <a:gs pos="0">
                <a:srgbClr val="00B050"/>
              </a:gs>
              <a:gs pos="80000">
                <a:srgbClr val="00B050"/>
              </a:gs>
              <a:gs pos="100000">
                <a:srgbClr val="00B050"/>
              </a:gs>
            </a:gsLst>
            <a:lin ang="5400000" scaled="0"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rtlCol="0" anchor="ctr" anchorCtr="0" compatLnSpc="1">
            <a:prstTxWarp prst="textNoShape">
              <a:avLst/>
            </a:prstTxWarp>
            <a:norm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1280114" fontAlgn="auto">
              <a:spcAft>
                <a:spcPts val="0"/>
              </a:spcAft>
              <a:defRPr/>
            </a:pPr>
            <a:r>
              <a:rPr lang="ja-JP" altLang="en-US" sz="2585" b="1" dirty="0">
                <a:solidFill>
                  <a:sysClr val="window" lastClr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指標設定について（案）</a:t>
            </a:r>
            <a:endParaRPr lang="en-US" altLang="ja-JP" sz="2585" b="1" dirty="0">
              <a:solidFill>
                <a:sysClr val="window" lastClr="FFFFFF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9" name="円/楕円 30">
            <a:extLst>
              <a:ext uri="{FF2B5EF4-FFF2-40B4-BE49-F238E27FC236}">
                <a16:creationId xmlns:a16="http://schemas.microsoft.com/office/drawing/2014/main" id="{04896E31-0B10-4443-8074-0D72BCC4FABB}"/>
              </a:ext>
            </a:extLst>
          </p:cNvPr>
          <p:cNvSpPr/>
          <p:nvPr/>
        </p:nvSpPr>
        <p:spPr>
          <a:xfrm>
            <a:off x="12243144" y="89015"/>
            <a:ext cx="396000" cy="396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6">
                <a:lumMod val="50000"/>
              </a:schemeClr>
            </a:solidFill>
          </a:ln>
          <a:effectLst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0" tIns="0" rIns="0" bIns="36000" rtlCol="0" anchor="ctr"/>
          <a:lstStyle/>
          <a:p>
            <a:pPr algn="ctr"/>
            <a:fld id="{9439D75A-5D0D-4091-BA6B-B620B8DC6492}" type="slidenum">
              <a:rPr lang="ja-JP" altLang="en-US" sz="1400" b="1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fld>
            <a:endParaRPr lang="en-US" altLang="ja-JP" sz="1400" b="1">
              <a:solidFill>
                <a:schemeClr val="accent6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A5A6368-F5D8-4F79-ABF4-EE93DA03D24C}"/>
              </a:ext>
            </a:extLst>
          </p:cNvPr>
          <p:cNvSpPr txBox="1"/>
          <p:nvPr/>
        </p:nvSpPr>
        <p:spPr>
          <a:xfrm>
            <a:off x="65330" y="8647376"/>
            <a:ext cx="9535870" cy="63094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182563" lvl="0" indent="-182563" defTabSz="326578">
              <a:defRPr/>
            </a:pPr>
            <a:r>
              <a:rPr kumimoji="1" lang="ja-JP" altLang="en-US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（２）数値目標（案）　～府域全体の状況を把握するための指標～</a:t>
            </a:r>
            <a:endParaRPr kumimoji="1" lang="en-US" altLang="ja-JP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74625" lvl="0" defTabSz="326578">
              <a:lnSpc>
                <a:spcPct val="50000"/>
              </a:lnSpc>
              <a:defRPr/>
            </a:pP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74625" lvl="0" defTabSz="326578">
              <a:lnSpc>
                <a:spcPct val="50000"/>
              </a:lnSpc>
              <a:defRPr/>
            </a:pP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〇府域面積に対する緑地</a:t>
            </a:r>
            <a:r>
              <a:rPr kumimoji="1" lang="en-US" altLang="ja-JP" sz="1600" baseline="-25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の割合を維持　</a:t>
            </a:r>
            <a:r>
              <a:rPr kumimoji="1" lang="en-US" altLang="ja-JP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みどりの中で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担保性があると判断できるもの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施設緑地、地域制緑地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1034171-89B3-46EE-8B25-D57C019FD0AB}"/>
              </a:ext>
            </a:extLst>
          </p:cNvPr>
          <p:cNvSpPr txBox="1"/>
          <p:nvPr/>
        </p:nvSpPr>
        <p:spPr>
          <a:xfrm>
            <a:off x="156028" y="3417816"/>
            <a:ext cx="7667171" cy="36933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182563" lvl="0" indent="-182563" defTabSz="326578">
              <a:defRPr/>
            </a:pPr>
            <a:r>
              <a:rPr kumimoji="1" lang="ja-JP" altLang="en-US" sz="16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（１）</a:t>
            </a:r>
            <a:r>
              <a:rPr lang="ja-JP" altLang="en-US" u="sng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Courier New" panose="02070309020205020404" pitchFamily="49" charset="0"/>
              </a:rPr>
              <a:t>主体別のモニタリング指標素案　</a:t>
            </a:r>
            <a:r>
              <a:rPr lang="en-US" altLang="ja-JP" sz="1400" u="sng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Courier New" panose="02070309020205020404" pitchFamily="49" charset="0"/>
              </a:rPr>
              <a:t>※</a:t>
            </a:r>
            <a:r>
              <a:rPr lang="ja-JP" altLang="en-US" sz="1400" u="sng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Courier New" panose="02070309020205020404" pitchFamily="49" charset="0"/>
              </a:rPr>
              <a:t>具体的な項目については次回部会に向け精査</a:t>
            </a:r>
            <a:endParaRPr kumimoji="1" lang="en-US" altLang="ja-JP" sz="1400" u="sng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A230BEE-E7A6-4E0B-9B21-72A839F44626}"/>
              </a:ext>
            </a:extLst>
          </p:cNvPr>
          <p:cNvSpPr txBox="1"/>
          <p:nvPr/>
        </p:nvSpPr>
        <p:spPr>
          <a:xfrm>
            <a:off x="119759" y="1395467"/>
            <a:ext cx="12464973" cy="132343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82563" indent="-182563"/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〇次期計画においては、</a:t>
            </a:r>
            <a:r>
              <a:rPr kumimoji="1" lang="ja-JP" altLang="en-US" sz="1600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民産学官の多様な主体の役割分担と連携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のもと、既存緑地の保全を図るとともに、</a:t>
            </a:r>
            <a:r>
              <a:rPr kumimoji="1" lang="ja-JP" altLang="en-US" sz="1600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みどりの質を高める施策に重点的に取組む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方針。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355600" indent="-355600"/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➡みどりの質向上を把握するため、各主体の意識や行動がどのように変わっていくのか、また取組の充実が図られているのか</a:t>
            </a:r>
            <a:r>
              <a:rPr kumimoji="1" lang="ja-JP" altLang="en-US" sz="1600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継続的に把握（モニタリング）する指標を設定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kumimoji="1" lang="en-US" altLang="ja-JP" sz="1600" u="sng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82563" indent="-182563"/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○併せて、各主体の取組の成果を</a:t>
            </a:r>
            <a:r>
              <a:rPr kumimoji="1" lang="ja-JP" altLang="en-US" sz="1600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府域全体として総合的に把握するための指標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の設定も必要。（目標値を設定するか要検討）</a:t>
            </a:r>
          </a:p>
        </p:txBody>
      </p:sp>
      <p:sp>
        <p:nvSpPr>
          <p:cNvPr id="14" name="タイトル 1">
            <a:extLst>
              <a:ext uri="{FF2B5EF4-FFF2-40B4-BE49-F238E27FC236}">
                <a16:creationId xmlns:a16="http://schemas.microsoft.com/office/drawing/2014/main" id="{95D924EA-07F5-4F44-89FA-E4D30FA63D18}"/>
              </a:ext>
            </a:extLst>
          </p:cNvPr>
          <p:cNvSpPr txBox="1">
            <a:spLocks/>
          </p:cNvSpPr>
          <p:nvPr/>
        </p:nvSpPr>
        <p:spPr bwMode="auto">
          <a:xfrm>
            <a:off x="-2" y="808820"/>
            <a:ext cx="4968000" cy="369332"/>
          </a:xfrm>
          <a:prstGeom prst="rect">
            <a:avLst/>
          </a:prstGeom>
          <a:gradFill rotWithShape="1">
            <a:gsLst>
              <a:gs pos="0">
                <a:srgbClr val="00B050"/>
              </a:gs>
              <a:gs pos="80000">
                <a:srgbClr val="00B050"/>
              </a:gs>
              <a:gs pos="100000">
                <a:srgbClr val="00B050"/>
              </a:gs>
            </a:gsLst>
            <a:lin ang="5400000" scaled="0"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1280114" fontAlgn="auto">
              <a:spcAft>
                <a:spcPts val="0"/>
              </a:spcAft>
              <a:defRPr/>
            </a:pPr>
            <a:r>
              <a:rPr lang="ja-JP" altLang="en-US" sz="1800" b="1" dirty="0">
                <a:solidFill>
                  <a:sysClr val="window" lastClr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指標設定の基本的な考え方（案）</a:t>
            </a:r>
            <a:endParaRPr lang="en-US" altLang="ja-JP" sz="1800" b="1" dirty="0">
              <a:solidFill>
                <a:sysClr val="window" lastClr="FFFFFF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DAB4EF10-7467-4A85-8520-298CB16E109D}"/>
              </a:ext>
            </a:extLst>
          </p:cNvPr>
          <p:cNvSpPr txBox="1">
            <a:spLocks/>
          </p:cNvSpPr>
          <p:nvPr/>
        </p:nvSpPr>
        <p:spPr bwMode="auto">
          <a:xfrm>
            <a:off x="25399" y="2987297"/>
            <a:ext cx="2242456" cy="369332"/>
          </a:xfrm>
          <a:prstGeom prst="rect">
            <a:avLst/>
          </a:prstGeom>
          <a:gradFill rotWithShape="1">
            <a:gsLst>
              <a:gs pos="0">
                <a:srgbClr val="00B050"/>
              </a:gs>
              <a:gs pos="80000">
                <a:srgbClr val="00B050"/>
              </a:gs>
              <a:gs pos="100000">
                <a:srgbClr val="00B050"/>
              </a:gs>
            </a:gsLst>
            <a:lin ang="5400000" scaled="0"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1280114" fontAlgn="auto">
              <a:spcAft>
                <a:spcPts val="0"/>
              </a:spcAft>
              <a:defRPr/>
            </a:pPr>
            <a:r>
              <a:rPr lang="ja-JP" altLang="en-US" sz="1800" b="1" dirty="0">
                <a:solidFill>
                  <a:sysClr val="window" lastClr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具体的指標（案）</a:t>
            </a:r>
            <a:endParaRPr lang="en-US" altLang="ja-JP" sz="1800" b="1" dirty="0">
              <a:solidFill>
                <a:sysClr val="window" lastClr="FFFFFF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11" name="表 4">
            <a:extLst>
              <a:ext uri="{FF2B5EF4-FFF2-40B4-BE49-F238E27FC236}">
                <a16:creationId xmlns:a16="http://schemas.microsoft.com/office/drawing/2014/main" id="{EC5CBE4F-DCFF-4418-BDCA-50983319EA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9732525"/>
              </p:ext>
            </p:extLst>
          </p:nvPr>
        </p:nvGraphicFramePr>
        <p:xfrm>
          <a:off x="362550" y="3779457"/>
          <a:ext cx="12070750" cy="46746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35375">
                  <a:extLst>
                    <a:ext uri="{9D8B030D-6E8A-4147-A177-3AD203B41FA5}">
                      <a16:colId xmlns:a16="http://schemas.microsoft.com/office/drawing/2014/main" val="176561755"/>
                    </a:ext>
                  </a:extLst>
                </a:gridCol>
                <a:gridCol w="6035375">
                  <a:extLst>
                    <a:ext uri="{9D8B030D-6E8A-4147-A177-3AD203B41FA5}">
                      <a16:colId xmlns:a16="http://schemas.microsoft.com/office/drawing/2014/main" val="2452345987"/>
                    </a:ext>
                  </a:extLst>
                </a:gridCol>
              </a:tblGrid>
              <a:tr h="4187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民（府民・</a:t>
                      </a:r>
                      <a:r>
                        <a:rPr kumimoji="1" lang="en-US" altLang="ja-JP" sz="16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NPO</a:t>
                      </a:r>
                      <a:r>
                        <a:rPr kumimoji="1" lang="ja-JP" altLang="en-US" sz="16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等）</a:t>
                      </a:r>
                    </a:p>
                  </a:txBody>
                  <a:tcPr marL="118169" marR="118169" marT="59084" marB="59084"/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産（事業者）</a:t>
                      </a:r>
                    </a:p>
                  </a:txBody>
                  <a:tcPr marL="118169" marR="118169" marT="59084" marB="59084"/>
                </a:tc>
                <a:extLst>
                  <a:ext uri="{0D108BD9-81ED-4DB2-BD59-A6C34878D82A}">
                    <a16:rowId xmlns:a16="http://schemas.microsoft.com/office/drawing/2014/main" val="11128709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80975" marR="0" lvl="0" indent="-180975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生物多様性関連イベントへの参加者数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180975" marR="0" lvl="0" indent="-180975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府営公園の利用者数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180975" indent="-180975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大阪産（もん）を日常的に購入している人の割合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180975" marR="0" lvl="0" indent="-180975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ja-JP" altLang="en-US" sz="16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180975" indent="-180975">
                        <a:buFont typeface="Arial" panose="020B0604020202020204" pitchFamily="34" charset="0"/>
                        <a:buChar char="•"/>
                      </a:pPr>
                      <a:endParaRPr kumimoji="1" lang="en-US" altLang="ja-JP" sz="16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118169" marR="118169" marT="59084" marB="59084" anchor="ctr"/>
                </a:tc>
                <a:tc>
                  <a:txBody>
                    <a:bodyPr/>
                    <a:lstStyle/>
                    <a:p>
                      <a:pPr marL="180975" indent="-180975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アドプト事業参加団体数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180975" marR="0" lvl="0" indent="-180975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おおさか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生物多様性応援宣言登録企業数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180975" marR="0" lvl="0" indent="-180975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脱炭素経営宣言登録団体数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180975" marR="0" lvl="0" indent="-180975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大阪府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CO2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森林吸収量・認証制度による木材固定量等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180975" marR="0" lvl="0" indent="-180975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生物多様性に連携した取組みを行う事業者・団体数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118169" marR="118169" marT="59084" marB="59084"/>
                </a:tc>
                <a:extLst>
                  <a:ext uri="{0D108BD9-81ED-4DB2-BD59-A6C34878D82A}">
                    <a16:rowId xmlns:a16="http://schemas.microsoft.com/office/drawing/2014/main" val="1280013765"/>
                  </a:ext>
                </a:extLst>
              </a:tr>
              <a:tr h="327178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学（教育・研究機関）</a:t>
                      </a:r>
                      <a:endParaRPr kumimoji="1" lang="en-US" altLang="ja-JP" sz="1600" b="1" kern="1200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118169" marR="118169" marT="59084" marB="59084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官（行政（国・府・市町村））</a:t>
                      </a:r>
                      <a:endParaRPr kumimoji="1" lang="en-US" altLang="ja-JP" sz="1600" b="1" kern="1200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118169" marR="118169" marT="59084" marB="59084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6689031"/>
                  </a:ext>
                </a:extLst>
              </a:tr>
              <a:tr h="880158">
                <a:tc>
                  <a:txBody>
                    <a:bodyPr/>
                    <a:lstStyle/>
                    <a:p>
                      <a:pPr marL="180975" indent="-180975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博物館等の学校行事での来館者数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180975" indent="-180975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博物館等で実施するイベント参加者数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118169" marR="118169" marT="59084" marB="59084"/>
                </a:tc>
                <a:tc>
                  <a:txBody>
                    <a:bodyPr/>
                    <a:lstStyle/>
                    <a:p>
                      <a:pPr marL="180975" indent="-180975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府営公園の利用者数（再掲）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180975" indent="-180975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府営公園でのイベント件数及び参加者数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180975" indent="-180975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府営公園の利用者満足度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180975" marR="0" lvl="0" indent="-180975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府営公園の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SNS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発信数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180975" marR="0" lvl="0" indent="-180975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樹木管理等に関する技術研修の参加者数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180975" marR="0" lvl="0" indent="-180975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自然共生サイト登録件数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180975" indent="-180975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大阪府内産木材を使用した施設数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180975" indent="-180975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木育事業を実施した子育て施設数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180975" indent="-180975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森林防災・減災関連指標</a:t>
                      </a:r>
                    </a:p>
                    <a:p>
                      <a:pPr marL="177800" indent="-17780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（大阪府森林防災・減災アクションプラン検討部会での検討状況を踏まえ記載）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118169" marR="118169" marT="59084" marB="59084" anchor="ctr"/>
                </a:tc>
                <a:extLst>
                  <a:ext uri="{0D108BD9-81ED-4DB2-BD59-A6C34878D82A}">
                    <a16:rowId xmlns:a16="http://schemas.microsoft.com/office/drawing/2014/main" val="1214663328"/>
                  </a:ext>
                </a:extLst>
              </a:tr>
            </a:tbl>
          </a:graphicData>
        </a:graphic>
      </p:graphicFrame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3E0300D-2E4B-42B9-9E5F-EB224DD625AA}"/>
              </a:ext>
            </a:extLst>
          </p:cNvPr>
          <p:cNvSpPr/>
          <p:nvPr/>
        </p:nvSpPr>
        <p:spPr>
          <a:xfrm>
            <a:off x="1019800" y="7257087"/>
            <a:ext cx="4809673" cy="927048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kumimoji="1"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みどりの効果等の評価手法の研究に関する指標</a:t>
            </a:r>
            <a:endParaRPr kumimoji="1" lang="en-US" altLang="ja-JP" sz="16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kumimoji="1"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緑地の保全や緑化の推進に関する最新の科学的知見やデータの充実に関する指標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4111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solidFill>
          <a:schemeClr val="bg1"/>
        </a:solidFill>
        <a:ln>
          <a:solidFill>
            <a:schemeClr val="accent1"/>
          </a:solidFill>
        </a:ln>
      </a:spPr>
      <a:bodyPr wrap="none" rtlCol="0">
        <a:spAutoFit/>
      </a:bodyPr>
      <a:lstStyle>
        <a:defPPr algn="l">
          <a:defRPr kumimoji="1" sz="1600" dirty="0" smtClean="0">
            <a:latin typeface="BIZ UDPゴシック" panose="020B0400000000000000" pitchFamily="50" charset="-128"/>
            <a:ea typeface="BIZ UDP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440</Words>
  <Application>Microsoft Office PowerPoint</Application>
  <PresentationFormat>A3 297x420 mm</PresentationFormat>
  <Paragraphs>40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BIZ UDPゴシック</vt:lpstr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2025-08-22T00:30:32Z</dcterms:created>
  <dcterms:modified xsi:type="dcterms:W3CDTF">2025-08-22T00:42:49Z</dcterms:modified>
</cp:coreProperties>
</file>