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7"/>
  </p:notesMasterIdLst>
  <p:sldIdLst>
    <p:sldId id="1748" r:id="rId2"/>
    <p:sldId id="384" r:id="rId3"/>
    <p:sldId id="1749" r:id="rId4"/>
    <p:sldId id="385" r:id="rId5"/>
    <p:sldId id="1750" r:id="rId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CC"/>
    <a:srgbClr val="EBF1E9"/>
    <a:srgbClr val="D5E3CF"/>
    <a:srgbClr val="FFFF99"/>
    <a:srgbClr val="DBEACF"/>
    <a:srgbClr val="CFD9EA"/>
    <a:srgbClr val="CFD5EA"/>
    <a:srgbClr val="D9D9D9"/>
    <a:srgbClr val="EFF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184" y="36"/>
      </p:cViewPr>
      <p:guideLst>
        <p:guide orient="horz" pos="2069"/>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C6B1AF3B-019E-4E72-B721-FB352D26F534}" type="datetimeFigureOut">
              <a:rPr kumimoji="1" lang="ja-JP" altLang="en-US" smtClean="0"/>
              <a:t>2024/12/5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292805AB-935D-4553-A482-B173FDD3EAB6}" type="slidenum">
              <a:rPr kumimoji="1" lang="ja-JP" altLang="en-US" smtClean="0"/>
              <a:t>‹#›</a:t>
            </a:fld>
            <a:endParaRPr kumimoji="1" lang="ja-JP" altLang="en-US"/>
          </a:p>
        </p:txBody>
      </p:sp>
    </p:spTree>
    <p:extLst>
      <p:ext uri="{BB962C8B-B14F-4D97-AF65-F5344CB8AC3E}">
        <p14:creationId xmlns:p14="http://schemas.microsoft.com/office/powerpoint/2010/main" val="4784704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2024/12/5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4693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2024/12/5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82073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2024/12/5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67491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2024/12/5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63484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2024/12/5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1668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2024/12/5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0211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5E6D212-DAD6-4231-BD10-6DFDF831D5C7}" type="datetimeFigureOut">
              <a:rPr kumimoji="1" lang="ja-JP" altLang="en-US" smtClean="0"/>
              <a:t>2024/12/5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95703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5E6D212-DAD6-4231-BD10-6DFDF831D5C7}" type="datetimeFigureOut">
              <a:rPr kumimoji="1" lang="ja-JP" altLang="en-US" smtClean="0"/>
              <a:t>2024/12/5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48585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6D212-DAD6-4231-BD10-6DFDF831D5C7}" type="datetimeFigureOut">
              <a:rPr kumimoji="1" lang="ja-JP" altLang="en-US" smtClean="0"/>
              <a:t>2024/12/5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12138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2024/12/5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18177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2024/12/5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5039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D212-DAD6-4231-BD10-6DFDF831D5C7}" type="datetimeFigureOut">
              <a:rPr kumimoji="1" lang="ja-JP" altLang="en-US" smtClean="0"/>
              <a:t>2024/12/5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2017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B63F8BB8-5B36-426D-B64E-074A2EFCF222}"/>
              </a:ext>
            </a:extLst>
          </p:cNvPr>
          <p:cNvSpPr txBox="1">
            <a:spLocks/>
          </p:cNvSpPr>
          <p:nvPr/>
        </p:nvSpPr>
        <p:spPr bwMode="auto">
          <a:xfrm>
            <a:off x="0" y="2339194"/>
            <a:ext cx="9905999" cy="1124399"/>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bevelT/>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990570" fontAlgn="auto">
              <a:spcAft>
                <a:spcPts val="0"/>
              </a:spcAft>
              <a:defRPr/>
            </a:pPr>
            <a:r>
              <a:rPr lang="ja-JP" altLang="en-US" sz="3200" b="1">
                <a:solidFill>
                  <a:sysClr val="window" lastClr="FFFFFF"/>
                </a:solidFill>
                <a:latin typeface="BIZ UDPゴシック" panose="020B0400000000000000" pitchFamily="50" charset="-128"/>
                <a:ea typeface="BIZ UDPゴシック" panose="020B0400000000000000" pitchFamily="50" charset="-128"/>
              </a:rPr>
              <a:t>　大阪の状況（河川・道路）</a:t>
            </a:r>
          </a:p>
        </p:txBody>
      </p:sp>
      <p:sp>
        <p:nvSpPr>
          <p:cNvPr id="2" name="サブタイトル 2">
            <a:extLst>
              <a:ext uri="{FF2B5EF4-FFF2-40B4-BE49-F238E27FC236}">
                <a16:creationId xmlns:a16="http://schemas.microsoft.com/office/drawing/2014/main" id="{F095730D-BDE5-9638-9DA3-B267094364FD}"/>
              </a:ext>
            </a:extLst>
          </p:cNvPr>
          <p:cNvSpPr txBox="1">
            <a:spLocks/>
          </p:cNvSpPr>
          <p:nvPr/>
        </p:nvSpPr>
        <p:spPr bwMode="auto">
          <a:xfrm>
            <a:off x="8106654" y="260648"/>
            <a:ext cx="1378168" cy="36933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990570" fontAlgn="base">
              <a:spcBef>
                <a:spcPct val="20000"/>
              </a:spcBef>
              <a:spcAft>
                <a:spcPct val="0"/>
              </a:spcAft>
              <a:defRPr/>
            </a:pPr>
            <a:r>
              <a:rPr lang="ja-JP" altLang="en-US" kern="0">
                <a:latin typeface="BIZ UDPゴシック" panose="020B0400000000000000" pitchFamily="50" charset="-128"/>
                <a:ea typeface="BIZ UDPゴシック" panose="020B0400000000000000" pitchFamily="50" charset="-128"/>
              </a:rPr>
              <a:t>資料２－３</a:t>
            </a:r>
          </a:p>
        </p:txBody>
      </p:sp>
    </p:spTree>
    <p:extLst>
      <p:ext uri="{BB962C8B-B14F-4D97-AF65-F5344CB8AC3E}">
        <p14:creationId xmlns:p14="http://schemas.microsoft.com/office/powerpoint/2010/main" val="411925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BCA77889-89F7-430C-88EA-BA461FAE9D49}"/>
              </a:ext>
            </a:extLst>
          </p:cNvPr>
          <p:cNvSpPr txBox="1">
            <a:spLocks/>
          </p:cNvSpPr>
          <p:nvPr/>
        </p:nvSpPr>
        <p:spPr bwMode="gray">
          <a:xfrm>
            <a:off x="1" y="-2464"/>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a:solidFill>
                  <a:sysClr val="window" lastClr="FFFFFF"/>
                </a:solidFill>
                <a:latin typeface="BIZ UDPゴシック" panose="020B0400000000000000" pitchFamily="50" charset="-128"/>
                <a:ea typeface="BIZ UDPゴシック" panose="020B0400000000000000" pitchFamily="50" charset="-128"/>
              </a:rPr>
              <a:t>　河川・道路の状況 ： 治水対策</a:t>
            </a:r>
            <a:endParaRPr lang="en-US" altLang="ja-JP" sz="2000" b="1">
              <a:solidFill>
                <a:sysClr val="window" lastClr="FFFFFF"/>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9F1E7D2B-29EC-48EB-8F2E-8C16DEDB5A5A}"/>
              </a:ext>
            </a:extLst>
          </p:cNvPr>
          <p:cNvSpPr/>
          <p:nvPr/>
        </p:nvSpPr>
        <p:spPr bwMode="white">
          <a:xfrm>
            <a:off x="4032384" y="1997472"/>
            <a:ext cx="1872208" cy="4023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9" name="正方形/長方形 8">
            <a:extLst>
              <a:ext uri="{FF2B5EF4-FFF2-40B4-BE49-F238E27FC236}">
                <a16:creationId xmlns:a16="http://schemas.microsoft.com/office/drawing/2014/main" id="{53C1B394-14F7-4D29-AC93-C0390B4360FD}"/>
              </a:ext>
            </a:extLst>
          </p:cNvPr>
          <p:cNvSpPr/>
          <p:nvPr/>
        </p:nvSpPr>
        <p:spPr bwMode="white">
          <a:xfrm>
            <a:off x="3834720" y="2841228"/>
            <a:ext cx="603957"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FA90BF8-6721-4CD2-9741-05B88314E037}"/>
              </a:ext>
            </a:extLst>
          </p:cNvPr>
          <p:cNvSpPr/>
          <p:nvPr/>
        </p:nvSpPr>
        <p:spPr bwMode="white">
          <a:xfrm>
            <a:off x="3675661" y="5145483"/>
            <a:ext cx="603957"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30E2E4A-4F13-4703-88F4-EE1A80AB49EE}"/>
              </a:ext>
            </a:extLst>
          </p:cNvPr>
          <p:cNvSpPr txBox="1"/>
          <p:nvPr/>
        </p:nvSpPr>
        <p:spPr>
          <a:xfrm>
            <a:off x="6397029" y="6536303"/>
            <a:ext cx="2880320" cy="230832"/>
          </a:xfrm>
          <a:prstGeom prst="rect">
            <a:avLst/>
          </a:prstGeom>
          <a:noFill/>
        </p:spPr>
        <p:txBody>
          <a:bodyPr wrap="square">
            <a:spAutoFit/>
          </a:bodyPr>
          <a:lstStyle/>
          <a:p>
            <a:pPr algn="r">
              <a:spcAft>
                <a:spcPts val="600"/>
              </a:spcAft>
            </a:pPr>
            <a:r>
              <a:rPr kumimoji="1" lang="ja-JP" altLang="en-US" sz="900">
                <a:latin typeface="BIZ UDPゴシック" panose="020B0400000000000000" pitchFamily="50" charset="-128"/>
                <a:ea typeface="BIZ UDPゴシック"/>
              </a:rPr>
              <a:t>出典：国土交通省</a:t>
            </a:r>
            <a:r>
              <a:rPr kumimoji="1" lang="en-US" altLang="ja-JP" sz="900">
                <a:latin typeface="BIZ UDPゴシック" panose="020B0400000000000000" pitchFamily="50" charset="-128"/>
                <a:ea typeface="BIZ UDPゴシック"/>
              </a:rPr>
              <a:t>HP</a:t>
            </a:r>
          </a:p>
        </p:txBody>
      </p:sp>
      <p:sp>
        <p:nvSpPr>
          <p:cNvPr id="14" name="テキスト ボックス 13">
            <a:extLst>
              <a:ext uri="{FF2B5EF4-FFF2-40B4-BE49-F238E27FC236}">
                <a16:creationId xmlns:a16="http://schemas.microsoft.com/office/drawing/2014/main" id="{48CA8103-06B9-46C4-B149-A4C48238C74B}"/>
              </a:ext>
            </a:extLst>
          </p:cNvPr>
          <p:cNvSpPr txBox="1"/>
          <p:nvPr/>
        </p:nvSpPr>
        <p:spPr>
          <a:xfrm>
            <a:off x="136033" y="599149"/>
            <a:ext cx="9641503" cy="861774"/>
          </a:xfrm>
          <a:prstGeom prst="rect">
            <a:avLst/>
          </a:prstGeom>
          <a:solidFill>
            <a:schemeClr val="bg1"/>
          </a:solidFill>
          <a:ln w="19050">
            <a:solidFill>
              <a:schemeClr val="accent6"/>
            </a:solidFill>
          </a:ln>
        </p:spPr>
        <p:txBody>
          <a:bodyPr wrap="square" rtlCol="0">
            <a:spAutoFit/>
          </a:bodyPr>
          <a:lstStyle/>
          <a:p>
            <a:pPr marL="285750" indent="-285750" algn="l">
              <a:buFont typeface="BIZ UDPゴシック" panose="020B0400000000000000" pitchFamily="50" charset="-128"/>
              <a:buChar char="○"/>
            </a:pPr>
            <a:r>
              <a:rPr lang="ja-JP" altLang="en-US" sz="1600" b="0" i="0" dirty="0">
                <a:effectLst/>
                <a:latin typeface="BIZ UDPゴシック" panose="020B0400000000000000" pitchFamily="50" charset="-128"/>
                <a:ea typeface="BIZ UDPゴシック" panose="020B0400000000000000" pitchFamily="50" charset="-128"/>
              </a:rPr>
              <a:t>令和</a:t>
            </a:r>
            <a:r>
              <a:rPr lang="en-US" altLang="ja-JP" sz="1600" b="0" i="0" dirty="0">
                <a:effectLst/>
                <a:latin typeface="BIZ UDPゴシック" panose="020B0400000000000000" pitchFamily="50" charset="-128"/>
                <a:ea typeface="BIZ UDPゴシック" panose="020B0400000000000000" pitchFamily="50" charset="-128"/>
              </a:rPr>
              <a:t>2</a:t>
            </a:r>
            <a:r>
              <a:rPr lang="ja-JP" altLang="en-US" sz="1600" b="0" i="0" dirty="0">
                <a:effectLst/>
                <a:latin typeface="BIZ UDPゴシック" panose="020B0400000000000000" pitchFamily="50" charset="-128"/>
                <a:ea typeface="BIZ UDPゴシック" panose="020B0400000000000000" pitchFamily="50" charset="-128"/>
              </a:rPr>
              <a:t>年</a:t>
            </a:r>
            <a:r>
              <a:rPr lang="en-US" altLang="ja-JP" sz="1600" b="0" i="0" dirty="0">
                <a:effectLst/>
                <a:latin typeface="BIZ UDPゴシック" panose="020B0400000000000000" pitchFamily="50" charset="-128"/>
                <a:ea typeface="BIZ UDPゴシック" panose="020B0400000000000000" pitchFamily="50" charset="-128"/>
              </a:rPr>
              <a:t>7</a:t>
            </a:r>
            <a:r>
              <a:rPr lang="ja-JP" altLang="en-US" sz="1600" b="0" i="0" dirty="0">
                <a:effectLst/>
                <a:latin typeface="BIZ UDPゴシック" panose="020B0400000000000000" pitchFamily="50" charset="-128"/>
                <a:ea typeface="BIZ UDPゴシック" panose="020B0400000000000000" pitchFamily="50" charset="-128"/>
              </a:rPr>
              <a:t>月、国の社会資本整備審議会から、気候変動の影響による水災害の激甚化・頻発化等を踏まえ、</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b="0" i="0" dirty="0">
                <a:effectLst/>
                <a:latin typeface="BIZ UDPゴシック" panose="020B0400000000000000" pitchFamily="50" charset="-128"/>
                <a:ea typeface="BIZ UDPゴシック" panose="020B0400000000000000" pitchFamily="50" charset="-128"/>
              </a:rPr>
              <a:t>河川管理者等が主体となって行う従来の治水対策</a:t>
            </a:r>
            <a:r>
              <a:rPr lang="en-US" altLang="ja-JP" sz="1600" b="0" i="0" dirty="0">
                <a:effectLst/>
                <a:latin typeface="BIZ UDPゴシック" panose="020B0400000000000000" pitchFamily="50" charset="-128"/>
                <a:ea typeface="BIZ UDPゴシック" panose="020B0400000000000000" pitchFamily="50" charset="-128"/>
              </a:rPr>
              <a:t>』</a:t>
            </a:r>
            <a:r>
              <a:rPr lang="ja-JP" altLang="en-US" sz="1600" b="0" i="0" dirty="0">
                <a:effectLst/>
                <a:latin typeface="BIZ UDPゴシック" panose="020B0400000000000000" pitchFamily="50" charset="-128"/>
                <a:ea typeface="BIZ UDPゴシック" panose="020B0400000000000000" pitchFamily="50" charset="-128"/>
              </a:rPr>
              <a:t>から、流域のあらゆる関係者が協働し、流域全体で水害を軽減させる治水対策、</a:t>
            </a:r>
            <a:r>
              <a:rPr lang="en-US" altLang="ja-JP" sz="1600" b="0" i="0" dirty="0">
                <a:effectLst/>
                <a:latin typeface="BIZ UDPゴシック" panose="020B0400000000000000" pitchFamily="50" charset="-128"/>
                <a:ea typeface="BIZ UDPゴシック" panose="020B0400000000000000" pitchFamily="50" charset="-128"/>
              </a:rPr>
              <a:t>『</a:t>
            </a:r>
            <a:r>
              <a:rPr lang="ja-JP" altLang="en-US" sz="1600" b="0" i="0" dirty="0">
                <a:effectLst/>
                <a:latin typeface="BIZ UDPゴシック" panose="020B0400000000000000" pitchFamily="50" charset="-128"/>
                <a:ea typeface="BIZ UDPゴシック" panose="020B0400000000000000" pitchFamily="50" charset="-128"/>
              </a:rPr>
              <a:t>流域治水</a:t>
            </a:r>
            <a:r>
              <a:rPr lang="en-US" altLang="ja-JP" sz="1600" b="0" i="0" dirty="0">
                <a:effectLst/>
                <a:latin typeface="BIZ UDPゴシック" panose="020B0400000000000000" pitchFamily="50" charset="-128"/>
                <a:ea typeface="BIZ UDPゴシック" panose="020B0400000000000000" pitchFamily="50" charset="-128"/>
              </a:rPr>
              <a:t>』</a:t>
            </a:r>
            <a:r>
              <a:rPr lang="ja-JP" altLang="en-US" sz="1600" b="0" i="0" dirty="0">
                <a:effectLst/>
                <a:latin typeface="BIZ UDPゴシック" panose="020B0400000000000000" pitchFamily="50" charset="-128"/>
                <a:ea typeface="BIZ UDPゴシック" panose="020B0400000000000000" pitchFamily="50" charset="-128"/>
              </a:rPr>
              <a:t>へ転換する方向性が示された。</a:t>
            </a:r>
          </a:p>
        </p:txBody>
      </p:sp>
      <p:pic>
        <p:nvPicPr>
          <p:cNvPr id="7" name="図 6">
            <a:extLst>
              <a:ext uri="{FF2B5EF4-FFF2-40B4-BE49-F238E27FC236}">
                <a16:creationId xmlns:a16="http://schemas.microsoft.com/office/drawing/2014/main" id="{F8C6CD11-AFC5-4165-A9C2-00DC1D1C013F}"/>
              </a:ext>
            </a:extLst>
          </p:cNvPr>
          <p:cNvPicPr>
            <a:picLocks noChangeAspect="1"/>
          </p:cNvPicPr>
          <p:nvPr/>
        </p:nvPicPr>
        <p:blipFill>
          <a:blip r:embed="rId2"/>
          <a:stretch>
            <a:fillRect/>
          </a:stretch>
        </p:blipFill>
        <p:spPr>
          <a:xfrm>
            <a:off x="136033" y="1649443"/>
            <a:ext cx="9550892" cy="4875312"/>
          </a:xfrm>
          <a:prstGeom prst="rect">
            <a:avLst/>
          </a:prstGeom>
        </p:spPr>
      </p:pic>
      <p:sp>
        <p:nvSpPr>
          <p:cNvPr id="13" name="円/楕円 30">
            <a:extLst>
              <a:ext uri="{FF2B5EF4-FFF2-40B4-BE49-F238E27FC236}">
                <a16:creationId xmlns:a16="http://schemas.microsoft.com/office/drawing/2014/main" id="{D4A986F3-FD76-4A23-9CBC-55124375CF6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733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97BEF9-A3CB-8FE5-7BC5-B8F676053B29}"/>
              </a:ext>
            </a:extLst>
          </p:cNvPr>
          <p:cNvSpPr txBox="1">
            <a:spLocks/>
          </p:cNvSpPr>
          <p:nvPr/>
        </p:nvSpPr>
        <p:spPr bwMode="gray">
          <a:xfrm>
            <a:off x="0" y="-19377"/>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a:solidFill>
                  <a:sysClr val="window" lastClr="FFFFFF"/>
                </a:solidFill>
                <a:latin typeface="BIZ UDPゴシック" panose="020B0400000000000000" pitchFamily="50" charset="-128"/>
                <a:ea typeface="BIZ UDPゴシック" panose="020B0400000000000000" pitchFamily="50" charset="-128"/>
              </a:rPr>
              <a:t>　河川・道路の状況 ： 河川　</a:t>
            </a:r>
          </a:p>
        </p:txBody>
      </p:sp>
      <p:sp>
        <p:nvSpPr>
          <p:cNvPr id="9" name="正方形/長方形 8">
            <a:extLst>
              <a:ext uri="{FF2B5EF4-FFF2-40B4-BE49-F238E27FC236}">
                <a16:creationId xmlns:a16="http://schemas.microsoft.com/office/drawing/2014/main" id="{53C1B394-14F7-4D29-AC93-C0390B4360FD}"/>
              </a:ext>
            </a:extLst>
          </p:cNvPr>
          <p:cNvSpPr/>
          <p:nvPr/>
        </p:nvSpPr>
        <p:spPr bwMode="white">
          <a:xfrm>
            <a:off x="3834720" y="2841228"/>
            <a:ext cx="603957"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FA90BF8-6721-4CD2-9741-05B88314E037}"/>
              </a:ext>
            </a:extLst>
          </p:cNvPr>
          <p:cNvSpPr/>
          <p:nvPr/>
        </p:nvSpPr>
        <p:spPr bwMode="white">
          <a:xfrm>
            <a:off x="3667557" y="5102713"/>
            <a:ext cx="603957"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8CA8103-06B9-46C4-B149-A4C48238C74B}"/>
              </a:ext>
            </a:extLst>
          </p:cNvPr>
          <p:cNvSpPr txBox="1"/>
          <p:nvPr/>
        </p:nvSpPr>
        <p:spPr>
          <a:xfrm>
            <a:off x="231247" y="600704"/>
            <a:ext cx="9443503" cy="1077218"/>
          </a:xfrm>
          <a:prstGeom prst="rect">
            <a:avLst/>
          </a:prstGeom>
          <a:solidFill>
            <a:schemeClr val="bg1"/>
          </a:solidFill>
          <a:ln w="19050">
            <a:solidFill>
              <a:schemeClr val="accent6"/>
            </a:solidFill>
          </a:ln>
        </p:spPr>
        <p:txBody>
          <a:bodyPr wrap="square" rtlCol="0">
            <a:spAutoFit/>
          </a:bodyPr>
          <a:lstStyle/>
          <a:p>
            <a:pPr marL="285750" indent="-285750" algn="l">
              <a:buFont typeface="BIZ UDPゴシック" panose="020B0400000000000000" pitchFamily="50" charset="-128"/>
              <a:buChar char="○"/>
            </a:pPr>
            <a:r>
              <a:rPr lang="ja-JP" altLang="en-US" sz="1600" b="0" i="0">
                <a:effectLst/>
                <a:latin typeface="BIZ UDPゴシック" panose="020B0400000000000000" pitchFamily="50" charset="-128"/>
                <a:ea typeface="BIZ UDPゴシック" panose="020B0400000000000000" pitchFamily="50" charset="-128"/>
              </a:rPr>
              <a:t>今後</a:t>
            </a:r>
            <a:r>
              <a:rPr lang="en-US" altLang="ja-JP" sz="1600" b="0" i="0">
                <a:effectLst/>
                <a:latin typeface="BIZ UDPゴシック" panose="020B0400000000000000" pitchFamily="50" charset="-128"/>
                <a:ea typeface="BIZ UDPゴシック" panose="020B0400000000000000" pitchFamily="50" charset="-128"/>
              </a:rPr>
              <a:t>20</a:t>
            </a:r>
            <a:r>
              <a:rPr lang="ja-JP" altLang="en-US" sz="1600" b="0" i="0">
                <a:effectLst/>
                <a:latin typeface="BIZ UDPゴシック" panose="020B0400000000000000" pitchFamily="50" charset="-128"/>
                <a:ea typeface="BIZ UDPゴシック" panose="020B0400000000000000" pitchFamily="50" charset="-128"/>
              </a:rPr>
              <a:t>年から</a:t>
            </a:r>
            <a:r>
              <a:rPr lang="en-US" altLang="ja-JP" sz="1600" b="0" i="0">
                <a:effectLst/>
                <a:latin typeface="BIZ UDPゴシック" panose="020B0400000000000000" pitchFamily="50" charset="-128"/>
                <a:ea typeface="BIZ UDPゴシック" panose="020B0400000000000000" pitchFamily="50" charset="-128"/>
              </a:rPr>
              <a:t>30</a:t>
            </a:r>
            <a:r>
              <a:rPr lang="ja-JP" altLang="en-US" sz="1600" b="0" i="0">
                <a:effectLst/>
                <a:latin typeface="BIZ UDPゴシック" panose="020B0400000000000000" pitchFamily="50" charset="-128"/>
                <a:ea typeface="BIZ UDPゴシック" panose="020B0400000000000000" pitchFamily="50" charset="-128"/>
              </a:rPr>
              <a:t>年の間に目指すべき将来像を関係者間で共有したうえで、大阪府が実施する治水対策に加え、市町村によるまちづくりや住民の避難行動支援、民間の取組みなど、様々な関係者が主体的に取り組む治水対策をとりまとめた流域治水プロジェクトを策定。</a:t>
            </a:r>
            <a:endParaRPr lang="en-US" altLang="ja-JP" sz="1600" b="0" i="0">
              <a:effectLst/>
              <a:latin typeface="BIZ UDPゴシック" panose="020B0400000000000000" pitchFamily="50" charset="-128"/>
              <a:ea typeface="BIZ UDPゴシック" panose="020B0400000000000000" pitchFamily="50" charset="-128"/>
            </a:endParaRPr>
          </a:p>
          <a:p>
            <a:pPr algn="l"/>
            <a:r>
              <a:rPr lang="ja-JP" altLang="en-US" sz="1600" b="0" i="0">
                <a:effectLst/>
                <a:latin typeface="BIZ UDPゴシック" panose="020B0400000000000000" pitchFamily="50" charset="-128"/>
                <a:ea typeface="BIZ UDPゴシック" panose="020B0400000000000000" pitchFamily="50" charset="-128"/>
              </a:rPr>
              <a:t>　　（大阪府が管理する</a:t>
            </a:r>
            <a:r>
              <a:rPr lang="en-US" altLang="ja-JP" sz="1600" b="0" i="0">
                <a:effectLst/>
                <a:latin typeface="BIZ UDPゴシック" panose="020B0400000000000000" pitchFamily="50" charset="-128"/>
                <a:ea typeface="BIZ UDPゴシック" panose="020B0400000000000000" pitchFamily="50" charset="-128"/>
              </a:rPr>
              <a:t>154</a:t>
            </a:r>
            <a:r>
              <a:rPr lang="ja-JP" altLang="en-US" sz="1600" b="0" i="0">
                <a:effectLst/>
                <a:latin typeface="BIZ UDPゴシック" panose="020B0400000000000000" pitchFamily="50" charset="-128"/>
                <a:ea typeface="BIZ UDPゴシック" panose="020B0400000000000000" pitchFamily="50" charset="-128"/>
              </a:rPr>
              <a:t>河川を</a:t>
            </a:r>
            <a:r>
              <a:rPr lang="en-US" altLang="ja-JP" sz="1600" b="0" i="0">
                <a:effectLst/>
                <a:latin typeface="BIZ UDPゴシック" panose="020B0400000000000000" pitchFamily="50" charset="-128"/>
                <a:ea typeface="BIZ UDPゴシック" panose="020B0400000000000000" pitchFamily="50" charset="-128"/>
              </a:rPr>
              <a:t>26</a:t>
            </a:r>
            <a:r>
              <a:rPr lang="ja-JP" altLang="en-US" sz="1600" b="0" i="0">
                <a:effectLst/>
                <a:latin typeface="BIZ UDPゴシック" panose="020B0400000000000000" pitchFamily="50" charset="-128"/>
                <a:ea typeface="BIZ UDPゴシック" panose="020B0400000000000000" pitchFamily="50" charset="-128"/>
              </a:rPr>
              <a:t>ブロックに分割し、各地域の協議会でとりまとめ。）</a:t>
            </a:r>
            <a:endParaRPr lang="en-US" altLang="ja-JP" sz="1600" b="0" i="0">
              <a:effectLst/>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7AFE662-9362-4595-AAB9-493451C1E99A}"/>
              </a:ext>
            </a:extLst>
          </p:cNvPr>
          <p:cNvSpPr txBox="1"/>
          <p:nvPr/>
        </p:nvSpPr>
        <p:spPr>
          <a:xfrm>
            <a:off x="398193" y="6143897"/>
            <a:ext cx="9021563" cy="318924"/>
          </a:xfrm>
          <a:prstGeom prst="rect">
            <a:avLst/>
          </a:prstGeom>
          <a:solidFill>
            <a:srgbClr val="FFFF99"/>
          </a:solidFill>
          <a:ln w="28575">
            <a:solidFill>
              <a:schemeClr val="accent2"/>
            </a:solidFill>
            <a:prstDash val="sysDash"/>
          </a:ln>
        </p:spPr>
        <p:txBody>
          <a:bodyPr wrap="square" lIns="108000" tIns="36000" rIns="108000" bIns="36000" rtlCol="0">
            <a:spAutoFit/>
          </a:bodyPr>
          <a:lstStyle/>
          <a:p>
            <a:r>
              <a:rPr kumimoji="1" lang="ja-JP" altLang="en-US" sz="1600" b="1">
                <a:solidFill>
                  <a:srgbClr val="0000CC"/>
                </a:solidFill>
                <a:latin typeface="BIZ UDPゴシック" panose="020B0400000000000000" pitchFamily="50" charset="-128"/>
                <a:ea typeface="BIZ UDPゴシック" panose="020B0400000000000000" pitchFamily="50" charset="-128"/>
              </a:rPr>
              <a:t>➡流域の関係者による各地域のおける治水対策を「見える化」し、計画的な流域治水対策を推進。</a:t>
            </a:r>
            <a:endParaRPr kumimoji="1" lang="en-US" altLang="ja-JP" sz="1600" b="1">
              <a:solidFill>
                <a:srgbClr val="0000CC"/>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714C7655-EA37-4ED1-A729-7668B2BE7E6C}"/>
              </a:ext>
            </a:extLst>
          </p:cNvPr>
          <p:cNvPicPr>
            <a:picLocks noChangeAspect="1"/>
          </p:cNvPicPr>
          <p:nvPr/>
        </p:nvPicPr>
        <p:blipFill rotWithShape="1">
          <a:blip r:embed="rId2"/>
          <a:srcRect l="1707" r="17992"/>
          <a:stretch/>
        </p:blipFill>
        <p:spPr>
          <a:xfrm>
            <a:off x="231247" y="2034906"/>
            <a:ext cx="4374381" cy="2598925"/>
          </a:xfrm>
          <a:prstGeom prst="rect">
            <a:avLst/>
          </a:prstGeom>
        </p:spPr>
      </p:pic>
      <p:sp>
        <p:nvSpPr>
          <p:cNvPr id="12" name="円/楕円 30">
            <a:extLst>
              <a:ext uri="{FF2B5EF4-FFF2-40B4-BE49-F238E27FC236}">
                <a16:creationId xmlns:a16="http://schemas.microsoft.com/office/drawing/2014/main" id="{EBF6943B-F821-4EE9-B794-BD1C39F7FE35}"/>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2</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C653E864-F5E8-421B-9BE7-45B14A5D09BD}"/>
              </a:ext>
            </a:extLst>
          </p:cNvPr>
          <p:cNvPicPr>
            <a:picLocks noChangeAspect="1"/>
          </p:cNvPicPr>
          <p:nvPr/>
        </p:nvPicPr>
        <p:blipFill>
          <a:blip r:embed="rId3"/>
          <a:stretch>
            <a:fillRect/>
          </a:stretch>
        </p:blipFill>
        <p:spPr>
          <a:xfrm>
            <a:off x="5008925" y="2035206"/>
            <a:ext cx="4897074" cy="3435694"/>
          </a:xfrm>
          <a:prstGeom prst="rect">
            <a:avLst/>
          </a:prstGeom>
          <a:ln w="6350">
            <a:solidFill>
              <a:schemeClr val="tx1"/>
            </a:solidFill>
          </a:ln>
        </p:spPr>
      </p:pic>
      <p:pic>
        <p:nvPicPr>
          <p:cNvPr id="15" name="図 14">
            <a:extLst>
              <a:ext uri="{FF2B5EF4-FFF2-40B4-BE49-F238E27FC236}">
                <a16:creationId xmlns:a16="http://schemas.microsoft.com/office/drawing/2014/main" id="{09B14AA7-BCC2-4489-BB2D-3178A5D89A9C}"/>
              </a:ext>
            </a:extLst>
          </p:cNvPr>
          <p:cNvPicPr>
            <a:picLocks noChangeAspect="1"/>
          </p:cNvPicPr>
          <p:nvPr/>
        </p:nvPicPr>
        <p:blipFill rotWithShape="1">
          <a:blip r:embed="rId2"/>
          <a:srcRect l="81712" t="46050" r="1"/>
          <a:stretch/>
        </p:blipFill>
        <p:spPr>
          <a:xfrm>
            <a:off x="3276978" y="4569420"/>
            <a:ext cx="661468" cy="931016"/>
          </a:xfrm>
          <a:prstGeom prst="rect">
            <a:avLst/>
          </a:prstGeom>
        </p:spPr>
      </p:pic>
      <p:sp>
        <p:nvSpPr>
          <p:cNvPr id="17" name="角丸四角形 143">
            <a:extLst>
              <a:ext uri="{FF2B5EF4-FFF2-40B4-BE49-F238E27FC236}">
                <a16:creationId xmlns:a16="http://schemas.microsoft.com/office/drawing/2014/main" id="{41B226B6-F3D6-4AE6-BD65-C055461F4FFE}"/>
              </a:ext>
            </a:extLst>
          </p:cNvPr>
          <p:cNvSpPr/>
          <p:nvPr/>
        </p:nvSpPr>
        <p:spPr>
          <a:xfrm>
            <a:off x="6294984" y="5470900"/>
            <a:ext cx="3124773" cy="30856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eaLnBrk="1" hangingPunct="1">
              <a:spcBef>
                <a:spcPts val="300"/>
              </a:spcBef>
              <a:defRPr/>
            </a:pPr>
            <a:r>
              <a:rPr lang="ja-JP" altLang="en-US" sz="1200" kern="100">
                <a:solidFill>
                  <a:prstClr val="black"/>
                </a:solidFill>
                <a:latin typeface="BIZ UDゴシック" panose="020B0400000000000000" pitchFamily="49" charset="-128"/>
                <a:ea typeface="BIZ UDゴシック" panose="020B0400000000000000" pitchFamily="49" charset="-128"/>
                <a:cs typeface="Times New Roman"/>
              </a:rPr>
              <a:t>寝屋川ブロック　流域治水管理図</a:t>
            </a:r>
          </a:p>
        </p:txBody>
      </p:sp>
      <p:sp>
        <p:nvSpPr>
          <p:cNvPr id="7" name="正方形/長方形 6">
            <a:extLst>
              <a:ext uri="{FF2B5EF4-FFF2-40B4-BE49-F238E27FC236}">
                <a16:creationId xmlns:a16="http://schemas.microsoft.com/office/drawing/2014/main" id="{9447B641-B883-451C-923B-BDF2476BE2BC}"/>
              </a:ext>
            </a:extLst>
          </p:cNvPr>
          <p:cNvSpPr/>
          <p:nvPr/>
        </p:nvSpPr>
        <p:spPr>
          <a:xfrm>
            <a:off x="92736" y="2035206"/>
            <a:ext cx="4885099" cy="343569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9646378E-7941-4AB2-802A-1B73B6000E20}"/>
              </a:ext>
            </a:extLst>
          </p:cNvPr>
          <p:cNvPicPr>
            <a:picLocks noChangeAspect="1"/>
          </p:cNvPicPr>
          <p:nvPr/>
        </p:nvPicPr>
        <p:blipFill rotWithShape="1">
          <a:blip r:embed="rId2"/>
          <a:srcRect l="80713" r="1224" b="57583"/>
          <a:stretch/>
        </p:blipFill>
        <p:spPr>
          <a:xfrm>
            <a:off x="3938445" y="4341209"/>
            <a:ext cx="866991" cy="971306"/>
          </a:xfrm>
          <a:prstGeom prst="rect">
            <a:avLst/>
          </a:prstGeom>
        </p:spPr>
      </p:pic>
      <p:sp>
        <p:nvSpPr>
          <p:cNvPr id="18" name="角丸四角形 143">
            <a:extLst>
              <a:ext uri="{FF2B5EF4-FFF2-40B4-BE49-F238E27FC236}">
                <a16:creationId xmlns:a16="http://schemas.microsoft.com/office/drawing/2014/main" id="{9338636B-00F9-4193-B68F-02C2A7A89B98}"/>
              </a:ext>
            </a:extLst>
          </p:cNvPr>
          <p:cNvSpPr/>
          <p:nvPr/>
        </p:nvSpPr>
        <p:spPr>
          <a:xfrm>
            <a:off x="1387977" y="5460537"/>
            <a:ext cx="2100332" cy="3189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eaLnBrk="1" hangingPunct="1">
              <a:spcBef>
                <a:spcPts val="300"/>
              </a:spcBef>
              <a:defRPr/>
            </a:pPr>
            <a:r>
              <a:rPr lang="ja-JP" altLang="en-US" sz="1200" kern="100">
                <a:solidFill>
                  <a:prstClr val="black"/>
                </a:solidFill>
                <a:latin typeface="BIZ UDゴシック" panose="020B0400000000000000" pitchFamily="49" charset="-128"/>
                <a:ea typeface="BIZ UDゴシック" panose="020B0400000000000000" pitchFamily="49" charset="-128"/>
                <a:cs typeface="Times New Roman"/>
              </a:rPr>
              <a:t>府内の流域治水の取組状況</a:t>
            </a:r>
          </a:p>
        </p:txBody>
      </p:sp>
    </p:spTree>
    <p:extLst>
      <p:ext uri="{BB962C8B-B14F-4D97-AF65-F5344CB8AC3E}">
        <p14:creationId xmlns:p14="http://schemas.microsoft.com/office/powerpoint/2010/main" val="26642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554C89-9629-BC09-BBA6-97B620E3CF30}"/>
              </a:ext>
            </a:extLst>
          </p:cNvPr>
          <p:cNvSpPr txBox="1">
            <a:spLocks/>
          </p:cNvSpPr>
          <p:nvPr/>
        </p:nvSpPr>
        <p:spPr bwMode="gray">
          <a:xfrm>
            <a:off x="1" y="-2464"/>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a:solidFill>
                  <a:sysClr val="window" lastClr="FFFFFF"/>
                </a:solidFill>
                <a:latin typeface="BIZ UDPゴシック" panose="020B0400000000000000" pitchFamily="50" charset="-128"/>
                <a:ea typeface="BIZ UDPゴシック" panose="020B0400000000000000" pitchFamily="50" charset="-128"/>
              </a:rPr>
              <a:t>　河川・道路の状況 ： 道路① </a:t>
            </a:r>
            <a:endParaRPr lang="en-US" altLang="ja-JP" sz="2000" b="1">
              <a:solidFill>
                <a:sysClr val="window" lastClr="FFFFFF"/>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04120D0-5E0E-45BB-98EE-7CC631A53A15}"/>
              </a:ext>
            </a:extLst>
          </p:cNvPr>
          <p:cNvSpPr txBox="1"/>
          <p:nvPr/>
        </p:nvSpPr>
        <p:spPr>
          <a:xfrm>
            <a:off x="136033" y="708537"/>
            <a:ext cx="9443503" cy="830997"/>
          </a:xfrm>
          <a:prstGeom prst="rect">
            <a:avLst/>
          </a:prstGeom>
          <a:noFill/>
          <a:ln w="19050">
            <a:solidFill>
              <a:schemeClr val="accent6"/>
            </a:solidFill>
          </a:ln>
        </p:spPr>
        <p:txBody>
          <a:bodyPr wrap="square" rtlCol="0">
            <a:spAutoFit/>
          </a:bodyPr>
          <a:lstStyle/>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道路空間の植樹帯や街路樹は、歩行者空間の快適性の向上、防災対策、 景観の向上等に寄与するため、府は一定の整備を行ってきた。</a:t>
            </a:r>
            <a:endParaRPr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一方、府内の街路樹は、老木化による樹勢の衰退や大径木化による根上りなどの問題が発生している。</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643132A-8214-456D-B3EB-B526F7631C4B}"/>
              </a:ext>
            </a:extLst>
          </p:cNvPr>
          <p:cNvSpPr txBox="1"/>
          <p:nvPr/>
        </p:nvSpPr>
        <p:spPr>
          <a:xfrm>
            <a:off x="829811" y="6164361"/>
            <a:ext cx="7994149" cy="565146"/>
          </a:xfrm>
          <a:prstGeom prst="rect">
            <a:avLst/>
          </a:prstGeom>
          <a:solidFill>
            <a:srgbClr val="FFFF99"/>
          </a:solidFill>
          <a:ln w="28575">
            <a:solidFill>
              <a:schemeClr val="accent2"/>
            </a:solidFill>
            <a:prstDash val="sysDash"/>
          </a:ln>
        </p:spPr>
        <p:txBody>
          <a:bodyPr wrap="square" lIns="108000" tIns="36000" rIns="108000" bIns="36000" rtlCol="0">
            <a:spAutoFit/>
          </a:bodyPr>
          <a:lstStyle/>
          <a:p>
            <a:pPr marL="182563" indent="-182563"/>
            <a:r>
              <a:rPr kumimoji="1" lang="ja-JP" altLang="en-US" sz="1600" b="1">
                <a:solidFill>
                  <a:srgbClr val="0000CC"/>
                </a:solidFill>
                <a:latin typeface="BIZ UDPゴシック" panose="020B0400000000000000" pitchFamily="50" charset="-128"/>
                <a:ea typeface="BIZ UDPゴシック" panose="020B0400000000000000" pitchFamily="50" charset="-128"/>
              </a:rPr>
              <a:t>➡「安全・安心」の確保を優先しつつ、計画的な街路樹更新に取り組み、都市樹木が持つ多様な機能を複合的に発揮させ、「都市魅力の向上」を図ることが必要。</a:t>
            </a:r>
            <a:endParaRPr kumimoji="1" lang="en-US" altLang="ja-JP" sz="1600" b="1">
              <a:solidFill>
                <a:srgbClr val="0000CC"/>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C0FA4830-AE55-4B63-A277-A3DCFDA786B8}"/>
              </a:ext>
            </a:extLst>
          </p:cNvPr>
          <p:cNvGrpSpPr/>
          <p:nvPr/>
        </p:nvGrpSpPr>
        <p:grpSpPr>
          <a:xfrm>
            <a:off x="392460" y="3607781"/>
            <a:ext cx="4359838" cy="1932167"/>
            <a:chOff x="252791" y="2786645"/>
            <a:chExt cx="4241582" cy="1400826"/>
          </a:xfrm>
        </p:grpSpPr>
        <p:pic>
          <p:nvPicPr>
            <p:cNvPr id="9" name="図 8">
              <a:extLst>
                <a:ext uri="{FF2B5EF4-FFF2-40B4-BE49-F238E27FC236}">
                  <a16:creationId xmlns:a16="http://schemas.microsoft.com/office/drawing/2014/main" id="{21E908DE-A242-44EE-BB14-4027281F2126}"/>
                </a:ext>
              </a:extLst>
            </p:cNvPr>
            <p:cNvPicPr>
              <a:picLocks noChangeAspect="1"/>
            </p:cNvPicPr>
            <p:nvPr/>
          </p:nvPicPr>
          <p:blipFill rotWithShape="1">
            <a:blip r:embed="rId2"/>
            <a:srcRect t="7867"/>
            <a:stretch/>
          </p:blipFill>
          <p:spPr>
            <a:xfrm>
              <a:off x="252791" y="2923425"/>
              <a:ext cx="4241582" cy="1264046"/>
            </a:xfrm>
            <a:prstGeom prst="rect">
              <a:avLst/>
            </a:prstGeom>
          </p:spPr>
        </p:pic>
        <p:sp>
          <p:nvSpPr>
            <p:cNvPr id="11" name="テキスト ボックス 10">
              <a:extLst>
                <a:ext uri="{FF2B5EF4-FFF2-40B4-BE49-F238E27FC236}">
                  <a16:creationId xmlns:a16="http://schemas.microsoft.com/office/drawing/2014/main" id="{07D763F9-2591-4B44-876A-55511F788E9A}"/>
                </a:ext>
              </a:extLst>
            </p:cNvPr>
            <p:cNvSpPr txBox="1"/>
            <p:nvPr/>
          </p:nvSpPr>
          <p:spPr>
            <a:xfrm>
              <a:off x="255558" y="2786645"/>
              <a:ext cx="1492189" cy="271995"/>
            </a:xfrm>
            <a:prstGeom prst="rect">
              <a:avLst/>
            </a:prstGeom>
            <a:solidFill>
              <a:schemeClr val="bg1"/>
            </a:solidFill>
            <a:ln>
              <a:noFill/>
            </a:ln>
          </p:spPr>
          <p:txBody>
            <a:bodyPr wrap="square">
              <a:spAutoFit/>
            </a:bodyPr>
            <a:lstStyle/>
            <a:p>
              <a:endParaRPr lang="ja-JP" altLang="en-US" sz="1100">
                <a:latin typeface="BIZ UDPゴシック" panose="020B0400000000000000" pitchFamily="50" charset="-128"/>
                <a:ea typeface="BIZ UDPゴシック" panose="020B0400000000000000" pitchFamily="50" charset="-128"/>
              </a:endParaRPr>
            </a:p>
          </p:txBody>
        </p:sp>
      </p:grpSp>
      <p:sp>
        <p:nvSpPr>
          <p:cNvPr id="12" name="角丸四角形 143">
            <a:extLst>
              <a:ext uri="{FF2B5EF4-FFF2-40B4-BE49-F238E27FC236}">
                <a16:creationId xmlns:a16="http://schemas.microsoft.com/office/drawing/2014/main" id="{4800AE44-7E77-404B-8B0E-EDBE2EFAF371}"/>
              </a:ext>
            </a:extLst>
          </p:cNvPr>
          <p:cNvSpPr/>
          <p:nvPr/>
        </p:nvSpPr>
        <p:spPr>
          <a:xfrm>
            <a:off x="80592" y="1778178"/>
            <a:ext cx="4993189" cy="163325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eaLnBrk="1" hangingPunct="1">
              <a:spcBef>
                <a:spcPts val="300"/>
              </a:spcBef>
              <a:defRPr/>
            </a:pPr>
            <a:r>
              <a:rPr lang="ja-JP" altLang="en-US" sz="1600" dirty="0">
                <a:solidFill>
                  <a:schemeClr val="tx1"/>
                </a:solidFill>
                <a:latin typeface="BIZ UDPゴシック" panose="020B0400000000000000" pitchFamily="50" charset="-128"/>
                <a:ea typeface="BIZ UDPゴシック" panose="020B0400000000000000" pitchFamily="50" charset="-128"/>
              </a:rPr>
              <a:t>＜街路樹の現状＞</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eaLnBrk="1" hangingPunct="1">
              <a:spcBef>
                <a:spcPts val="300"/>
              </a:spcBef>
              <a:defRPr/>
            </a:pPr>
            <a:r>
              <a:rPr lang="ja-JP" altLang="en-US" sz="1600" dirty="0">
                <a:solidFill>
                  <a:schemeClr val="tx1"/>
                </a:solidFill>
                <a:latin typeface="BIZ UDPゴシック" panose="020B0400000000000000" pitchFamily="50" charset="-128"/>
                <a:ea typeface="BIZ UDPゴシック" panose="020B0400000000000000" pitchFamily="50" charset="-128"/>
              </a:rPr>
              <a:t>・府が管理する植樹帯は、約</a:t>
            </a:r>
            <a:r>
              <a:rPr lang="en-US" altLang="ja-JP" sz="1600" dirty="0">
                <a:solidFill>
                  <a:schemeClr val="tx1"/>
                </a:solidFill>
                <a:latin typeface="BIZ UDPゴシック" panose="020B0400000000000000" pitchFamily="50" charset="-128"/>
                <a:ea typeface="BIZ UDPゴシック" panose="020B0400000000000000" pitchFamily="50" charset="-128"/>
              </a:rPr>
              <a:t>140</a:t>
            </a:r>
            <a:r>
              <a:rPr lang="ja-JP" altLang="en-US" sz="1600" dirty="0">
                <a:solidFill>
                  <a:schemeClr val="tx1"/>
                </a:solidFill>
                <a:latin typeface="BIZ UDPゴシック" panose="020B0400000000000000" pitchFamily="50" charset="-128"/>
                <a:ea typeface="BIZ UDPゴシック" panose="020B0400000000000000" pitchFamily="50" charset="-128"/>
              </a:rPr>
              <a:t>路線、延長約</a:t>
            </a:r>
            <a:r>
              <a:rPr lang="en-US" altLang="ja-JP" sz="1600" dirty="0">
                <a:solidFill>
                  <a:schemeClr val="tx1"/>
                </a:solidFill>
                <a:latin typeface="BIZ UDPゴシック" panose="020B0400000000000000" pitchFamily="50" charset="-128"/>
                <a:ea typeface="BIZ UDPゴシック" panose="020B0400000000000000" pitchFamily="50" charset="-128"/>
              </a:rPr>
              <a:t>5</a:t>
            </a:r>
            <a:r>
              <a:rPr lang="ja-JP" altLang="en-US" sz="1600" dirty="0">
                <a:solidFill>
                  <a:schemeClr val="tx1"/>
                </a:solidFill>
                <a:latin typeface="BIZ UDPゴシック" panose="020B0400000000000000" pitchFamily="50" charset="-128"/>
                <a:ea typeface="BIZ UDPゴシック" panose="020B0400000000000000" pitchFamily="50" charset="-128"/>
              </a:rPr>
              <a:t>４</a:t>
            </a:r>
            <a:r>
              <a:rPr lang="en-US" altLang="ja-JP" sz="1600" dirty="0">
                <a:solidFill>
                  <a:schemeClr val="tx1"/>
                </a:solidFill>
                <a:latin typeface="BIZ UDPゴシック" panose="020B0400000000000000" pitchFamily="50" charset="-128"/>
                <a:ea typeface="BIZ UDPゴシック" panose="020B0400000000000000" pitchFamily="50" charset="-128"/>
              </a:rPr>
              <a:t>0km</a:t>
            </a:r>
          </a:p>
          <a:p>
            <a:pPr eaLnBrk="1" hangingPunct="1">
              <a:spcBef>
                <a:spcPts val="300"/>
              </a:spcBef>
              <a:defRPr/>
            </a:pPr>
            <a:r>
              <a:rPr lang="ja-JP" altLang="en-US" sz="1600" dirty="0">
                <a:solidFill>
                  <a:schemeClr val="tx1"/>
                </a:solidFill>
                <a:latin typeface="BIZ UDPゴシック" panose="020B0400000000000000" pitchFamily="50" charset="-128"/>
                <a:ea typeface="BIZ UDPゴシック" panose="020B0400000000000000" pitchFamily="50" charset="-128"/>
              </a:rPr>
              <a:t>・街路樹のうち、中高木は約</a:t>
            </a:r>
            <a:r>
              <a:rPr lang="en-US" altLang="ja-JP" sz="1600" dirty="0">
                <a:solidFill>
                  <a:schemeClr val="tx1"/>
                </a:solidFill>
                <a:latin typeface="BIZ UDPゴシック" panose="020B0400000000000000" pitchFamily="50" charset="-128"/>
                <a:ea typeface="BIZ UDPゴシック" panose="020B0400000000000000" pitchFamily="50" charset="-128"/>
              </a:rPr>
              <a:t>7</a:t>
            </a:r>
            <a:r>
              <a:rPr lang="ja-JP" altLang="en-US" sz="1600" dirty="0">
                <a:solidFill>
                  <a:schemeClr val="tx1"/>
                </a:solidFill>
                <a:latin typeface="BIZ UDPゴシック" panose="020B0400000000000000" pitchFamily="50" charset="-128"/>
                <a:ea typeface="BIZ UDPゴシック" panose="020B0400000000000000" pitchFamily="50" charset="-128"/>
              </a:rPr>
              <a:t>８</a:t>
            </a:r>
            <a:r>
              <a:rPr lang="en-US" altLang="ja-JP" sz="1600" dirty="0">
                <a:solidFill>
                  <a:schemeClr val="tx1"/>
                </a:solidFill>
                <a:latin typeface="BIZ UDPゴシック" panose="020B0400000000000000" pitchFamily="50" charset="-128"/>
                <a:ea typeface="BIZ UDPゴシック" panose="020B0400000000000000" pitchFamily="50" charset="-128"/>
              </a:rPr>
              <a:t>,000</a:t>
            </a:r>
            <a:r>
              <a:rPr lang="ja-JP" altLang="en-US" sz="1600" dirty="0">
                <a:solidFill>
                  <a:schemeClr val="tx1"/>
                </a:solidFill>
                <a:latin typeface="BIZ UDPゴシック" panose="020B0400000000000000" pitchFamily="50" charset="-128"/>
                <a:ea typeface="BIZ UDPゴシック" panose="020B0400000000000000" pitchFamily="50" charset="-128"/>
              </a:rPr>
              <a:t>本</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eaLnBrk="1" hangingPunct="1">
              <a:spcBef>
                <a:spcPts val="300"/>
              </a:spcBef>
              <a:defRPr/>
            </a:pPr>
            <a:r>
              <a:rPr lang="ja-JP" altLang="en-US" sz="1600" dirty="0">
                <a:solidFill>
                  <a:schemeClr val="tx1"/>
                </a:solidFill>
                <a:latin typeface="BIZ UDPゴシック" panose="020B0400000000000000" pitchFamily="50" charset="-128"/>
                <a:ea typeface="BIZ UDPゴシック" panose="020B0400000000000000" pitchFamily="50" charset="-128"/>
              </a:rPr>
              <a:t>・うち高木は、植栽後</a:t>
            </a:r>
            <a:r>
              <a:rPr lang="en-US" altLang="ja-JP" sz="1600" dirty="0">
                <a:solidFill>
                  <a:schemeClr val="tx1"/>
                </a:solidFill>
                <a:latin typeface="BIZ UDPゴシック" panose="020B0400000000000000" pitchFamily="50" charset="-128"/>
                <a:ea typeface="BIZ UDPゴシック" panose="020B0400000000000000" pitchFamily="50" charset="-128"/>
              </a:rPr>
              <a:t>50</a:t>
            </a:r>
            <a:r>
              <a:rPr lang="ja-JP" altLang="en-US" sz="1600" dirty="0">
                <a:solidFill>
                  <a:schemeClr val="tx1"/>
                </a:solidFill>
                <a:latin typeface="BIZ UDPゴシック" panose="020B0400000000000000" pitchFamily="50" charset="-128"/>
                <a:ea typeface="BIZ UDPゴシック" panose="020B0400000000000000" pitchFamily="50" charset="-128"/>
              </a:rPr>
              <a:t>年を経過したものが</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eaLnBrk="1" hangingPunct="1">
              <a:spcBef>
                <a:spcPts val="300"/>
              </a:spcBef>
              <a:defRPr/>
            </a:pPr>
            <a:r>
              <a:rPr lang="ja-JP" altLang="en-US" sz="1600" dirty="0">
                <a:solidFill>
                  <a:schemeClr val="tx1"/>
                </a:solidFill>
                <a:latin typeface="BIZ UDPゴシック" panose="020B0400000000000000" pitchFamily="50" charset="-128"/>
                <a:ea typeface="BIZ UDPゴシック" panose="020B0400000000000000" pitchFamily="50" charset="-128"/>
              </a:rPr>
              <a:t>　約</a:t>
            </a:r>
            <a:r>
              <a:rPr lang="en-US" altLang="ja-JP" sz="1600" dirty="0">
                <a:solidFill>
                  <a:schemeClr val="tx1"/>
                </a:solidFill>
                <a:latin typeface="BIZ UDPゴシック" panose="020B0400000000000000" pitchFamily="50" charset="-128"/>
                <a:ea typeface="BIZ UDPゴシック" panose="020B0400000000000000" pitchFamily="50" charset="-128"/>
              </a:rPr>
              <a:t>7</a:t>
            </a:r>
            <a:r>
              <a:rPr lang="ja-JP" altLang="en-US" sz="1600" dirty="0">
                <a:solidFill>
                  <a:schemeClr val="tx1"/>
                </a:solidFill>
                <a:latin typeface="BIZ UDPゴシック" panose="020B0400000000000000" pitchFamily="50" charset="-128"/>
                <a:ea typeface="BIZ UDPゴシック" panose="020B0400000000000000" pitchFamily="50" charset="-128"/>
              </a:rPr>
              <a:t>割を占めている。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3" name="角丸四角形 143">
            <a:extLst>
              <a:ext uri="{FF2B5EF4-FFF2-40B4-BE49-F238E27FC236}">
                <a16:creationId xmlns:a16="http://schemas.microsoft.com/office/drawing/2014/main" id="{F72E6995-F86D-48EA-81FD-FB43D9516336}"/>
              </a:ext>
            </a:extLst>
          </p:cNvPr>
          <p:cNvSpPr/>
          <p:nvPr/>
        </p:nvSpPr>
        <p:spPr>
          <a:xfrm>
            <a:off x="5180088" y="1868311"/>
            <a:ext cx="4063016" cy="224092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eaLnBrk="1" hangingPunct="1">
              <a:spcBef>
                <a:spcPts val="300"/>
              </a:spcBef>
              <a:defRPr/>
            </a:pPr>
            <a:endParaRPr lang="ja-JP" altLang="en-US" sz="1600">
              <a:solidFill>
                <a:schemeClr val="tx1"/>
              </a:solidFill>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24F2C6B7-3BA8-4F69-A712-324B1596E294}"/>
              </a:ext>
            </a:extLst>
          </p:cNvPr>
          <p:cNvPicPr>
            <a:picLocks noChangeAspect="1"/>
          </p:cNvPicPr>
          <p:nvPr/>
        </p:nvPicPr>
        <p:blipFill rotWithShape="1">
          <a:blip r:embed="rId3"/>
          <a:srcRect r="2153"/>
          <a:stretch/>
        </p:blipFill>
        <p:spPr>
          <a:xfrm>
            <a:off x="7426000" y="2065370"/>
            <a:ext cx="2037403" cy="1468343"/>
          </a:xfrm>
          <a:prstGeom prst="rect">
            <a:avLst/>
          </a:prstGeom>
        </p:spPr>
      </p:pic>
      <p:sp>
        <p:nvSpPr>
          <p:cNvPr id="14" name="角丸四角形 143">
            <a:extLst>
              <a:ext uri="{FF2B5EF4-FFF2-40B4-BE49-F238E27FC236}">
                <a16:creationId xmlns:a16="http://schemas.microsoft.com/office/drawing/2014/main" id="{1CD1CA72-97B0-4902-9FB8-718E62757681}"/>
              </a:ext>
            </a:extLst>
          </p:cNvPr>
          <p:cNvSpPr/>
          <p:nvPr/>
        </p:nvSpPr>
        <p:spPr>
          <a:xfrm>
            <a:off x="88538" y="3616442"/>
            <a:ext cx="2347060" cy="30856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eaLnBrk="1" hangingPunct="1">
              <a:spcBef>
                <a:spcPts val="300"/>
              </a:spcBef>
              <a:defRPr/>
            </a:pPr>
            <a:r>
              <a:rPr lang="ja-JP" altLang="en-US" sz="1600" b="1" kern="100">
                <a:solidFill>
                  <a:prstClr val="black"/>
                </a:solidFill>
                <a:latin typeface="BIZ UDゴシック" panose="020B0400000000000000" pitchFamily="49" charset="-128"/>
                <a:ea typeface="BIZ UDゴシック" panose="020B0400000000000000" pitchFamily="49" charset="-128"/>
                <a:cs typeface="Times New Roman"/>
              </a:rPr>
              <a:t> </a:t>
            </a:r>
            <a:r>
              <a:rPr lang="en-US" altLang="ja-JP" sz="1400" b="1" kern="100">
                <a:solidFill>
                  <a:prstClr val="black"/>
                </a:solidFill>
                <a:latin typeface="BIZ UDゴシック" panose="020B0400000000000000" pitchFamily="49" charset="-128"/>
                <a:ea typeface="BIZ UDゴシック" panose="020B0400000000000000" pitchFamily="49" charset="-128"/>
                <a:cs typeface="Times New Roman"/>
              </a:rPr>
              <a:t>【</a:t>
            </a:r>
            <a:r>
              <a:rPr lang="ja-JP" altLang="en-US" sz="1400" b="1" kern="100">
                <a:solidFill>
                  <a:prstClr val="black"/>
                </a:solidFill>
                <a:latin typeface="BIZ UDゴシック" panose="020B0400000000000000" pitchFamily="49" charset="-128"/>
                <a:ea typeface="BIZ UDゴシック" panose="020B0400000000000000" pitchFamily="49" charset="-128"/>
                <a:cs typeface="Times New Roman"/>
              </a:rPr>
              <a:t>高木の植栽年度</a:t>
            </a:r>
            <a:r>
              <a:rPr lang="en-US" altLang="ja-JP" sz="1400" b="1" kern="100">
                <a:solidFill>
                  <a:prstClr val="black"/>
                </a:solidFill>
                <a:latin typeface="BIZ UDゴシック" panose="020B0400000000000000" pitchFamily="49" charset="-128"/>
                <a:ea typeface="BIZ UDゴシック" panose="020B0400000000000000" pitchFamily="49" charset="-128"/>
                <a:cs typeface="Times New Roman"/>
              </a:rPr>
              <a:t>】</a:t>
            </a:r>
            <a:endParaRPr lang="ja-JP" altLang="en-US" sz="1600" b="1" kern="100">
              <a:solidFill>
                <a:prstClr val="black"/>
              </a:solidFill>
              <a:latin typeface="BIZ UDゴシック" panose="020B0400000000000000" pitchFamily="49" charset="-128"/>
              <a:ea typeface="BIZ UDゴシック" panose="020B0400000000000000" pitchFamily="49" charset="-128"/>
              <a:cs typeface="Times New Roman"/>
            </a:endParaRPr>
          </a:p>
        </p:txBody>
      </p:sp>
      <p:pic>
        <p:nvPicPr>
          <p:cNvPr id="15" name="図 14">
            <a:extLst>
              <a:ext uri="{FF2B5EF4-FFF2-40B4-BE49-F238E27FC236}">
                <a16:creationId xmlns:a16="http://schemas.microsoft.com/office/drawing/2014/main" id="{5FD10C98-0680-43ED-8B93-CAF989B74C46}"/>
              </a:ext>
            </a:extLst>
          </p:cNvPr>
          <p:cNvPicPr>
            <a:picLocks noChangeAspect="1"/>
          </p:cNvPicPr>
          <p:nvPr/>
        </p:nvPicPr>
        <p:blipFill>
          <a:blip r:embed="rId4"/>
          <a:stretch>
            <a:fillRect/>
          </a:stretch>
        </p:blipFill>
        <p:spPr>
          <a:xfrm>
            <a:off x="5268242" y="2090864"/>
            <a:ext cx="2037402" cy="1458180"/>
          </a:xfrm>
          <a:prstGeom prst="rect">
            <a:avLst/>
          </a:prstGeom>
        </p:spPr>
      </p:pic>
      <p:sp>
        <p:nvSpPr>
          <p:cNvPr id="16" name="角丸四角形 143">
            <a:extLst>
              <a:ext uri="{FF2B5EF4-FFF2-40B4-BE49-F238E27FC236}">
                <a16:creationId xmlns:a16="http://schemas.microsoft.com/office/drawing/2014/main" id="{DD4587BB-FBD0-4A9F-93C8-F8F33142D01A}"/>
              </a:ext>
            </a:extLst>
          </p:cNvPr>
          <p:cNvSpPr/>
          <p:nvPr/>
        </p:nvSpPr>
        <p:spPr>
          <a:xfrm>
            <a:off x="5361720" y="3574464"/>
            <a:ext cx="2319591" cy="30856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eaLnBrk="1" hangingPunct="1">
              <a:spcBef>
                <a:spcPts val="300"/>
              </a:spcBef>
              <a:defRPr/>
            </a:pPr>
            <a:r>
              <a:rPr lang="ja-JP" altLang="en-US" sz="1200" b="1" kern="100">
                <a:solidFill>
                  <a:prstClr val="black"/>
                </a:solidFill>
                <a:latin typeface="BIZ UDゴシック" panose="020B0400000000000000" pitchFamily="49" charset="-128"/>
                <a:ea typeface="BIZ UDゴシック" panose="020B0400000000000000" pitchFamily="49" charset="-128"/>
                <a:cs typeface="Times New Roman"/>
              </a:rPr>
              <a:t>老齢化により衰退した樹木</a:t>
            </a:r>
            <a:endParaRPr lang="ja-JP" altLang="en-US" sz="1400" b="1" kern="100">
              <a:solidFill>
                <a:prstClr val="black"/>
              </a:solidFill>
              <a:latin typeface="BIZ UDゴシック" panose="020B0400000000000000" pitchFamily="49" charset="-128"/>
              <a:ea typeface="BIZ UDゴシック" panose="020B0400000000000000" pitchFamily="49" charset="-128"/>
              <a:cs typeface="Times New Roman"/>
            </a:endParaRPr>
          </a:p>
        </p:txBody>
      </p:sp>
      <p:sp>
        <p:nvSpPr>
          <p:cNvPr id="17" name="角丸四角形 143">
            <a:extLst>
              <a:ext uri="{FF2B5EF4-FFF2-40B4-BE49-F238E27FC236}">
                <a16:creationId xmlns:a16="http://schemas.microsoft.com/office/drawing/2014/main" id="{56121D70-DADA-4C6F-AE27-40C45856B8F6}"/>
              </a:ext>
            </a:extLst>
          </p:cNvPr>
          <p:cNvSpPr/>
          <p:nvPr/>
        </p:nvSpPr>
        <p:spPr>
          <a:xfrm>
            <a:off x="7393798" y="3533289"/>
            <a:ext cx="2097153" cy="30856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eaLnBrk="1" hangingPunct="1">
              <a:spcBef>
                <a:spcPts val="300"/>
              </a:spcBef>
              <a:defRPr/>
            </a:pPr>
            <a:r>
              <a:rPr lang="ja-JP" altLang="en-US" sz="1600" b="1" kern="100">
                <a:solidFill>
                  <a:prstClr val="black"/>
                </a:solidFill>
                <a:latin typeface="BIZ UDゴシック" panose="020B0400000000000000" pitchFamily="49" charset="-128"/>
                <a:ea typeface="BIZ UDゴシック" panose="020B0400000000000000" pitchFamily="49" charset="-128"/>
                <a:cs typeface="Times New Roman"/>
              </a:rPr>
              <a:t> </a:t>
            </a:r>
            <a:r>
              <a:rPr lang="ja-JP" altLang="en-US" sz="1200" b="1" kern="100">
                <a:solidFill>
                  <a:prstClr val="black"/>
                </a:solidFill>
                <a:latin typeface="BIZ UDゴシック" panose="020B0400000000000000" pitchFamily="49" charset="-128"/>
                <a:ea typeface="BIZ UDゴシック" panose="020B0400000000000000" pitchFamily="49" charset="-128"/>
                <a:cs typeface="Times New Roman"/>
              </a:rPr>
              <a:t>大径木化による根上がり</a:t>
            </a:r>
            <a:endParaRPr lang="ja-JP" altLang="en-US" sz="1600" b="1" kern="100">
              <a:solidFill>
                <a:prstClr val="black"/>
              </a:solidFill>
              <a:latin typeface="BIZ UDゴシック" panose="020B0400000000000000" pitchFamily="49" charset="-128"/>
              <a:ea typeface="BIZ UDゴシック" panose="020B0400000000000000" pitchFamily="49" charset="-128"/>
              <a:cs typeface="Times New Roman"/>
            </a:endParaRPr>
          </a:p>
        </p:txBody>
      </p:sp>
      <p:pic>
        <p:nvPicPr>
          <p:cNvPr id="19" name="図 18">
            <a:extLst>
              <a:ext uri="{FF2B5EF4-FFF2-40B4-BE49-F238E27FC236}">
                <a16:creationId xmlns:a16="http://schemas.microsoft.com/office/drawing/2014/main" id="{073D561B-7363-4A35-AC80-73475933B731}"/>
              </a:ext>
            </a:extLst>
          </p:cNvPr>
          <p:cNvPicPr>
            <a:picLocks noChangeAspect="1"/>
          </p:cNvPicPr>
          <p:nvPr/>
        </p:nvPicPr>
        <p:blipFill>
          <a:blip r:embed="rId5"/>
          <a:stretch>
            <a:fillRect/>
          </a:stretch>
        </p:blipFill>
        <p:spPr>
          <a:xfrm>
            <a:off x="6231500" y="3907104"/>
            <a:ext cx="2083447" cy="1573615"/>
          </a:xfrm>
          <a:prstGeom prst="rect">
            <a:avLst/>
          </a:prstGeom>
        </p:spPr>
      </p:pic>
      <p:sp>
        <p:nvSpPr>
          <p:cNvPr id="20" name="角丸四角形 143">
            <a:extLst>
              <a:ext uri="{FF2B5EF4-FFF2-40B4-BE49-F238E27FC236}">
                <a16:creationId xmlns:a16="http://schemas.microsoft.com/office/drawing/2014/main" id="{94643720-D587-44DC-92F3-9653AC1254E2}"/>
              </a:ext>
            </a:extLst>
          </p:cNvPr>
          <p:cNvSpPr/>
          <p:nvPr/>
        </p:nvSpPr>
        <p:spPr>
          <a:xfrm>
            <a:off x="6369719" y="5499947"/>
            <a:ext cx="2623184" cy="30856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eaLnBrk="1" hangingPunct="1">
              <a:spcBef>
                <a:spcPts val="300"/>
              </a:spcBef>
              <a:defRPr/>
            </a:pPr>
            <a:r>
              <a:rPr lang="ja-JP" altLang="en-US" sz="1100">
                <a:latin typeface="BIZ UDゴシック" panose="020B0400000000000000" pitchFamily="49" charset="-128"/>
                <a:ea typeface="BIZ UDゴシック" panose="020B0400000000000000" pitchFamily="49" charset="-128"/>
              </a:rPr>
              <a:t>平成</a:t>
            </a:r>
            <a:r>
              <a:rPr lang="en-US" altLang="ja-JP" sz="1100">
                <a:latin typeface="BIZ UDゴシック" panose="020B0400000000000000" pitchFamily="49" charset="-128"/>
                <a:ea typeface="BIZ UDゴシック" panose="020B0400000000000000" pitchFamily="49" charset="-128"/>
              </a:rPr>
              <a:t>30</a:t>
            </a:r>
            <a:r>
              <a:rPr lang="ja-JP" altLang="en-US" sz="1100">
                <a:latin typeface="BIZ UDゴシック" panose="020B0400000000000000" pitchFamily="49" charset="-128"/>
                <a:ea typeface="BIZ UDゴシック" panose="020B0400000000000000" pitchFamily="49" charset="-128"/>
              </a:rPr>
              <a:t>年台⾵第</a:t>
            </a:r>
            <a:r>
              <a:rPr lang="en-US" altLang="ja-JP" sz="1100">
                <a:latin typeface="BIZ UDゴシック" panose="020B0400000000000000" pitchFamily="49" charset="-128"/>
                <a:ea typeface="BIZ UDゴシック" panose="020B0400000000000000" pitchFamily="49" charset="-128"/>
              </a:rPr>
              <a:t>21</a:t>
            </a:r>
            <a:r>
              <a:rPr lang="ja-JP" altLang="en-US" sz="1100">
                <a:latin typeface="BIZ UDゴシック" panose="020B0400000000000000" pitchFamily="49" charset="-128"/>
                <a:ea typeface="BIZ UDゴシック" panose="020B0400000000000000" pitchFamily="49" charset="-128"/>
              </a:rPr>
              <a:t>号では、</a:t>
            </a:r>
            <a:endParaRPr lang="en-US" altLang="ja-JP" sz="1100">
              <a:latin typeface="BIZ UDゴシック" panose="020B0400000000000000" pitchFamily="49" charset="-128"/>
              <a:ea typeface="BIZ UDゴシック" panose="020B0400000000000000" pitchFamily="49" charset="-128"/>
            </a:endParaRPr>
          </a:p>
          <a:p>
            <a:pPr eaLnBrk="1" hangingPunct="1">
              <a:spcBef>
                <a:spcPts val="300"/>
              </a:spcBef>
              <a:defRPr/>
            </a:pPr>
            <a:r>
              <a:rPr lang="en-US" altLang="ja-JP" sz="1100">
                <a:latin typeface="BIZ UDゴシック" panose="020B0400000000000000" pitchFamily="49" charset="-128"/>
                <a:ea typeface="BIZ UDゴシック" panose="020B0400000000000000" pitchFamily="49" charset="-128"/>
              </a:rPr>
              <a:t>1500</a:t>
            </a:r>
            <a:r>
              <a:rPr lang="ja-JP" altLang="en-US" sz="1100">
                <a:latin typeface="BIZ UDゴシック" panose="020B0400000000000000" pitchFamily="49" charset="-128"/>
                <a:ea typeface="BIZ UDゴシック" panose="020B0400000000000000" pitchFamily="49" charset="-128"/>
              </a:rPr>
              <a:t>本を超える倒木が発生</a:t>
            </a:r>
            <a:endParaRPr lang="ja-JP" altLang="en-US" sz="1100" b="1" kern="100">
              <a:solidFill>
                <a:prstClr val="black"/>
              </a:solidFill>
              <a:latin typeface="BIZ UDゴシック" panose="020B0400000000000000" pitchFamily="49" charset="-128"/>
              <a:ea typeface="BIZ UDゴシック" panose="020B0400000000000000" pitchFamily="49" charset="-128"/>
              <a:cs typeface="Times New Roman"/>
            </a:endParaRPr>
          </a:p>
        </p:txBody>
      </p:sp>
      <p:sp>
        <p:nvSpPr>
          <p:cNvPr id="18" name="円/楕円 30">
            <a:extLst>
              <a:ext uri="{FF2B5EF4-FFF2-40B4-BE49-F238E27FC236}">
                <a16:creationId xmlns:a16="http://schemas.microsoft.com/office/drawing/2014/main" id="{4C013BC6-2B7E-47BD-91CD-4B4400F7F967}"/>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3</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0512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a:extLst>
              <a:ext uri="{FF2B5EF4-FFF2-40B4-BE49-F238E27FC236}">
                <a16:creationId xmlns:a16="http://schemas.microsoft.com/office/drawing/2014/main" id="{D6DB50A8-EF64-41AF-AF48-66548E73C223}"/>
              </a:ext>
            </a:extLst>
          </p:cNvPr>
          <p:cNvSpPr txBox="1">
            <a:spLocks/>
          </p:cNvSpPr>
          <p:nvPr/>
        </p:nvSpPr>
        <p:spPr bwMode="gray">
          <a:xfrm>
            <a:off x="1" y="-2464"/>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a:solidFill>
                  <a:sysClr val="window" lastClr="FFFFFF"/>
                </a:solidFill>
                <a:latin typeface="BIZ UDPゴシック" panose="020B0400000000000000" pitchFamily="50" charset="-128"/>
                <a:ea typeface="BIZ UDPゴシック" panose="020B0400000000000000" pitchFamily="50" charset="-128"/>
              </a:rPr>
              <a:t>　河川・道路の状況 ： 道路② </a:t>
            </a:r>
            <a:endParaRPr lang="en-US" altLang="ja-JP" sz="2000" b="1">
              <a:solidFill>
                <a:sysClr val="window" lastClr="FFFFFF"/>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04120D0-5E0E-45BB-98EE-7CC631A53A15}"/>
              </a:ext>
            </a:extLst>
          </p:cNvPr>
          <p:cNvSpPr txBox="1"/>
          <p:nvPr/>
        </p:nvSpPr>
        <p:spPr>
          <a:xfrm>
            <a:off x="231248" y="703815"/>
            <a:ext cx="9443503" cy="830997"/>
          </a:xfrm>
          <a:prstGeom prst="rect">
            <a:avLst/>
          </a:prstGeom>
          <a:noFill/>
          <a:ln w="19050">
            <a:solidFill>
              <a:schemeClr val="accent6"/>
            </a:solidFill>
          </a:ln>
        </p:spPr>
        <p:txBody>
          <a:bodyPr wrap="square" rtlCol="0">
            <a:spAutoFit/>
          </a:bodyPr>
          <a:lstStyle/>
          <a:p>
            <a:pPr marL="285750" indent="-285750">
              <a:buFont typeface="BIZ UDPゴシック" panose="020B0400000000000000" pitchFamily="50" charset="-128"/>
              <a:buChar char="○"/>
            </a:pPr>
            <a:r>
              <a:rPr lang="ja-JP" altLang="en-US" sz="1600">
                <a:latin typeface="BIZ UDPゴシック" panose="020B0400000000000000" pitchFamily="50" charset="-128"/>
                <a:ea typeface="BIZ UDPゴシック" panose="020B0400000000000000" pitchFamily="50" charset="-128"/>
              </a:rPr>
              <a:t>府道の街路樹更新と併せて、道路の浸水対策として、雨水貯留機能や路面温度の上昇抑制機能を有する「根系誘導耐圧基盤材」や「透水性舗装」の導入など、グリーンインフラの取組を一部の地域で先行的に実施。</a:t>
            </a:r>
            <a:endParaRPr kumimoji="1" lang="en-US" altLang="ja-JP" sz="160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643132A-8214-456D-B3EB-B526F7631C4B}"/>
              </a:ext>
            </a:extLst>
          </p:cNvPr>
          <p:cNvSpPr txBox="1"/>
          <p:nvPr/>
        </p:nvSpPr>
        <p:spPr>
          <a:xfrm>
            <a:off x="495080" y="6105904"/>
            <a:ext cx="8661140" cy="318924"/>
          </a:xfrm>
          <a:prstGeom prst="rect">
            <a:avLst/>
          </a:prstGeom>
          <a:solidFill>
            <a:srgbClr val="FFFF99"/>
          </a:solidFill>
          <a:ln w="28575">
            <a:solidFill>
              <a:schemeClr val="accent2"/>
            </a:solidFill>
            <a:prstDash val="sysDash"/>
          </a:ln>
        </p:spPr>
        <p:txBody>
          <a:bodyPr wrap="square" lIns="108000" tIns="36000" rIns="108000" bIns="36000" rtlCol="0">
            <a:spAutoFit/>
          </a:bodyPr>
          <a:lstStyle/>
          <a:p>
            <a:r>
              <a:rPr kumimoji="1" lang="ja-JP" altLang="en-US" sz="1600" b="1">
                <a:solidFill>
                  <a:srgbClr val="0000CC"/>
                </a:solidFill>
                <a:latin typeface="BIZ UDPゴシック" panose="020B0400000000000000" pitchFamily="50" charset="-128"/>
                <a:ea typeface="BIZ UDPゴシック" panose="020B0400000000000000" pitchFamily="50" charset="-128"/>
              </a:rPr>
              <a:t>➡気候変動に適応した減災の取組として、グリーンインフラの導入を府内全域に広げていく。</a:t>
            </a:r>
            <a:endParaRPr kumimoji="1" lang="en-US" altLang="ja-JP" sz="1600" b="1">
              <a:solidFill>
                <a:srgbClr val="0000CC"/>
              </a:solidFill>
              <a:latin typeface="BIZ UDPゴシック" panose="020B0400000000000000" pitchFamily="50" charset="-128"/>
              <a:ea typeface="BIZ UDPゴシック" panose="020B0400000000000000" pitchFamily="50" charset="-128"/>
            </a:endParaRPr>
          </a:p>
        </p:txBody>
      </p:sp>
      <p:pic>
        <p:nvPicPr>
          <p:cNvPr id="19" name="図 40">
            <a:extLst>
              <a:ext uri="{FF2B5EF4-FFF2-40B4-BE49-F238E27FC236}">
                <a16:creationId xmlns:a16="http://schemas.microsoft.com/office/drawing/2014/main" id="{BE980BAC-E56D-4C2A-B076-D84B9E28FA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248" y="1943802"/>
            <a:ext cx="2979363" cy="19862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 name="Picture 4" descr="P1100458">
            <a:extLst>
              <a:ext uri="{FF2B5EF4-FFF2-40B4-BE49-F238E27FC236}">
                <a16:creationId xmlns:a16="http://schemas.microsoft.com/office/drawing/2014/main" id="{04A0D2F3-CDA2-4F94-AD90-F21B7E438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882" y="3474911"/>
            <a:ext cx="2424540" cy="179530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 name="テキスト ボックス 35">
            <a:extLst>
              <a:ext uri="{FF2B5EF4-FFF2-40B4-BE49-F238E27FC236}">
                <a16:creationId xmlns:a16="http://schemas.microsoft.com/office/drawing/2014/main" id="{B26DD3BC-46BF-4123-86F9-D5F0532E3FA0}"/>
              </a:ext>
            </a:extLst>
          </p:cNvPr>
          <p:cNvSpPr txBox="1">
            <a:spLocks noChangeArrowheads="1"/>
          </p:cNvSpPr>
          <p:nvPr/>
        </p:nvSpPr>
        <p:spPr bwMode="auto">
          <a:xfrm>
            <a:off x="495080" y="3778290"/>
            <a:ext cx="13751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FontTx/>
              <a:buNone/>
            </a:pPr>
            <a:endParaRPr kumimoji="0" lang="ja-JP" altLang="ja-JP" sz="100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spcBef>
                <a:spcPct val="0"/>
              </a:spcBef>
              <a:buFontTx/>
              <a:buNone/>
            </a:pPr>
            <a:r>
              <a:rPr kumimoji="0" lang="ja-JP" altLang="en-US" sz="120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道路の浸水</a:t>
            </a:r>
            <a:r>
              <a:rPr kumimoji="0" lang="ja-JP" altLang="ja-JP" sz="120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状況</a:t>
            </a:r>
            <a:r>
              <a:rPr kumimoji="0" lang="ja-JP" altLang="en-US" sz="120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（八尾市内）</a:t>
            </a:r>
            <a:endParaRPr kumimoji="0" lang="ja-JP" altLang="ja-JP">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22" name="図 8">
            <a:extLst>
              <a:ext uri="{FF2B5EF4-FFF2-40B4-BE49-F238E27FC236}">
                <a16:creationId xmlns:a16="http://schemas.microsoft.com/office/drawing/2014/main" id="{ACD68A2D-D70B-4D79-99DB-2A1C29264F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84765" y="2194456"/>
            <a:ext cx="4071455" cy="269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43">
            <a:extLst>
              <a:ext uri="{FF2B5EF4-FFF2-40B4-BE49-F238E27FC236}">
                <a16:creationId xmlns:a16="http://schemas.microsoft.com/office/drawing/2014/main" id="{74FF7BE8-C044-4F71-9225-C9658069FA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3339" y="4201878"/>
            <a:ext cx="2168547" cy="12953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 name="テキスト ボックス 35">
            <a:extLst>
              <a:ext uri="{FF2B5EF4-FFF2-40B4-BE49-F238E27FC236}">
                <a16:creationId xmlns:a16="http://schemas.microsoft.com/office/drawing/2014/main" id="{209924A7-C809-49D2-A9AF-053B6699029D}"/>
              </a:ext>
            </a:extLst>
          </p:cNvPr>
          <p:cNvSpPr txBox="1">
            <a:spLocks noChangeArrowheads="1"/>
          </p:cNvSpPr>
          <p:nvPr/>
        </p:nvSpPr>
        <p:spPr bwMode="auto">
          <a:xfrm>
            <a:off x="7655069" y="5370703"/>
            <a:ext cx="19446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FontTx/>
              <a:buNone/>
            </a:pPr>
            <a:endParaRPr kumimoji="0" lang="ja-JP" altLang="ja-JP" sz="100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spcBef>
                <a:spcPct val="0"/>
              </a:spcBef>
              <a:buFontTx/>
              <a:buNone/>
            </a:pPr>
            <a:r>
              <a:rPr kumimoji="0" lang="ja-JP" altLang="en-US" sz="1200">
                <a:latin typeface="BIZ UDPゴシック" panose="020B0400000000000000" pitchFamily="50" charset="-128"/>
                <a:ea typeface="BIZ UDPゴシック" panose="020B0400000000000000" pitchFamily="50" charset="-128"/>
                <a:cs typeface="Times New Roman" panose="02020603050405020304" pitchFamily="18" charset="0"/>
              </a:rPr>
              <a:t>根茎誘導耐圧基盤材</a:t>
            </a:r>
            <a:endParaRPr kumimoji="0" lang="ja-JP" altLang="ja-JP">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5" name="テキスト ボックス 35">
            <a:extLst>
              <a:ext uri="{FF2B5EF4-FFF2-40B4-BE49-F238E27FC236}">
                <a16:creationId xmlns:a16="http://schemas.microsoft.com/office/drawing/2014/main" id="{DBE7B820-5B00-41BF-A679-D36C0F5C7755}"/>
              </a:ext>
            </a:extLst>
          </p:cNvPr>
          <p:cNvSpPr txBox="1">
            <a:spLocks noChangeArrowheads="1"/>
          </p:cNvSpPr>
          <p:nvPr/>
        </p:nvSpPr>
        <p:spPr bwMode="auto">
          <a:xfrm>
            <a:off x="7453339" y="3474911"/>
            <a:ext cx="17028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algn="ctr">
              <a:lnSpc>
                <a:spcPct val="100000"/>
              </a:lnSpc>
              <a:spcBef>
                <a:spcPct val="0"/>
              </a:spcBef>
              <a:buFontTx/>
              <a:buNone/>
            </a:pPr>
            <a:endParaRPr kumimoji="0" lang="ja-JP" altLang="ja-JP" sz="10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spcBef>
                <a:spcPct val="0"/>
              </a:spcBef>
              <a:buFontTx/>
              <a:buNone/>
            </a:pPr>
            <a:r>
              <a:rPr kumimoji="0" lang="ja-JP" altLang="en-US" sz="1200" b="1">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透水性舗装</a:t>
            </a:r>
            <a:endParaRPr kumimoji="0" lang="ja-JP" altLang="ja-JP" b="1">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円/楕円 30">
            <a:extLst>
              <a:ext uri="{FF2B5EF4-FFF2-40B4-BE49-F238E27FC236}">
                <a16:creationId xmlns:a16="http://schemas.microsoft.com/office/drawing/2014/main" id="{E2175289-EBA8-4E26-B3C8-C2D959086EA3}"/>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4</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18" name="右矢印 12">
            <a:extLst>
              <a:ext uri="{FF2B5EF4-FFF2-40B4-BE49-F238E27FC236}">
                <a16:creationId xmlns:a16="http://schemas.microsoft.com/office/drawing/2014/main" id="{C35355B7-8C2B-4BAA-84FD-DF01A3BA0234}"/>
              </a:ext>
            </a:extLst>
          </p:cNvPr>
          <p:cNvSpPr/>
          <p:nvPr/>
        </p:nvSpPr>
        <p:spPr>
          <a:xfrm>
            <a:off x="4660797" y="3264600"/>
            <a:ext cx="320877" cy="588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23764266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546</Words>
  <Application>Microsoft Office PowerPoint</Application>
  <PresentationFormat>A4 210 x 297 mm</PresentationFormat>
  <Paragraphs>38</Paragraphs>
  <Slides>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BIZ UDPゴシック</vt:lpstr>
      <vt:lpstr>BIZ UDゴシック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2024-12-05T03:58:01Z</dcterms:created>
  <dcterms:modified xsi:type="dcterms:W3CDTF">2024-12-05T03:58:07Z</dcterms:modified>
</cp:coreProperties>
</file>