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5" r:id="rId9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4A63F-CD4D-444C-9E56-8F71BDEDBD3B}" v="20" dt="2024-11-24T10:44:27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72546" autoAdjust="0"/>
  </p:normalViewPr>
  <p:slideViewPr>
    <p:cSldViewPr snapToGrid="0">
      <p:cViewPr varScale="1">
        <p:scale>
          <a:sx n="49" d="100"/>
          <a:sy n="49" d="100"/>
        </p:scale>
        <p:origin x="14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0NS101\shome1$\OnoeR\2024&#12288;&#12415;&#12393;&#12426;\40&#12288;&#12415;&#12393;&#12426;&#25512;&#36914;&#35336;&#30011;\1122\&#26862;&#26519;&#12398;&#12487;&#12540;&#12479;112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0NS101\shome1$\OnoeR\2024&#12288;&#12415;&#12393;&#12426;\40&#12288;&#12415;&#12393;&#12426;&#25512;&#36914;&#35336;&#30011;\1122\&#26862;&#26519;&#12398;&#12487;&#12540;&#12479;112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0NS101\shome1$\OnoeR\2024&#12288;&#12415;&#12393;&#12426;\40&#12288;&#12415;&#12393;&#12426;&#25512;&#36914;&#35336;&#30011;\1122\&#26862;&#26519;&#12398;&#12487;&#12540;&#12479;1123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0NS101\shome1$\OnoeR\2024&#12288;&#12415;&#12393;&#12426;\40&#12288;&#12415;&#12393;&#12426;&#25512;&#36914;&#35336;&#30011;\1122\&#26862;&#26519;&#12398;&#12487;&#12540;&#12479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0NS101\shome1$\OnoeR\2024&#12288;&#12415;&#12393;&#12426;\40&#12288;&#12415;&#12393;&#12426;&#25512;&#36914;&#35336;&#30011;\1122\&#26862;&#26519;&#12398;&#12487;&#12540;&#12479;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r>
              <a:rPr lang="ja-JP" sz="1600"/>
              <a:t>耕地面積の推移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0974804526825897"/>
          <c:y val="0.16636288318144163"/>
          <c:w val="0.80304266571405336"/>
          <c:h val="0.599089823796880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耕地面積!$C$3</c:f>
              <c:strCache>
                <c:ptCount val="1"/>
                <c:pt idx="0">
                  <c:v>田</c:v>
                </c:pt>
              </c:strCache>
            </c:strRef>
          </c:tx>
          <c:spPr>
            <a:pattFill prst="dk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耕地面積!$B$4:$B$14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耕地面積!$C$4:$C$14</c:f>
              <c:numCache>
                <c:formatCode>#,##0_);[Red]\(#,##0\)</c:formatCode>
                <c:ptCount val="11"/>
                <c:pt idx="0">
                  <c:v>10700</c:v>
                </c:pt>
                <c:pt idx="1">
                  <c:v>10100</c:v>
                </c:pt>
                <c:pt idx="2">
                  <c:v>9420</c:v>
                </c:pt>
                <c:pt idx="3">
                  <c:v>9320</c:v>
                </c:pt>
                <c:pt idx="4">
                  <c:v>9140</c:v>
                </c:pt>
                <c:pt idx="5">
                  <c:v>9020</c:v>
                </c:pt>
                <c:pt idx="6">
                  <c:v>8880</c:v>
                </c:pt>
                <c:pt idx="7">
                  <c:v>8750</c:v>
                </c:pt>
                <c:pt idx="8">
                  <c:v>8640</c:v>
                </c:pt>
                <c:pt idx="9">
                  <c:v>8480</c:v>
                </c:pt>
                <c:pt idx="10">
                  <c:v>8330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3-446E-8D13-211583F093F5}"/>
            </c:ext>
          </c:extLst>
        </c:ser>
        <c:ser>
          <c:idx val="1"/>
          <c:order val="1"/>
          <c:tx>
            <c:strRef>
              <c:f>耕地面積!$D$3</c:f>
              <c:strCache>
                <c:ptCount val="1"/>
                <c:pt idx="0">
                  <c:v>畑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numRef>
              <c:f>耕地面積!$B$4:$B$14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耕地面積!$D$4:$D$14</c:f>
              <c:numCache>
                <c:formatCode>#,##0_);[Red]\(#,##0\)</c:formatCode>
                <c:ptCount val="11"/>
                <c:pt idx="0">
                  <c:v>3780</c:v>
                </c:pt>
                <c:pt idx="1">
                  <c:v>3830</c:v>
                </c:pt>
                <c:pt idx="2">
                  <c:v>3800</c:v>
                </c:pt>
                <c:pt idx="3">
                  <c:v>3760</c:v>
                </c:pt>
                <c:pt idx="4">
                  <c:v>3790</c:v>
                </c:pt>
                <c:pt idx="5">
                  <c:v>3810</c:v>
                </c:pt>
                <c:pt idx="6">
                  <c:v>3810</c:v>
                </c:pt>
                <c:pt idx="7">
                  <c:v>3780</c:v>
                </c:pt>
                <c:pt idx="8">
                  <c:v>3760</c:v>
                </c:pt>
                <c:pt idx="9">
                  <c:v>3730</c:v>
                </c:pt>
                <c:pt idx="10">
                  <c:v>3710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3-446E-8D13-211583F093F5}"/>
            </c:ext>
          </c:extLst>
        </c:ser>
        <c:ser>
          <c:idx val="2"/>
          <c:order val="2"/>
          <c:tx>
            <c:strRef>
              <c:f>耕地面積!$E$3</c:f>
              <c:strCache>
                <c:ptCount val="1"/>
                <c:pt idx="0">
                  <c:v>合計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耕地面積!$B$4:$B$14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耕地面積!$E$4:$E$14</c:f>
              <c:numCache>
                <c:formatCode>#,##0_);[Red]\(#,##0\)</c:formatCode>
                <c:ptCount val="11"/>
                <c:pt idx="0">
                  <c:v>14480</c:v>
                </c:pt>
                <c:pt idx="1">
                  <c:v>13930</c:v>
                </c:pt>
                <c:pt idx="2">
                  <c:v>13220</c:v>
                </c:pt>
                <c:pt idx="3">
                  <c:v>13080</c:v>
                </c:pt>
                <c:pt idx="4">
                  <c:v>12930</c:v>
                </c:pt>
                <c:pt idx="5">
                  <c:v>12830</c:v>
                </c:pt>
                <c:pt idx="6">
                  <c:v>12690</c:v>
                </c:pt>
                <c:pt idx="7">
                  <c:v>12530</c:v>
                </c:pt>
                <c:pt idx="8">
                  <c:v>12400</c:v>
                </c:pt>
                <c:pt idx="9">
                  <c:v>12210</c:v>
                </c:pt>
                <c:pt idx="10">
                  <c:v>12040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53-446E-8D13-211583F09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overlap val="100"/>
        <c:axId val="1222806783"/>
        <c:axId val="1222803455"/>
      </c:barChart>
      <c:catAx>
        <c:axId val="122280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222803455"/>
        <c:crosses val="autoZero"/>
        <c:auto val="1"/>
        <c:lblAlgn val="ctr"/>
        <c:lblOffset val="100"/>
        <c:noMultiLvlLbl val="0"/>
      </c:catAx>
      <c:valAx>
        <c:axId val="1222803455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222806783"/>
        <c:crosses val="autoZero"/>
        <c:crossBetween val="between"/>
        <c:majorUnit val="2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r>
              <a:rPr lang="ja-JP" sz="1100"/>
              <a:t>（</a:t>
            </a:r>
            <a:r>
              <a:rPr lang="en-US" sz="1100"/>
              <a:t>ha</a:t>
            </a:r>
            <a:r>
              <a:rPr lang="ja-JP" sz="1100"/>
              <a:t>）</a:t>
            </a:r>
          </a:p>
        </c:rich>
      </c:tx>
      <c:layout>
        <c:manualLayout>
          <c:xMode val="edge"/>
          <c:yMode val="edge"/>
          <c:x val="4.9207797657073928E-2"/>
          <c:y val="7.3664803681848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4171071600192215E-2"/>
          <c:y val="0.20613790225260589"/>
          <c:w val="0.84470927438731369"/>
          <c:h val="0.7137849759182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基幹的!$B$25</c:f>
              <c:strCache>
                <c:ptCount val="1"/>
                <c:pt idx="0">
                  <c:v>（ha）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基幹的!$A$26:$A$35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基幹的!$B$26:$B$35</c:f>
              <c:numCache>
                <c:formatCode>#,##0_);[Red]\(#,##0\)</c:formatCode>
                <c:ptCount val="10"/>
                <c:pt idx="0">
                  <c:v>4643</c:v>
                </c:pt>
                <c:pt idx="1">
                  <c:v>4651</c:v>
                </c:pt>
                <c:pt idx="2">
                  <c:v>4732</c:v>
                </c:pt>
                <c:pt idx="3">
                  <c:v>4815</c:v>
                </c:pt>
                <c:pt idx="4">
                  <c:v>4813</c:v>
                </c:pt>
                <c:pt idx="5">
                  <c:v>4807</c:v>
                </c:pt>
                <c:pt idx="6">
                  <c:v>4803</c:v>
                </c:pt>
                <c:pt idx="7">
                  <c:v>4766</c:v>
                </c:pt>
                <c:pt idx="8">
                  <c:v>4773</c:v>
                </c:pt>
                <c:pt idx="9">
                  <c:v>4421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7-430E-A654-B54F995E9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-27"/>
        <c:axId val="1124895903"/>
        <c:axId val="1122375311"/>
      </c:barChart>
      <c:catAx>
        <c:axId val="112489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122375311"/>
        <c:crosses val="autoZero"/>
        <c:auto val="1"/>
        <c:lblAlgn val="ctr"/>
        <c:lblOffset val="100"/>
        <c:noMultiLvlLbl val="0"/>
      </c:catAx>
      <c:valAx>
        <c:axId val="1122375311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124895903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r>
              <a:rPr lang="ja-JP"/>
              <a:t>基幹的農業従事者及び農業就業人口の推移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1255042317571265"/>
          <c:y val="0.1928826297593858"/>
          <c:w val="0.71619113787247179"/>
          <c:h val="0.61465027413529427"/>
        </c:manualLayout>
      </c:layout>
      <c:line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基幹的農業従事者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Sheet1!$B$4:$B$12</c:f>
              <c:numCache>
                <c:formatCode>General</c:formatCode>
                <c:ptCount val="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</c:numCache>
            </c:numRef>
          </c:cat>
          <c:val>
            <c:numRef>
              <c:f>Sheet1!$C$4:$C$12</c:f>
              <c:numCache>
                <c:formatCode>#,##0_);[Red]\(#,##0\)</c:formatCode>
                <c:ptCount val="9"/>
                <c:pt idx="0">
                  <c:v>21397</c:v>
                </c:pt>
                <c:pt idx="1">
                  <c:v>21080</c:v>
                </c:pt>
                <c:pt idx="2">
                  <c:v>14579</c:v>
                </c:pt>
                <c:pt idx="3">
                  <c:v>13220</c:v>
                </c:pt>
                <c:pt idx="4">
                  <c:v>13719</c:v>
                </c:pt>
                <c:pt idx="5">
                  <c:v>11975</c:v>
                </c:pt>
                <c:pt idx="6">
                  <c:v>11892</c:v>
                </c:pt>
                <c:pt idx="7">
                  <c:v>10702</c:v>
                </c:pt>
                <c:pt idx="8">
                  <c:v>8326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B2-46EA-996E-E42D2FFD793E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農業就業人口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Sheet1!$B$4:$B$12</c:f>
              <c:numCache>
                <c:formatCode>General</c:formatCode>
                <c:ptCount val="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</c:numCache>
            </c:numRef>
          </c:cat>
          <c:val>
            <c:numRef>
              <c:f>Sheet1!$D$4:$D$12</c:f>
              <c:numCache>
                <c:formatCode>#,##0_);[Red]\(#,##0\)</c:formatCode>
                <c:ptCount val="9"/>
                <c:pt idx="0">
                  <c:v>64817</c:v>
                </c:pt>
                <c:pt idx="1">
                  <c:v>63091</c:v>
                </c:pt>
                <c:pt idx="2">
                  <c:v>34747</c:v>
                </c:pt>
                <c:pt idx="3">
                  <c:v>28414</c:v>
                </c:pt>
                <c:pt idx="4">
                  <c:v>27516</c:v>
                </c:pt>
                <c:pt idx="5">
                  <c:v>21782</c:v>
                </c:pt>
                <c:pt idx="6">
                  <c:v>17863</c:v>
                </c:pt>
                <c:pt idx="7">
                  <c:v>14796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B2-46EA-996E-E42D2FFD7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0548640"/>
        <c:axId val="1430552960"/>
      </c:lineChart>
      <c:catAx>
        <c:axId val="143054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430552960"/>
        <c:crosses val="autoZero"/>
        <c:auto val="1"/>
        <c:lblAlgn val="ctr"/>
        <c:lblOffset val="100"/>
        <c:noMultiLvlLbl val="0"/>
      </c:catAx>
      <c:valAx>
        <c:axId val="143055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430548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r>
              <a:rPr lang="ja-JP"/>
              <a:t>新規就農者数の推移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1049927190926574E-2"/>
          <c:y val="0.20106481481481481"/>
          <c:w val="0.81408695957972388"/>
          <c:h val="0.61473112934540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'農業（新規就農）'!$C$2</c:f>
              <c:strCache>
                <c:ptCount val="1"/>
                <c:pt idx="0">
                  <c:v>中高年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'農業（新規就農）'!$B$3:$B$15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'農業（新規就農）'!$C$3:$C$15</c:f>
              <c:numCache>
                <c:formatCode>General</c:formatCode>
                <c:ptCount val="13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10</c:v>
                </c:pt>
                <c:pt idx="4">
                  <c:v>12</c:v>
                </c:pt>
                <c:pt idx="5">
                  <c:v>6</c:v>
                </c:pt>
                <c:pt idx="6">
                  <c:v>5</c:v>
                </c:pt>
                <c:pt idx="7">
                  <c:v>10</c:v>
                </c:pt>
                <c:pt idx="8">
                  <c:v>11</c:v>
                </c:pt>
                <c:pt idx="9">
                  <c:v>17</c:v>
                </c:pt>
                <c:pt idx="10">
                  <c:v>23</c:v>
                </c:pt>
                <c:pt idx="11">
                  <c:v>25</c:v>
                </c:pt>
                <c:pt idx="1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F-43B8-A2D9-DB1F4B725EE7}"/>
            </c:ext>
          </c:extLst>
        </c:ser>
        <c:ser>
          <c:idx val="1"/>
          <c:order val="1"/>
          <c:tx>
            <c:strRef>
              <c:f>'農業（新規就農）'!$D$2</c:f>
              <c:strCache>
                <c:ptCount val="1"/>
                <c:pt idx="0">
                  <c:v>青年</c:v>
                </c:pt>
              </c:strCache>
            </c:strRef>
          </c:tx>
          <c:spPr>
            <a:pattFill prst="ltHorz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'農業（新規就農）'!$B$3:$B$15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'農業（新規就農）'!$D$3:$D$15</c:f>
              <c:numCache>
                <c:formatCode>General</c:formatCode>
                <c:ptCount val="13"/>
                <c:pt idx="0">
                  <c:v>9</c:v>
                </c:pt>
                <c:pt idx="1">
                  <c:v>9</c:v>
                </c:pt>
                <c:pt idx="2">
                  <c:v>13</c:v>
                </c:pt>
                <c:pt idx="3">
                  <c:v>8</c:v>
                </c:pt>
                <c:pt idx="4">
                  <c:v>16</c:v>
                </c:pt>
                <c:pt idx="5">
                  <c:v>21</c:v>
                </c:pt>
                <c:pt idx="6">
                  <c:v>12</c:v>
                </c:pt>
                <c:pt idx="7">
                  <c:v>16</c:v>
                </c:pt>
                <c:pt idx="8">
                  <c:v>23</c:v>
                </c:pt>
                <c:pt idx="9">
                  <c:v>19</c:v>
                </c:pt>
                <c:pt idx="10">
                  <c:v>34</c:v>
                </c:pt>
                <c:pt idx="11">
                  <c:v>31</c:v>
                </c:pt>
                <c:pt idx="1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CF-43B8-A2D9-DB1F4B725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overlap val="100"/>
        <c:axId val="12860703"/>
        <c:axId val="12864063"/>
      </c:barChart>
      <c:catAx>
        <c:axId val="1286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2864063"/>
        <c:crosses val="autoZero"/>
        <c:auto val="1"/>
        <c:lblAlgn val="ctr"/>
        <c:lblOffset val="100"/>
        <c:noMultiLvlLbl val="0"/>
      </c:catAx>
      <c:valAx>
        <c:axId val="1286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286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05194087581165"/>
          <c:y val="0.91250625510328431"/>
          <c:w val="0.16907048827322374"/>
          <c:h val="6.3854389721627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r>
              <a:rPr lang="ja-JP" altLang="en-US"/>
              <a:t>新規参入企業数の推移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0503225806451617E-2"/>
          <c:y val="0.31081662178930985"/>
          <c:w val="0.83431656431940315"/>
          <c:h val="0.53521868040315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'農業（新規就農）'!$E$2</c:f>
              <c:strCache>
                <c:ptCount val="1"/>
                <c:pt idx="0">
                  <c:v>企業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'農業（新規就農）'!$B$3:$B$15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'農業（新規就農）'!$E$3:$E$15</c:f>
              <c:numCache>
                <c:formatCode>General</c:formatCode>
                <c:ptCount val="13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11</c:v>
                </c:pt>
                <c:pt idx="10">
                  <c:v>14</c:v>
                </c:pt>
                <c:pt idx="11">
                  <c:v>12</c:v>
                </c:pt>
                <c:pt idx="1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C1-4C5E-AF41-7CCD60C1A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7"/>
        <c:axId val="327980992"/>
        <c:axId val="327981472"/>
      </c:barChart>
      <c:catAx>
        <c:axId val="32798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327981472"/>
        <c:crosses val="autoZero"/>
        <c:auto val="1"/>
        <c:lblAlgn val="ctr"/>
        <c:lblOffset val="100"/>
        <c:noMultiLvlLbl val="0"/>
      </c:catAx>
      <c:valAx>
        <c:axId val="32798147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3279809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0.07122</cdr:x>
      <cdr:y>0.07208</cdr:y>
    </cdr:from>
    <cdr:to>
      <cdr:x>0.21076</cdr:x>
      <cdr:y>0.31069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480D37E0-E81E-4E88-AA95-F84FC0C92349}"/>
            </a:ext>
          </a:extLst>
        </cdr:cNvPr>
        <cdr:cNvSpPr txBox="1"/>
      </cdr:nvSpPr>
      <cdr:spPr>
        <a:xfrm xmlns:a="http://schemas.openxmlformats.org/drawingml/2006/main">
          <a:off x="466727" y="2762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（</a:t>
          </a:r>
          <a:r>
            <a:rPr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ha</a:t>
          </a:r>
          <a:r>
            <a:rPr lang="ja-JP" altLang="en-US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0.9157</cdr:x>
      <cdr:y>0.75808</cdr:y>
    </cdr:from>
    <cdr:to>
      <cdr:x>1</cdr:x>
      <cdr:y>0.98757</cdr:y>
    </cdr:to>
    <cdr:sp macro="" textlink="">
      <cdr:nvSpPr>
        <cdr:cNvPr id="3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D8AACEBD-714C-4459-A617-0C1D73B8D47D}"/>
            </a:ext>
          </a:extLst>
        </cdr:cNvPr>
        <cdr:cNvSpPr txBox="1"/>
      </cdr:nvSpPr>
      <cdr:spPr>
        <a:xfrm xmlns:a="http://schemas.openxmlformats.org/drawingml/2006/main">
          <a:off x="6000751" y="2905126"/>
          <a:ext cx="552449" cy="879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（年度）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0.86174</cdr:x>
      <cdr:y>0.92754</cdr:y>
    </cdr:from>
    <cdr:to>
      <cdr:x>1</cdr:x>
      <cdr:y>0.99384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308FCE0D-E3CD-4AB3-8BD8-D732E2D9C30C}"/>
            </a:ext>
          </a:extLst>
        </cdr:cNvPr>
        <cdr:cNvSpPr txBox="1"/>
      </cdr:nvSpPr>
      <cdr:spPr>
        <a:xfrm xmlns:a="http://schemas.openxmlformats.org/drawingml/2006/main">
          <a:off x="6531345" y="3702346"/>
          <a:ext cx="1047907" cy="264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（年度）</a:t>
          </a:r>
          <a:endParaRPr lang="en-US" altLang="ja-JP" sz="11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0.1738</cdr:x>
      <cdr:y>0.09912</cdr:y>
    </cdr:from>
    <cdr:to>
      <cdr:x>0.30214</cdr:x>
      <cdr:y>0.31057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CB9AA005-5B61-1554-E47A-EB798B6B234B}"/>
            </a:ext>
          </a:extLst>
        </cdr:cNvPr>
        <cdr:cNvSpPr txBox="1"/>
      </cdr:nvSpPr>
      <cdr:spPr>
        <a:xfrm xmlns:a="http://schemas.openxmlformats.org/drawingml/2006/main">
          <a:off x="1238250" y="428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（人）</a:t>
          </a:r>
        </a:p>
      </cdr:txBody>
    </cdr:sp>
  </cdr:relSizeAnchor>
  <cdr:relSizeAnchor xmlns:cdr="http://schemas.openxmlformats.org/drawingml/2006/chartDrawing">
    <cdr:from>
      <cdr:x>0.85246</cdr:x>
      <cdr:y>0.79319</cdr:y>
    </cdr:from>
    <cdr:to>
      <cdr:x>0.9808</cdr:x>
      <cdr:y>0.85633</cdr:y>
    </cdr:to>
    <cdr:sp macro="" textlink="">
      <cdr:nvSpPr>
        <cdr:cNvPr id="3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2B07C634-F09B-0972-8F5A-76ED79ED129C}"/>
            </a:ext>
          </a:extLst>
        </cdr:cNvPr>
        <cdr:cNvSpPr txBox="1"/>
      </cdr:nvSpPr>
      <cdr:spPr>
        <a:xfrm xmlns:a="http://schemas.openxmlformats.org/drawingml/2006/main">
          <a:off x="6684632" y="3944206"/>
          <a:ext cx="1006389" cy="313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（年）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0.03827</cdr:x>
      <cdr:y>0.06268</cdr:y>
    </cdr:from>
    <cdr:to>
      <cdr:x>0.20403</cdr:x>
      <cdr:y>0.37103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F00AB65A-8D01-1019-585D-BEF944A3C240}"/>
            </a:ext>
          </a:extLst>
        </cdr:cNvPr>
        <cdr:cNvSpPr txBox="1"/>
      </cdr:nvSpPr>
      <cdr:spPr>
        <a:xfrm xmlns:a="http://schemas.openxmlformats.org/drawingml/2006/main">
          <a:off x="193926" y="188771"/>
          <a:ext cx="839955" cy="928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（人）</a:t>
          </a:r>
        </a:p>
      </cdr:txBody>
    </cdr:sp>
  </cdr:relSizeAnchor>
  <cdr:relSizeAnchor xmlns:cdr="http://schemas.openxmlformats.org/drawingml/2006/chartDrawing">
    <cdr:from>
      <cdr:x>0.82317</cdr:x>
      <cdr:y>0.75011</cdr:y>
    </cdr:from>
    <cdr:to>
      <cdr:x>0.97744</cdr:x>
      <cdr:y>0.83362</cdr:y>
    </cdr:to>
    <cdr:sp macro="" textlink="">
      <cdr:nvSpPr>
        <cdr:cNvPr id="3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4CB12048-711B-1031-12B8-E76FA02D6D5E}"/>
            </a:ext>
          </a:extLst>
        </cdr:cNvPr>
        <cdr:cNvSpPr txBox="1"/>
      </cdr:nvSpPr>
      <cdr:spPr>
        <a:xfrm xmlns:a="http://schemas.openxmlformats.org/drawingml/2006/main">
          <a:off x="4171242" y="2224415"/>
          <a:ext cx="781756" cy="247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（年度）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0.84182</cdr:x>
      <cdr:y>0.84661</cdr:y>
    </cdr:from>
    <cdr:to>
      <cdr:x>1</cdr:x>
      <cdr:y>0.9267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98078E92-E53E-A016-0CDF-134683087845}"/>
            </a:ext>
          </a:extLst>
        </cdr:cNvPr>
        <cdr:cNvSpPr txBox="1"/>
      </cdr:nvSpPr>
      <cdr:spPr>
        <a:xfrm xmlns:a="http://schemas.openxmlformats.org/drawingml/2006/main">
          <a:off x="4058876" y="2618115"/>
          <a:ext cx="762679" cy="247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（年度）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1DB5-CF69-402D-98CF-882CB4C4CA95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8FE-52F1-4E70-B605-1854B4EBF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34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1DB5-CF69-402D-98CF-882CB4C4CA95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8FE-52F1-4E70-B605-1854B4EBF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7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1DB5-CF69-402D-98CF-882CB4C4CA95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8FE-52F1-4E70-B605-1854B4EBF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46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1DB5-CF69-402D-98CF-882CB4C4CA95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8FE-52F1-4E70-B605-1854B4EBF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4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1DB5-CF69-402D-98CF-882CB4C4CA95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8FE-52F1-4E70-B605-1854B4EBF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36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1DB5-CF69-402D-98CF-882CB4C4CA95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8FE-52F1-4E70-B605-1854B4EBF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07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1DB5-CF69-402D-98CF-882CB4C4CA95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8FE-52F1-4E70-B605-1854B4EBF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39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1DB5-CF69-402D-98CF-882CB4C4CA95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8FE-52F1-4E70-B605-1854B4EBF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1DB5-CF69-402D-98CF-882CB4C4CA95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8FE-52F1-4E70-B605-1854B4EBF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42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1DB5-CF69-402D-98CF-882CB4C4CA95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8FE-52F1-4E70-B605-1854B4EBF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24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1DB5-CF69-402D-98CF-882CB4C4CA95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8FE-52F1-4E70-B605-1854B4EBF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8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51DB5-CF69-402D-98CF-882CB4C4CA95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BB8FE-52F1-4E70-B605-1854B4EBF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76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3024111-92B9-4D89-A445-1F0CACBBC79C}"/>
              </a:ext>
            </a:extLst>
          </p:cNvPr>
          <p:cNvSpPr txBox="1">
            <a:spLocks/>
          </p:cNvSpPr>
          <p:nvPr/>
        </p:nvSpPr>
        <p:spPr bwMode="auto">
          <a:xfrm>
            <a:off x="0" y="2250803"/>
            <a:ext cx="9905999" cy="1124399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570" fontAlgn="auto"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大阪の状況（農地・農業）</a:t>
            </a: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740C6376-C4C7-467A-9330-74469D514D4A}"/>
              </a:ext>
            </a:extLst>
          </p:cNvPr>
          <p:cNvSpPr txBox="1">
            <a:spLocks/>
          </p:cNvSpPr>
          <p:nvPr/>
        </p:nvSpPr>
        <p:spPr bwMode="auto">
          <a:xfrm>
            <a:off x="8106654" y="260648"/>
            <a:ext cx="1378168" cy="36933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9057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ja-JP" altLang="en-US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資料２－２</a:t>
            </a:r>
          </a:p>
        </p:txBody>
      </p:sp>
    </p:spTree>
    <p:extLst>
      <p:ext uri="{BB962C8B-B14F-4D97-AF65-F5344CB8AC3E}">
        <p14:creationId xmlns:p14="http://schemas.microsoft.com/office/powerpoint/2010/main" val="249073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42B36-75CF-2E33-4C2D-45441BFB734B}"/>
              </a:ext>
            </a:extLst>
          </p:cNvPr>
          <p:cNvSpPr txBox="1">
            <a:spLocks/>
          </p:cNvSpPr>
          <p:nvPr/>
        </p:nvSpPr>
        <p:spPr bwMode="auto">
          <a:xfrm>
            <a:off x="0" y="-13515"/>
            <a:ext cx="9905999" cy="468000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90570" fontAlgn="auto"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農地・農業の状況 ： 耕地面積</a:t>
            </a:r>
          </a:p>
        </p:txBody>
      </p:sp>
      <p:sp>
        <p:nvSpPr>
          <p:cNvPr id="3" name="円/楕円 30">
            <a:extLst>
              <a:ext uri="{FF2B5EF4-FFF2-40B4-BE49-F238E27FC236}">
                <a16:creationId xmlns:a16="http://schemas.microsoft.com/office/drawing/2014/main" id="{971FB662-9C30-9486-3701-2FBE2DA8DCF8}"/>
              </a:ext>
            </a:extLst>
          </p:cNvPr>
          <p:cNvSpPr/>
          <p:nvPr/>
        </p:nvSpPr>
        <p:spPr>
          <a:xfrm>
            <a:off x="9419757" y="32608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36000" rtlCol="0" anchor="ctr" anchorCtr="1"/>
          <a:lstStyle/>
          <a:p>
            <a:pPr algn="ctr"/>
            <a:fld id="{9439D75A-5D0D-4091-BA6B-B620B8DC6492}" type="slidenum">
              <a:rPr lang="ja-JP" altLang="en-US" sz="1400" b="1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fld>
            <a:endParaRPr lang="en-US" altLang="ja-JP" sz="14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C08D1C-ED5B-A8A7-CE3F-D56B2F7C1065}"/>
              </a:ext>
            </a:extLst>
          </p:cNvPr>
          <p:cNvSpPr txBox="1"/>
          <p:nvPr/>
        </p:nvSpPr>
        <p:spPr>
          <a:xfrm>
            <a:off x="5408086" y="5805222"/>
            <a:ext cx="3558982" cy="830997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600" b="1" u="sng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600" b="1" u="sng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参考</a:t>
            </a:r>
            <a:r>
              <a:rPr lang="en-US" altLang="ja-JP" sz="1600" b="1" u="sng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600" b="1" u="sng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全国の耕地面積</a:t>
            </a:r>
            <a:r>
              <a:rPr lang="ja-JP" altLang="en-US" sz="14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（２０２３年度）</a:t>
            </a:r>
            <a:endParaRPr lang="en-US" altLang="ja-JP" sz="1400" kern="10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tabLst>
                <a:tab pos="2605088" algn="l"/>
              </a:tabLst>
            </a:pPr>
            <a:r>
              <a:rPr lang="ja-JP" altLang="en-US" sz="16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田　全国 </a:t>
            </a:r>
            <a:r>
              <a:rPr lang="en-US" altLang="ja-JP" sz="16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2,335,</a:t>
            </a:r>
            <a:r>
              <a:rPr lang="ja-JP" altLang="en-US" sz="16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３４１</a:t>
            </a:r>
            <a:r>
              <a:rPr lang="en-US" altLang="ja-JP" sz="16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ha</a:t>
            </a:r>
            <a:r>
              <a:rPr lang="ja-JP" altLang="en-US" sz="16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600" kern="1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tabLst>
                <a:tab pos="2605088" algn="l"/>
              </a:tabLst>
            </a:pPr>
            <a:r>
              <a:rPr lang="ja-JP" altLang="en-US" sz="16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畑　全国 </a:t>
            </a:r>
            <a:r>
              <a:rPr lang="en-US" altLang="ja-JP" sz="16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1,962,190ha</a:t>
            </a:r>
            <a:endParaRPr lang="ja-JP" alt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44F44-F337-46CF-BAAC-1A8FA1DA1512}"/>
              </a:ext>
            </a:extLst>
          </p:cNvPr>
          <p:cNvSpPr txBox="1"/>
          <p:nvPr/>
        </p:nvSpPr>
        <p:spPr>
          <a:xfrm>
            <a:off x="931314" y="5812562"/>
            <a:ext cx="3904912" cy="338554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BIZ UDPゴシック" panose="020B0400000000000000" pitchFamily="50" charset="-128"/>
              <a:buChar char="○"/>
            </a:pP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耕地面積はおおむね横ばいで微減。</a:t>
            </a:r>
            <a:endParaRPr lang="en-US" alt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71A725FD-0E63-49A5-85A1-F91C5DB16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379295"/>
              </p:ext>
            </p:extLst>
          </p:nvPr>
        </p:nvGraphicFramePr>
        <p:xfrm>
          <a:off x="443345" y="663508"/>
          <a:ext cx="9144000" cy="4251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utoShape 330">
            <a:extLst>
              <a:ext uri="{FF2B5EF4-FFF2-40B4-BE49-F238E27FC236}">
                <a16:creationId xmlns:a16="http://schemas.microsoft.com/office/drawing/2014/main" id="{5E083B3D-F989-451C-AFE1-0F620B084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383" y="4841602"/>
            <a:ext cx="4820429" cy="5400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74295" tIns="41400" rIns="74295" bIns="8890" anchor="ctr" anchorCtr="0" upright="1">
            <a:noAutofit/>
          </a:bodyPr>
          <a:lstStyle/>
          <a:p>
            <a:pPr algn="just"/>
            <a:r>
              <a:rPr lang="en-US" altLang="ja-JP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　農林水産省「耕地及び作付面積統計」（各年度７月１５日現在）</a:t>
            </a:r>
          </a:p>
        </p:txBody>
      </p:sp>
    </p:spTree>
    <p:extLst>
      <p:ext uri="{BB962C8B-B14F-4D97-AF65-F5344CB8AC3E}">
        <p14:creationId xmlns:p14="http://schemas.microsoft.com/office/powerpoint/2010/main" val="160011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D5CB689-D042-66B3-6D85-5A64704E0502}"/>
              </a:ext>
            </a:extLst>
          </p:cNvPr>
          <p:cNvSpPr txBox="1">
            <a:spLocks/>
          </p:cNvSpPr>
          <p:nvPr/>
        </p:nvSpPr>
        <p:spPr bwMode="auto">
          <a:xfrm>
            <a:off x="0" y="-13515"/>
            <a:ext cx="9905999" cy="468000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90570" fontAlgn="auto"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農地・農業の状況 ： 農振農用地</a:t>
            </a:r>
          </a:p>
        </p:txBody>
      </p:sp>
      <p:sp>
        <p:nvSpPr>
          <p:cNvPr id="5" name="円/楕円 30">
            <a:extLst>
              <a:ext uri="{FF2B5EF4-FFF2-40B4-BE49-F238E27FC236}">
                <a16:creationId xmlns:a16="http://schemas.microsoft.com/office/drawing/2014/main" id="{AE9408F4-3FA9-A519-EDF7-F19B084B16FD}"/>
              </a:ext>
            </a:extLst>
          </p:cNvPr>
          <p:cNvSpPr/>
          <p:nvPr/>
        </p:nvSpPr>
        <p:spPr>
          <a:xfrm>
            <a:off x="9419757" y="32608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36000" rtlCol="0" anchor="ctr" anchorCtr="1"/>
          <a:lstStyle/>
          <a:p>
            <a:pPr algn="ctr"/>
            <a:fld id="{9439D75A-5D0D-4091-BA6B-B620B8DC6492}" type="slidenum">
              <a:rPr lang="ja-JP" altLang="en-US" sz="1400" b="1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fld>
            <a:endParaRPr lang="en-US" altLang="ja-JP" sz="14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AutoShape 330">
            <a:extLst>
              <a:ext uri="{FF2B5EF4-FFF2-40B4-BE49-F238E27FC236}">
                <a16:creationId xmlns:a16="http://schemas.microsoft.com/office/drawing/2014/main" id="{14C3F17D-1CEC-427C-B0B4-AD881F2A2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364" y="5248391"/>
            <a:ext cx="5896807" cy="249853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none" lIns="74295" tIns="41400" rIns="74295" bIns="8890" anchor="ctr" anchorCtr="0" upright="1">
            <a:spAutoFit/>
          </a:bodyPr>
          <a:lstStyle/>
          <a:p>
            <a:pPr algn="just"/>
            <a:r>
              <a:rPr lang="en-US" altLang="ja-JP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　近畿農政局農村振興部農村計画課　農業振興地域整備計画総覧（各年度１２月３１日現在）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277AF3-6DF2-4491-A570-CE7D7CB3C99E}"/>
              </a:ext>
            </a:extLst>
          </p:cNvPr>
          <p:cNvSpPr txBox="1"/>
          <p:nvPr/>
        </p:nvSpPr>
        <p:spPr>
          <a:xfrm>
            <a:off x="1219125" y="5982412"/>
            <a:ext cx="4582233" cy="338554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BIZ UDPゴシック" panose="020B0400000000000000" pitchFamily="50" charset="-128"/>
              <a:buChar char="○"/>
            </a:pP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農振農用地の面積は微減傾向で推移。</a:t>
            </a:r>
            <a:endParaRPr lang="en-US" alt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7C4550C4-E820-478F-AFC7-F6D9B71004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327747"/>
              </p:ext>
            </p:extLst>
          </p:nvPr>
        </p:nvGraphicFramePr>
        <p:xfrm>
          <a:off x="976919" y="1070724"/>
          <a:ext cx="7579252" cy="399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330">
            <a:extLst>
              <a:ext uri="{FF2B5EF4-FFF2-40B4-BE49-F238E27FC236}">
                <a16:creationId xmlns:a16="http://schemas.microsoft.com/office/drawing/2014/main" id="{3257E2BD-C44B-4E3B-B42F-19EC8D447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195" y="884644"/>
            <a:ext cx="1996700" cy="37216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none" lIns="74295" tIns="41400" rIns="74295" bIns="8890" anchor="ctr" anchorCtr="0" upright="1">
            <a:spAutoFit/>
          </a:bodyPr>
          <a:lstStyle/>
          <a:p>
            <a:pPr algn="just"/>
            <a:r>
              <a:rPr lang="ja-JP" altLang="en-US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農振農用地の推移</a:t>
            </a:r>
          </a:p>
        </p:txBody>
      </p:sp>
    </p:spTree>
    <p:extLst>
      <p:ext uri="{BB962C8B-B14F-4D97-AF65-F5344CB8AC3E}">
        <p14:creationId xmlns:p14="http://schemas.microsoft.com/office/powerpoint/2010/main" val="36729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0BC96B50-B46A-49A1-BF5C-76C15A7FB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406152"/>
              </p:ext>
            </p:extLst>
          </p:nvPr>
        </p:nvGraphicFramePr>
        <p:xfrm>
          <a:off x="352759" y="762659"/>
          <a:ext cx="9066998" cy="43989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773657">
                  <a:extLst>
                    <a:ext uri="{9D8B030D-6E8A-4147-A177-3AD203B41FA5}">
                      <a16:colId xmlns:a16="http://schemas.microsoft.com/office/drawing/2014/main" val="2814882358"/>
                    </a:ext>
                  </a:extLst>
                </a:gridCol>
                <a:gridCol w="1909226">
                  <a:extLst>
                    <a:ext uri="{9D8B030D-6E8A-4147-A177-3AD203B41FA5}">
                      <a16:colId xmlns:a16="http://schemas.microsoft.com/office/drawing/2014/main" val="1545511954"/>
                    </a:ext>
                  </a:extLst>
                </a:gridCol>
                <a:gridCol w="1737444">
                  <a:extLst>
                    <a:ext uri="{9D8B030D-6E8A-4147-A177-3AD203B41FA5}">
                      <a16:colId xmlns:a16="http://schemas.microsoft.com/office/drawing/2014/main" val="1022739613"/>
                    </a:ext>
                  </a:extLst>
                </a:gridCol>
                <a:gridCol w="1702407">
                  <a:extLst>
                    <a:ext uri="{9D8B030D-6E8A-4147-A177-3AD203B41FA5}">
                      <a16:colId xmlns:a16="http://schemas.microsoft.com/office/drawing/2014/main" val="810934290"/>
                    </a:ext>
                  </a:extLst>
                </a:gridCol>
                <a:gridCol w="1944264">
                  <a:extLst>
                    <a:ext uri="{9D8B030D-6E8A-4147-A177-3AD203B41FA5}">
                      <a16:colId xmlns:a16="http://schemas.microsoft.com/office/drawing/2014/main" val="3906303306"/>
                    </a:ext>
                  </a:extLst>
                </a:gridCol>
              </a:tblGrid>
              <a:tr h="84147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　度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市街化区域内の</a:t>
                      </a:r>
                      <a:endParaRPr lang="en-US" alt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農地面積</a:t>
                      </a:r>
                      <a:r>
                        <a:rPr lang="ja-JP" sz="1200" kern="100" baseline="300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（※１）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CN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特定</a:t>
                      </a:r>
                      <a:r>
                        <a:rPr lang="en-US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33</a:t>
                      </a:r>
                      <a:r>
                        <a:rPr lang="zh-CN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市の</a:t>
                      </a:r>
                      <a:endParaRPr lang="en-US" altLang="zh-CN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市街化区域内の</a:t>
                      </a:r>
                      <a:endParaRPr lang="en-US" alt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農地面積</a:t>
                      </a:r>
                      <a:r>
                        <a:rPr lang="ja-JP" sz="1200" kern="100" baseline="300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（※１）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CN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生産緑地地区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CN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指定面積</a:t>
                      </a:r>
                      <a:r>
                        <a:rPr lang="en-US" sz="1200" kern="100" baseline="300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lang="ja-JP" sz="1200" kern="100" baseline="300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※２</a:t>
                      </a:r>
                      <a:r>
                        <a:rPr lang="en-US" sz="1200" kern="100" baseline="300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指定率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  <a:r>
                        <a:rPr lang="en-US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/ </a:t>
                      </a: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①（％）</a:t>
                      </a:r>
                      <a:endParaRPr lang="ja-JP" sz="12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4773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marR="266700" algn="r">
                        <a:lnSpc>
                          <a:spcPts val="1500"/>
                        </a:lnSpc>
                      </a:pPr>
                      <a:r>
                        <a:rPr lang="ja-JP" alt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１９７５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13,277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ja-JP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―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ja-JP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―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ja-JP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―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500974"/>
                  </a:ext>
                </a:extLst>
              </a:tr>
              <a:tr h="298383">
                <a:tc>
                  <a:txBody>
                    <a:bodyPr/>
                    <a:lstStyle/>
                    <a:p>
                      <a:pPr marR="266700" indent="254000" algn="r">
                        <a:lnSpc>
                          <a:spcPts val="1500"/>
                        </a:lnSpc>
                      </a:pPr>
                      <a:r>
                        <a:rPr lang="ja-JP" alt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１９８０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9,741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ja-JP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―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ja-JP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―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ja-JP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―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6339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pPr marR="266700" indent="254000" algn="r">
                        <a:lnSpc>
                          <a:spcPts val="1500"/>
                        </a:lnSpc>
                      </a:pPr>
                      <a:r>
                        <a:rPr lang="ja-JP" alt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１９８５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8,212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ja-JP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―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ja-JP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―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ja-JP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―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95689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marR="266700" algn="r">
                        <a:lnSpc>
                          <a:spcPts val="1500"/>
                        </a:lnSpc>
                      </a:pPr>
                      <a:r>
                        <a:rPr lang="ja-JP" alt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１９００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7,003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ja-JP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―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ja-JP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―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ja-JP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―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429958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marR="266700" algn="r">
                        <a:lnSpc>
                          <a:spcPts val="1500"/>
                        </a:lnSpc>
                      </a:pPr>
                      <a:r>
                        <a:rPr lang="ja-JP" alt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１９９５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5,497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5,108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2,530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46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762826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marR="266700" algn="r">
                        <a:lnSpc>
                          <a:spcPts val="1500"/>
                        </a:lnSpc>
                      </a:pPr>
                      <a:r>
                        <a:rPr lang="ja-JP" alt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２０００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4,747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4,445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2,470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52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763842"/>
                  </a:ext>
                </a:extLst>
              </a:tr>
              <a:tr h="254091">
                <a:tc>
                  <a:txBody>
                    <a:bodyPr/>
                    <a:lstStyle/>
                    <a:p>
                      <a:pPr marR="266700" indent="254000" algn="r">
                        <a:lnSpc>
                          <a:spcPts val="1500"/>
                        </a:lnSpc>
                      </a:pPr>
                      <a:r>
                        <a:rPr lang="ja-JP" alt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２００５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4,338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4,029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2,333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54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300594"/>
                  </a:ext>
                </a:extLst>
              </a:tr>
              <a:tr h="281203">
                <a:tc>
                  <a:txBody>
                    <a:bodyPr/>
                    <a:lstStyle/>
                    <a:p>
                      <a:pPr marR="266700" indent="254000" algn="r">
                        <a:lnSpc>
                          <a:spcPts val="1500"/>
                        </a:lnSpc>
                      </a:pPr>
                      <a:r>
                        <a:rPr lang="ja-JP" alt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２０１０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3,912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3,627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2,197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56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4672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marR="266700" indent="254000" algn="r">
                        <a:lnSpc>
                          <a:spcPts val="1500"/>
                        </a:lnSpc>
                      </a:pPr>
                      <a:r>
                        <a:rPr lang="ja-JP" alt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２０１５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3,551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3,281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2,036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57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334098"/>
                  </a:ext>
                </a:extLst>
              </a:tr>
              <a:tr h="269507">
                <a:tc>
                  <a:txBody>
                    <a:bodyPr/>
                    <a:lstStyle/>
                    <a:p>
                      <a:pPr marR="266700" algn="r">
                        <a:lnSpc>
                          <a:spcPts val="1500"/>
                        </a:lnSpc>
                      </a:pPr>
                      <a:r>
                        <a:rPr lang="ja-JP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ja-JP" alt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２０２０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3,240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2,987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1,874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58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553870"/>
                  </a:ext>
                </a:extLst>
              </a:tr>
              <a:tr h="250257">
                <a:tc>
                  <a:txBody>
                    <a:bodyPr/>
                    <a:lstStyle/>
                    <a:p>
                      <a:pPr marR="266700" algn="r">
                        <a:lnSpc>
                          <a:spcPts val="1500"/>
                        </a:lnSpc>
                      </a:pPr>
                      <a:r>
                        <a:rPr lang="ja-JP" alt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２０２１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3,158</a:t>
                      </a:r>
                      <a:endParaRPr lang="ja-JP" sz="1200" b="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2,827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1,841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58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43622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marR="266700" algn="r">
                        <a:lnSpc>
                          <a:spcPts val="1500"/>
                        </a:lnSpc>
                      </a:pPr>
                      <a:r>
                        <a:rPr lang="ja-JP" alt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２０２２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3,057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2,817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1,797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59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057104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marR="266700" algn="r">
                        <a:lnSpc>
                          <a:spcPts val="1500"/>
                        </a:lnSpc>
                      </a:pPr>
                      <a:r>
                        <a:rPr lang="en-US" altLang="ja-JP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2023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3,044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2,806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1,721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200" b="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57</a:t>
                      </a:r>
                      <a:endParaRPr lang="ja-JP" sz="1200" b="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349834"/>
                  </a:ext>
                </a:extLst>
              </a:tr>
            </a:tbl>
          </a:graphicData>
        </a:graphic>
      </p:graphicFrame>
      <p:sp>
        <p:nvSpPr>
          <p:cNvPr id="5" name="AutoShape 330">
            <a:extLst>
              <a:ext uri="{FF2B5EF4-FFF2-40B4-BE49-F238E27FC236}">
                <a16:creationId xmlns:a16="http://schemas.microsoft.com/office/drawing/2014/main" id="{BA15B770-9D79-44F8-B8F1-D213C1B92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35" y="5154998"/>
            <a:ext cx="8767814" cy="5400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74295" tIns="41400" rIns="74295" bIns="8890" anchor="ctr" anchorCtr="0" upright="1">
            <a:noAutofit/>
          </a:bodyPr>
          <a:lstStyle/>
          <a:p>
            <a:pPr algn="just"/>
            <a:r>
              <a:rPr lang="en-US" altLang="ja-JP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　総務省「固定資産の価格等の概要調書」（各年度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日現在）</a:t>
            </a:r>
            <a:endParaRPr lang="en-US" altLang="ja-JP" sz="1200" kern="10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２　国土交通省「生産緑地地区の都市計画決定状況」（各年度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12</a:t>
            </a:r>
            <a:r>
              <a:rPr lang="ja-JP" altLang="en-US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31</a:t>
            </a:r>
            <a:r>
              <a:rPr lang="ja-JP" altLang="en-US" sz="12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日現在）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7DDC0AB7-448F-8293-5213-044D64764417}"/>
              </a:ext>
            </a:extLst>
          </p:cNvPr>
          <p:cNvSpPr txBox="1">
            <a:spLocks/>
          </p:cNvSpPr>
          <p:nvPr/>
        </p:nvSpPr>
        <p:spPr bwMode="auto">
          <a:xfrm>
            <a:off x="0" y="-13515"/>
            <a:ext cx="9905999" cy="468000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90570" fontAlgn="auto"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農地・農業の状況 ： 生産緑地</a:t>
            </a:r>
          </a:p>
        </p:txBody>
      </p:sp>
      <p:sp>
        <p:nvSpPr>
          <p:cNvPr id="7" name="円/楕円 30">
            <a:extLst>
              <a:ext uri="{FF2B5EF4-FFF2-40B4-BE49-F238E27FC236}">
                <a16:creationId xmlns:a16="http://schemas.microsoft.com/office/drawing/2014/main" id="{BAC6CD8B-5E32-D1BF-AC12-67B7086A0B86}"/>
              </a:ext>
            </a:extLst>
          </p:cNvPr>
          <p:cNvSpPr/>
          <p:nvPr/>
        </p:nvSpPr>
        <p:spPr>
          <a:xfrm>
            <a:off x="9419757" y="32608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36000" rtlCol="0" anchor="ctr" anchorCtr="1"/>
          <a:lstStyle/>
          <a:p>
            <a:pPr algn="ctr"/>
            <a:fld id="{9439D75A-5D0D-4091-BA6B-B620B8DC6492}" type="slidenum">
              <a:rPr lang="ja-JP" altLang="en-US" sz="1400" b="1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fld>
            <a:endParaRPr lang="en-US" altLang="ja-JP" sz="14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FD2C9E-11FF-27F5-AEF9-825BCEEF7AAA}"/>
              </a:ext>
            </a:extLst>
          </p:cNvPr>
          <p:cNvSpPr txBox="1"/>
          <p:nvPr/>
        </p:nvSpPr>
        <p:spPr>
          <a:xfrm>
            <a:off x="453000" y="5687751"/>
            <a:ext cx="8784000" cy="1077218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BIZ UDPゴシック" panose="020B0400000000000000" pitchFamily="50" charset="-128"/>
              <a:buChar char="○"/>
            </a:pPr>
            <a:r>
              <a:rPr lang="ja-JP" altLang="en-US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市街化区域内の農地面積は減少傾向。</a:t>
            </a:r>
            <a:endParaRPr lang="en-US" alt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BIZ UDPゴシック" panose="020B0400000000000000" pitchFamily="50" charset="-128"/>
              <a:buChar char="○"/>
            </a:pP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市街化区域内の農地のうち、生産緑地地区の指定割合は、おおむね横ばいで推移。</a:t>
            </a:r>
            <a:endParaRPr lang="en-US" altLang="ja-JP" sz="1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BIZ UDPゴシック" panose="020B0400000000000000" pitchFamily="50" charset="-128"/>
              <a:buChar char="○"/>
            </a:pPr>
            <a:r>
              <a:rPr lang="ja-JP" altLang="en-US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特定生産緑地制度により、「２０２２年問題」として懸念されていた大量の生産緑地解除は回避できている状況。</a:t>
            </a:r>
            <a:endParaRPr lang="ja-JP" alt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5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148EC17D-3BE6-6FF6-10AD-0EE2AAAC1C0C}"/>
              </a:ext>
            </a:extLst>
          </p:cNvPr>
          <p:cNvSpPr txBox="1">
            <a:spLocks/>
          </p:cNvSpPr>
          <p:nvPr/>
        </p:nvSpPr>
        <p:spPr bwMode="auto">
          <a:xfrm>
            <a:off x="0" y="-13515"/>
            <a:ext cx="9905999" cy="468000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90570" fontAlgn="auto"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農地・農業の状況 ：基幹的農業従事者数及び農業就業人口</a:t>
            </a:r>
          </a:p>
        </p:txBody>
      </p:sp>
      <p:sp>
        <p:nvSpPr>
          <p:cNvPr id="9" name="円/楕円 30">
            <a:extLst>
              <a:ext uri="{FF2B5EF4-FFF2-40B4-BE49-F238E27FC236}">
                <a16:creationId xmlns:a16="http://schemas.microsoft.com/office/drawing/2014/main" id="{D1EE6C0A-5A9B-11A9-CED5-6A8A4A4C2440}"/>
              </a:ext>
            </a:extLst>
          </p:cNvPr>
          <p:cNvSpPr/>
          <p:nvPr/>
        </p:nvSpPr>
        <p:spPr>
          <a:xfrm>
            <a:off x="9419757" y="32608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36000" rtlCol="0" anchor="ctr" anchorCtr="1"/>
          <a:lstStyle/>
          <a:p>
            <a:pPr algn="ctr"/>
            <a:fld id="{9439D75A-5D0D-4091-BA6B-B620B8DC6492}" type="slidenum">
              <a:rPr lang="ja-JP" altLang="en-US" sz="1400" b="1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fld>
            <a:endParaRPr lang="en-US" altLang="ja-JP" sz="14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DC8A5E-D0CA-027F-BD16-D05621040926}"/>
              </a:ext>
            </a:extLst>
          </p:cNvPr>
          <p:cNvSpPr txBox="1"/>
          <p:nvPr/>
        </p:nvSpPr>
        <p:spPr>
          <a:xfrm>
            <a:off x="1834357" y="5801336"/>
            <a:ext cx="6680993" cy="584775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BIZ UDPゴシック" panose="020B0400000000000000" pitchFamily="50" charset="-128"/>
              <a:buChar char="○"/>
            </a:pPr>
            <a:r>
              <a:rPr lang="ja-JP" altLang="en-US" sz="16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基幹的農業従事者は漸減傾向で推移。</a:t>
            </a:r>
            <a:endParaRPr lang="ja-JP" altLang="ja-JP" sz="1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BIZ UDPゴシック" panose="020B0400000000000000" pitchFamily="50" charset="-128"/>
              <a:buChar char="○"/>
            </a:pPr>
            <a:r>
              <a:rPr lang="ja-JP" altLang="en-US" sz="16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２０１５</a:t>
            </a:r>
            <a:r>
              <a:rPr lang="ja-JP" altLang="ja-JP" sz="16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年の府内農業就業人口は、</a:t>
            </a:r>
            <a:r>
              <a:rPr lang="ja-JP" altLang="en-US" sz="16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２００５年</a:t>
            </a:r>
            <a:r>
              <a:rPr lang="ja-JP" altLang="ja-JP" sz="16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比の約</a:t>
            </a:r>
            <a:r>
              <a:rPr lang="en-US" altLang="ja-JP" sz="16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32%</a:t>
            </a:r>
            <a:r>
              <a:rPr lang="ja-JP" altLang="ja-JP" sz="16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減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1600" kern="10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A46AE40B-AE71-1D3F-687A-D45B1E35A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504314"/>
              </p:ext>
            </p:extLst>
          </p:nvPr>
        </p:nvGraphicFramePr>
        <p:xfrm>
          <a:off x="673768" y="641605"/>
          <a:ext cx="7841582" cy="497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7AF3676A-F1DB-417A-9D99-27D95B177F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33" y="1212574"/>
            <a:ext cx="3476324" cy="19319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53393A-8216-8B18-E64B-0835F9E4C5A0}"/>
              </a:ext>
            </a:extLst>
          </p:cNvPr>
          <p:cNvSpPr txBox="1"/>
          <p:nvPr/>
        </p:nvSpPr>
        <p:spPr>
          <a:xfrm>
            <a:off x="7494493" y="4993341"/>
            <a:ext cx="2519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2C2EAA-8905-DBFD-6662-088E568CB5D7}"/>
              </a:ext>
            </a:extLst>
          </p:cNvPr>
          <p:cNvSpPr txBox="1"/>
          <p:nvPr/>
        </p:nvSpPr>
        <p:spPr>
          <a:xfrm>
            <a:off x="5762323" y="5253457"/>
            <a:ext cx="2295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農林水産省「農林業センサス」</a:t>
            </a:r>
          </a:p>
        </p:txBody>
      </p:sp>
    </p:spTree>
    <p:extLst>
      <p:ext uri="{BB962C8B-B14F-4D97-AF65-F5344CB8AC3E}">
        <p14:creationId xmlns:p14="http://schemas.microsoft.com/office/powerpoint/2010/main" val="293461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30">
            <a:extLst>
              <a:ext uri="{FF2B5EF4-FFF2-40B4-BE49-F238E27FC236}">
                <a16:creationId xmlns:a16="http://schemas.microsoft.com/office/drawing/2014/main" id="{AE146B0D-BD27-4DC5-AE44-2E3EA2B2B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37" y="4474204"/>
            <a:ext cx="2979044" cy="539999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74295" tIns="41400" rIns="74295" bIns="8890" anchor="ctr" anchorCtr="0" upright="1">
            <a:noAutofit/>
          </a:bodyPr>
          <a:lstStyle/>
          <a:p>
            <a:pPr algn="just"/>
            <a:r>
              <a:rPr lang="en-US" altLang="ja-JP" sz="11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新規就農（青年）：</a:t>
            </a:r>
            <a:r>
              <a:rPr lang="en-US" altLang="ja-JP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44</a:t>
            </a:r>
            <a:r>
              <a:rPr lang="ja-JP" altLang="en-US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歳以下の者</a:t>
            </a:r>
            <a:endParaRPr lang="en-US" altLang="ja-JP" sz="1100" kern="10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 </a:t>
            </a:r>
            <a:r>
              <a:rPr lang="ja-JP" altLang="en-US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新規就農（中高年）：</a:t>
            </a:r>
            <a:r>
              <a:rPr lang="en-US" altLang="ja-JP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45</a:t>
            </a:r>
            <a:r>
              <a:rPr lang="ja-JP" altLang="en-US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歳以上の者</a:t>
            </a:r>
            <a:endParaRPr lang="en-US" altLang="ja-JP" sz="1100" kern="10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C01FB1-51F5-43CD-A154-AF3A527886B5}"/>
              </a:ext>
            </a:extLst>
          </p:cNvPr>
          <p:cNvSpPr txBox="1"/>
          <p:nvPr/>
        </p:nvSpPr>
        <p:spPr>
          <a:xfrm>
            <a:off x="744284" y="5267291"/>
            <a:ext cx="8381243" cy="830997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BIZ UDPゴシック" panose="020B0400000000000000" pitchFamily="50" charset="-128"/>
              <a:buChar char="○"/>
            </a:pPr>
            <a:r>
              <a:rPr lang="ja-JP" altLang="en-US" sz="16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新規就農者は、増加傾向。</a:t>
            </a:r>
            <a:endParaRPr lang="en-US" alt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BIZ UDPゴシック" panose="020B0400000000000000" pitchFamily="50" charset="-128"/>
              <a:buChar char="○"/>
            </a:pP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新規参入企業は、２０１１～２０１９年度まで５～８社で推移していたが、２０２０年度以降、</a:t>
            </a:r>
            <a:br>
              <a:rPr lang="en-US" altLang="ja-JP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１０社以上が参入。</a:t>
            </a:r>
            <a:endParaRPr lang="ja-JP" altLang="ja-JP" sz="16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E5F1C4E-78BB-EB49-D6B4-D238C6442727}"/>
              </a:ext>
            </a:extLst>
          </p:cNvPr>
          <p:cNvSpPr txBox="1">
            <a:spLocks/>
          </p:cNvSpPr>
          <p:nvPr/>
        </p:nvSpPr>
        <p:spPr bwMode="auto">
          <a:xfrm>
            <a:off x="0" y="-13515"/>
            <a:ext cx="9905999" cy="468000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90570" fontAlgn="auto"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農地・農業の状況 ： 新規就農者数</a:t>
            </a:r>
          </a:p>
        </p:txBody>
      </p:sp>
      <p:sp>
        <p:nvSpPr>
          <p:cNvPr id="5" name="円/楕円 30">
            <a:extLst>
              <a:ext uri="{FF2B5EF4-FFF2-40B4-BE49-F238E27FC236}">
                <a16:creationId xmlns:a16="http://schemas.microsoft.com/office/drawing/2014/main" id="{4CFE1C83-FCF5-912A-DE3C-5EF907E9ADA9}"/>
              </a:ext>
            </a:extLst>
          </p:cNvPr>
          <p:cNvSpPr/>
          <p:nvPr/>
        </p:nvSpPr>
        <p:spPr>
          <a:xfrm>
            <a:off x="9419757" y="32608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36000" rtlCol="0" anchor="ctr" anchorCtr="1"/>
          <a:lstStyle/>
          <a:p>
            <a:pPr algn="ctr"/>
            <a:fld id="{9439D75A-5D0D-4091-BA6B-B620B8DC6492}" type="slidenum">
              <a:rPr lang="ja-JP" altLang="en-US" sz="1400" b="1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fld>
            <a:endParaRPr lang="en-US" altLang="ja-JP" sz="14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8C5B28BB-0CF8-A5C2-C3F0-C00974EE3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065565"/>
              </p:ext>
            </p:extLst>
          </p:nvPr>
        </p:nvGraphicFramePr>
        <p:xfrm>
          <a:off x="0" y="1366982"/>
          <a:ext cx="5067300" cy="301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8A660758-BFEA-306A-E79D-C907C5CAE6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293761"/>
              </p:ext>
            </p:extLst>
          </p:nvPr>
        </p:nvGraphicFramePr>
        <p:xfrm>
          <a:off x="4886325" y="1305105"/>
          <a:ext cx="4821555" cy="301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utoShape 330">
            <a:extLst>
              <a:ext uri="{FF2B5EF4-FFF2-40B4-BE49-F238E27FC236}">
                <a16:creationId xmlns:a16="http://schemas.microsoft.com/office/drawing/2014/main" id="{9C5C4EB5-8D8D-0DD6-CF4E-3D0A46BEB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4897" y="6486838"/>
            <a:ext cx="1081102" cy="338554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74295" tIns="41400" rIns="74295" bIns="8890" anchor="ctr" anchorCtr="0" upright="1">
            <a:noAutofit/>
          </a:bodyPr>
          <a:lstStyle/>
          <a:p>
            <a:r>
              <a:rPr lang="ja-JP" altLang="en-US" sz="11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（大阪府</a:t>
            </a:r>
            <a:r>
              <a:rPr lang="ja-JP" altLang="en-US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調べ）</a:t>
            </a:r>
            <a:endParaRPr lang="en-US" altLang="ja-JP" sz="1100" kern="10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B6145529-9A03-433E-8943-6F47A44DF634}"/>
              </a:ext>
            </a:extLst>
          </p:cNvPr>
          <p:cNvSpPr txBox="1"/>
          <p:nvPr/>
        </p:nvSpPr>
        <p:spPr>
          <a:xfrm>
            <a:off x="5026085" y="1924789"/>
            <a:ext cx="303536" cy="211203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（社）</a:t>
            </a:r>
          </a:p>
        </p:txBody>
      </p:sp>
      <p:sp>
        <p:nvSpPr>
          <p:cNvPr id="11" name="AutoShape 330">
            <a:extLst>
              <a:ext uri="{FF2B5EF4-FFF2-40B4-BE49-F238E27FC236}">
                <a16:creationId xmlns:a16="http://schemas.microsoft.com/office/drawing/2014/main" id="{77DFD238-19E7-4440-B9B3-A7C0CF11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22" y="4710399"/>
            <a:ext cx="1081102" cy="338554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74295" tIns="41400" rIns="74295" bIns="8890" anchor="ctr" anchorCtr="0" upright="1">
            <a:noAutofit/>
          </a:bodyPr>
          <a:lstStyle/>
          <a:p>
            <a:r>
              <a:rPr lang="ja-JP" altLang="en-US" sz="110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（大阪府</a:t>
            </a:r>
            <a:r>
              <a:rPr lang="ja-JP" altLang="en-US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調べ）</a:t>
            </a:r>
            <a:endParaRPr lang="en-US" altLang="ja-JP" sz="1100" kern="10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4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7">
            <a:extLst>
              <a:ext uri="{FF2B5EF4-FFF2-40B4-BE49-F238E27FC236}">
                <a16:creationId xmlns:a16="http://schemas.microsoft.com/office/drawing/2014/main" id="{147385D4-DBDE-487B-AD41-4482F56F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8" y="1734816"/>
            <a:ext cx="4302665" cy="235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 9">
            <a:extLst>
              <a:ext uri="{FF2B5EF4-FFF2-40B4-BE49-F238E27FC236}">
                <a16:creationId xmlns:a16="http://schemas.microsoft.com/office/drawing/2014/main" id="{D2DA7815-7DE0-42A1-9027-24C47B3E4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51323"/>
              </p:ext>
            </p:extLst>
          </p:nvPr>
        </p:nvGraphicFramePr>
        <p:xfrm>
          <a:off x="278959" y="1269066"/>
          <a:ext cx="4394104" cy="3662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4104">
                  <a:extLst>
                    <a:ext uri="{9D8B030D-6E8A-4147-A177-3AD203B41FA5}">
                      <a16:colId xmlns:a16="http://schemas.microsoft.com/office/drawing/2014/main" val="3453014793"/>
                    </a:ext>
                  </a:extLst>
                </a:gridCol>
              </a:tblGrid>
              <a:tr h="3662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富田林市伏見堂地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770693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0D7C21-642B-4C10-8217-E85E20CCD137}"/>
              </a:ext>
            </a:extLst>
          </p:cNvPr>
          <p:cNvSpPr txBox="1"/>
          <p:nvPr/>
        </p:nvSpPr>
        <p:spPr>
          <a:xfrm>
            <a:off x="217581" y="4282926"/>
            <a:ext cx="439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参入企業 ：　事業者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栽培品目 ：  ネギ、レタス・キャベツ等野菜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（カット野菜の販売）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F1BFF9-F855-4714-A816-9315F51E5C3A}"/>
              </a:ext>
            </a:extLst>
          </p:cNvPr>
          <p:cNvSpPr txBox="1"/>
          <p:nvPr/>
        </p:nvSpPr>
        <p:spPr>
          <a:xfrm>
            <a:off x="5024387" y="4220853"/>
            <a:ext cx="3793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参入企業　：　百貨店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栽培品目　：　いちご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1009262-A08C-4A49-858D-052E92631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" t="18001" r="8470" b="19122"/>
          <a:stretch/>
        </p:blipFill>
        <p:spPr>
          <a:xfrm>
            <a:off x="5024388" y="1704842"/>
            <a:ext cx="4394104" cy="2385115"/>
          </a:xfrm>
          <a:prstGeom prst="rect">
            <a:avLst/>
          </a:prstGeom>
        </p:spPr>
      </p:pic>
      <p:graphicFrame>
        <p:nvGraphicFramePr>
          <p:cNvPr id="12" name="表 9">
            <a:extLst>
              <a:ext uri="{FF2B5EF4-FFF2-40B4-BE49-F238E27FC236}">
                <a16:creationId xmlns:a16="http://schemas.microsoft.com/office/drawing/2014/main" id="{E7A3DCCC-2C8C-47B1-9E16-8A514D40E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70215"/>
              </p:ext>
            </p:extLst>
          </p:nvPr>
        </p:nvGraphicFramePr>
        <p:xfrm>
          <a:off x="5024387" y="1269066"/>
          <a:ext cx="4394104" cy="3662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4104">
                  <a:extLst>
                    <a:ext uri="{9D8B030D-6E8A-4147-A177-3AD203B41FA5}">
                      <a16:colId xmlns:a16="http://schemas.microsoft.com/office/drawing/2014/main" val="3453014793"/>
                    </a:ext>
                  </a:extLst>
                </a:gridCol>
              </a:tblGrid>
              <a:tr h="3662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河南町寛弘寺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770693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AA1FCC74-2BE5-FF43-B874-F3B73DED92E2}"/>
              </a:ext>
            </a:extLst>
          </p:cNvPr>
          <p:cNvSpPr txBox="1">
            <a:spLocks/>
          </p:cNvSpPr>
          <p:nvPr/>
        </p:nvSpPr>
        <p:spPr bwMode="auto">
          <a:xfrm>
            <a:off x="0" y="-13515"/>
            <a:ext cx="9905999" cy="468000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90570" fontAlgn="auto"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参考事例</a:t>
            </a:r>
            <a:r>
              <a:rPr lang="en-US" altLang="ja-JP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担い手確保（企業参入）</a:t>
            </a:r>
          </a:p>
        </p:txBody>
      </p:sp>
      <p:sp>
        <p:nvSpPr>
          <p:cNvPr id="3" name="円/楕円 30">
            <a:extLst>
              <a:ext uri="{FF2B5EF4-FFF2-40B4-BE49-F238E27FC236}">
                <a16:creationId xmlns:a16="http://schemas.microsoft.com/office/drawing/2014/main" id="{1AE4C7DD-1F4A-3690-CFB9-BE6D65CAB839}"/>
              </a:ext>
            </a:extLst>
          </p:cNvPr>
          <p:cNvSpPr/>
          <p:nvPr/>
        </p:nvSpPr>
        <p:spPr>
          <a:xfrm>
            <a:off x="9419757" y="32608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36000" rtlCol="0" anchor="ctr" anchorCtr="1"/>
          <a:lstStyle/>
          <a:p>
            <a:pPr algn="ctr"/>
            <a:fld id="{9439D75A-5D0D-4091-BA6B-B620B8DC6492}" type="slidenum">
              <a:rPr lang="ja-JP" altLang="en-US" sz="1400" b="1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fld>
            <a:endParaRPr lang="en-US" altLang="ja-JP" sz="14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57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1">
            <a:extLst>
              <a:ext uri="{FF2B5EF4-FFF2-40B4-BE49-F238E27FC236}">
                <a16:creationId xmlns:a16="http://schemas.microsoft.com/office/drawing/2014/main" id="{12DEBAEB-5B11-48BA-88BA-2D3E9D666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9" y="1231520"/>
            <a:ext cx="4394105" cy="26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3BA32-F683-4FE9-A9DB-5B1F098ADABC}"/>
              </a:ext>
            </a:extLst>
          </p:cNvPr>
          <p:cNvSpPr txBox="1"/>
          <p:nvPr/>
        </p:nvSpPr>
        <p:spPr>
          <a:xfrm>
            <a:off x="226572" y="4026390"/>
            <a:ext cx="453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事業主体：大阪府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 町 村 ：岸和田市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事業期間：２０１５～２０２４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44286E-AF97-4E71-A3CF-08A4C3E7B250}"/>
              </a:ext>
            </a:extLst>
          </p:cNvPr>
          <p:cNvSpPr txBox="1"/>
          <p:nvPr/>
        </p:nvSpPr>
        <p:spPr>
          <a:xfrm>
            <a:off x="5191640" y="4007306"/>
            <a:ext cx="4641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事業主体：大阪府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 町 村 ：豊能町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事業期間：２０２１～２０２５</a:t>
            </a:r>
            <a:endParaRPr lang="ja-JP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Calibri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26A4CB4-BB89-45B7-A7E7-B364380F7A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414" y="1263459"/>
            <a:ext cx="4312187" cy="2614111"/>
          </a:xfrm>
          <a:prstGeom prst="rect">
            <a:avLst/>
          </a:prstGeom>
        </p:spPr>
      </p:pic>
      <p:graphicFrame>
        <p:nvGraphicFramePr>
          <p:cNvPr id="13" name="表 9">
            <a:extLst>
              <a:ext uri="{FF2B5EF4-FFF2-40B4-BE49-F238E27FC236}">
                <a16:creationId xmlns:a16="http://schemas.microsoft.com/office/drawing/2014/main" id="{DD136276-A980-4055-A7BB-B7EA1ECEC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99715"/>
              </p:ext>
            </p:extLst>
          </p:nvPr>
        </p:nvGraphicFramePr>
        <p:xfrm>
          <a:off x="370399" y="769507"/>
          <a:ext cx="4394104" cy="3662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4104">
                  <a:extLst>
                    <a:ext uri="{9D8B030D-6E8A-4147-A177-3AD203B41FA5}">
                      <a16:colId xmlns:a16="http://schemas.microsoft.com/office/drawing/2014/main" val="3453014793"/>
                    </a:ext>
                  </a:extLst>
                </a:gridCol>
              </a:tblGrid>
              <a:tr h="3662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岸和田丘陵地区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770693"/>
                  </a:ext>
                </a:extLst>
              </a:tr>
            </a:tbl>
          </a:graphicData>
        </a:graphic>
      </p:graphicFrame>
      <p:graphicFrame>
        <p:nvGraphicFramePr>
          <p:cNvPr id="14" name="表 9">
            <a:extLst>
              <a:ext uri="{FF2B5EF4-FFF2-40B4-BE49-F238E27FC236}">
                <a16:creationId xmlns:a16="http://schemas.microsoft.com/office/drawing/2014/main" id="{99907ADC-00ED-49D7-992F-385D05031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543790"/>
              </p:ext>
            </p:extLst>
          </p:nvPr>
        </p:nvGraphicFramePr>
        <p:xfrm>
          <a:off x="5191640" y="767449"/>
          <a:ext cx="4343961" cy="3662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43961">
                  <a:extLst>
                    <a:ext uri="{9D8B030D-6E8A-4147-A177-3AD203B41FA5}">
                      <a16:colId xmlns:a16="http://schemas.microsoft.com/office/drawing/2014/main" val="3453014793"/>
                    </a:ext>
                  </a:extLst>
                </a:gridCol>
              </a:tblGrid>
              <a:tr h="3662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牧地区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770693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6247E752-3471-8083-FADE-C80CD3FD878E}"/>
              </a:ext>
            </a:extLst>
          </p:cNvPr>
          <p:cNvSpPr txBox="1">
            <a:spLocks/>
          </p:cNvSpPr>
          <p:nvPr/>
        </p:nvSpPr>
        <p:spPr bwMode="auto">
          <a:xfrm>
            <a:off x="0" y="-13515"/>
            <a:ext cx="9905999" cy="468000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90570" fontAlgn="auto"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参考事例</a:t>
            </a:r>
            <a:r>
              <a:rPr lang="en-US" altLang="ja-JP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2000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000" b="1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基盤整備</a:t>
            </a:r>
            <a:endParaRPr lang="ja-JP" altLang="en-US" sz="2000" b="1" dirty="0">
              <a:solidFill>
                <a:sysClr val="window" lastClr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円/楕円 30">
            <a:extLst>
              <a:ext uri="{FF2B5EF4-FFF2-40B4-BE49-F238E27FC236}">
                <a16:creationId xmlns:a16="http://schemas.microsoft.com/office/drawing/2014/main" id="{2729F72D-6D7B-AEA4-4243-BE8EFF489AE7}"/>
              </a:ext>
            </a:extLst>
          </p:cNvPr>
          <p:cNvSpPr/>
          <p:nvPr/>
        </p:nvSpPr>
        <p:spPr>
          <a:xfrm>
            <a:off x="9419757" y="32608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36000" rtlCol="0" anchor="ctr" anchorCtr="1"/>
          <a:lstStyle/>
          <a:p>
            <a:pPr algn="ctr"/>
            <a:fld id="{9439D75A-5D0D-4091-BA6B-B620B8DC6492}" type="slidenum">
              <a:rPr lang="ja-JP" altLang="en-US" sz="1400" b="1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fld>
            <a:endParaRPr lang="en-US" altLang="ja-JP" sz="14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B95A6C-31F4-D500-A71A-8680726DC034}"/>
              </a:ext>
            </a:extLst>
          </p:cNvPr>
          <p:cNvSpPr txBox="1"/>
          <p:nvPr/>
        </p:nvSpPr>
        <p:spPr>
          <a:xfrm>
            <a:off x="176429" y="5161468"/>
            <a:ext cx="4387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大消費地に近接する強みを活かし、高収益農業拠点として、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22ha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の整備を実施。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２０２２年度より地域の担い手が経営規模を拡大。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また、農福連携に取り組む企業が営農開始。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D6DF00-4C98-E101-9A56-7A191BA3081C}"/>
              </a:ext>
            </a:extLst>
          </p:cNvPr>
          <p:cNvSpPr txBox="1"/>
          <p:nvPr/>
        </p:nvSpPr>
        <p:spPr>
          <a:xfrm>
            <a:off x="5191640" y="5161468"/>
            <a:ext cx="40898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担い手不足の解消、高収益農業への転換を図る　ために、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16.8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haのほ場整備を実施。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Calibri" panose="020F0502020204030204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整備後の農地は地区の主要農家が設立した有限会社に集積・集約し、果樹栽培などの観光農業に取り組む予定。</a:t>
            </a:r>
            <a:endParaRPr lang="ja-JP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22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696</Words>
  <Application>Microsoft Office PowerPoint</Application>
  <PresentationFormat>A4 210 x 297 mm</PresentationFormat>
  <Paragraphs>149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BIZ UDPゴシック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2024-12-05T03:57:36Z</dcterms:created>
  <dcterms:modified xsi:type="dcterms:W3CDTF">2024-12-05T03:57:43Z</dcterms:modified>
</cp:coreProperties>
</file>