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60" r:id="rId1"/>
  </p:sldMasterIdLst>
  <p:notesMasterIdLst>
    <p:notesMasterId r:id="rId8"/>
  </p:notesMasterIdLst>
  <p:sldIdLst>
    <p:sldId id="265" r:id="rId2"/>
    <p:sldId id="266" r:id="rId3"/>
    <p:sldId id="267" r:id="rId4"/>
    <p:sldId id="264" r:id="rId5"/>
    <p:sldId id="268" r:id="rId6"/>
    <p:sldId id="259" r:id="rId7"/>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8" autoAdjust="0"/>
    <p:restoredTop sz="65517" autoAdjust="0"/>
  </p:normalViewPr>
  <p:slideViewPr>
    <p:cSldViewPr snapToGrid="0">
      <p:cViewPr varScale="1">
        <p:scale>
          <a:sx n="44" d="100"/>
          <a:sy n="44" d="100"/>
        </p:scale>
        <p:origin x="168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G0000SV0NS101\shome1$\OnoeR\2024&#12288;&#12415;&#12393;&#12426;\40&#12288;&#12415;&#12393;&#12426;&#25512;&#36914;&#35336;&#30011;\1122\&#26862;&#26519;&#12398;&#12487;&#12540;&#12479;.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G0000SV0NS101\shome1$\OnoeR\2024&#12288;&#12415;&#12393;&#12426;\40&#12288;&#12415;&#12393;&#12426;&#25512;&#36914;&#35336;&#30011;\1122\&#26862;&#26519;&#12398;&#12487;&#12540;&#12479;.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D:\onoer\Downloads\&#12464;&#12521;&#12501;&#65343;&#26862;&#26519;&#12398;&#12487;&#12540;&#12479;.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G0000SV0NS101\shome1$\OnoeR\2024&#12288;&#12415;&#12393;&#12426;\40&#12288;&#12415;&#12393;&#12426;&#25512;&#36914;&#35336;&#30011;\1128\&#26519;&#26989;&#21172;&#20685;&#21147;&#12398;&#22823;&#38442;&#20869;&#12398;&#29694;&#29366;.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G0000SV0NS101\shome1$\OnoeR\2024&#12288;&#12415;&#12393;&#12426;\40&#12288;&#12415;&#12393;&#12426;&#25512;&#36914;&#35336;&#30011;\1128\&#26519;&#26989;&#21172;&#20685;&#21147;&#12398;&#22823;&#38442;&#20869;&#12398;&#29694;&#29366;.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G0000SV0NS101\shome1$\OnoeR\2024&#12288;&#12415;&#12393;&#12426;\40&#12288;&#12415;&#12393;&#12426;&#25512;&#36914;&#35336;&#30011;\1121\&#12304;&#27147;&#21475;&#8594;&#26494;&#33865;&#12305;&#26862;&#26519;&#12398;&#29694;&#27841;&#12487;&#12540;&#12479;&#31561;\&#26862;&#26519;&#32076;&#21942;&#35336;&#30011;\&#9733;&#38598;&#35336;_&#26862;&#26519;&#32076;&#21942;&#35336;&#30011;&#32047;&#35336;&#38754;&#31309;&#25512;&#31227;.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prefosakagov-my.sharepoint.com/personal/sakurair_lan_pref_osaka_jp1/Documents/Microsoft%20Teams%20&#12481;&#12515;&#12483;&#12488;%20&#12501;&#12449;&#12452;&#12523;/&#12464;&#12521;&#12501;&#65343;&#26862;&#26519;&#12398;&#12487;&#12540;&#12479;%201.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BIZ UDPゴシック" panose="020B0400000000000000" pitchFamily="50" charset="-128"/>
                <a:ea typeface="BIZ UDPゴシック" panose="020B0400000000000000" pitchFamily="50" charset="-128"/>
                <a:cs typeface="+mn-cs"/>
              </a:defRPr>
            </a:pPr>
            <a:r>
              <a:rPr lang="ja-JP" altLang="en-US"/>
              <a:t>天然林の面積の推移</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8.1678572184904763E-2"/>
          <c:y val="0.26957822956242944"/>
          <c:w val="0.7791861792824597"/>
          <c:h val="0.61393438970773395"/>
        </c:manualLayout>
      </c:layout>
      <c:barChart>
        <c:barDir val="col"/>
        <c:grouping val="clustered"/>
        <c:varyColors val="0"/>
        <c:ser>
          <c:idx val="0"/>
          <c:order val="0"/>
          <c:tx>
            <c:strRef>
              <c:f>人工林!$D$4</c:f>
              <c:strCache>
                <c:ptCount val="1"/>
                <c:pt idx="0">
                  <c:v>天然林</c:v>
                </c:pt>
              </c:strCache>
            </c:strRef>
          </c:tx>
          <c:spPr>
            <a:solidFill>
              <a:schemeClr val="accent1"/>
            </a:solidFill>
            <a:ln>
              <a:noFill/>
            </a:ln>
            <a:effectLst/>
          </c:spPr>
          <c:invertIfNegative val="0"/>
          <c:cat>
            <c:numRef>
              <c:f>人工林!$B$19:$B$27</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人工林!$D$19:$D$27</c:f>
              <c:numCache>
                <c:formatCode>#,##0_);[Red]\(#,##0\)</c:formatCode>
                <c:ptCount val="9"/>
                <c:pt idx="0">
                  <c:v>24.853999999999999</c:v>
                </c:pt>
                <c:pt idx="1">
                  <c:v>24.638000000000002</c:v>
                </c:pt>
                <c:pt idx="2">
                  <c:v>24.638000000000002</c:v>
                </c:pt>
                <c:pt idx="3">
                  <c:v>24.548999999999999</c:v>
                </c:pt>
                <c:pt idx="4">
                  <c:v>24.548999999999999</c:v>
                </c:pt>
                <c:pt idx="5">
                  <c:v>24.548999999999999</c:v>
                </c:pt>
                <c:pt idx="6">
                  <c:v>24.388000000000002</c:v>
                </c:pt>
                <c:pt idx="7">
                  <c:v>24.387</c:v>
                </c:pt>
                <c:pt idx="8">
                  <c:v>24.381730000000001</c:v>
                </c:pt>
              </c:numCache>
            </c:numRef>
          </c:val>
          <c:extLst>
            <c:ext xmlns:c16="http://schemas.microsoft.com/office/drawing/2014/chart" uri="{C3380CC4-5D6E-409C-BE32-E72D297353CC}">
              <c16:uniqueId val="{00000000-7E90-443E-97C7-58040CDBF28B}"/>
            </c:ext>
          </c:extLst>
        </c:ser>
        <c:dLbls>
          <c:showLegendKey val="0"/>
          <c:showVal val="0"/>
          <c:showCatName val="0"/>
          <c:showSerName val="0"/>
          <c:showPercent val="0"/>
          <c:showBubbleSize val="0"/>
        </c:dLbls>
        <c:gapWidth val="160"/>
        <c:overlap val="-27"/>
        <c:axId val="1874979232"/>
        <c:axId val="1874979648"/>
      </c:barChart>
      <c:catAx>
        <c:axId val="1874979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1874979648"/>
        <c:crosses val="autoZero"/>
        <c:auto val="1"/>
        <c:lblAlgn val="ctr"/>
        <c:lblOffset val="100"/>
        <c:noMultiLvlLbl val="0"/>
      </c:catAx>
      <c:valAx>
        <c:axId val="187497964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1874979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BIZ UDPゴシック" panose="020B0400000000000000" pitchFamily="50" charset="-128"/>
                <a:ea typeface="BIZ UDPゴシック" panose="020B0400000000000000" pitchFamily="50" charset="-128"/>
                <a:cs typeface="+mn-cs"/>
              </a:defRPr>
            </a:pPr>
            <a:r>
              <a:rPr lang="ja-JP" sz="1400"/>
              <a:t>人工林の面積の推移</a:t>
            </a:r>
          </a:p>
        </c:rich>
      </c:tx>
      <c:layout>
        <c:manualLayout>
          <c:xMode val="edge"/>
          <c:yMode val="edge"/>
          <c:x val="0.30868357796422558"/>
          <c:y val="4.988625834895143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7.6133082234777147E-2"/>
          <c:y val="0.29713551729742177"/>
          <c:w val="0.76809537220792201"/>
          <c:h val="0.59042939989679044"/>
        </c:manualLayout>
      </c:layout>
      <c:barChart>
        <c:barDir val="col"/>
        <c:grouping val="clustered"/>
        <c:varyColors val="0"/>
        <c:ser>
          <c:idx val="0"/>
          <c:order val="0"/>
          <c:tx>
            <c:strRef>
              <c:f>人工林!$C$4</c:f>
              <c:strCache>
                <c:ptCount val="1"/>
                <c:pt idx="0">
                  <c:v>人工林</c:v>
                </c:pt>
              </c:strCache>
            </c:strRef>
          </c:tx>
          <c:spPr>
            <a:solidFill>
              <a:schemeClr val="accent1"/>
            </a:solidFill>
            <a:ln>
              <a:noFill/>
            </a:ln>
            <a:effectLst/>
          </c:spPr>
          <c:invertIfNegative val="0"/>
          <c:cat>
            <c:numRef>
              <c:f>人工林!$B$19:$B$27</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人工林!$C$19:$C$27</c:f>
              <c:numCache>
                <c:formatCode>#,##0_);[Red]\(#,##0\)</c:formatCode>
                <c:ptCount val="9"/>
                <c:pt idx="0">
                  <c:v>26.922999999999998</c:v>
                </c:pt>
                <c:pt idx="1">
                  <c:v>26.776</c:v>
                </c:pt>
                <c:pt idx="2">
                  <c:v>26.776</c:v>
                </c:pt>
                <c:pt idx="3">
                  <c:v>26.887</c:v>
                </c:pt>
                <c:pt idx="4">
                  <c:v>26.887</c:v>
                </c:pt>
                <c:pt idx="5">
                  <c:v>26.887</c:v>
                </c:pt>
                <c:pt idx="6">
                  <c:v>26.872</c:v>
                </c:pt>
                <c:pt idx="7">
                  <c:v>26.870999999999999</c:v>
                </c:pt>
                <c:pt idx="8">
                  <c:v>26.867709999999999</c:v>
                </c:pt>
              </c:numCache>
            </c:numRef>
          </c:val>
          <c:extLst>
            <c:ext xmlns:c16="http://schemas.microsoft.com/office/drawing/2014/chart" uri="{C3380CC4-5D6E-409C-BE32-E72D297353CC}">
              <c16:uniqueId val="{00000000-3263-4867-8606-F952DE7DDE24}"/>
            </c:ext>
          </c:extLst>
        </c:ser>
        <c:dLbls>
          <c:showLegendKey val="0"/>
          <c:showVal val="0"/>
          <c:showCatName val="0"/>
          <c:showSerName val="0"/>
          <c:showPercent val="0"/>
          <c:showBubbleSize val="0"/>
        </c:dLbls>
        <c:gapWidth val="160"/>
        <c:overlap val="-27"/>
        <c:axId val="1874979232"/>
        <c:axId val="1874979648"/>
      </c:barChart>
      <c:catAx>
        <c:axId val="1874979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1874979648"/>
        <c:crosses val="autoZero"/>
        <c:auto val="1"/>
        <c:lblAlgn val="ctr"/>
        <c:lblOffset val="100"/>
        <c:noMultiLvlLbl val="0"/>
      </c:catAx>
      <c:valAx>
        <c:axId val="187497964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1874979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900">
          <a:solidFill>
            <a:sysClr val="windowText" lastClr="000000"/>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568116110501229E-2"/>
          <c:y val="0.38229073715682982"/>
          <c:w val="0.8125314661957892"/>
          <c:h val="0.41534169264465587"/>
        </c:manualLayout>
      </c:layout>
      <c:barChart>
        <c:barDir val="bar"/>
        <c:grouping val="stacked"/>
        <c:varyColors val="0"/>
        <c:ser>
          <c:idx val="0"/>
          <c:order val="0"/>
          <c:tx>
            <c:strRef>
              <c:f>人工林!$B$56</c:f>
              <c:strCache>
                <c:ptCount val="1"/>
                <c:pt idx="0">
                  <c:v>人工林</c:v>
                </c:pt>
              </c:strCache>
            </c:strRef>
          </c:tx>
          <c:spPr>
            <a:solidFill>
              <a:schemeClr val="accent1"/>
            </a:solidFill>
            <a:ln>
              <a:noFill/>
            </a:ln>
            <a:effectLst/>
          </c:spPr>
          <c:invertIfNegative val="0"/>
          <c:dPt>
            <c:idx val="0"/>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01-F77E-445B-A9C3-C470DD26BFF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人工林!$D$56</c:f>
              <c:numCache>
                <c:formatCode>0%</c:formatCode>
                <c:ptCount val="1"/>
                <c:pt idx="0">
                  <c:v>0.48810972840403305</c:v>
                </c:pt>
              </c:numCache>
            </c:numRef>
          </c:val>
          <c:extLst>
            <c:ext xmlns:c16="http://schemas.microsoft.com/office/drawing/2014/chart" uri="{C3380CC4-5D6E-409C-BE32-E72D297353CC}">
              <c16:uniqueId val="{00000002-F77E-445B-A9C3-C470DD26BFFB}"/>
            </c:ext>
          </c:extLst>
        </c:ser>
        <c:ser>
          <c:idx val="1"/>
          <c:order val="1"/>
          <c:tx>
            <c:strRef>
              <c:f>人工林!$B$57</c:f>
              <c:strCache>
                <c:ptCount val="1"/>
                <c:pt idx="0">
                  <c:v>天然林</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人工林!$D$57</c:f>
              <c:numCache>
                <c:formatCode>0%</c:formatCode>
                <c:ptCount val="1"/>
                <c:pt idx="0">
                  <c:v>0.44294667998909981</c:v>
                </c:pt>
              </c:numCache>
            </c:numRef>
          </c:val>
          <c:extLst>
            <c:ext xmlns:c16="http://schemas.microsoft.com/office/drawing/2014/chart" uri="{C3380CC4-5D6E-409C-BE32-E72D297353CC}">
              <c16:uniqueId val="{00000003-F77E-445B-A9C3-C470DD26BFFB}"/>
            </c:ext>
          </c:extLst>
        </c:ser>
        <c:ser>
          <c:idx val="2"/>
          <c:order val="2"/>
          <c:tx>
            <c:strRef>
              <c:f>人工林!$B$58</c:f>
              <c:strCache>
                <c:ptCount val="1"/>
                <c:pt idx="0">
                  <c:v>その他</c:v>
                </c:pt>
              </c:strCache>
            </c:strRef>
          </c:tx>
          <c:spPr>
            <a:solidFill>
              <a:schemeClr val="accent3"/>
            </a:solidFill>
            <a:ln>
              <a:noFill/>
            </a:ln>
            <a:effectLst/>
          </c:spPr>
          <c:invertIfNegative val="0"/>
          <c:dLbls>
            <c:dLbl>
              <c:idx val="0"/>
              <c:layout>
                <c:manualLayout>
                  <c:x val="-5.7175040073938225E-3"/>
                  <c:y val="-0.18396906977552699"/>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7BA8-465D-B047-B0D330702F0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dLblPos val="inEnd"/>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人工林!$D$58</c:f>
              <c:numCache>
                <c:formatCode>0%</c:formatCode>
                <c:ptCount val="1"/>
                <c:pt idx="0">
                  <c:v>4.9632119175220271E-2</c:v>
                </c:pt>
              </c:numCache>
            </c:numRef>
          </c:val>
          <c:extLst>
            <c:ext xmlns:c16="http://schemas.microsoft.com/office/drawing/2014/chart" uri="{C3380CC4-5D6E-409C-BE32-E72D297353CC}">
              <c16:uniqueId val="{00000004-F77E-445B-A9C3-C470DD26BFFB}"/>
            </c:ext>
          </c:extLst>
        </c:ser>
        <c:ser>
          <c:idx val="3"/>
          <c:order val="3"/>
          <c:tx>
            <c:strRef>
              <c:f>人工林!$B$59</c:f>
              <c:strCache>
                <c:ptCount val="1"/>
                <c:pt idx="0">
                  <c:v>国有林</c:v>
                </c:pt>
              </c:strCache>
            </c:strRef>
          </c:tx>
          <c:spPr>
            <a:solidFill>
              <a:schemeClr val="accent4"/>
            </a:solidFill>
            <a:ln>
              <a:noFill/>
            </a:ln>
            <a:effectLst/>
          </c:spPr>
          <c:invertIfNegative val="0"/>
          <c:dLbls>
            <c:dLbl>
              <c:idx val="0"/>
              <c:layout>
                <c:manualLayout>
                  <c:x val="5.5813015551020202E-2"/>
                  <c:y val="-5.5186809748409449E-2"/>
                </c:manualLayout>
              </c:layout>
              <c:dLblPos val="ct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7BA8-465D-B047-B0D330702F0F}"/>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人工林!$D$59</c:f>
              <c:numCache>
                <c:formatCode>0%</c:formatCode>
                <c:ptCount val="1"/>
                <c:pt idx="0">
                  <c:v>1.9311472431646836E-2</c:v>
                </c:pt>
              </c:numCache>
            </c:numRef>
          </c:val>
          <c:extLst>
            <c:ext xmlns:c16="http://schemas.microsoft.com/office/drawing/2014/chart" uri="{C3380CC4-5D6E-409C-BE32-E72D297353CC}">
              <c16:uniqueId val="{00000005-F77E-445B-A9C3-C470DD26BFFB}"/>
            </c:ext>
          </c:extLst>
        </c:ser>
        <c:dLbls>
          <c:showLegendKey val="0"/>
          <c:showVal val="0"/>
          <c:showCatName val="0"/>
          <c:showSerName val="0"/>
          <c:showPercent val="0"/>
          <c:showBubbleSize val="0"/>
        </c:dLbls>
        <c:gapWidth val="98"/>
        <c:overlap val="100"/>
        <c:axId val="1576148447"/>
        <c:axId val="1576155519"/>
      </c:barChart>
      <c:valAx>
        <c:axId val="1576155519"/>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1576148447"/>
        <c:crosses val="autoZero"/>
        <c:crossBetween val="between"/>
      </c:valAx>
      <c:catAx>
        <c:axId val="1576148447"/>
        <c:scaling>
          <c:orientation val="maxMin"/>
        </c:scaling>
        <c:delete val="1"/>
        <c:axPos val="l"/>
        <c:numFmt formatCode="General" sourceLinked="1"/>
        <c:majorTickMark val="none"/>
        <c:minorTickMark val="none"/>
        <c:tickLblPos val="nextTo"/>
        <c:crossAx val="1576155519"/>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ysClr val="windowText" lastClr="000000"/>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r>
              <a:rPr lang="ja-JP" dirty="0"/>
              <a:t>新規就業者数の推移</a:t>
            </a:r>
          </a:p>
        </c:rich>
      </c:tx>
      <c:layout>
        <c:manualLayout>
          <c:xMode val="edge"/>
          <c:yMode val="edge"/>
          <c:x val="0.28937242934854718"/>
          <c:y val="6.593161801004501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7.7573441604967763E-2"/>
          <c:y val="0.27566306819415326"/>
          <c:w val="0.89376641987102956"/>
          <c:h val="0.58420793803466198"/>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0-5FFF-47AA-B4E2-0DB63C9D37BA}"/>
              </c:ext>
            </c:extLst>
          </c:dPt>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5FFF-47AA-B4E2-0DB63C9D37BA}"/>
              </c:ext>
            </c:extLst>
          </c:dPt>
          <c:dPt>
            <c:idx val="2"/>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2-5FFF-47AA-B4E2-0DB63C9D37BA}"/>
              </c:ext>
            </c:extLst>
          </c:dPt>
          <c:dPt>
            <c:idx val="3"/>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5FFF-47AA-B4E2-0DB63C9D37BA}"/>
              </c:ext>
            </c:extLst>
          </c:dPt>
          <c:dPt>
            <c:idx val="4"/>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4-5FFF-47AA-B4E2-0DB63C9D37B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'林業従事者数の推移 (2)'!$B$13:$K$13</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'林業従事者数の推移 (2)'!$B$14:$K$14</c:f>
              <c:numCache>
                <c:formatCode>General</c:formatCode>
                <c:ptCount val="10"/>
                <c:pt idx="0">
                  <c:v>2</c:v>
                </c:pt>
                <c:pt idx="1">
                  <c:v>3</c:v>
                </c:pt>
                <c:pt idx="2">
                  <c:v>2</c:v>
                </c:pt>
                <c:pt idx="3">
                  <c:v>6</c:v>
                </c:pt>
                <c:pt idx="4">
                  <c:v>3</c:v>
                </c:pt>
                <c:pt idx="5">
                  <c:v>4</c:v>
                </c:pt>
                <c:pt idx="6">
                  <c:v>2</c:v>
                </c:pt>
                <c:pt idx="7">
                  <c:v>2</c:v>
                </c:pt>
                <c:pt idx="8">
                  <c:v>3</c:v>
                </c:pt>
                <c:pt idx="9">
                  <c:v>1</c:v>
                </c:pt>
              </c:numCache>
            </c:numRef>
          </c:val>
          <c:extLst>
            <c:ext xmlns:c16="http://schemas.microsoft.com/office/drawing/2014/chart" uri="{C3380CC4-5D6E-409C-BE32-E72D297353CC}">
              <c16:uniqueId val="{00000000-4B1F-49B9-9619-385EAAA4BC57}"/>
            </c:ext>
          </c:extLst>
        </c:ser>
        <c:dLbls>
          <c:showLegendKey val="0"/>
          <c:showVal val="0"/>
          <c:showCatName val="0"/>
          <c:showSerName val="0"/>
          <c:showPercent val="0"/>
          <c:showBubbleSize val="0"/>
        </c:dLbls>
        <c:gapWidth val="156"/>
        <c:axId val="1347857167"/>
        <c:axId val="1347857583"/>
      </c:barChart>
      <c:catAx>
        <c:axId val="1347857167"/>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r>
                  <a:rPr lang="ja-JP" sz="900"/>
                  <a:t>（人）</a:t>
                </a:r>
              </a:p>
            </c:rich>
          </c:tx>
          <c:layout>
            <c:manualLayout>
              <c:xMode val="edge"/>
              <c:yMode val="edge"/>
              <c:x val="3.9824133067757068E-2"/>
              <c:y val="0.121910251823856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347857583"/>
        <c:crosses val="autoZero"/>
        <c:auto val="1"/>
        <c:lblAlgn val="ctr"/>
        <c:lblOffset val="100"/>
        <c:noMultiLvlLbl val="0"/>
      </c:catAx>
      <c:valAx>
        <c:axId val="1347857583"/>
        <c:scaling>
          <c:orientation val="minMax"/>
          <c:max val="10"/>
        </c:scaling>
        <c:delete val="0"/>
        <c:axPos val="l"/>
        <c:majorGridlines>
          <c:spPr>
            <a:ln w="9525" cap="flat" cmpd="sng" algn="ctr">
              <a:solidFill>
                <a:schemeClr val="bg1">
                  <a:lumMod val="75000"/>
                </a:schemeClr>
              </a:solidFill>
              <a:round/>
            </a:ln>
            <a:effectLst/>
          </c:spPr>
        </c:majorGridlines>
        <c:numFmt formatCode="General" sourceLinked="1"/>
        <c:majorTickMark val="in"/>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347857167"/>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chemeClr val="tx1"/>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r>
              <a:rPr lang="ja-JP"/>
              <a:t>林業従事者数の推移</a:t>
            </a:r>
          </a:p>
        </c:rich>
      </c:tx>
      <c:layout>
        <c:manualLayout>
          <c:xMode val="edge"/>
          <c:yMode val="edge"/>
          <c:x val="0.3307481104664507"/>
          <c:y val="5.593081998594634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12934416416651"/>
          <c:y val="0.2745704141131613"/>
          <c:w val="0.8265032050146649"/>
          <c:h val="0.6023715059140847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E0BF-487A-A956-3E04E49EF639}"/>
              </c:ext>
            </c:extLst>
          </c:dPt>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E0BF-487A-A956-3E04E49EF639}"/>
              </c:ext>
            </c:extLst>
          </c:dPt>
          <c:dLbls>
            <c:dLbl>
              <c:idx val="0"/>
              <c:spPr>
                <a:noFill/>
                <a:ln>
                  <a:noFill/>
                </a:ln>
                <a:effectLst/>
              </c:spPr>
              <c:txPr>
                <a:bodyPr rot="0" spcFirstLastPara="1" vertOverflow="ellipsis" vert="horz" wrap="square" anchor="ctr" anchorCtr="1"/>
                <a:lstStyle/>
                <a:p>
                  <a:pPr>
                    <a:defRPr sz="900" b="0" i="0" u="none" strike="noStrike" kern="1200" baseline="0">
                      <a:solidFill>
                        <a:schemeClr val="bg1">
                          <a:lumMod val="6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1-E0BF-487A-A956-3E04E49EF639}"/>
                </c:ext>
              </c:extLst>
            </c:dLbl>
            <c:dLbl>
              <c:idx val="1"/>
              <c:tx>
                <c:rich>
                  <a:bodyPr rot="0" spcFirstLastPara="1" vertOverflow="ellipsis" vert="horz" wrap="square" anchor="ctr" anchorCtr="1"/>
                  <a:lstStyle/>
                  <a:p>
                    <a:pPr>
                      <a:defRPr sz="900" b="0" i="0" u="none" strike="noStrike" kern="1200" baseline="0">
                        <a:solidFill>
                          <a:schemeClr val="bg1">
                            <a:lumMod val="65000"/>
                          </a:schemeClr>
                        </a:solidFill>
                        <a:latin typeface="BIZ UDPゴシック" panose="020B0400000000000000" pitchFamily="50" charset="-128"/>
                        <a:ea typeface="BIZ UDPゴシック" panose="020B0400000000000000" pitchFamily="50" charset="-128"/>
                        <a:cs typeface="+mn-cs"/>
                      </a:defRPr>
                    </a:pPr>
                    <a:fld id="{6632271D-CE02-4071-999B-DF88D8C3802A}" type="VALUE">
                      <a:rPr lang="en-US" altLang="ja-JP">
                        <a:solidFill>
                          <a:schemeClr val="bg1">
                            <a:lumMod val="65000"/>
                          </a:schemeClr>
                        </a:solidFill>
                      </a:rPr>
                      <a:pPr>
                        <a:defRPr>
                          <a:solidFill>
                            <a:schemeClr val="bg1">
                              <a:lumMod val="65000"/>
                            </a:schemeClr>
                          </a:solidFill>
                        </a:defRPr>
                      </a:pPr>
                      <a:t>[値]</a:t>
                    </a:fld>
                    <a:endParaRPr lang="ja-JP" altLang="en-US"/>
                  </a:p>
                </c:rich>
              </c:tx>
              <c:spPr>
                <a:noFill/>
                <a:ln>
                  <a:noFill/>
                </a:ln>
                <a:effectLst/>
              </c:spPr>
              <c:txPr>
                <a:bodyPr rot="0" spcFirstLastPara="1" vertOverflow="ellipsis" vert="horz" wrap="square" anchor="ctr" anchorCtr="1"/>
                <a:lstStyle/>
                <a:p>
                  <a:pPr>
                    <a:defRPr sz="900" b="0" i="0" u="none" strike="noStrike" kern="1200" baseline="0">
                      <a:solidFill>
                        <a:schemeClr val="bg1">
                          <a:lumMod val="6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0BF-487A-A956-3E04E49EF639}"/>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'林業従事者数の推移 (2)'!$B$4:$F$4</c:f>
              <c:numCache>
                <c:formatCode>General</c:formatCode>
                <c:ptCount val="5"/>
                <c:pt idx="0">
                  <c:v>2000</c:v>
                </c:pt>
                <c:pt idx="1">
                  <c:v>2005</c:v>
                </c:pt>
                <c:pt idx="2">
                  <c:v>2010</c:v>
                </c:pt>
                <c:pt idx="3">
                  <c:v>2015</c:v>
                </c:pt>
                <c:pt idx="4">
                  <c:v>2020</c:v>
                </c:pt>
              </c:numCache>
            </c:numRef>
          </c:cat>
          <c:val>
            <c:numRef>
              <c:f>'林業従事者数の推移 (2)'!$B$5:$F$5</c:f>
              <c:numCache>
                <c:formatCode>General</c:formatCode>
                <c:ptCount val="5"/>
                <c:pt idx="0">
                  <c:v>411</c:v>
                </c:pt>
                <c:pt idx="1">
                  <c:v>209</c:v>
                </c:pt>
                <c:pt idx="2">
                  <c:v>449</c:v>
                </c:pt>
                <c:pt idx="3">
                  <c:v>367</c:v>
                </c:pt>
                <c:pt idx="4">
                  <c:v>314</c:v>
                </c:pt>
              </c:numCache>
            </c:numRef>
          </c:val>
          <c:extLst>
            <c:ext xmlns:c16="http://schemas.microsoft.com/office/drawing/2014/chart" uri="{C3380CC4-5D6E-409C-BE32-E72D297353CC}">
              <c16:uniqueId val="{00000004-E0BF-487A-A956-3E04E49EF639}"/>
            </c:ext>
          </c:extLst>
        </c:ser>
        <c:dLbls>
          <c:showLegendKey val="0"/>
          <c:showVal val="0"/>
          <c:showCatName val="0"/>
          <c:showSerName val="0"/>
          <c:showPercent val="0"/>
          <c:showBubbleSize val="0"/>
        </c:dLbls>
        <c:gapWidth val="160"/>
        <c:axId val="1649627487"/>
        <c:axId val="1649623327"/>
      </c:barChart>
      <c:catAx>
        <c:axId val="1649627487"/>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r>
                  <a:rPr lang="ja-JP" sz="900"/>
                  <a:t>（人）</a:t>
                </a:r>
                <a:endParaRPr lang="en-US" sz="900"/>
              </a:p>
            </c:rich>
          </c:tx>
          <c:layout>
            <c:manualLayout>
              <c:xMode val="edge"/>
              <c:yMode val="edge"/>
              <c:x val="7.1288892732303558E-2"/>
              <c:y val="0.1255898915441212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title>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649623327"/>
        <c:crosses val="autoZero"/>
        <c:auto val="1"/>
        <c:lblAlgn val="ctr"/>
        <c:lblOffset val="100"/>
        <c:noMultiLvlLbl val="0"/>
      </c:catAx>
      <c:valAx>
        <c:axId val="1649623327"/>
        <c:scaling>
          <c:orientation val="minMax"/>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649627487"/>
        <c:crosses val="autoZero"/>
        <c:crossBetween val="between"/>
        <c:majorUnit val="1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chemeClr val="tx1"/>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85873587454801"/>
          <c:y val="0.17685185185185184"/>
          <c:w val="0.79795828688127945"/>
          <c:h val="0.72694444444444439"/>
        </c:manualLayout>
      </c:layout>
      <c:barChart>
        <c:barDir val="col"/>
        <c:grouping val="clustered"/>
        <c:varyColors val="0"/>
        <c:ser>
          <c:idx val="0"/>
          <c:order val="0"/>
          <c:tx>
            <c:strRef>
              <c:f>Sheet1!$C$8</c:f>
              <c:strCache>
                <c:ptCount val="1"/>
                <c:pt idx="0">
                  <c:v>面積</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Sheet1!$B$9:$B$19</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Sheet1!$C$9:$C$19</c:f>
              <c:numCache>
                <c:formatCode>#,##0_);[Red]\(#,##0\)</c:formatCode>
                <c:ptCount val="11"/>
                <c:pt idx="0">
                  <c:v>735</c:v>
                </c:pt>
                <c:pt idx="1">
                  <c:v>1777</c:v>
                </c:pt>
                <c:pt idx="2">
                  <c:v>2584</c:v>
                </c:pt>
                <c:pt idx="3">
                  <c:v>3565</c:v>
                </c:pt>
                <c:pt idx="4">
                  <c:v>4356</c:v>
                </c:pt>
                <c:pt idx="5">
                  <c:v>5683</c:v>
                </c:pt>
                <c:pt idx="6">
                  <c:v>6724</c:v>
                </c:pt>
                <c:pt idx="7">
                  <c:v>6900</c:v>
                </c:pt>
                <c:pt idx="8">
                  <c:v>7313</c:v>
                </c:pt>
                <c:pt idx="9">
                  <c:v>7730</c:v>
                </c:pt>
                <c:pt idx="10">
                  <c:v>7940</c:v>
                </c:pt>
              </c:numCache>
            </c:numRef>
          </c:val>
          <c:extLst>
            <c:ext xmlns:c16="http://schemas.microsoft.com/office/drawing/2014/chart" uri="{C3380CC4-5D6E-409C-BE32-E72D297353CC}">
              <c16:uniqueId val="{00000000-3ED2-48D1-971C-D8C5689F55C2}"/>
            </c:ext>
          </c:extLst>
        </c:ser>
        <c:dLbls>
          <c:showLegendKey val="0"/>
          <c:showVal val="0"/>
          <c:showCatName val="0"/>
          <c:showSerName val="0"/>
          <c:showPercent val="0"/>
          <c:showBubbleSize val="0"/>
        </c:dLbls>
        <c:gapWidth val="160"/>
        <c:overlap val="-27"/>
        <c:axId val="1857284575"/>
        <c:axId val="1857277503"/>
      </c:barChart>
      <c:catAx>
        <c:axId val="1857284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857277503"/>
        <c:crosses val="autoZero"/>
        <c:auto val="1"/>
        <c:lblAlgn val="ctr"/>
        <c:lblOffset val="100"/>
        <c:noMultiLvlLbl val="0"/>
      </c:catAx>
      <c:valAx>
        <c:axId val="1857277503"/>
        <c:scaling>
          <c:orientation val="minMax"/>
          <c:max val="10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857284575"/>
        <c:crosses val="autoZero"/>
        <c:crossBetween val="between"/>
        <c:minorUnit val="2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chemeClr val="tx1"/>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BIZ UDPゴシック" panose="020B0400000000000000" pitchFamily="50" charset="-128"/>
                <a:ea typeface="BIZ UDPゴシック" panose="020B0400000000000000" pitchFamily="50" charset="-128"/>
                <a:cs typeface="+mn-cs"/>
              </a:defRPr>
            </a:pPr>
            <a:r>
              <a:rPr lang="ja-JP" sz="1400" b="0" dirty="0"/>
              <a:t>人工林間伐面積</a:t>
            </a:r>
          </a:p>
        </c:rich>
      </c:tx>
      <c:layout>
        <c:manualLayout>
          <c:xMode val="edge"/>
          <c:yMode val="edge"/>
          <c:x val="0.37107205922403164"/>
          <c:y val="5.295206259898729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5643454038997215"/>
          <c:y val="0.24802531692315757"/>
          <c:w val="0.81847445992327883"/>
          <c:h val="0.57397027894241204"/>
        </c:manualLayout>
      </c:layout>
      <c:barChart>
        <c:barDir val="col"/>
        <c:grouping val="clustered"/>
        <c:varyColors val="0"/>
        <c:ser>
          <c:idx val="0"/>
          <c:order val="0"/>
          <c:tx>
            <c:strRef>
              <c:f>年度別間伐実施面積!$B$1</c:f>
              <c:strCache>
                <c:ptCount val="1"/>
                <c:pt idx="0">
                  <c:v>面積</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年度別間伐実施面積!$A$2:$A$13</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年度別間伐実施面積!$B$2:$B$13</c:f>
              <c:numCache>
                <c:formatCode>General</c:formatCode>
                <c:ptCount val="12"/>
                <c:pt idx="0">
                  <c:v>343</c:v>
                </c:pt>
                <c:pt idx="1">
                  <c:v>431</c:v>
                </c:pt>
                <c:pt idx="2">
                  <c:v>312</c:v>
                </c:pt>
                <c:pt idx="3">
                  <c:v>445</c:v>
                </c:pt>
                <c:pt idx="4">
                  <c:v>402</c:v>
                </c:pt>
                <c:pt idx="5">
                  <c:v>371</c:v>
                </c:pt>
                <c:pt idx="6">
                  <c:v>366</c:v>
                </c:pt>
                <c:pt idx="7">
                  <c:v>280</c:v>
                </c:pt>
                <c:pt idx="8">
                  <c:v>342</c:v>
                </c:pt>
                <c:pt idx="9">
                  <c:v>348</c:v>
                </c:pt>
                <c:pt idx="10">
                  <c:v>404</c:v>
                </c:pt>
                <c:pt idx="11">
                  <c:v>328</c:v>
                </c:pt>
              </c:numCache>
            </c:numRef>
          </c:val>
          <c:extLst>
            <c:ext xmlns:c16="http://schemas.microsoft.com/office/drawing/2014/chart" uri="{C3380CC4-5D6E-409C-BE32-E72D297353CC}">
              <c16:uniqueId val="{00000000-A1CD-4C35-9720-5C277D587F27}"/>
            </c:ext>
          </c:extLst>
        </c:ser>
        <c:dLbls>
          <c:showLegendKey val="0"/>
          <c:showVal val="0"/>
          <c:showCatName val="0"/>
          <c:showSerName val="0"/>
          <c:showPercent val="0"/>
          <c:showBubbleSize val="0"/>
        </c:dLbls>
        <c:gapWidth val="160"/>
        <c:overlap val="-27"/>
        <c:axId val="1875074272"/>
        <c:axId val="1875072608"/>
      </c:barChart>
      <c:catAx>
        <c:axId val="1875074272"/>
        <c:scaling>
          <c:orientation val="minMax"/>
        </c:scaling>
        <c:delete val="0"/>
        <c:axPos val="b"/>
        <c:title>
          <c:tx>
            <c:rich>
              <a:bodyPr rot="0" spcFirstLastPara="1" vertOverflow="ellipsis" vert="horz" wrap="square" anchor="ctr" anchorCtr="1"/>
              <a:lstStyle/>
              <a:p>
                <a:pPr>
                  <a:defRPr sz="9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r>
                  <a:rPr lang="ja-JP" altLang="en-US" sz="900" dirty="0"/>
                  <a:t>（年度）</a:t>
                </a:r>
              </a:p>
            </c:rich>
          </c:tx>
          <c:layout>
            <c:manualLayout>
              <c:xMode val="edge"/>
              <c:yMode val="edge"/>
              <c:x val="0.88799130068944365"/>
              <c:y val="0.90059158592320943"/>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8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1875072608"/>
        <c:crossesAt val="0"/>
        <c:auto val="1"/>
        <c:lblAlgn val="ctr"/>
        <c:lblOffset val="100"/>
        <c:noMultiLvlLbl val="0"/>
      </c:catAx>
      <c:valAx>
        <c:axId val="1875072608"/>
        <c:scaling>
          <c:orientation val="minMax"/>
        </c:scaling>
        <c:delete val="0"/>
        <c:axPos val="l"/>
        <c:majorGridlines>
          <c:spPr>
            <a:ln w="9525" cap="flat" cmpd="sng" algn="ctr">
              <a:solidFill>
                <a:schemeClr val="bg1">
                  <a:lumMod val="85000"/>
                </a:schemeClr>
              </a:solidFill>
              <a:round/>
            </a:ln>
            <a:effectLst/>
          </c:spPr>
        </c:majorGridlines>
        <c:numFmt formatCode="General" sourceLinked="1"/>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1875074272"/>
        <c:crosses val="autoZero"/>
        <c:crossBetween val="between"/>
        <c:majorUnit val="100"/>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0.81489</cdr:x>
      <cdr:y>0.87965</cdr:y>
    </cdr:from>
    <cdr:to>
      <cdr:x>0.99568</cdr:x>
      <cdr:y>0.98249</cdr:y>
    </cdr:to>
    <cdr:sp macro="" textlink="">
      <cdr:nvSpPr>
        <cdr:cNvPr id="2" name="テキスト ボックス 1">
          <a:extLst xmlns:a="http://schemas.openxmlformats.org/drawingml/2006/main">
            <a:ext uri="{FF2B5EF4-FFF2-40B4-BE49-F238E27FC236}">
              <a16:creationId xmlns:a16="http://schemas.microsoft.com/office/drawing/2014/main" id="{94ACFEB0-5625-6174-B40C-92FA34508F00}"/>
            </a:ext>
          </a:extLst>
        </cdr:cNvPr>
        <cdr:cNvSpPr txBox="1"/>
      </cdr:nvSpPr>
      <cdr:spPr>
        <a:xfrm xmlns:a="http://schemas.openxmlformats.org/drawingml/2006/main">
          <a:off x="3732490" y="1757057"/>
          <a:ext cx="828085" cy="20541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ja-JP" altLang="en-US" sz="900" kern="1200" dirty="0">
              <a:latin typeface="BIZ UDPゴシック" panose="020B0400000000000000" pitchFamily="50" charset="-128"/>
              <a:ea typeface="BIZ UDPゴシック" panose="020B0400000000000000" pitchFamily="50" charset="-128"/>
            </a:rPr>
            <a:t>（年度末）</a:t>
          </a:r>
        </a:p>
      </cdr:txBody>
    </cdr:sp>
  </cdr:relSizeAnchor>
  <cdr:relSizeAnchor xmlns:cdr="http://schemas.openxmlformats.org/drawingml/2006/chartDrawing">
    <cdr:from>
      <cdr:x>0.01481</cdr:x>
      <cdr:y>0.10782</cdr:y>
    </cdr:from>
    <cdr:to>
      <cdr:x>0.1956</cdr:x>
      <cdr:y>0.21066</cdr:y>
    </cdr:to>
    <cdr:sp macro="" textlink="">
      <cdr:nvSpPr>
        <cdr:cNvPr id="3" name="テキスト ボックス 1">
          <a:extLst xmlns:a="http://schemas.openxmlformats.org/drawingml/2006/main">
            <a:ext uri="{FF2B5EF4-FFF2-40B4-BE49-F238E27FC236}">
              <a16:creationId xmlns:a16="http://schemas.microsoft.com/office/drawing/2014/main" id="{3C2E3F89-12FA-687C-9F4B-761B11AA7143}"/>
            </a:ext>
          </a:extLst>
        </cdr:cNvPr>
        <cdr:cNvSpPr txBox="1"/>
      </cdr:nvSpPr>
      <cdr:spPr>
        <a:xfrm xmlns:a="http://schemas.openxmlformats.org/drawingml/2006/main">
          <a:off x="67843" y="215358"/>
          <a:ext cx="828085" cy="20541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ja-JP" altLang="en-US" sz="900" kern="1200" dirty="0">
              <a:latin typeface="BIZ UDPゴシック" panose="020B0400000000000000" pitchFamily="50" charset="-128"/>
              <a:ea typeface="BIZ UDPゴシック" panose="020B0400000000000000" pitchFamily="50" charset="-128"/>
            </a:rPr>
            <a:t>（千</a:t>
          </a:r>
          <a:r>
            <a:rPr lang="en-US" altLang="ja-JP" sz="900" kern="1200" dirty="0">
              <a:latin typeface="BIZ UDPゴシック" panose="020B0400000000000000" pitchFamily="50" charset="-128"/>
              <a:ea typeface="BIZ UDPゴシック" panose="020B0400000000000000" pitchFamily="50" charset="-128"/>
            </a:rPr>
            <a:t>ha</a:t>
          </a:r>
          <a:r>
            <a:rPr lang="ja-JP" altLang="en-US" sz="900" kern="1200" dirty="0">
              <a:latin typeface="BIZ UDPゴシック" panose="020B0400000000000000" pitchFamily="50" charset="-128"/>
              <a:ea typeface="BIZ UDPゴシック" panose="020B0400000000000000" pitchFamily="50" charset="-128"/>
            </a:rPr>
            <a:t>）</a:t>
          </a:r>
        </a:p>
      </cdr:txBody>
    </cdr:sp>
  </cdr:relSizeAnchor>
</c:userShapes>
</file>

<file path=ppt/drawings/drawing2.xml><?xml version="1.0" encoding="utf-8"?>
<c:userShapes xmlns:c="http://schemas.openxmlformats.org/drawingml/2006/chart">
  <cdr:relSizeAnchor xmlns:cdr="http://schemas.openxmlformats.org/drawingml/2006/chartDrawing">
    <cdr:from>
      <cdr:x>0.79579</cdr:x>
      <cdr:y>0.8827</cdr:y>
    </cdr:from>
    <cdr:to>
      <cdr:x>0.97658</cdr:x>
      <cdr:y>0.98554</cdr:y>
    </cdr:to>
    <cdr:sp macro="" textlink="">
      <cdr:nvSpPr>
        <cdr:cNvPr id="2" name="テキスト ボックス 1">
          <a:extLst xmlns:a="http://schemas.openxmlformats.org/drawingml/2006/main">
            <a:ext uri="{FF2B5EF4-FFF2-40B4-BE49-F238E27FC236}">
              <a16:creationId xmlns:a16="http://schemas.microsoft.com/office/drawing/2014/main" id="{94ACFEB0-5625-6174-B40C-92FA34508F00}"/>
            </a:ext>
          </a:extLst>
        </cdr:cNvPr>
        <cdr:cNvSpPr txBox="1"/>
      </cdr:nvSpPr>
      <cdr:spPr>
        <a:xfrm xmlns:a="http://schemas.openxmlformats.org/drawingml/2006/main">
          <a:off x="3645015" y="1797740"/>
          <a:ext cx="828085" cy="2094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ja-JP" altLang="en-US" sz="900" kern="1200" dirty="0">
              <a:latin typeface="BIZ UDPゴシック" panose="020B0400000000000000" pitchFamily="50" charset="-128"/>
              <a:ea typeface="BIZ UDPゴシック" panose="020B0400000000000000" pitchFamily="50" charset="-128"/>
            </a:rPr>
            <a:t>（年度末）</a:t>
          </a:r>
        </a:p>
      </cdr:txBody>
    </cdr:sp>
  </cdr:relSizeAnchor>
  <cdr:relSizeAnchor xmlns:cdr="http://schemas.openxmlformats.org/drawingml/2006/chartDrawing">
    <cdr:from>
      <cdr:x>0</cdr:x>
      <cdr:y>0.12275</cdr:y>
    </cdr:from>
    <cdr:to>
      <cdr:x>0.1808</cdr:x>
      <cdr:y>0.22558</cdr:y>
    </cdr:to>
    <cdr:sp macro="" textlink="">
      <cdr:nvSpPr>
        <cdr:cNvPr id="3" name="テキスト ボックス 1">
          <a:extLst xmlns:a="http://schemas.openxmlformats.org/drawingml/2006/main">
            <a:ext uri="{FF2B5EF4-FFF2-40B4-BE49-F238E27FC236}">
              <a16:creationId xmlns:a16="http://schemas.microsoft.com/office/drawing/2014/main" id="{3C2E3F89-12FA-687C-9F4B-761B11AA7143}"/>
            </a:ext>
          </a:extLst>
        </cdr:cNvPr>
        <cdr:cNvSpPr txBox="1"/>
      </cdr:nvSpPr>
      <cdr:spPr>
        <a:xfrm xmlns:a="http://schemas.openxmlformats.org/drawingml/2006/main">
          <a:off x="0" y="250001"/>
          <a:ext cx="881459" cy="20942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ja-JP" altLang="en-US" sz="900" kern="1200" dirty="0">
              <a:latin typeface="BIZ UDPゴシック" panose="020B0400000000000000" pitchFamily="50" charset="-128"/>
              <a:ea typeface="BIZ UDPゴシック" panose="020B0400000000000000" pitchFamily="50" charset="-128"/>
            </a:rPr>
            <a:t>（千</a:t>
          </a:r>
          <a:r>
            <a:rPr lang="en-US" altLang="ja-JP" sz="900" kern="1200" dirty="0">
              <a:latin typeface="BIZ UDPゴシック" panose="020B0400000000000000" pitchFamily="50" charset="-128"/>
              <a:ea typeface="BIZ UDPゴシック" panose="020B0400000000000000" pitchFamily="50" charset="-128"/>
            </a:rPr>
            <a:t>ha</a:t>
          </a:r>
          <a:r>
            <a:rPr lang="ja-JP" altLang="en-US" sz="900" kern="1200" dirty="0">
              <a:latin typeface="BIZ UDPゴシック" panose="020B0400000000000000" pitchFamily="50" charset="-128"/>
              <a:ea typeface="BIZ UDPゴシック" panose="020B0400000000000000" pitchFamily="50" charset="-128"/>
            </a:rPr>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8693"/>
          </a:xfrm>
          <a:prstGeom prst="rect">
            <a:avLst/>
          </a:prstGeom>
        </p:spPr>
        <p:txBody>
          <a:bodyPr vert="horz" lIns="91433" tIns="45717" rIns="91433" bIns="45717" rtlCol="0"/>
          <a:lstStyle>
            <a:lvl1pPr algn="r">
              <a:defRPr sz="1200"/>
            </a:lvl1pPr>
          </a:lstStyle>
          <a:p>
            <a:fld id="{7AA82BE8-14AE-4FA1-A1A6-FC826D4D7218}" type="datetimeFigureOut">
              <a:rPr kumimoji="1" lang="ja-JP" altLang="en-US" smtClean="0"/>
              <a:t>2024/12/5</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33" tIns="45717" rIns="91433" bIns="45717" rtlCol="0" anchor="b"/>
          <a:lstStyle>
            <a:lvl1pPr algn="r">
              <a:defRPr sz="1200"/>
            </a:lvl1pPr>
          </a:lstStyle>
          <a:p>
            <a:fld id="{42BCD5E6-F018-433E-B370-F1BF433313C5}" type="slidenum">
              <a:rPr kumimoji="1" lang="ja-JP" altLang="en-US" smtClean="0"/>
              <a:t>‹#›</a:t>
            </a:fld>
            <a:endParaRPr kumimoji="1" lang="ja-JP" altLang="en-US"/>
          </a:p>
        </p:txBody>
      </p:sp>
    </p:spTree>
    <p:extLst>
      <p:ext uri="{BB962C8B-B14F-4D97-AF65-F5344CB8AC3E}">
        <p14:creationId xmlns:p14="http://schemas.microsoft.com/office/powerpoint/2010/main" val="31068931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2BCD5E6-F018-433E-B370-F1BF433313C5}" type="slidenum">
              <a:rPr kumimoji="1" lang="ja-JP" altLang="en-US" smtClean="0"/>
              <a:t>1</a:t>
            </a:fld>
            <a:endParaRPr kumimoji="1" lang="ja-JP" altLang="en-US"/>
          </a:p>
        </p:txBody>
      </p:sp>
    </p:spTree>
    <p:extLst>
      <p:ext uri="{BB962C8B-B14F-4D97-AF65-F5344CB8AC3E}">
        <p14:creationId xmlns:p14="http://schemas.microsoft.com/office/powerpoint/2010/main" val="3412596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2BCD5E6-F018-433E-B370-F1BF433313C5}" type="slidenum">
              <a:rPr kumimoji="1" lang="ja-JP" altLang="en-US" smtClean="0"/>
              <a:t>2</a:t>
            </a:fld>
            <a:endParaRPr kumimoji="1" lang="ja-JP" altLang="en-US"/>
          </a:p>
        </p:txBody>
      </p:sp>
    </p:spTree>
    <p:extLst>
      <p:ext uri="{BB962C8B-B14F-4D97-AF65-F5344CB8AC3E}">
        <p14:creationId xmlns:p14="http://schemas.microsoft.com/office/powerpoint/2010/main" val="3266917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fontAlgn="base">
              <a:spcAft>
                <a:spcPts val="300"/>
              </a:spcAft>
              <a:defRPr/>
            </a:pPr>
            <a:endParaRPr lang="en-US" altLang="ja-JP" kern="100" dirty="0">
              <a:latin typeface="+mj-ea"/>
              <a:ea typeface="+mj-ea"/>
              <a:cs typeface="Times New Roman" panose="02020603050405020304" pitchFamily="18" charset="0"/>
            </a:endParaRPr>
          </a:p>
          <a:p>
            <a:pPr fontAlgn="base">
              <a:spcAft>
                <a:spcPts val="300"/>
              </a:spcAft>
            </a:pPr>
            <a:endParaRPr lang="ja-JP" altLang="en-US" dirty="0">
              <a:latin typeface="+mj-lt"/>
              <a:cs typeface="ＭＳ Ｐゴシック" panose="020B0600070205080204" pitchFamily="50" charset="-128"/>
            </a:endParaRPr>
          </a:p>
          <a:p>
            <a:pPr fontAlgn="base">
              <a:spcAft>
                <a:spcPts val="300"/>
              </a:spcAft>
            </a:pPr>
            <a:r>
              <a:rPr lang="en-US" altLang="ja-JP" dirty="0">
                <a:solidFill>
                  <a:srgbClr val="000000"/>
                </a:solidFill>
                <a:latin typeface="+mj-lt"/>
                <a:ea typeface="ＭＳ Ｐゴシック" panose="020B0600070205080204" pitchFamily="50" charset="-128"/>
                <a:cs typeface="ＭＳ Ｐゴシック" panose="020B0600070205080204" pitchFamily="50" charset="-128"/>
              </a:rPr>
              <a:t> </a:t>
            </a:r>
            <a:endParaRPr lang="ja-JP" altLang="en-US" dirty="0">
              <a:latin typeface="+mj-lt"/>
              <a:ea typeface="ＭＳ Ｐゴシック" panose="020B0600070205080204" pitchFamily="50" charset="-128"/>
              <a:cs typeface="ＭＳ Ｐゴシック" panose="020B0600070205080204"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42BCD5E6-F018-433E-B370-F1BF433313C5}" type="slidenum">
              <a:rPr kumimoji="1" lang="ja-JP" altLang="en-US" smtClean="0"/>
              <a:t>3</a:t>
            </a:fld>
            <a:endParaRPr kumimoji="1" lang="ja-JP" altLang="en-US"/>
          </a:p>
        </p:txBody>
      </p:sp>
    </p:spTree>
    <p:extLst>
      <p:ext uri="{BB962C8B-B14F-4D97-AF65-F5344CB8AC3E}">
        <p14:creationId xmlns:p14="http://schemas.microsoft.com/office/powerpoint/2010/main" val="1842139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ts val="2300"/>
              </a:lnSpc>
            </a:pPr>
            <a:endParaRPr lang="en-US" altLang="ja-JP" kern="100" dirty="0">
              <a:latin typeface="+mj-ea"/>
              <a:ea typeface="+mj-ea"/>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42BCD5E6-F018-433E-B370-F1BF433313C5}" type="slidenum">
              <a:rPr kumimoji="1" lang="ja-JP" altLang="en-US" smtClean="0"/>
              <a:t>4</a:t>
            </a:fld>
            <a:endParaRPr kumimoji="1" lang="ja-JP" altLang="en-US"/>
          </a:p>
        </p:txBody>
      </p:sp>
    </p:spTree>
    <p:extLst>
      <p:ext uri="{BB962C8B-B14F-4D97-AF65-F5344CB8AC3E}">
        <p14:creationId xmlns:p14="http://schemas.microsoft.com/office/powerpoint/2010/main" val="2208438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2BCD5E6-F018-433E-B370-F1BF433313C5}" type="slidenum">
              <a:rPr kumimoji="1" lang="ja-JP" altLang="en-US" smtClean="0"/>
              <a:t>5</a:t>
            </a:fld>
            <a:endParaRPr kumimoji="1" lang="ja-JP" altLang="en-US"/>
          </a:p>
        </p:txBody>
      </p:sp>
    </p:spTree>
    <p:extLst>
      <p:ext uri="{BB962C8B-B14F-4D97-AF65-F5344CB8AC3E}">
        <p14:creationId xmlns:p14="http://schemas.microsoft.com/office/powerpoint/2010/main" val="3568430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AF9CF9E-D306-4B3C-904E-575BD90BE0F2}" type="datetimeFigureOut">
              <a:rPr kumimoji="1" lang="ja-JP" altLang="en-US" smtClean="0"/>
              <a:t>2024/12/5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C98679-DB8E-4436-956E-EE0AB4DF7234}" type="slidenum">
              <a:rPr kumimoji="1" lang="ja-JP" altLang="en-US" smtClean="0"/>
              <a:t>‹#›</a:t>
            </a:fld>
            <a:endParaRPr kumimoji="1" lang="ja-JP" altLang="en-US"/>
          </a:p>
        </p:txBody>
      </p:sp>
    </p:spTree>
    <p:extLst>
      <p:ext uri="{BB962C8B-B14F-4D97-AF65-F5344CB8AC3E}">
        <p14:creationId xmlns:p14="http://schemas.microsoft.com/office/powerpoint/2010/main" val="4232491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AF9CF9E-D306-4B3C-904E-575BD90BE0F2}" type="datetimeFigureOut">
              <a:rPr kumimoji="1" lang="ja-JP" altLang="en-US" smtClean="0"/>
              <a:t>2024/12/5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C98679-DB8E-4436-956E-EE0AB4DF7234}" type="slidenum">
              <a:rPr kumimoji="1" lang="ja-JP" altLang="en-US" smtClean="0"/>
              <a:t>‹#›</a:t>
            </a:fld>
            <a:endParaRPr kumimoji="1" lang="ja-JP" altLang="en-US"/>
          </a:p>
        </p:txBody>
      </p:sp>
    </p:spTree>
    <p:extLst>
      <p:ext uri="{BB962C8B-B14F-4D97-AF65-F5344CB8AC3E}">
        <p14:creationId xmlns:p14="http://schemas.microsoft.com/office/powerpoint/2010/main" val="1165481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AF9CF9E-D306-4B3C-904E-575BD90BE0F2}" type="datetimeFigureOut">
              <a:rPr kumimoji="1" lang="ja-JP" altLang="en-US" smtClean="0"/>
              <a:t>2024/12/5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C98679-DB8E-4436-956E-EE0AB4DF7234}" type="slidenum">
              <a:rPr kumimoji="1" lang="ja-JP" altLang="en-US" smtClean="0"/>
              <a:t>‹#›</a:t>
            </a:fld>
            <a:endParaRPr kumimoji="1" lang="ja-JP" altLang="en-US"/>
          </a:p>
        </p:txBody>
      </p:sp>
    </p:spTree>
    <p:extLst>
      <p:ext uri="{BB962C8B-B14F-4D97-AF65-F5344CB8AC3E}">
        <p14:creationId xmlns:p14="http://schemas.microsoft.com/office/powerpoint/2010/main" val="2440562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AF9CF9E-D306-4B3C-904E-575BD90BE0F2}" type="datetimeFigureOut">
              <a:rPr kumimoji="1" lang="ja-JP" altLang="en-US" smtClean="0"/>
              <a:t>2024/12/5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C98679-DB8E-4436-956E-EE0AB4DF7234}" type="slidenum">
              <a:rPr kumimoji="1" lang="ja-JP" altLang="en-US" smtClean="0"/>
              <a:t>‹#›</a:t>
            </a:fld>
            <a:endParaRPr kumimoji="1" lang="ja-JP" altLang="en-US"/>
          </a:p>
        </p:txBody>
      </p:sp>
    </p:spTree>
    <p:extLst>
      <p:ext uri="{BB962C8B-B14F-4D97-AF65-F5344CB8AC3E}">
        <p14:creationId xmlns:p14="http://schemas.microsoft.com/office/powerpoint/2010/main" val="2696262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AF9CF9E-D306-4B3C-904E-575BD90BE0F2}" type="datetimeFigureOut">
              <a:rPr kumimoji="1" lang="ja-JP" altLang="en-US" smtClean="0"/>
              <a:t>2024/12/5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C98679-DB8E-4436-956E-EE0AB4DF7234}" type="slidenum">
              <a:rPr kumimoji="1" lang="ja-JP" altLang="en-US" smtClean="0"/>
              <a:t>‹#›</a:t>
            </a:fld>
            <a:endParaRPr kumimoji="1" lang="ja-JP" altLang="en-US"/>
          </a:p>
        </p:txBody>
      </p:sp>
    </p:spTree>
    <p:extLst>
      <p:ext uri="{BB962C8B-B14F-4D97-AF65-F5344CB8AC3E}">
        <p14:creationId xmlns:p14="http://schemas.microsoft.com/office/powerpoint/2010/main" val="1233262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AF9CF9E-D306-4B3C-904E-575BD90BE0F2}" type="datetimeFigureOut">
              <a:rPr kumimoji="1" lang="ja-JP" altLang="en-US" smtClean="0"/>
              <a:t>2024/12/5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7C98679-DB8E-4436-956E-EE0AB4DF7234}" type="slidenum">
              <a:rPr kumimoji="1" lang="ja-JP" altLang="en-US" smtClean="0"/>
              <a:t>‹#›</a:t>
            </a:fld>
            <a:endParaRPr kumimoji="1" lang="ja-JP" altLang="en-US"/>
          </a:p>
        </p:txBody>
      </p:sp>
    </p:spTree>
    <p:extLst>
      <p:ext uri="{BB962C8B-B14F-4D97-AF65-F5344CB8AC3E}">
        <p14:creationId xmlns:p14="http://schemas.microsoft.com/office/powerpoint/2010/main" val="339694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AF9CF9E-D306-4B3C-904E-575BD90BE0F2}" type="datetimeFigureOut">
              <a:rPr kumimoji="1" lang="ja-JP" altLang="en-US" smtClean="0"/>
              <a:t>2024/12/5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7C98679-DB8E-4436-956E-EE0AB4DF7234}" type="slidenum">
              <a:rPr kumimoji="1" lang="ja-JP" altLang="en-US" smtClean="0"/>
              <a:t>‹#›</a:t>
            </a:fld>
            <a:endParaRPr kumimoji="1" lang="ja-JP" altLang="en-US"/>
          </a:p>
        </p:txBody>
      </p:sp>
    </p:spTree>
    <p:extLst>
      <p:ext uri="{BB962C8B-B14F-4D97-AF65-F5344CB8AC3E}">
        <p14:creationId xmlns:p14="http://schemas.microsoft.com/office/powerpoint/2010/main" val="1023948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AF9CF9E-D306-4B3C-904E-575BD90BE0F2}" type="datetimeFigureOut">
              <a:rPr kumimoji="1" lang="ja-JP" altLang="en-US" smtClean="0"/>
              <a:t>2024/12/5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7C98679-DB8E-4436-956E-EE0AB4DF7234}" type="slidenum">
              <a:rPr kumimoji="1" lang="ja-JP" altLang="en-US" smtClean="0"/>
              <a:t>‹#›</a:t>
            </a:fld>
            <a:endParaRPr kumimoji="1" lang="ja-JP" altLang="en-US"/>
          </a:p>
        </p:txBody>
      </p:sp>
    </p:spTree>
    <p:extLst>
      <p:ext uri="{BB962C8B-B14F-4D97-AF65-F5344CB8AC3E}">
        <p14:creationId xmlns:p14="http://schemas.microsoft.com/office/powerpoint/2010/main" val="427467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F9CF9E-D306-4B3C-904E-575BD90BE0F2}" type="datetimeFigureOut">
              <a:rPr kumimoji="1" lang="ja-JP" altLang="en-US" smtClean="0"/>
              <a:t>2024/12/5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7C98679-DB8E-4436-956E-EE0AB4DF7234}" type="slidenum">
              <a:rPr kumimoji="1" lang="ja-JP" altLang="en-US" smtClean="0"/>
              <a:t>‹#›</a:t>
            </a:fld>
            <a:endParaRPr kumimoji="1" lang="ja-JP" altLang="en-US"/>
          </a:p>
        </p:txBody>
      </p:sp>
    </p:spTree>
    <p:extLst>
      <p:ext uri="{BB962C8B-B14F-4D97-AF65-F5344CB8AC3E}">
        <p14:creationId xmlns:p14="http://schemas.microsoft.com/office/powerpoint/2010/main" val="2813040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AF9CF9E-D306-4B3C-904E-575BD90BE0F2}" type="datetimeFigureOut">
              <a:rPr kumimoji="1" lang="ja-JP" altLang="en-US" smtClean="0"/>
              <a:t>2024/12/5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7C98679-DB8E-4436-956E-EE0AB4DF7234}" type="slidenum">
              <a:rPr kumimoji="1" lang="ja-JP" altLang="en-US" smtClean="0"/>
              <a:t>‹#›</a:t>
            </a:fld>
            <a:endParaRPr kumimoji="1" lang="ja-JP" altLang="en-US"/>
          </a:p>
        </p:txBody>
      </p:sp>
    </p:spTree>
    <p:extLst>
      <p:ext uri="{BB962C8B-B14F-4D97-AF65-F5344CB8AC3E}">
        <p14:creationId xmlns:p14="http://schemas.microsoft.com/office/powerpoint/2010/main" val="374652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AF9CF9E-D306-4B3C-904E-575BD90BE0F2}" type="datetimeFigureOut">
              <a:rPr kumimoji="1" lang="ja-JP" altLang="en-US" smtClean="0"/>
              <a:t>2024/12/5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7C98679-DB8E-4436-956E-EE0AB4DF7234}" type="slidenum">
              <a:rPr kumimoji="1" lang="ja-JP" altLang="en-US" smtClean="0"/>
              <a:t>‹#›</a:t>
            </a:fld>
            <a:endParaRPr kumimoji="1" lang="ja-JP" altLang="en-US"/>
          </a:p>
        </p:txBody>
      </p:sp>
    </p:spTree>
    <p:extLst>
      <p:ext uri="{BB962C8B-B14F-4D97-AF65-F5344CB8AC3E}">
        <p14:creationId xmlns:p14="http://schemas.microsoft.com/office/powerpoint/2010/main" val="885543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F9CF9E-D306-4B3C-904E-575BD90BE0F2}" type="datetimeFigureOut">
              <a:rPr kumimoji="1" lang="ja-JP" altLang="en-US" smtClean="0"/>
              <a:t>2024/12/5</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98679-DB8E-4436-956E-EE0AB4DF7234}" type="slidenum">
              <a:rPr kumimoji="1" lang="ja-JP" altLang="en-US" smtClean="0"/>
              <a:t>‹#›</a:t>
            </a:fld>
            <a:endParaRPr kumimoji="1" lang="ja-JP" altLang="en-US"/>
          </a:p>
        </p:txBody>
      </p:sp>
    </p:spTree>
    <p:extLst>
      <p:ext uri="{BB962C8B-B14F-4D97-AF65-F5344CB8AC3E}">
        <p14:creationId xmlns:p14="http://schemas.microsoft.com/office/powerpoint/2010/main" val="2515813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69AD38-7738-116B-D55B-48113ADB8B0B}"/>
              </a:ext>
            </a:extLst>
          </p:cNvPr>
          <p:cNvSpPr txBox="1">
            <a:spLocks/>
          </p:cNvSpPr>
          <p:nvPr/>
        </p:nvSpPr>
        <p:spPr bwMode="auto">
          <a:xfrm>
            <a:off x="1" y="2213202"/>
            <a:ext cx="9905999" cy="1124399"/>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bevelT/>
          </a:sp3d>
          <a:extLst>
            <a:ext uri="{91240B29-F687-4F45-9708-019B960494DF}">
              <a14:hiddenLine xmlns:a14="http://schemas.microsoft.com/office/drawing/2010/main" w="9525">
                <a:solidFill>
                  <a:srgbClr val="000000"/>
                </a:solidFill>
                <a:miter lim="800000"/>
                <a:headEnd/>
                <a:tailEnd/>
              </a14:hiddenLine>
            </a:ext>
          </a:extLst>
        </p:spPr>
        <p:txBody>
          <a:bodyPr vert="horz" wrap="square" lIns="99060" tIns="49530" rIns="99060" bIns="4953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defTabSz="990570" fontAlgn="auto">
              <a:spcAft>
                <a:spcPts val="0"/>
              </a:spcAft>
              <a:defRPr/>
            </a:pPr>
            <a:r>
              <a:rPr lang="ja-JP" altLang="en-US" sz="3200" b="1" dirty="0">
                <a:solidFill>
                  <a:sysClr val="window" lastClr="FFFFFF"/>
                </a:solidFill>
                <a:latin typeface="BIZ UDPゴシック" panose="020B0400000000000000" pitchFamily="50" charset="-128"/>
                <a:ea typeface="BIZ UDPゴシック" panose="020B0400000000000000" pitchFamily="50" charset="-128"/>
              </a:rPr>
              <a:t>　大阪の状況（森林・林業）</a:t>
            </a:r>
          </a:p>
        </p:txBody>
      </p:sp>
      <p:sp>
        <p:nvSpPr>
          <p:cNvPr id="4" name="サブタイトル 2">
            <a:extLst>
              <a:ext uri="{FF2B5EF4-FFF2-40B4-BE49-F238E27FC236}">
                <a16:creationId xmlns:a16="http://schemas.microsoft.com/office/drawing/2014/main" id="{92FF439D-C5ED-41AC-8C29-4C468BDC18D2}"/>
              </a:ext>
            </a:extLst>
          </p:cNvPr>
          <p:cNvSpPr txBox="1">
            <a:spLocks/>
          </p:cNvSpPr>
          <p:nvPr/>
        </p:nvSpPr>
        <p:spPr bwMode="auto">
          <a:xfrm>
            <a:off x="8106654" y="260648"/>
            <a:ext cx="1378168" cy="36933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defTabSz="990570" fontAlgn="base">
              <a:spcBef>
                <a:spcPct val="20000"/>
              </a:spcBef>
              <a:spcAft>
                <a:spcPct val="0"/>
              </a:spcAft>
              <a:defRPr/>
            </a:pPr>
            <a:r>
              <a:rPr lang="ja-JP" altLang="en-US" kern="0" dirty="0">
                <a:latin typeface="BIZ UDPゴシック" panose="020B0400000000000000" pitchFamily="50" charset="-128"/>
                <a:ea typeface="BIZ UDPゴシック" panose="020B0400000000000000" pitchFamily="50" charset="-128"/>
              </a:rPr>
              <a:t>資料２－１</a:t>
            </a:r>
          </a:p>
        </p:txBody>
      </p:sp>
    </p:spTree>
    <p:extLst>
      <p:ext uri="{BB962C8B-B14F-4D97-AF65-F5344CB8AC3E}">
        <p14:creationId xmlns:p14="http://schemas.microsoft.com/office/powerpoint/2010/main" val="3791601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矢印: 右 27">
            <a:extLst>
              <a:ext uri="{FF2B5EF4-FFF2-40B4-BE49-F238E27FC236}">
                <a16:creationId xmlns:a16="http://schemas.microsoft.com/office/drawing/2014/main" id="{2B56B7F9-9E43-0AF9-13DD-86EEDB66C8CF}"/>
              </a:ext>
            </a:extLst>
          </p:cNvPr>
          <p:cNvSpPr/>
          <p:nvPr/>
        </p:nvSpPr>
        <p:spPr>
          <a:xfrm>
            <a:off x="5301844" y="1196772"/>
            <a:ext cx="3190127" cy="207597"/>
          </a:xfrm>
          <a:prstGeom prst="rightArrow">
            <a:avLst>
              <a:gd name="adj1" fmla="val 42002"/>
              <a:gd name="adj2" fmla="val 139276"/>
            </a:avLst>
          </a:prstGeom>
          <a:solidFill>
            <a:srgbClr val="FFE699">
              <a:alpha val="61176"/>
            </a:srgb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6" name="グラフ 25">
            <a:extLst>
              <a:ext uri="{FF2B5EF4-FFF2-40B4-BE49-F238E27FC236}">
                <a16:creationId xmlns:a16="http://schemas.microsoft.com/office/drawing/2014/main" id="{F9E2EE3A-2B18-4A15-846B-95129B836F6E}"/>
              </a:ext>
            </a:extLst>
          </p:cNvPr>
          <p:cNvGraphicFramePr>
            <a:graphicFrameLocks/>
          </p:cNvGraphicFramePr>
          <p:nvPr/>
        </p:nvGraphicFramePr>
        <p:xfrm>
          <a:off x="4725346" y="581201"/>
          <a:ext cx="4580369" cy="1997461"/>
        </p:xfrm>
        <a:graphic>
          <a:graphicData uri="http://schemas.openxmlformats.org/drawingml/2006/chart">
            <c:chart xmlns:c="http://schemas.openxmlformats.org/drawingml/2006/chart" xmlns:r="http://schemas.openxmlformats.org/officeDocument/2006/relationships" r:id="rId3"/>
          </a:graphicData>
        </a:graphic>
      </p:graphicFrame>
      <p:sp>
        <p:nvSpPr>
          <p:cNvPr id="15" name="矢印: 右 14">
            <a:extLst>
              <a:ext uri="{FF2B5EF4-FFF2-40B4-BE49-F238E27FC236}">
                <a16:creationId xmlns:a16="http://schemas.microsoft.com/office/drawing/2014/main" id="{E1D693C6-C4B0-9370-2327-6B1457F9FEBE}"/>
              </a:ext>
            </a:extLst>
          </p:cNvPr>
          <p:cNvSpPr/>
          <p:nvPr/>
        </p:nvSpPr>
        <p:spPr>
          <a:xfrm>
            <a:off x="696073" y="1177736"/>
            <a:ext cx="3190127" cy="207597"/>
          </a:xfrm>
          <a:prstGeom prst="rightArrow">
            <a:avLst>
              <a:gd name="adj1" fmla="val 42002"/>
              <a:gd name="adj2" fmla="val 139276"/>
            </a:avLst>
          </a:prstGeom>
          <a:solidFill>
            <a:srgbClr val="FFE699">
              <a:alpha val="61176"/>
            </a:srgb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0" name="グラフ 9">
            <a:extLst>
              <a:ext uri="{FF2B5EF4-FFF2-40B4-BE49-F238E27FC236}">
                <a16:creationId xmlns:a16="http://schemas.microsoft.com/office/drawing/2014/main" id="{C9F03ABA-0A12-40C8-9C62-53B2B2C3FE54}"/>
              </a:ext>
            </a:extLst>
          </p:cNvPr>
          <p:cNvGraphicFramePr>
            <a:graphicFrameLocks/>
          </p:cNvGraphicFramePr>
          <p:nvPr/>
        </p:nvGraphicFramePr>
        <p:xfrm>
          <a:off x="179758" y="558040"/>
          <a:ext cx="4580370" cy="2036633"/>
        </p:xfrm>
        <a:graphic>
          <a:graphicData uri="http://schemas.openxmlformats.org/drawingml/2006/chart">
            <c:chart xmlns:c="http://schemas.openxmlformats.org/drawingml/2006/chart" xmlns:r="http://schemas.openxmlformats.org/officeDocument/2006/relationships" r:id="rId4"/>
          </a:graphicData>
        </a:graphic>
      </p:graphicFrame>
      <p:sp>
        <p:nvSpPr>
          <p:cNvPr id="13" name="タイトル 1">
            <a:extLst>
              <a:ext uri="{FF2B5EF4-FFF2-40B4-BE49-F238E27FC236}">
                <a16:creationId xmlns:a16="http://schemas.microsoft.com/office/drawing/2014/main" id="{AA7CD870-AA7B-41EF-B968-9C2AEFBCAAEA}"/>
              </a:ext>
            </a:extLst>
          </p:cNvPr>
          <p:cNvSpPr txBox="1">
            <a:spLocks/>
          </p:cNvSpPr>
          <p:nvPr/>
        </p:nvSpPr>
        <p:spPr bwMode="auto">
          <a:xfrm>
            <a:off x="0" y="-13515"/>
            <a:ext cx="9905999" cy="468000"/>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9060" tIns="49530" rIns="99060" bIns="4953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algn="l" defTabSz="990570" fontAlgn="auto">
              <a:spcAft>
                <a:spcPts val="0"/>
              </a:spcAft>
              <a:defRPr/>
            </a:pPr>
            <a:r>
              <a:rPr lang="ja-JP" altLang="en-US" sz="2000" b="1" dirty="0">
                <a:solidFill>
                  <a:sysClr val="window" lastClr="FFFFFF"/>
                </a:solidFill>
                <a:latin typeface="BIZ UDPゴシック" panose="020B0400000000000000" pitchFamily="50" charset="-128"/>
                <a:ea typeface="BIZ UDPゴシック" panose="020B0400000000000000" pitchFamily="50" charset="-128"/>
              </a:rPr>
              <a:t>　森林・林業の状況 ： 森林面積、林業労働力</a:t>
            </a:r>
          </a:p>
        </p:txBody>
      </p:sp>
      <p:sp>
        <p:nvSpPr>
          <p:cNvPr id="14" name="円/楕円 30">
            <a:extLst>
              <a:ext uri="{FF2B5EF4-FFF2-40B4-BE49-F238E27FC236}">
                <a16:creationId xmlns:a16="http://schemas.microsoft.com/office/drawing/2014/main" id="{C750FD1C-55A7-4BAC-BA42-270BC0E8D620}"/>
              </a:ext>
            </a:extLst>
          </p:cNvPr>
          <p:cNvSpPr/>
          <p:nvPr/>
        </p:nvSpPr>
        <p:spPr>
          <a:xfrm>
            <a:off x="9419757" y="32608"/>
            <a:ext cx="360000" cy="360000"/>
          </a:xfrm>
          <a:prstGeom prst="ellipse">
            <a:avLst/>
          </a:prstGeom>
          <a:solidFill>
            <a:schemeClr val="bg1"/>
          </a:solidFill>
          <a:ln w="1270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36000" rtlCol="0" anchor="ctr" anchorCtr="1"/>
          <a:lstStyle/>
          <a:p>
            <a:pPr algn="ctr"/>
            <a:fld id="{9439D75A-5D0D-4091-BA6B-B620B8DC6492}" type="slidenum">
              <a:rPr lang="ja-JP" altLang="en-US" sz="1400" b="1">
                <a:solidFill>
                  <a:schemeClr val="accent6">
                    <a:lumMod val="50000"/>
                  </a:schemeClr>
                </a:solidFill>
                <a:latin typeface="BIZ UDPゴシック" panose="020B0400000000000000" pitchFamily="50" charset="-128"/>
                <a:ea typeface="BIZ UDPゴシック" panose="020B0400000000000000" pitchFamily="50" charset="-128"/>
              </a:rPr>
              <a:t>1</a:t>
            </a:fld>
            <a:endParaRPr lang="en-US" altLang="ja-JP" sz="1400" b="1" dirty="0">
              <a:solidFill>
                <a:schemeClr val="accent6">
                  <a:lumMod val="50000"/>
                </a:schemeClr>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1EB3FE9E-06D0-43AE-8F05-2552EBDBA599}"/>
              </a:ext>
            </a:extLst>
          </p:cNvPr>
          <p:cNvSpPr txBox="1"/>
          <p:nvPr/>
        </p:nvSpPr>
        <p:spPr>
          <a:xfrm>
            <a:off x="325835" y="2838753"/>
            <a:ext cx="4116750" cy="584775"/>
          </a:xfrm>
          <a:prstGeom prst="rect">
            <a:avLst/>
          </a:prstGeom>
          <a:noFill/>
          <a:ln w="19050">
            <a:solidFill>
              <a:schemeClr val="accent6">
                <a:lumMod val="60000"/>
                <a:lumOff val="40000"/>
              </a:schemeClr>
            </a:solidFill>
          </a:ln>
        </p:spPr>
        <p:txBody>
          <a:bodyPr wrap="square" rtlCol="0">
            <a:spAutoFit/>
          </a:bodyPr>
          <a:lstStyle/>
          <a:p>
            <a:pPr marL="285750" indent="-285750">
              <a:buFont typeface="BIZ UDPゴシック" panose="020B0400000000000000" pitchFamily="50" charset="-128"/>
              <a:buChar char="○"/>
            </a:pPr>
            <a:r>
              <a:rPr lang="ja-JP" altLang="en-US" sz="1600" dirty="0">
                <a:latin typeface="BIZ UDPゴシック" panose="020B0400000000000000" pitchFamily="50" charset="-128"/>
                <a:ea typeface="BIZ UDPゴシック" panose="020B0400000000000000" pitchFamily="50" charset="-128"/>
              </a:rPr>
              <a:t>森林面積は、ほぼ横ばいで推移。</a:t>
            </a:r>
            <a:endParaRPr lang="en-US" altLang="ja-JP" sz="1600" dirty="0">
              <a:latin typeface="BIZ UDPゴシック" panose="020B0400000000000000" pitchFamily="50" charset="-128"/>
              <a:ea typeface="BIZ UDPゴシック" panose="020B0400000000000000" pitchFamily="50" charset="-128"/>
            </a:endParaRPr>
          </a:p>
          <a:p>
            <a:pPr marL="285750" indent="-285750">
              <a:buFont typeface="BIZ UDPゴシック" panose="020B0400000000000000" pitchFamily="50" charset="-128"/>
              <a:buChar char="○"/>
            </a:pPr>
            <a:r>
              <a:rPr lang="ja-JP" altLang="en-US" sz="1600" dirty="0">
                <a:latin typeface="BIZ UDPゴシック" panose="020B0400000000000000" pitchFamily="50" charset="-128"/>
                <a:ea typeface="BIZ UDPゴシック" panose="020B0400000000000000" pitchFamily="50" charset="-128"/>
              </a:rPr>
              <a:t>人工林、天然林ともに整備・保全が必要。</a:t>
            </a:r>
            <a:endParaRPr lang="en-US" altLang="ja-JP" sz="16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172D3392-3AA0-4689-8F76-5853FA68AD82}"/>
              </a:ext>
            </a:extLst>
          </p:cNvPr>
          <p:cNvSpPr txBox="1"/>
          <p:nvPr/>
        </p:nvSpPr>
        <p:spPr>
          <a:xfrm>
            <a:off x="5732641" y="2624209"/>
            <a:ext cx="2440092" cy="261610"/>
          </a:xfrm>
          <a:prstGeom prst="rect">
            <a:avLst/>
          </a:prstGeom>
          <a:noFill/>
        </p:spPr>
        <p:txBody>
          <a:bodyPr wrap="none" rtlCol="0">
            <a:spAutoFit/>
          </a:bodyPr>
          <a:lstStyle/>
          <a:p>
            <a:r>
              <a:rPr kumimoji="1" lang="ja-JP" altLang="en-US" sz="1100" dirty="0">
                <a:latin typeface="BIZ UDPゴシック" panose="020B0400000000000000" pitchFamily="50" charset="-128"/>
                <a:ea typeface="BIZ UDPゴシック" panose="020B0400000000000000" pitchFamily="50" charset="-128"/>
              </a:rPr>
              <a:t>人工林と天然林の割合（２０２４年度）</a:t>
            </a:r>
          </a:p>
        </p:txBody>
      </p:sp>
      <p:sp>
        <p:nvSpPr>
          <p:cNvPr id="7" name="正方形/長方形 6">
            <a:extLst>
              <a:ext uri="{FF2B5EF4-FFF2-40B4-BE49-F238E27FC236}">
                <a16:creationId xmlns:a16="http://schemas.microsoft.com/office/drawing/2014/main" id="{CB7EC8B0-64BE-4ACD-BC22-B3E3C319CF1B}"/>
              </a:ext>
            </a:extLst>
          </p:cNvPr>
          <p:cNvSpPr/>
          <p:nvPr/>
        </p:nvSpPr>
        <p:spPr>
          <a:xfrm>
            <a:off x="5024783" y="2605827"/>
            <a:ext cx="4072129" cy="970726"/>
          </a:xfrm>
          <a:prstGeom prst="rect">
            <a:avLst/>
          </a:prstGeom>
          <a:noFill/>
          <a:ln>
            <a:solidFill>
              <a:schemeClr val="accent6">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0" name="グラフ 19">
            <a:extLst>
              <a:ext uri="{FF2B5EF4-FFF2-40B4-BE49-F238E27FC236}">
                <a16:creationId xmlns:a16="http://schemas.microsoft.com/office/drawing/2014/main" id="{A7CBF111-BC87-407B-B2EE-C8E0466EDF8D}"/>
              </a:ext>
            </a:extLst>
          </p:cNvPr>
          <p:cNvGraphicFramePr>
            <a:graphicFrameLocks/>
          </p:cNvGraphicFramePr>
          <p:nvPr/>
        </p:nvGraphicFramePr>
        <p:xfrm>
          <a:off x="5207232" y="2840150"/>
          <a:ext cx="3664647" cy="58337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グラフ 17">
            <a:extLst>
              <a:ext uri="{FF2B5EF4-FFF2-40B4-BE49-F238E27FC236}">
                <a16:creationId xmlns:a16="http://schemas.microsoft.com/office/drawing/2014/main" id="{2F054AC6-DF36-41C6-BF38-065207A3B216}"/>
              </a:ext>
            </a:extLst>
          </p:cNvPr>
          <p:cNvGraphicFramePr>
            <a:graphicFrameLocks/>
          </p:cNvGraphicFramePr>
          <p:nvPr>
            <p:extLst>
              <p:ext uri="{D42A27DB-BD31-4B8C-83A1-F6EECF244321}">
                <p14:modId xmlns:p14="http://schemas.microsoft.com/office/powerpoint/2010/main" val="3408885071"/>
              </p:ext>
            </p:extLst>
          </p:nvPr>
        </p:nvGraphicFramePr>
        <p:xfrm>
          <a:off x="5055084" y="3807558"/>
          <a:ext cx="3979536" cy="2118862"/>
        </p:xfrm>
        <a:graphic>
          <a:graphicData uri="http://schemas.openxmlformats.org/drawingml/2006/chart">
            <c:chart xmlns:c="http://schemas.openxmlformats.org/drawingml/2006/chart" xmlns:r="http://schemas.openxmlformats.org/officeDocument/2006/relationships" r:id="rId6"/>
          </a:graphicData>
        </a:graphic>
      </p:graphicFrame>
      <p:sp>
        <p:nvSpPr>
          <p:cNvPr id="19" name="テキスト ボックス 18">
            <a:extLst>
              <a:ext uri="{FF2B5EF4-FFF2-40B4-BE49-F238E27FC236}">
                <a16:creationId xmlns:a16="http://schemas.microsoft.com/office/drawing/2014/main" id="{CE5733E7-39E8-4FD4-9CF9-78122BA213C6}"/>
              </a:ext>
            </a:extLst>
          </p:cNvPr>
          <p:cNvSpPr txBox="1"/>
          <p:nvPr/>
        </p:nvSpPr>
        <p:spPr>
          <a:xfrm>
            <a:off x="349855" y="6085447"/>
            <a:ext cx="9173707" cy="584775"/>
          </a:xfrm>
          <a:prstGeom prst="rect">
            <a:avLst/>
          </a:prstGeom>
          <a:noFill/>
          <a:ln w="19050">
            <a:solidFill>
              <a:schemeClr val="accent6">
                <a:lumMod val="60000"/>
                <a:lumOff val="40000"/>
              </a:schemeClr>
            </a:solidFill>
          </a:ln>
        </p:spPr>
        <p:txBody>
          <a:bodyPr wrap="square" rtlCol="0">
            <a:spAutoFit/>
          </a:bodyPr>
          <a:lstStyle/>
          <a:p>
            <a:pPr marL="285750" indent="-285750">
              <a:buFont typeface="BIZ UDPゴシック" panose="020B0400000000000000" pitchFamily="50" charset="-128"/>
              <a:buChar char="○"/>
            </a:pPr>
            <a:r>
              <a:rPr lang="ja-JP" altLang="en-US" sz="1600" dirty="0">
                <a:latin typeface="BIZ UDPゴシック" panose="020B0400000000000000" pitchFamily="50" charset="-128"/>
                <a:ea typeface="BIZ UDPゴシック" panose="020B0400000000000000" pitchFamily="50" charset="-128"/>
              </a:rPr>
              <a:t>国勢調査によると、大阪府の林業従事者数はこれまで減少を続け、２０２０年の従事者数は</a:t>
            </a:r>
            <a:r>
              <a:rPr lang="en-US" altLang="ja-JP" sz="1600" dirty="0">
                <a:latin typeface="BIZ UDPゴシック" panose="020B0400000000000000" pitchFamily="50" charset="-128"/>
                <a:ea typeface="BIZ UDPゴシック" panose="020B0400000000000000" pitchFamily="50" charset="-128"/>
              </a:rPr>
              <a:t>314</a:t>
            </a:r>
            <a:r>
              <a:rPr lang="ja-JP" altLang="en-US" sz="1600" dirty="0">
                <a:latin typeface="BIZ UDPゴシック" panose="020B0400000000000000" pitchFamily="50" charset="-128"/>
                <a:ea typeface="BIZ UDPゴシック" panose="020B0400000000000000" pitchFamily="50" charset="-128"/>
              </a:rPr>
              <a:t>人。</a:t>
            </a:r>
            <a:endParaRPr lang="en-US" altLang="ja-JP" sz="1600" dirty="0">
              <a:latin typeface="BIZ UDPゴシック" panose="020B0400000000000000" pitchFamily="50" charset="-128"/>
              <a:ea typeface="BIZ UDPゴシック" panose="020B0400000000000000" pitchFamily="50" charset="-128"/>
            </a:endParaRPr>
          </a:p>
          <a:p>
            <a:pPr marL="285750" indent="-285750">
              <a:buFont typeface="BIZ UDPゴシック" panose="020B0400000000000000" pitchFamily="50" charset="-128"/>
              <a:buChar char="○"/>
            </a:pPr>
            <a:r>
              <a:rPr lang="ja-JP" altLang="en-US" sz="1600" dirty="0">
                <a:latin typeface="BIZ UDPゴシック" panose="020B0400000000000000" pitchFamily="50" charset="-128"/>
                <a:ea typeface="BIZ UDPゴシック" panose="020B0400000000000000" pitchFamily="50" charset="-128"/>
              </a:rPr>
              <a:t>新規就業者数は、</a:t>
            </a:r>
            <a:r>
              <a:rPr lang="en-US" altLang="ja-JP" sz="1600" dirty="0">
                <a:latin typeface="BIZ UDPゴシック" panose="020B0400000000000000" pitchFamily="50" charset="-128"/>
                <a:ea typeface="BIZ UDPゴシック" panose="020B0400000000000000" pitchFamily="50" charset="-128"/>
              </a:rPr>
              <a:t>20</a:t>
            </a:r>
            <a:r>
              <a:rPr lang="ja-JP" altLang="en-US" sz="1600" dirty="0">
                <a:latin typeface="BIZ UDPゴシック" panose="020B0400000000000000" pitchFamily="50" charset="-128"/>
                <a:ea typeface="BIZ UDPゴシック" panose="020B0400000000000000" pitchFamily="50" charset="-128"/>
              </a:rPr>
              <a:t>１９年以降、低調で推移し、平均で</a:t>
            </a:r>
            <a:r>
              <a:rPr lang="en-US" altLang="ja-JP" sz="1600" dirty="0">
                <a:latin typeface="BIZ UDPゴシック" panose="020B0400000000000000" pitchFamily="50" charset="-128"/>
                <a:ea typeface="BIZ UDPゴシック" panose="020B0400000000000000" pitchFamily="50" charset="-128"/>
              </a:rPr>
              <a:t>2.4</a:t>
            </a:r>
            <a:r>
              <a:rPr lang="ja-JP" altLang="en-US" sz="1600" dirty="0">
                <a:latin typeface="BIZ UDPゴシック" panose="020B0400000000000000" pitchFamily="50" charset="-128"/>
                <a:ea typeface="BIZ UDPゴシック" panose="020B0400000000000000" pitchFamily="50" charset="-128"/>
              </a:rPr>
              <a:t>名が新たに就業。</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２０２３年度の実績：</a:t>
            </a:r>
            <a:r>
              <a:rPr lang="en-US" altLang="ja-JP" sz="1400" dirty="0">
                <a:latin typeface="BIZ UDPゴシック" panose="020B0400000000000000" pitchFamily="50" charset="-128"/>
                <a:ea typeface="BIZ UDPゴシック" panose="020B0400000000000000" pitchFamily="50" charset="-128"/>
              </a:rPr>
              <a:t>1</a:t>
            </a:r>
            <a:r>
              <a:rPr lang="ja-JP" altLang="en-US" sz="1400" dirty="0">
                <a:latin typeface="BIZ UDPゴシック" panose="020B0400000000000000" pitchFamily="50" charset="-128"/>
                <a:ea typeface="BIZ UDPゴシック" panose="020B0400000000000000" pitchFamily="50" charset="-128"/>
              </a:rPr>
              <a:t>名</a:t>
            </a:r>
            <a:endParaRPr lang="en-US" altLang="ja-JP" sz="1600" dirty="0">
              <a:latin typeface="BIZ UDPゴシック" panose="020B0400000000000000" pitchFamily="50" charset="-128"/>
              <a:ea typeface="BIZ UDPゴシック" panose="020B0400000000000000" pitchFamily="50" charset="-128"/>
            </a:endParaRPr>
          </a:p>
        </p:txBody>
      </p:sp>
      <p:graphicFrame>
        <p:nvGraphicFramePr>
          <p:cNvPr id="21" name="グラフ 20">
            <a:extLst>
              <a:ext uri="{FF2B5EF4-FFF2-40B4-BE49-F238E27FC236}">
                <a16:creationId xmlns:a16="http://schemas.microsoft.com/office/drawing/2014/main" id="{86B6647D-15FD-4127-B21F-FAD930FB720D}"/>
              </a:ext>
            </a:extLst>
          </p:cNvPr>
          <p:cNvGraphicFramePr>
            <a:graphicFrameLocks/>
          </p:cNvGraphicFramePr>
          <p:nvPr>
            <p:extLst>
              <p:ext uri="{D42A27DB-BD31-4B8C-83A1-F6EECF244321}">
                <p14:modId xmlns:p14="http://schemas.microsoft.com/office/powerpoint/2010/main" val="386389285"/>
              </p:ext>
            </p:extLst>
          </p:nvPr>
        </p:nvGraphicFramePr>
        <p:xfrm>
          <a:off x="1010066" y="3797243"/>
          <a:ext cx="3376627" cy="2043596"/>
        </p:xfrm>
        <a:graphic>
          <a:graphicData uri="http://schemas.openxmlformats.org/drawingml/2006/chart">
            <c:chart xmlns:c="http://schemas.openxmlformats.org/drawingml/2006/chart" xmlns:r="http://schemas.openxmlformats.org/officeDocument/2006/relationships" r:id="rId7"/>
          </a:graphicData>
        </a:graphic>
      </p:graphicFrame>
      <p:cxnSp>
        <p:nvCxnSpPr>
          <p:cNvPr id="4" name="直線コネクタ 3">
            <a:extLst>
              <a:ext uri="{FF2B5EF4-FFF2-40B4-BE49-F238E27FC236}">
                <a16:creationId xmlns:a16="http://schemas.microsoft.com/office/drawing/2014/main" id="{90F58FD9-7F62-47AF-8039-5875E56120C5}"/>
              </a:ext>
            </a:extLst>
          </p:cNvPr>
          <p:cNvCxnSpPr>
            <a:cxnSpLocks/>
          </p:cNvCxnSpPr>
          <p:nvPr/>
        </p:nvCxnSpPr>
        <p:spPr>
          <a:xfrm>
            <a:off x="43130" y="3667351"/>
            <a:ext cx="9779757" cy="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25B32EBF-9A23-41B4-A827-D60D679EC4BC}"/>
              </a:ext>
            </a:extLst>
          </p:cNvPr>
          <p:cNvSpPr txBox="1"/>
          <p:nvPr/>
        </p:nvSpPr>
        <p:spPr>
          <a:xfrm>
            <a:off x="4045789" y="5592755"/>
            <a:ext cx="530915" cy="230832"/>
          </a:xfrm>
          <a:prstGeom prst="rect">
            <a:avLst/>
          </a:prstGeom>
          <a:noFill/>
        </p:spPr>
        <p:txBody>
          <a:bodyPr wrap="none" rtlCol="0">
            <a:spAutoFit/>
          </a:bodyPr>
          <a:lstStyle/>
          <a:p>
            <a:r>
              <a:rPr kumimoji="1" lang="ja-JP" altLang="en-US" sz="900" dirty="0">
                <a:latin typeface="BIZ UDPゴシック" panose="020B0400000000000000" pitchFamily="50" charset="-128"/>
                <a:ea typeface="BIZ UDPゴシック" panose="020B0400000000000000" pitchFamily="50" charset="-128"/>
              </a:rPr>
              <a:t>（年度）</a:t>
            </a:r>
          </a:p>
        </p:txBody>
      </p:sp>
      <p:sp>
        <p:nvSpPr>
          <p:cNvPr id="22" name="テキスト ボックス 21">
            <a:extLst>
              <a:ext uri="{FF2B5EF4-FFF2-40B4-BE49-F238E27FC236}">
                <a16:creationId xmlns:a16="http://schemas.microsoft.com/office/drawing/2014/main" id="{035FA5C1-AE6B-4D44-9705-C38E077DDEEC}"/>
              </a:ext>
            </a:extLst>
          </p:cNvPr>
          <p:cNvSpPr txBox="1"/>
          <p:nvPr/>
        </p:nvSpPr>
        <p:spPr>
          <a:xfrm>
            <a:off x="8871880" y="5599643"/>
            <a:ext cx="530915" cy="230832"/>
          </a:xfrm>
          <a:prstGeom prst="rect">
            <a:avLst/>
          </a:prstGeom>
          <a:noFill/>
        </p:spPr>
        <p:txBody>
          <a:bodyPr wrap="none" rtlCol="0">
            <a:spAutoFit/>
          </a:bodyPr>
          <a:lstStyle/>
          <a:p>
            <a:r>
              <a:rPr kumimoji="1" lang="ja-JP" altLang="en-US" sz="900" dirty="0">
                <a:latin typeface="BIZ UDPゴシック" panose="020B0400000000000000" pitchFamily="50" charset="-128"/>
                <a:ea typeface="BIZ UDPゴシック" panose="020B0400000000000000" pitchFamily="50" charset="-128"/>
              </a:rPr>
              <a:t>（年度）</a:t>
            </a:r>
          </a:p>
        </p:txBody>
      </p:sp>
      <p:sp>
        <p:nvSpPr>
          <p:cNvPr id="24" name="テキスト ボックス 23">
            <a:extLst>
              <a:ext uri="{FF2B5EF4-FFF2-40B4-BE49-F238E27FC236}">
                <a16:creationId xmlns:a16="http://schemas.microsoft.com/office/drawing/2014/main" id="{5B1C9F45-5468-4126-BAFE-235EC2C2ACA0}"/>
              </a:ext>
            </a:extLst>
          </p:cNvPr>
          <p:cNvSpPr txBox="1"/>
          <p:nvPr/>
        </p:nvSpPr>
        <p:spPr>
          <a:xfrm>
            <a:off x="5944254" y="3230598"/>
            <a:ext cx="412292" cy="200055"/>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４９％</a:t>
            </a:r>
          </a:p>
        </p:txBody>
      </p:sp>
      <p:sp>
        <p:nvSpPr>
          <p:cNvPr id="25" name="テキスト ボックス 24">
            <a:extLst>
              <a:ext uri="{FF2B5EF4-FFF2-40B4-BE49-F238E27FC236}">
                <a16:creationId xmlns:a16="http://schemas.microsoft.com/office/drawing/2014/main" id="{29996E8C-7FB0-4147-9362-751E990226AF}"/>
              </a:ext>
            </a:extLst>
          </p:cNvPr>
          <p:cNvSpPr txBox="1"/>
          <p:nvPr/>
        </p:nvSpPr>
        <p:spPr>
          <a:xfrm>
            <a:off x="7397236" y="3227672"/>
            <a:ext cx="412292" cy="200055"/>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４</a:t>
            </a:r>
            <a:r>
              <a:rPr kumimoji="1" lang="en-US" altLang="ja-JP" sz="800" dirty="0">
                <a:latin typeface="BIZ UDPゴシック" panose="020B0400000000000000" pitchFamily="50" charset="-128"/>
                <a:ea typeface="BIZ UDPゴシック" panose="020B0400000000000000" pitchFamily="50" charset="-128"/>
              </a:rPr>
              <a:t>4</a:t>
            </a:r>
            <a:r>
              <a:rPr kumimoji="1" lang="ja-JP" altLang="en-US" sz="800" dirty="0">
                <a:latin typeface="BIZ UDPゴシック" panose="020B0400000000000000" pitchFamily="50" charset="-128"/>
                <a:ea typeface="BIZ UDPゴシック" panose="020B0400000000000000" pitchFamily="50" charset="-128"/>
              </a:rPr>
              <a:t>％</a:t>
            </a:r>
          </a:p>
        </p:txBody>
      </p:sp>
      <p:sp>
        <p:nvSpPr>
          <p:cNvPr id="2" name="テキスト ボックス 1">
            <a:extLst>
              <a:ext uri="{FF2B5EF4-FFF2-40B4-BE49-F238E27FC236}">
                <a16:creationId xmlns:a16="http://schemas.microsoft.com/office/drawing/2014/main" id="{F60B33DD-A95F-7E8D-7612-920231F55693}"/>
              </a:ext>
            </a:extLst>
          </p:cNvPr>
          <p:cNvSpPr txBox="1"/>
          <p:nvPr/>
        </p:nvSpPr>
        <p:spPr>
          <a:xfrm>
            <a:off x="3573075" y="422104"/>
            <a:ext cx="2159566" cy="307777"/>
          </a:xfrm>
          <a:prstGeom prst="rect">
            <a:avLst/>
          </a:prstGeom>
          <a:noFill/>
        </p:spPr>
        <p:txBody>
          <a:bodyPr wrap="none" rtlCol="0">
            <a:spAutoFit/>
          </a:bodyPr>
          <a:lstStyle/>
          <a:p>
            <a:r>
              <a:rPr kumimoji="1" lang="ja-JP" altLang="en-US" sz="1400" dirty="0">
                <a:latin typeface="BIZ UDPゴシック" panose="020B0400000000000000" pitchFamily="50" charset="-128"/>
                <a:ea typeface="BIZ UDPゴシック" panose="020B0400000000000000" pitchFamily="50" charset="-128"/>
              </a:rPr>
              <a:t>大阪府森林の面積の推移</a:t>
            </a:r>
          </a:p>
        </p:txBody>
      </p:sp>
      <p:sp>
        <p:nvSpPr>
          <p:cNvPr id="5" name="テキスト ボックス 4">
            <a:extLst>
              <a:ext uri="{FF2B5EF4-FFF2-40B4-BE49-F238E27FC236}">
                <a16:creationId xmlns:a16="http://schemas.microsoft.com/office/drawing/2014/main" id="{5BDE01EE-7BEE-8372-E18B-2C0D578FCB72}"/>
              </a:ext>
            </a:extLst>
          </p:cNvPr>
          <p:cNvSpPr txBox="1"/>
          <p:nvPr/>
        </p:nvSpPr>
        <p:spPr>
          <a:xfrm>
            <a:off x="2138962" y="5830475"/>
            <a:ext cx="2247731" cy="215444"/>
          </a:xfrm>
          <a:prstGeom prst="rect">
            <a:avLst/>
          </a:prstGeom>
          <a:noFill/>
        </p:spPr>
        <p:txBody>
          <a:bodyPr wrap="none" rtlCol="0">
            <a:spAutoFit/>
          </a:bodyPr>
          <a:lstStyle/>
          <a:p>
            <a:r>
              <a:rPr kumimoji="1" lang="en-US" altLang="ja-JP" sz="800" dirty="0">
                <a:latin typeface="BIZ UDPゴシック" panose="020B0400000000000000" pitchFamily="50" charset="-128"/>
                <a:ea typeface="BIZ UDPゴシック" panose="020B0400000000000000" pitchFamily="50" charset="-128"/>
              </a:rPr>
              <a:t>※20</a:t>
            </a:r>
            <a:r>
              <a:rPr kumimoji="1" lang="ja-JP" altLang="en-US" sz="800" dirty="0">
                <a:latin typeface="BIZ UDPゴシック" panose="020B0400000000000000" pitchFamily="50" charset="-128"/>
                <a:ea typeface="BIZ UDPゴシック" panose="020B0400000000000000" pitchFamily="50" charset="-128"/>
              </a:rPr>
              <a:t>１０年以降、国勢調査の調査方法が変更</a:t>
            </a:r>
          </a:p>
        </p:txBody>
      </p:sp>
      <p:sp>
        <p:nvSpPr>
          <p:cNvPr id="6" name="テキスト ボックス 5">
            <a:extLst>
              <a:ext uri="{FF2B5EF4-FFF2-40B4-BE49-F238E27FC236}">
                <a16:creationId xmlns:a16="http://schemas.microsoft.com/office/drawing/2014/main" id="{D7F101E7-D632-ED78-E34F-1312BBC7026B}"/>
              </a:ext>
            </a:extLst>
          </p:cNvPr>
          <p:cNvSpPr txBox="1"/>
          <p:nvPr/>
        </p:nvSpPr>
        <p:spPr bwMode="white">
          <a:xfrm>
            <a:off x="3842046" y="3688181"/>
            <a:ext cx="2339102" cy="307777"/>
          </a:xfrm>
          <a:prstGeom prst="rect">
            <a:avLst/>
          </a:prstGeom>
          <a:solidFill>
            <a:schemeClr val="bg1"/>
          </a:solidFill>
        </p:spPr>
        <p:txBody>
          <a:bodyPr wrap="none" rtlCol="0">
            <a:spAutoFit/>
          </a:bodyPr>
          <a:lstStyle/>
          <a:p>
            <a:r>
              <a:rPr kumimoji="1" lang="ja-JP" altLang="en-US" sz="1400" dirty="0">
                <a:latin typeface="BIZ UDPゴシック" panose="020B0400000000000000" pitchFamily="50" charset="-128"/>
                <a:ea typeface="BIZ UDPゴシック" panose="020B0400000000000000" pitchFamily="50" charset="-128"/>
              </a:rPr>
              <a:t>大阪府の林業労働力の推移</a:t>
            </a:r>
          </a:p>
        </p:txBody>
      </p:sp>
      <p:sp>
        <p:nvSpPr>
          <p:cNvPr id="11" name="テキスト ボックス 10">
            <a:extLst>
              <a:ext uri="{FF2B5EF4-FFF2-40B4-BE49-F238E27FC236}">
                <a16:creationId xmlns:a16="http://schemas.microsoft.com/office/drawing/2014/main" id="{0DFEC54D-D7C7-437B-BA57-EC09ED49A0AB}"/>
              </a:ext>
            </a:extLst>
          </p:cNvPr>
          <p:cNvSpPr txBox="1"/>
          <p:nvPr/>
        </p:nvSpPr>
        <p:spPr>
          <a:xfrm>
            <a:off x="5812310" y="3372274"/>
            <a:ext cx="739552" cy="195814"/>
          </a:xfrm>
          <a:prstGeom prst="rect">
            <a:avLst/>
          </a:prstGeom>
          <a:noFill/>
        </p:spPr>
        <p:txBody>
          <a:bodyPr rot="0" spcFirstLastPara="0" vertOverflow="overflow" horzOverflow="overflow" vert="horz" wrap="none" lIns="36000" tIns="36000" rIns="36000" bIns="36000" numCol="1" spcCol="0" rtlCol="0" fromWordArt="0" anchor="t" anchorCtr="0" forceAA="0" compatLnSpc="1">
            <a:prstTxWarp prst="textNoShape">
              <a:avLst/>
            </a:prstTxWarp>
            <a:spAutoFit/>
          </a:bodyPr>
          <a:lstStyle/>
          <a:p>
            <a:pPr algn="l"/>
            <a:r>
              <a:rPr lang="ja-JP" altLang="en-US" sz="800" dirty="0">
                <a:latin typeface="BIZ UDPゴシック" panose="020B0400000000000000" pitchFamily="50" charset="-128"/>
                <a:ea typeface="BIZ UDPゴシック" panose="020B0400000000000000" pitchFamily="50" charset="-128"/>
                <a:cs typeface="Calibri"/>
              </a:rPr>
              <a:t>（26,868ha）</a:t>
            </a:r>
          </a:p>
        </p:txBody>
      </p:sp>
      <p:sp>
        <p:nvSpPr>
          <p:cNvPr id="12" name="テキスト ボックス 11">
            <a:extLst>
              <a:ext uri="{FF2B5EF4-FFF2-40B4-BE49-F238E27FC236}">
                <a16:creationId xmlns:a16="http://schemas.microsoft.com/office/drawing/2014/main" id="{0AA9A1E4-781D-2ADF-701B-0D2014F78672}"/>
              </a:ext>
            </a:extLst>
          </p:cNvPr>
          <p:cNvSpPr txBox="1"/>
          <p:nvPr/>
        </p:nvSpPr>
        <p:spPr>
          <a:xfrm>
            <a:off x="7288884" y="3365415"/>
            <a:ext cx="739552" cy="195814"/>
          </a:xfrm>
          <a:prstGeom prst="rect">
            <a:avLst/>
          </a:prstGeom>
          <a:noFill/>
        </p:spPr>
        <p:txBody>
          <a:bodyPr rot="0" spcFirstLastPara="0" vertOverflow="overflow" horzOverflow="overflow" vert="horz" wrap="none" lIns="36000" tIns="36000" rIns="36000" bIns="36000" numCol="1" spcCol="0" rtlCol="0" fromWordArt="0" anchor="t" anchorCtr="0" forceAA="0" compatLnSpc="1">
            <a:prstTxWarp prst="textNoShape">
              <a:avLst/>
            </a:prstTxWarp>
            <a:spAutoFit/>
          </a:bodyPr>
          <a:lstStyle/>
          <a:p>
            <a:r>
              <a:rPr lang="ja-JP" altLang="en-US" sz="800" dirty="0">
                <a:latin typeface="BIZ UDPゴシック" panose="020B0400000000000000" pitchFamily="50" charset="-128"/>
                <a:ea typeface="BIZ UDPゴシック" panose="020B0400000000000000" pitchFamily="50" charset="-128"/>
                <a:cs typeface="Calibri"/>
              </a:rPr>
              <a:t>（24,382ha）</a:t>
            </a:r>
            <a:endParaRPr lang="ja-JP" altLang="en-US" sz="1000" dirty="0">
              <a:latin typeface="BIZ UDPゴシック" panose="020B0400000000000000" pitchFamily="50" charset="-128"/>
              <a:ea typeface="BIZ UDPゴシック" panose="020B0400000000000000" pitchFamily="50" charset="-128"/>
              <a:cs typeface="Calibri"/>
            </a:endParaRPr>
          </a:p>
        </p:txBody>
      </p:sp>
    </p:spTree>
    <p:extLst>
      <p:ext uri="{BB962C8B-B14F-4D97-AF65-F5344CB8AC3E}">
        <p14:creationId xmlns:p14="http://schemas.microsoft.com/office/powerpoint/2010/main" val="1436422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a:extLst>
              <a:ext uri="{FF2B5EF4-FFF2-40B4-BE49-F238E27FC236}">
                <a16:creationId xmlns:a16="http://schemas.microsoft.com/office/drawing/2014/main" id="{AA7CD870-AA7B-41EF-B968-9C2AEFBCAAEA}"/>
              </a:ext>
            </a:extLst>
          </p:cNvPr>
          <p:cNvSpPr txBox="1">
            <a:spLocks/>
          </p:cNvSpPr>
          <p:nvPr/>
        </p:nvSpPr>
        <p:spPr bwMode="auto">
          <a:xfrm>
            <a:off x="0" y="-13515"/>
            <a:ext cx="9905999" cy="468000"/>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9060" tIns="49530" rIns="99060" bIns="4953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algn="l" defTabSz="990570" fontAlgn="auto">
              <a:spcAft>
                <a:spcPts val="0"/>
              </a:spcAft>
              <a:defRPr/>
            </a:pPr>
            <a:r>
              <a:rPr lang="ja-JP" altLang="en-US" sz="2000" b="1" dirty="0">
                <a:solidFill>
                  <a:sysClr val="window" lastClr="FFFFFF"/>
                </a:solidFill>
                <a:latin typeface="BIZ UDPゴシック" panose="020B0400000000000000" pitchFamily="50" charset="-128"/>
                <a:ea typeface="BIZ UDPゴシック" panose="020B0400000000000000" pitchFamily="50" charset="-128"/>
              </a:rPr>
              <a:t>　森林・林業の状況 ： 森林の管理</a:t>
            </a:r>
          </a:p>
        </p:txBody>
      </p:sp>
      <p:sp>
        <p:nvSpPr>
          <p:cNvPr id="14" name="円/楕円 30">
            <a:extLst>
              <a:ext uri="{FF2B5EF4-FFF2-40B4-BE49-F238E27FC236}">
                <a16:creationId xmlns:a16="http://schemas.microsoft.com/office/drawing/2014/main" id="{C750FD1C-55A7-4BAC-BA42-270BC0E8D620}"/>
              </a:ext>
            </a:extLst>
          </p:cNvPr>
          <p:cNvSpPr/>
          <p:nvPr/>
        </p:nvSpPr>
        <p:spPr>
          <a:xfrm>
            <a:off x="9419757" y="32608"/>
            <a:ext cx="360000" cy="360000"/>
          </a:xfrm>
          <a:prstGeom prst="ellipse">
            <a:avLst/>
          </a:prstGeom>
          <a:solidFill>
            <a:schemeClr val="bg1"/>
          </a:solidFill>
          <a:ln w="1270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36000" rtlCol="0" anchor="ctr" anchorCtr="1"/>
          <a:lstStyle/>
          <a:p>
            <a:pPr algn="ctr"/>
            <a:fld id="{9439D75A-5D0D-4091-BA6B-B620B8DC6492}" type="slidenum">
              <a:rPr lang="ja-JP" altLang="en-US" sz="1400" b="1">
                <a:solidFill>
                  <a:schemeClr val="accent6">
                    <a:lumMod val="50000"/>
                  </a:schemeClr>
                </a:solidFill>
                <a:latin typeface="BIZ UDPゴシック" panose="020B0400000000000000" pitchFamily="50" charset="-128"/>
                <a:ea typeface="BIZ UDPゴシック" panose="020B0400000000000000" pitchFamily="50" charset="-128"/>
              </a:rPr>
              <a:t>2</a:t>
            </a:fld>
            <a:endParaRPr lang="en-US" altLang="ja-JP" sz="1400" b="1" dirty="0">
              <a:solidFill>
                <a:schemeClr val="accent6">
                  <a:lumMod val="50000"/>
                </a:schemeClr>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1EB3FE9E-06D0-43AE-8F05-2552EBDBA599}"/>
              </a:ext>
            </a:extLst>
          </p:cNvPr>
          <p:cNvSpPr txBox="1"/>
          <p:nvPr/>
        </p:nvSpPr>
        <p:spPr>
          <a:xfrm>
            <a:off x="238048" y="4502011"/>
            <a:ext cx="9429902" cy="1323439"/>
          </a:xfrm>
          <a:prstGeom prst="rect">
            <a:avLst/>
          </a:prstGeom>
          <a:noFill/>
          <a:ln w="19050">
            <a:solidFill>
              <a:schemeClr val="accent6">
                <a:lumMod val="60000"/>
                <a:lumOff val="40000"/>
              </a:schemeClr>
            </a:solidFill>
          </a:ln>
        </p:spPr>
        <p:txBody>
          <a:bodyPr wrap="square" rtlCol="0">
            <a:spAutoFit/>
          </a:bodyPr>
          <a:lstStyle/>
          <a:p>
            <a:pPr marL="285750" indent="-285750">
              <a:buFont typeface="BIZ UDPゴシック" panose="020B0400000000000000" pitchFamily="50" charset="-128"/>
              <a:buChar char="○"/>
            </a:pPr>
            <a:r>
              <a:rPr lang="ja-JP" altLang="en-US" sz="1600" dirty="0">
                <a:latin typeface="BIZ UDPゴシック" panose="020B0400000000000000" pitchFamily="50" charset="-128"/>
                <a:ea typeface="BIZ UDPゴシック" panose="020B0400000000000000" pitchFamily="50" charset="-128"/>
              </a:rPr>
              <a:t>森林による二酸化炭素の吸収・固定機能を十分に発揮させるために、適切な保全・管理が不可欠。</a:t>
            </a:r>
            <a:endParaRPr lang="en-US" altLang="ja-JP" sz="1600" dirty="0">
              <a:latin typeface="BIZ UDPゴシック" panose="020B0400000000000000" pitchFamily="50" charset="-128"/>
              <a:ea typeface="BIZ UDPゴシック" panose="020B0400000000000000" pitchFamily="50" charset="-128"/>
            </a:endParaRPr>
          </a:p>
          <a:p>
            <a:pPr marL="285750" indent="-285750">
              <a:buFont typeface="BIZ UDPゴシック" panose="020B0400000000000000" pitchFamily="50" charset="-128"/>
              <a:buChar char="○"/>
            </a:pPr>
            <a:r>
              <a:rPr lang="ja-JP" altLang="en-US" sz="1600" dirty="0">
                <a:latin typeface="BIZ UDPゴシック" panose="020B0400000000000000" pitchFamily="50" charset="-128"/>
                <a:ea typeface="BIZ UDPゴシック" panose="020B0400000000000000" pitchFamily="50" charset="-128"/>
              </a:rPr>
              <a:t>林業の再生や持続可能な経営に向けては、森林経営計画</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の作成を促進し、施業の集約化による効率的な森林の整備を推進している。</a:t>
            </a:r>
            <a:endParaRPr lang="en-US" altLang="ja-JP" sz="1600" dirty="0">
              <a:latin typeface="BIZ UDPゴシック" panose="020B0400000000000000" pitchFamily="50" charset="-128"/>
              <a:ea typeface="BIZ UDPゴシック" panose="020B0400000000000000" pitchFamily="50" charset="-128"/>
            </a:endParaRPr>
          </a:p>
          <a:p>
            <a:pPr marL="285750" indent="-285750">
              <a:buFont typeface="BIZ UDPゴシック" panose="020B0400000000000000" pitchFamily="50" charset="-128"/>
              <a:buChar char="○"/>
            </a:pPr>
            <a:r>
              <a:rPr lang="ja-JP" altLang="en-US" sz="1600" dirty="0">
                <a:latin typeface="BIZ UDPゴシック" panose="020B0400000000000000" pitchFamily="50" charset="-128"/>
                <a:ea typeface="BIZ UDPゴシック" panose="020B0400000000000000" pitchFamily="50" charset="-128"/>
              </a:rPr>
              <a:t>人工林の間伐による適切な保全・管理を促進するため、木材を搬出するための基盤づくりや、間伐材等の木材の利用促進を図ることが必要。</a:t>
            </a:r>
            <a:endParaRPr lang="en-US" altLang="ja-JP" sz="1600" dirty="0">
              <a:latin typeface="BIZ UDPゴシック" panose="020B0400000000000000" pitchFamily="50" charset="-128"/>
              <a:ea typeface="BIZ UDPゴシック" panose="020B0400000000000000" pitchFamily="50" charset="-128"/>
            </a:endParaRPr>
          </a:p>
        </p:txBody>
      </p:sp>
      <p:graphicFrame>
        <p:nvGraphicFramePr>
          <p:cNvPr id="9" name="グラフ 8">
            <a:extLst>
              <a:ext uri="{FF2B5EF4-FFF2-40B4-BE49-F238E27FC236}">
                <a16:creationId xmlns:a16="http://schemas.microsoft.com/office/drawing/2014/main" id="{4B838F36-5CFF-4BB0-9A19-0DC5F02A371C}"/>
              </a:ext>
            </a:extLst>
          </p:cNvPr>
          <p:cNvGraphicFramePr>
            <a:graphicFrameLocks/>
          </p:cNvGraphicFramePr>
          <p:nvPr>
            <p:extLst>
              <p:ext uri="{D42A27DB-BD31-4B8C-83A1-F6EECF244321}">
                <p14:modId xmlns:p14="http://schemas.microsoft.com/office/powerpoint/2010/main" val="1714180423"/>
              </p:ext>
            </p:extLst>
          </p:nvPr>
        </p:nvGraphicFramePr>
        <p:xfrm>
          <a:off x="169246" y="1108253"/>
          <a:ext cx="4721932"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a:extLst>
              <a:ext uri="{FF2B5EF4-FFF2-40B4-BE49-F238E27FC236}">
                <a16:creationId xmlns:a16="http://schemas.microsoft.com/office/drawing/2014/main" id="{B414F5F0-379F-420F-8C56-2399F9A664E9}"/>
              </a:ext>
            </a:extLst>
          </p:cNvPr>
          <p:cNvSpPr txBox="1"/>
          <p:nvPr/>
        </p:nvSpPr>
        <p:spPr>
          <a:xfrm>
            <a:off x="426027" y="1250601"/>
            <a:ext cx="516488" cy="261610"/>
          </a:xfrm>
          <a:prstGeom prst="rect">
            <a:avLst/>
          </a:prstGeom>
          <a:noFill/>
        </p:spPr>
        <p:txBody>
          <a:bodyPr wrap="none" rtlCol="0">
            <a:spAutoFit/>
          </a:bodyPr>
          <a:lstStyle/>
          <a:p>
            <a:r>
              <a:rPr kumimoji="1" lang="ja-JP" altLang="en-US" sz="1050" dirty="0">
                <a:latin typeface="BIZ UDPゴシック" panose="020B0400000000000000" pitchFamily="50" charset="-128"/>
                <a:ea typeface="BIZ UDPゴシック" panose="020B0400000000000000" pitchFamily="50" charset="-128"/>
              </a:rPr>
              <a:t>（</a:t>
            </a:r>
            <a:r>
              <a:rPr kumimoji="1" lang="en-US" altLang="ja-JP" sz="1050" dirty="0">
                <a:latin typeface="BIZ UDPゴシック" panose="020B0400000000000000" pitchFamily="50" charset="-128"/>
                <a:ea typeface="BIZ UDPゴシック" panose="020B0400000000000000" pitchFamily="50" charset="-128"/>
              </a:rPr>
              <a:t>ha</a:t>
            </a:r>
            <a:r>
              <a:rPr kumimoji="1" lang="ja-JP" altLang="en-US" sz="1050" dirty="0">
                <a:latin typeface="BIZ UDPゴシック" panose="020B0400000000000000" pitchFamily="50" charset="-128"/>
                <a:ea typeface="BIZ UDPゴシック" panose="020B0400000000000000" pitchFamily="50" charset="-128"/>
              </a:rPr>
              <a:t>）</a:t>
            </a:r>
          </a:p>
        </p:txBody>
      </p:sp>
      <p:sp>
        <p:nvSpPr>
          <p:cNvPr id="15" name="テキスト ボックス 14">
            <a:extLst>
              <a:ext uri="{FF2B5EF4-FFF2-40B4-BE49-F238E27FC236}">
                <a16:creationId xmlns:a16="http://schemas.microsoft.com/office/drawing/2014/main" id="{51CC8B6F-A10E-4A4D-87E8-3E9308A0200D}"/>
              </a:ext>
            </a:extLst>
          </p:cNvPr>
          <p:cNvSpPr txBox="1"/>
          <p:nvPr/>
        </p:nvSpPr>
        <p:spPr>
          <a:xfrm>
            <a:off x="4117477" y="3805079"/>
            <a:ext cx="530915" cy="230832"/>
          </a:xfrm>
          <a:prstGeom prst="rect">
            <a:avLst/>
          </a:prstGeom>
          <a:noFill/>
        </p:spPr>
        <p:txBody>
          <a:bodyPr wrap="none" rtlCol="0">
            <a:spAutoFit/>
          </a:bodyPr>
          <a:lstStyle/>
          <a:p>
            <a:r>
              <a:rPr kumimoji="1" lang="ja-JP" altLang="en-US" sz="900" dirty="0">
                <a:latin typeface="BIZ UDPゴシック" panose="020B0400000000000000" pitchFamily="50" charset="-128"/>
                <a:ea typeface="BIZ UDPゴシック" panose="020B0400000000000000" pitchFamily="50" charset="-128"/>
              </a:rPr>
              <a:t>（年度）</a:t>
            </a:r>
          </a:p>
        </p:txBody>
      </p:sp>
      <p:graphicFrame>
        <p:nvGraphicFramePr>
          <p:cNvPr id="18" name="グラフ 17">
            <a:extLst>
              <a:ext uri="{FF2B5EF4-FFF2-40B4-BE49-F238E27FC236}">
                <a16:creationId xmlns:a16="http://schemas.microsoft.com/office/drawing/2014/main" id="{FBC6E860-7B5A-4195-800A-6AAF5DD64241}"/>
              </a:ext>
            </a:extLst>
          </p:cNvPr>
          <p:cNvGraphicFramePr>
            <a:graphicFrameLocks/>
          </p:cNvGraphicFramePr>
          <p:nvPr/>
        </p:nvGraphicFramePr>
        <p:xfrm>
          <a:off x="4614509" y="833431"/>
          <a:ext cx="5122245" cy="3357754"/>
        </p:xfrm>
        <a:graphic>
          <a:graphicData uri="http://schemas.openxmlformats.org/drawingml/2006/chart">
            <c:chart xmlns:c="http://schemas.openxmlformats.org/drawingml/2006/chart" xmlns:r="http://schemas.openxmlformats.org/officeDocument/2006/relationships" r:id="rId4"/>
          </a:graphicData>
        </a:graphic>
      </p:graphicFrame>
      <p:sp>
        <p:nvSpPr>
          <p:cNvPr id="19" name="テキスト ボックス 18">
            <a:extLst>
              <a:ext uri="{FF2B5EF4-FFF2-40B4-BE49-F238E27FC236}">
                <a16:creationId xmlns:a16="http://schemas.microsoft.com/office/drawing/2014/main" id="{BA100EBF-7E6B-40C7-86AC-69399A4DFFBB}"/>
              </a:ext>
            </a:extLst>
          </p:cNvPr>
          <p:cNvSpPr txBox="1"/>
          <p:nvPr/>
        </p:nvSpPr>
        <p:spPr>
          <a:xfrm>
            <a:off x="5336860" y="1272980"/>
            <a:ext cx="516488" cy="261610"/>
          </a:xfrm>
          <a:prstGeom prst="rect">
            <a:avLst/>
          </a:prstGeom>
          <a:noFill/>
        </p:spPr>
        <p:txBody>
          <a:bodyPr wrap="none" rtlCol="0">
            <a:spAutoFit/>
          </a:bodyPr>
          <a:lstStyle/>
          <a:p>
            <a:r>
              <a:rPr kumimoji="1" lang="ja-JP" altLang="en-US" sz="1050" dirty="0">
                <a:latin typeface="BIZ UDPゴシック" panose="020B0400000000000000" pitchFamily="50" charset="-128"/>
                <a:ea typeface="BIZ UDPゴシック" panose="020B0400000000000000" pitchFamily="50" charset="-128"/>
              </a:rPr>
              <a:t>（</a:t>
            </a:r>
            <a:r>
              <a:rPr kumimoji="1" lang="en-US" altLang="ja-JP" sz="1050" dirty="0">
                <a:latin typeface="BIZ UDPゴシック" panose="020B0400000000000000" pitchFamily="50" charset="-128"/>
                <a:ea typeface="BIZ UDPゴシック" panose="020B0400000000000000" pitchFamily="50" charset="-128"/>
              </a:rPr>
              <a:t>ha</a:t>
            </a:r>
            <a:r>
              <a:rPr kumimoji="1" lang="ja-JP" altLang="en-US" sz="1050" dirty="0">
                <a:latin typeface="BIZ UDPゴシック" panose="020B0400000000000000" pitchFamily="50" charset="-128"/>
                <a:ea typeface="BIZ UDPゴシック" panose="020B0400000000000000" pitchFamily="50" charset="-128"/>
              </a:rPr>
              <a:t>）</a:t>
            </a:r>
          </a:p>
        </p:txBody>
      </p:sp>
      <p:sp>
        <p:nvSpPr>
          <p:cNvPr id="4" name="テキスト ボックス 3">
            <a:extLst>
              <a:ext uri="{FF2B5EF4-FFF2-40B4-BE49-F238E27FC236}">
                <a16:creationId xmlns:a16="http://schemas.microsoft.com/office/drawing/2014/main" id="{833EE388-B4C4-C26A-823D-4A0C7CAA46E9}"/>
              </a:ext>
            </a:extLst>
          </p:cNvPr>
          <p:cNvSpPr txBox="1"/>
          <p:nvPr/>
        </p:nvSpPr>
        <p:spPr>
          <a:xfrm>
            <a:off x="306852" y="5844712"/>
            <a:ext cx="9429902" cy="769441"/>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森林経営計画</a:t>
            </a:r>
            <a:endParaRPr kumimoji="1" lang="en-US" altLang="ja-JP" sz="1100" dirty="0">
              <a:latin typeface="BIZ UDPゴシック" panose="020B0400000000000000" pitchFamily="50" charset="-128"/>
              <a:ea typeface="BIZ UDPゴシック" panose="020B0400000000000000" pitchFamily="50" charset="-128"/>
            </a:endParaRPr>
          </a:p>
          <a:p>
            <a:pPr marL="171450" indent="-84138">
              <a:buFont typeface="Arial" panose="020B0604020202020204" pitchFamily="34" charset="0"/>
              <a:buChar char="•"/>
            </a:pPr>
            <a:r>
              <a:rPr lang="ja-JP" altLang="en-US" sz="1100" b="0" i="0" dirty="0">
                <a:solidFill>
                  <a:srgbClr val="000000"/>
                </a:solidFill>
                <a:effectLst/>
                <a:latin typeface="BIZ UDPゴシック" panose="020B0400000000000000" pitchFamily="50" charset="-128"/>
                <a:ea typeface="BIZ UDPゴシック" panose="020B0400000000000000" pitchFamily="50" charset="-128"/>
              </a:rPr>
              <a:t>「森林所有者」又は「森林の経営の委託を受けた者」が、自らが森林の経営を行う一体的なまとまりのある森林を対象として、森林の施業及び保護について作成する計画（</a:t>
            </a:r>
            <a:r>
              <a:rPr lang="en-US" altLang="ja-JP" sz="1100" b="0" i="0" dirty="0">
                <a:solidFill>
                  <a:srgbClr val="000000"/>
                </a:solidFill>
                <a:effectLst/>
                <a:latin typeface="BIZ UDPゴシック" panose="020B0400000000000000" pitchFamily="50" charset="-128"/>
                <a:ea typeface="BIZ UDPゴシック" panose="020B0400000000000000" pitchFamily="50" charset="-128"/>
              </a:rPr>
              <a:t>5</a:t>
            </a:r>
            <a:r>
              <a:rPr lang="ja-JP" altLang="en-US" sz="1100" b="0" i="0" dirty="0">
                <a:solidFill>
                  <a:srgbClr val="000000"/>
                </a:solidFill>
                <a:effectLst/>
                <a:latin typeface="BIZ UDPゴシック" panose="020B0400000000000000" pitchFamily="50" charset="-128"/>
                <a:ea typeface="BIZ UDPゴシック" panose="020B0400000000000000" pitchFamily="50" charset="-128"/>
              </a:rPr>
              <a:t>年を</a:t>
            </a:r>
            <a:r>
              <a:rPr lang="en-US" altLang="ja-JP" sz="1100" b="0" i="0" dirty="0">
                <a:solidFill>
                  <a:srgbClr val="000000"/>
                </a:solidFill>
                <a:effectLst/>
                <a:latin typeface="BIZ UDPゴシック" panose="020B0400000000000000" pitchFamily="50" charset="-128"/>
                <a:ea typeface="BIZ UDPゴシック" panose="020B0400000000000000" pitchFamily="50" charset="-128"/>
              </a:rPr>
              <a:t>1</a:t>
            </a:r>
            <a:r>
              <a:rPr lang="ja-JP" altLang="en-US" sz="1100" b="0" i="0" dirty="0">
                <a:solidFill>
                  <a:srgbClr val="000000"/>
                </a:solidFill>
                <a:effectLst/>
                <a:latin typeface="BIZ UDPゴシック" panose="020B0400000000000000" pitchFamily="50" charset="-128"/>
                <a:ea typeface="BIZ UDPゴシック" panose="020B0400000000000000" pitchFamily="50" charset="-128"/>
              </a:rPr>
              <a:t>期）。一体的なまとまりを持った森林において、計画に基づいた効率的な森林の施業と適切な森林の保護を通じて、森林の持つ多様な機能を十分に発揮させることを目的とする。</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2E79BE2C-18F2-48DF-3100-1E76E853C9F8}"/>
              </a:ext>
            </a:extLst>
          </p:cNvPr>
          <p:cNvSpPr txBox="1"/>
          <p:nvPr/>
        </p:nvSpPr>
        <p:spPr>
          <a:xfrm>
            <a:off x="3243735" y="564741"/>
            <a:ext cx="3560590" cy="307777"/>
          </a:xfrm>
          <a:prstGeom prst="rect">
            <a:avLst/>
          </a:prstGeom>
          <a:noFill/>
        </p:spPr>
        <p:txBody>
          <a:bodyPr wrap="none" rtlCol="0">
            <a:spAutoFit/>
          </a:bodyPr>
          <a:lstStyle/>
          <a:p>
            <a:r>
              <a:rPr kumimoji="1" lang="ja-JP" altLang="en-US" sz="1400" dirty="0">
                <a:latin typeface="BIZ UDPゴシック" panose="020B0400000000000000" pitchFamily="50" charset="-128"/>
                <a:ea typeface="BIZ UDPゴシック" panose="020B0400000000000000" pitchFamily="50" charset="-128"/>
              </a:rPr>
              <a:t>大阪府域における森林の管理にかかる状況</a:t>
            </a:r>
          </a:p>
        </p:txBody>
      </p:sp>
      <p:sp>
        <p:nvSpPr>
          <p:cNvPr id="12" name="テキスト ボックス 11">
            <a:extLst>
              <a:ext uri="{FF2B5EF4-FFF2-40B4-BE49-F238E27FC236}">
                <a16:creationId xmlns:a16="http://schemas.microsoft.com/office/drawing/2014/main" id="{87083006-4E24-41BE-8E40-537FB8ADB4B4}"/>
              </a:ext>
            </a:extLst>
          </p:cNvPr>
          <p:cNvSpPr txBox="1"/>
          <p:nvPr/>
        </p:nvSpPr>
        <p:spPr>
          <a:xfrm>
            <a:off x="1591027" y="944734"/>
            <a:ext cx="2159566" cy="307777"/>
          </a:xfrm>
          <a:prstGeom prst="rect">
            <a:avLst/>
          </a:prstGeom>
          <a:noFill/>
        </p:spPr>
        <p:txBody>
          <a:bodyPr wrap="none" rtlCol="0">
            <a:spAutoFit/>
          </a:bodyPr>
          <a:lstStyle/>
          <a:p>
            <a:r>
              <a:rPr kumimoji="1" lang="ja-JP" altLang="en-US" sz="1400" dirty="0">
                <a:latin typeface="BIZ UDPゴシック" panose="020B0400000000000000" pitchFamily="50" charset="-128"/>
                <a:ea typeface="BIZ UDPゴシック" panose="020B0400000000000000" pitchFamily="50" charset="-128"/>
              </a:rPr>
              <a:t>森林経営計画の累積面積</a:t>
            </a:r>
          </a:p>
        </p:txBody>
      </p:sp>
    </p:spTree>
    <p:extLst>
      <p:ext uri="{BB962C8B-B14F-4D97-AF65-F5344CB8AC3E}">
        <p14:creationId xmlns:p14="http://schemas.microsoft.com/office/powerpoint/2010/main" val="179017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FF52C31A-9F85-D4DF-E2F3-04D79568B33F}"/>
              </a:ext>
            </a:extLst>
          </p:cNvPr>
          <p:cNvSpPr txBox="1">
            <a:spLocks/>
          </p:cNvSpPr>
          <p:nvPr/>
        </p:nvSpPr>
        <p:spPr bwMode="auto">
          <a:xfrm>
            <a:off x="0" y="-13515"/>
            <a:ext cx="9905999" cy="468000"/>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9060" tIns="49530" rIns="99060" bIns="4953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algn="l" defTabSz="990570" fontAlgn="auto">
              <a:spcAft>
                <a:spcPts val="0"/>
              </a:spcAft>
              <a:defRPr/>
            </a:pPr>
            <a:r>
              <a:rPr lang="ja-JP" altLang="en-US" sz="2000" b="1" dirty="0">
                <a:solidFill>
                  <a:sysClr val="window" lastClr="FFFFFF"/>
                </a:solidFill>
                <a:latin typeface="BIZ UDPゴシック" panose="020B0400000000000000" pitchFamily="50" charset="-128"/>
                <a:ea typeface="BIZ UDPゴシック" panose="020B0400000000000000" pitchFamily="50" charset="-128"/>
              </a:rPr>
              <a:t>　</a:t>
            </a:r>
            <a:r>
              <a:rPr lang="en-US" altLang="ja-JP" sz="2000" b="1" dirty="0">
                <a:solidFill>
                  <a:sysClr val="window" lastClr="FFFFFF"/>
                </a:solidFill>
                <a:latin typeface="BIZ UDPゴシック" panose="020B0400000000000000" pitchFamily="50" charset="-128"/>
                <a:ea typeface="BIZ UDPゴシック" panose="020B0400000000000000" pitchFamily="50" charset="-128"/>
              </a:rPr>
              <a:t>【</a:t>
            </a:r>
            <a:r>
              <a:rPr lang="ja-JP" altLang="en-US" sz="2000" b="1" dirty="0">
                <a:solidFill>
                  <a:sysClr val="window" lastClr="FFFFFF"/>
                </a:solidFill>
                <a:latin typeface="BIZ UDPゴシック" panose="020B0400000000000000" pitchFamily="50" charset="-128"/>
                <a:ea typeface="BIZ UDPゴシック" panose="020B0400000000000000" pitchFamily="50" charset="-128"/>
              </a:rPr>
              <a:t>参考事例</a:t>
            </a:r>
            <a:r>
              <a:rPr lang="en-US" altLang="ja-JP" sz="2000" b="1" dirty="0">
                <a:solidFill>
                  <a:sysClr val="window" lastClr="FFFFFF"/>
                </a:solidFill>
                <a:latin typeface="BIZ UDPゴシック" panose="020B0400000000000000" pitchFamily="50" charset="-128"/>
                <a:ea typeface="BIZ UDPゴシック" panose="020B0400000000000000" pitchFamily="50" charset="-128"/>
              </a:rPr>
              <a:t>】</a:t>
            </a:r>
            <a:r>
              <a:rPr lang="ja-JP" altLang="en-US" sz="2000" b="1" dirty="0">
                <a:solidFill>
                  <a:sysClr val="window" lastClr="FFFFFF"/>
                </a:solidFill>
                <a:latin typeface="BIZ UDPゴシック" panose="020B0400000000000000" pitchFamily="50" charset="-128"/>
                <a:ea typeface="BIZ UDPゴシック" panose="020B0400000000000000" pitchFamily="50" charset="-128"/>
              </a:rPr>
              <a:t>　森林の保全整備①</a:t>
            </a:r>
          </a:p>
        </p:txBody>
      </p:sp>
      <p:sp>
        <p:nvSpPr>
          <p:cNvPr id="5" name="円/楕円 30">
            <a:extLst>
              <a:ext uri="{FF2B5EF4-FFF2-40B4-BE49-F238E27FC236}">
                <a16:creationId xmlns:a16="http://schemas.microsoft.com/office/drawing/2014/main" id="{85E1B7C3-0F03-ECC3-9162-63DB5A6314CE}"/>
              </a:ext>
            </a:extLst>
          </p:cNvPr>
          <p:cNvSpPr/>
          <p:nvPr/>
        </p:nvSpPr>
        <p:spPr>
          <a:xfrm>
            <a:off x="9419757" y="32608"/>
            <a:ext cx="360000" cy="360000"/>
          </a:xfrm>
          <a:prstGeom prst="ellipse">
            <a:avLst/>
          </a:prstGeom>
          <a:solidFill>
            <a:schemeClr val="bg1"/>
          </a:solidFill>
          <a:ln w="1270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36000" rtlCol="0" anchor="ctr" anchorCtr="1"/>
          <a:lstStyle/>
          <a:p>
            <a:pPr algn="ctr"/>
            <a:fld id="{9439D75A-5D0D-4091-BA6B-B620B8DC6492}" type="slidenum">
              <a:rPr lang="ja-JP" altLang="en-US" sz="1400" b="1">
                <a:solidFill>
                  <a:schemeClr val="accent6">
                    <a:lumMod val="50000"/>
                  </a:schemeClr>
                </a:solidFill>
                <a:latin typeface="BIZ UDPゴシック" panose="020B0400000000000000" pitchFamily="50" charset="-128"/>
                <a:ea typeface="BIZ UDPゴシック" panose="020B0400000000000000" pitchFamily="50" charset="-128"/>
              </a:rPr>
              <a:t>3</a:t>
            </a:fld>
            <a:endParaRPr lang="en-US" altLang="ja-JP" sz="1400" b="1" dirty="0">
              <a:solidFill>
                <a:schemeClr val="accent6">
                  <a:lumMod val="50000"/>
                </a:schemeClr>
              </a:solidFill>
              <a:latin typeface="BIZ UDPゴシック" panose="020B0400000000000000" pitchFamily="50" charset="-128"/>
              <a:ea typeface="BIZ UDPゴシック" panose="020B0400000000000000" pitchFamily="50" charset="-128"/>
            </a:endParaRPr>
          </a:p>
        </p:txBody>
      </p:sp>
      <p:pic>
        <p:nvPicPr>
          <p:cNvPr id="17" name="図 2">
            <a:extLst>
              <a:ext uri="{FF2B5EF4-FFF2-40B4-BE49-F238E27FC236}">
                <a16:creationId xmlns:a16="http://schemas.microsoft.com/office/drawing/2014/main" id="{725C7EAD-3DE3-4790-9D45-40EF0C2C1E3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81136" y="1487739"/>
            <a:ext cx="5898621" cy="442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6">
            <a:extLst>
              <a:ext uri="{FF2B5EF4-FFF2-40B4-BE49-F238E27FC236}">
                <a16:creationId xmlns:a16="http://schemas.microsoft.com/office/drawing/2014/main" id="{64B4FF19-2E72-4FC7-8E2D-6F62DA8DA9DC}"/>
              </a:ext>
            </a:extLst>
          </p:cNvPr>
          <p:cNvSpPr>
            <a:spLocks noChangeArrowheads="1"/>
          </p:cNvSpPr>
          <p:nvPr/>
        </p:nvSpPr>
        <p:spPr bwMode="auto">
          <a:xfrm>
            <a:off x="826402" y="883745"/>
            <a:ext cx="2972542"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ＭＳ Ｐゴシック" panose="020B0600070205080204" pitchFamily="50"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ＭＳ Ｐゴシック" panose="020B0600070205080204" pitchFamily="50"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ＭＳ Ｐゴシック" panose="020B0600070205080204" pitchFamily="50"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ＭＳ Ｐゴシック" panose="020B0600070205080204" pitchFamily="50"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ＭＳ Ｐゴシック" panose="020B0600070205080204" pitchFamily="50"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ＭＳ Ｐゴシック" panose="020B0600070205080204" pitchFamily="50"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ＭＳ Ｐゴシック" panose="020B0600070205080204" pitchFamily="50"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ＭＳ Ｐゴシック" panose="020B0600070205080204" pitchFamily="50"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ＭＳ Ｐゴシック" panose="020B0600070205080204" pitchFamily="50" charset="-128"/>
              </a:defRPr>
            </a:lvl9pPr>
          </a:lstStyle>
          <a:p>
            <a:pPr eaLnBrk="1" hangingPunct="1">
              <a:buClr>
                <a:srgbClr val="FF9900"/>
              </a:buClr>
              <a:buSzPct val="100000"/>
              <a:buFont typeface="Verdana" panose="020B0604030504040204" pitchFamily="34" charset="0"/>
              <a:buNone/>
            </a:pPr>
            <a:r>
              <a:rPr lang="ja-JP" altLang="en-US" sz="2000" dirty="0">
                <a:latin typeface="BIZ UDPゴシック" panose="020B0400000000000000" pitchFamily="50" charset="-128"/>
                <a:ea typeface="BIZ UDPゴシック" panose="020B0400000000000000" pitchFamily="50" charset="-128"/>
              </a:rPr>
              <a:t>治山ダム（コンクリート）</a:t>
            </a:r>
            <a:endParaRPr lang="en-US" altLang="ja-JP" sz="2000" dirty="0">
              <a:latin typeface="BIZ UDPゴシック" panose="020B0400000000000000" pitchFamily="50" charset="-128"/>
              <a:ea typeface="BIZ UDPゴシック" panose="020B0400000000000000" pitchFamily="50" charset="-128"/>
            </a:endParaRPr>
          </a:p>
        </p:txBody>
      </p:sp>
      <p:pic>
        <p:nvPicPr>
          <p:cNvPr id="19" name="図 18">
            <a:extLst>
              <a:ext uri="{FF2B5EF4-FFF2-40B4-BE49-F238E27FC236}">
                <a16:creationId xmlns:a16="http://schemas.microsoft.com/office/drawing/2014/main" id="{A51D2ACB-4715-4CA9-AA80-C2AD04B1336F}"/>
              </a:ext>
            </a:extLst>
          </p:cNvPr>
          <p:cNvPicPr>
            <a:picLocks noChangeAspect="1"/>
          </p:cNvPicPr>
          <p:nvPr/>
        </p:nvPicPr>
        <p:blipFill>
          <a:blip r:embed="rId4"/>
          <a:stretch>
            <a:fillRect/>
          </a:stretch>
        </p:blipFill>
        <p:spPr>
          <a:xfrm>
            <a:off x="99110" y="1487739"/>
            <a:ext cx="3699834" cy="2780101"/>
          </a:xfrm>
          <a:prstGeom prst="rect">
            <a:avLst/>
          </a:prstGeom>
          <a:ln w="31750">
            <a:noFill/>
          </a:ln>
        </p:spPr>
      </p:pic>
      <p:sp>
        <p:nvSpPr>
          <p:cNvPr id="20" name="Text Box 7">
            <a:extLst>
              <a:ext uri="{FF2B5EF4-FFF2-40B4-BE49-F238E27FC236}">
                <a16:creationId xmlns:a16="http://schemas.microsoft.com/office/drawing/2014/main" id="{1446AC1A-94EA-46BE-A47D-DF5E3F600A58}"/>
              </a:ext>
            </a:extLst>
          </p:cNvPr>
          <p:cNvSpPr txBox="1">
            <a:spLocks noChangeArrowheads="1"/>
          </p:cNvSpPr>
          <p:nvPr/>
        </p:nvSpPr>
        <p:spPr bwMode="auto">
          <a:xfrm>
            <a:off x="366929" y="3520310"/>
            <a:ext cx="1381125" cy="3407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ＭＳ Ｐゴシック" panose="020B0600070205080204" pitchFamily="50"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ＭＳ Ｐゴシック" panose="020B0600070205080204" pitchFamily="50"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ＭＳ Ｐゴシック" panose="020B0600070205080204" pitchFamily="50"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ＭＳ Ｐゴシック" panose="020B0600070205080204" pitchFamily="50"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ＭＳ Ｐゴシック" panose="020B0600070205080204" pitchFamily="50"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ＭＳ Ｐゴシック" panose="020B0600070205080204" pitchFamily="50"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ＭＳ Ｐゴシック" panose="020B0600070205080204" pitchFamily="50"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ＭＳ Ｐゴシック" panose="020B0600070205080204" pitchFamily="50"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ＭＳ Ｐゴシック" panose="020B0600070205080204" pitchFamily="50" charset="-128"/>
              </a:defRPr>
            </a:lvl9pPr>
          </a:lstStyle>
          <a:p>
            <a:pPr eaLnBrk="1" hangingPunct="1">
              <a:buClr>
                <a:srgbClr val="FFFFFF"/>
              </a:buClr>
              <a:buSzPct val="100000"/>
              <a:buFont typeface="Garamond" panose="02020404030301010803" pitchFamily="18" charset="0"/>
              <a:buNone/>
            </a:pPr>
            <a:r>
              <a:rPr lang="en-US" altLang="ja-JP" sz="1600" b="1" dirty="0">
                <a:solidFill>
                  <a:srgbClr val="FFFFFF"/>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施</a:t>
            </a:r>
            <a:r>
              <a:rPr lang="ja-JP" altLang="en-US" sz="1600" b="1" dirty="0">
                <a:solidFill>
                  <a:srgbClr val="FFFFFF"/>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工</a:t>
            </a:r>
            <a:r>
              <a:rPr lang="en-US" altLang="ja-JP" sz="1600" b="1" dirty="0">
                <a:solidFill>
                  <a:srgbClr val="FFFFFF"/>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前</a:t>
            </a:r>
          </a:p>
        </p:txBody>
      </p:sp>
      <p:sp>
        <p:nvSpPr>
          <p:cNvPr id="21" name="Text Box 8">
            <a:extLst>
              <a:ext uri="{FF2B5EF4-FFF2-40B4-BE49-F238E27FC236}">
                <a16:creationId xmlns:a16="http://schemas.microsoft.com/office/drawing/2014/main" id="{2E6006FF-1B58-4196-A11B-61A380DB4DBA}"/>
              </a:ext>
            </a:extLst>
          </p:cNvPr>
          <p:cNvSpPr txBox="1">
            <a:spLocks noChangeArrowheads="1"/>
          </p:cNvSpPr>
          <p:nvPr/>
        </p:nvSpPr>
        <p:spPr bwMode="auto">
          <a:xfrm>
            <a:off x="7863943" y="5454651"/>
            <a:ext cx="851710" cy="3407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ＭＳ Ｐゴシック" panose="020B0600070205080204" pitchFamily="50"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ＭＳ Ｐゴシック" panose="020B0600070205080204" pitchFamily="50"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ＭＳ Ｐゴシック" panose="020B0600070205080204" pitchFamily="50"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ＭＳ Ｐゴシック" panose="020B0600070205080204" pitchFamily="50"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ＭＳ Ｐゴシック" panose="020B0600070205080204" pitchFamily="50"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ＭＳ Ｐゴシック" panose="020B0600070205080204" pitchFamily="50"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ＭＳ Ｐゴシック" panose="020B0600070205080204" pitchFamily="50"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ＭＳ Ｐゴシック" panose="020B0600070205080204" pitchFamily="50"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ＭＳ Ｐゴシック" panose="020B0600070205080204" pitchFamily="50" charset="-128"/>
              </a:defRPr>
            </a:lvl9pPr>
          </a:lstStyle>
          <a:p>
            <a:pPr eaLnBrk="1" hangingPunct="1">
              <a:buClr>
                <a:srgbClr val="FFFFFF"/>
              </a:buClr>
              <a:buSzPct val="100000"/>
              <a:buFont typeface="Garamond" panose="02020404030301010803" pitchFamily="18" charset="0"/>
              <a:buNone/>
            </a:pPr>
            <a:r>
              <a:rPr lang="en-US" altLang="ja-JP" sz="1600" b="1" dirty="0">
                <a:solidFill>
                  <a:srgbClr val="FFFFFF"/>
                </a:solidFill>
                <a:latin typeface="BIZ UDPゴシック" panose="020B0400000000000000" pitchFamily="50" charset="-128"/>
                <a:ea typeface="BIZ UDPゴシック" panose="020B0400000000000000" pitchFamily="50" charset="-128"/>
              </a:rPr>
              <a:t>施</a:t>
            </a:r>
            <a:r>
              <a:rPr lang="ja-JP" altLang="en-US" sz="1600" b="1" dirty="0">
                <a:solidFill>
                  <a:srgbClr val="FFFFFF"/>
                </a:solidFill>
                <a:latin typeface="BIZ UDPゴシック" panose="020B0400000000000000" pitchFamily="50" charset="-128"/>
                <a:ea typeface="BIZ UDPゴシック" panose="020B0400000000000000" pitchFamily="50" charset="-128"/>
              </a:rPr>
              <a:t>工</a:t>
            </a:r>
            <a:r>
              <a:rPr lang="en-US" altLang="ja-JP" sz="1600" b="1" dirty="0">
                <a:solidFill>
                  <a:srgbClr val="FFFFFF"/>
                </a:solidFill>
                <a:latin typeface="BIZ UDPゴシック" panose="020B0400000000000000" pitchFamily="50" charset="-128"/>
                <a:ea typeface="BIZ UDPゴシック" panose="020B0400000000000000" pitchFamily="50" charset="-128"/>
              </a:rPr>
              <a:t>後</a:t>
            </a:r>
          </a:p>
        </p:txBody>
      </p:sp>
    </p:spTree>
    <p:extLst>
      <p:ext uri="{BB962C8B-B14F-4D97-AF65-F5344CB8AC3E}">
        <p14:creationId xmlns:p14="http://schemas.microsoft.com/office/powerpoint/2010/main" val="1396150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4">
            <a:extLst>
              <a:ext uri="{FF2B5EF4-FFF2-40B4-BE49-F238E27FC236}">
                <a16:creationId xmlns:a16="http://schemas.microsoft.com/office/drawing/2014/main" id="{7EAB9201-7D61-41A8-B1FD-1F77A5B400F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21511" y="1272473"/>
            <a:ext cx="5888844" cy="4417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図 2">
            <a:extLst>
              <a:ext uri="{FF2B5EF4-FFF2-40B4-BE49-F238E27FC236}">
                <a16:creationId xmlns:a16="http://schemas.microsoft.com/office/drawing/2014/main" id="{93701616-79B1-42EF-B5FC-51C639DB293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9621" y="1272473"/>
            <a:ext cx="3645349" cy="2734448"/>
          </a:xfrm>
          <a:prstGeom prst="rect">
            <a:avLst/>
          </a:prstGeom>
          <a:noFill/>
          <a:ln w="31750">
            <a:noFill/>
            <a:miter lim="800000"/>
            <a:headEnd/>
            <a:tailEnd/>
          </a:ln>
          <a:extLst>
            <a:ext uri="{909E8E84-426E-40DD-AFC4-6F175D3DCCD1}">
              <a14:hiddenFill xmlns:a14="http://schemas.microsoft.com/office/drawing/2010/main">
                <a:solidFill>
                  <a:srgbClr val="FFFFFF"/>
                </a:solidFill>
              </a14:hiddenFill>
            </a:ext>
          </a:extLst>
        </p:spPr>
      </p:pic>
      <p:sp>
        <p:nvSpPr>
          <p:cNvPr id="4" name="Text Box 7">
            <a:extLst>
              <a:ext uri="{FF2B5EF4-FFF2-40B4-BE49-F238E27FC236}">
                <a16:creationId xmlns:a16="http://schemas.microsoft.com/office/drawing/2014/main" id="{E60C9825-71A5-4409-A298-C9B62E8A1373}"/>
              </a:ext>
            </a:extLst>
          </p:cNvPr>
          <p:cNvSpPr txBox="1">
            <a:spLocks noChangeArrowheads="1"/>
          </p:cNvSpPr>
          <p:nvPr/>
        </p:nvSpPr>
        <p:spPr bwMode="auto">
          <a:xfrm>
            <a:off x="286534" y="3532508"/>
            <a:ext cx="1390179" cy="3407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游ゴシック" panose="020B0400000000000000" pitchFamily="50" charset="-128"/>
                <a:ea typeface="游ゴシック" panose="020B0400000000000000" pitchFamily="50"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游ゴシック" panose="020B0400000000000000" pitchFamily="50" charset="-128"/>
                <a:ea typeface="游ゴシック" panose="020B0400000000000000" pitchFamily="50"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游ゴシック" panose="020B0400000000000000" pitchFamily="50" charset="-128"/>
                <a:ea typeface="游ゴシック" panose="020B0400000000000000" pitchFamily="50"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游ゴシック" panose="020B0400000000000000" pitchFamily="50" charset="-128"/>
                <a:ea typeface="游ゴシック" panose="020B0400000000000000" pitchFamily="50"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游ゴシック" panose="020B0400000000000000" pitchFamily="50" charset="-128"/>
                <a:ea typeface="游ゴシック" panose="020B0400000000000000" pitchFamily="50"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游ゴシック" panose="020B0400000000000000" pitchFamily="50" charset="-128"/>
                <a:ea typeface="游ゴシック" panose="020B0400000000000000" pitchFamily="50"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游ゴシック" panose="020B0400000000000000" pitchFamily="50" charset="-128"/>
                <a:ea typeface="游ゴシック" panose="020B0400000000000000" pitchFamily="50"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游ゴシック" panose="020B0400000000000000" pitchFamily="50" charset="-128"/>
                <a:ea typeface="游ゴシック" panose="020B0400000000000000" pitchFamily="50"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游ゴシック" panose="020B0400000000000000" pitchFamily="50" charset="-128"/>
                <a:ea typeface="游ゴシック" panose="020B0400000000000000" pitchFamily="50" charset="-128"/>
              </a:defRPr>
            </a:lvl9pPr>
          </a:lstStyle>
          <a:p>
            <a:pPr eaLnBrk="1" hangingPunct="1">
              <a:buClr>
                <a:srgbClr val="FFFFFF"/>
              </a:buClr>
              <a:buSzPct val="100000"/>
              <a:buFont typeface="Garamond" panose="02020404030301010803" pitchFamily="18" charset="0"/>
              <a:buNone/>
            </a:pPr>
            <a:r>
              <a:rPr kumimoji="0" lang="en-US" altLang="ja-JP" sz="1600" b="1" dirty="0">
                <a:solidFill>
                  <a:schemeClr val="bg1"/>
                </a:solidFill>
                <a:latin typeface="BIZ UDPゴシック" panose="020B0400000000000000" pitchFamily="50" charset="-128"/>
                <a:ea typeface="BIZ UDPゴシック" panose="020B0400000000000000" pitchFamily="50" charset="-128"/>
              </a:rPr>
              <a:t>施</a:t>
            </a:r>
            <a:r>
              <a:rPr kumimoji="0" lang="ja-JP" altLang="en-US" sz="1600" b="1" dirty="0">
                <a:solidFill>
                  <a:schemeClr val="bg1"/>
                </a:solidFill>
                <a:latin typeface="BIZ UDPゴシック" panose="020B0400000000000000" pitchFamily="50" charset="-128"/>
                <a:ea typeface="BIZ UDPゴシック" panose="020B0400000000000000" pitchFamily="50" charset="-128"/>
              </a:rPr>
              <a:t>工</a:t>
            </a:r>
            <a:r>
              <a:rPr kumimoji="0" lang="en-US" altLang="ja-JP" sz="1600" b="1" dirty="0">
                <a:solidFill>
                  <a:schemeClr val="bg1"/>
                </a:solidFill>
                <a:latin typeface="BIZ UDPゴシック" panose="020B0400000000000000" pitchFamily="50" charset="-128"/>
                <a:ea typeface="BIZ UDPゴシック" panose="020B0400000000000000" pitchFamily="50" charset="-128"/>
              </a:rPr>
              <a:t>前</a:t>
            </a:r>
          </a:p>
        </p:txBody>
      </p:sp>
      <p:sp>
        <p:nvSpPr>
          <p:cNvPr id="5" name="Text Box 8">
            <a:extLst>
              <a:ext uri="{FF2B5EF4-FFF2-40B4-BE49-F238E27FC236}">
                <a16:creationId xmlns:a16="http://schemas.microsoft.com/office/drawing/2014/main" id="{1107446D-B0F8-4383-84C0-6ADD1CAC8C48}"/>
              </a:ext>
            </a:extLst>
          </p:cNvPr>
          <p:cNvSpPr txBox="1">
            <a:spLocks noChangeArrowheads="1"/>
          </p:cNvSpPr>
          <p:nvPr/>
        </p:nvSpPr>
        <p:spPr bwMode="auto">
          <a:xfrm>
            <a:off x="8275255" y="5180522"/>
            <a:ext cx="1435100" cy="3407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游ゴシック" panose="020B0400000000000000" pitchFamily="50" charset="-128"/>
                <a:ea typeface="游ゴシック" panose="020B0400000000000000" pitchFamily="50"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游ゴシック" panose="020B0400000000000000" pitchFamily="50" charset="-128"/>
                <a:ea typeface="游ゴシック" panose="020B0400000000000000" pitchFamily="50"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游ゴシック" panose="020B0400000000000000" pitchFamily="50" charset="-128"/>
                <a:ea typeface="游ゴシック" panose="020B0400000000000000" pitchFamily="50"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游ゴシック" panose="020B0400000000000000" pitchFamily="50" charset="-128"/>
                <a:ea typeface="游ゴシック" panose="020B0400000000000000" pitchFamily="50"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游ゴシック" panose="020B0400000000000000" pitchFamily="50" charset="-128"/>
                <a:ea typeface="游ゴシック" panose="020B0400000000000000" pitchFamily="50"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游ゴシック" panose="020B0400000000000000" pitchFamily="50" charset="-128"/>
                <a:ea typeface="游ゴシック" panose="020B0400000000000000" pitchFamily="50"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游ゴシック" panose="020B0400000000000000" pitchFamily="50" charset="-128"/>
                <a:ea typeface="游ゴシック" panose="020B0400000000000000" pitchFamily="50"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游ゴシック" panose="020B0400000000000000" pitchFamily="50" charset="-128"/>
                <a:ea typeface="游ゴシック" panose="020B0400000000000000" pitchFamily="50"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游ゴシック" panose="020B0400000000000000" pitchFamily="50" charset="-128"/>
                <a:ea typeface="游ゴシック" panose="020B0400000000000000" pitchFamily="50" charset="-128"/>
              </a:defRPr>
            </a:lvl9pPr>
          </a:lstStyle>
          <a:p>
            <a:pPr eaLnBrk="1" hangingPunct="1">
              <a:buClr>
                <a:srgbClr val="FFFFFF"/>
              </a:buClr>
              <a:buSzPct val="100000"/>
              <a:buFont typeface="Garamond" panose="02020404030301010803" pitchFamily="18" charset="0"/>
              <a:buNone/>
            </a:pPr>
            <a:r>
              <a:rPr kumimoji="0" lang="en-US" altLang="ja-JP" sz="16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施</a:t>
            </a:r>
            <a:r>
              <a:rPr kumimoji="0" lang="ja-JP" altLang="en-US" sz="16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工</a:t>
            </a:r>
            <a:r>
              <a:rPr kumimoji="0" lang="en-US" altLang="ja-JP" sz="16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後</a:t>
            </a:r>
          </a:p>
        </p:txBody>
      </p:sp>
      <p:sp>
        <p:nvSpPr>
          <p:cNvPr id="6" name="Rectangle 6">
            <a:extLst>
              <a:ext uri="{FF2B5EF4-FFF2-40B4-BE49-F238E27FC236}">
                <a16:creationId xmlns:a16="http://schemas.microsoft.com/office/drawing/2014/main" id="{CFBF3A20-60D6-4307-A083-F14FD3FE739D}"/>
              </a:ext>
            </a:extLst>
          </p:cNvPr>
          <p:cNvSpPr>
            <a:spLocks noChangeArrowheads="1"/>
          </p:cNvSpPr>
          <p:nvPr/>
        </p:nvSpPr>
        <p:spPr bwMode="auto">
          <a:xfrm>
            <a:off x="109621" y="690124"/>
            <a:ext cx="328567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ＭＳ Ｐゴシック" panose="020B0600070205080204" pitchFamily="50"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ＭＳ Ｐゴシック" panose="020B0600070205080204" pitchFamily="50"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ＭＳ Ｐゴシック" panose="020B0600070205080204" pitchFamily="50"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ＭＳ Ｐゴシック" panose="020B0600070205080204" pitchFamily="50"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ＭＳ Ｐゴシック" panose="020B0600070205080204" pitchFamily="50"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ＭＳ Ｐゴシック" panose="020B0600070205080204" pitchFamily="50"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ＭＳ Ｐゴシック" panose="020B0600070205080204" pitchFamily="50"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ＭＳ Ｐゴシック" panose="020B0600070205080204" pitchFamily="50"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ＭＳ Ｐゴシック" panose="020B0600070205080204" pitchFamily="50" charset="-128"/>
              </a:defRPr>
            </a:lvl9pPr>
          </a:lstStyle>
          <a:p>
            <a:pPr eaLnBrk="1" hangingPunct="1">
              <a:buClr>
                <a:srgbClr val="FF9900"/>
              </a:buClr>
              <a:buSzPct val="100000"/>
              <a:buFont typeface="Verdana" panose="020B0604030504040204" pitchFamily="34" charset="0"/>
              <a:buNone/>
            </a:pPr>
            <a:r>
              <a:rPr lang="ja-JP" altLang="en-US" dirty="0">
                <a:latin typeface="BIZ UDPゴシック" panose="020B0400000000000000" pitchFamily="50" charset="-128"/>
                <a:ea typeface="BIZ UDPゴシック" panose="020B0400000000000000" pitchFamily="50" charset="-128"/>
              </a:rPr>
              <a:t>森林整備（本数調整伐と筋工）</a:t>
            </a:r>
          </a:p>
        </p:txBody>
      </p:sp>
      <p:sp>
        <p:nvSpPr>
          <p:cNvPr id="8" name="タイトル 1">
            <a:extLst>
              <a:ext uri="{FF2B5EF4-FFF2-40B4-BE49-F238E27FC236}">
                <a16:creationId xmlns:a16="http://schemas.microsoft.com/office/drawing/2014/main" id="{3D83040A-9B97-4EE4-BB0B-8313B62D4817}"/>
              </a:ext>
            </a:extLst>
          </p:cNvPr>
          <p:cNvSpPr txBox="1">
            <a:spLocks/>
          </p:cNvSpPr>
          <p:nvPr/>
        </p:nvSpPr>
        <p:spPr bwMode="auto">
          <a:xfrm>
            <a:off x="0" y="-13515"/>
            <a:ext cx="9905999" cy="468000"/>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9060" tIns="49530" rIns="99060" bIns="4953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algn="l" defTabSz="990570" fontAlgn="auto">
              <a:spcAft>
                <a:spcPts val="0"/>
              </a:spcAft>
              <a:defRPr/>
            </a:pPr>
            <a:r>
              <a:rPr lang="ja-JP" altLang="en-US" sz="2000" b="1" dirty="0">
                <a:solidFill>
                  <a:sysClr val="window" lastClr="FFFFFF"/>
                </a:solidFill>
                <a:latin typeface="BIZ UDPゴシック" panose="020B0400000000000000" pitchFamily="50" charset="-128"/>
                <a:ea typeface="BIZ UDPゴシック" panose="020B0400000000000000" pitchFamily="50" charset="-128"/>
              </a:rPr>
              <a:t>　</a:t>
            </a:r>
            <a:r>
              <a:rPr lang="en-US" altLang="ja-JP" sz="2000" b="1" dirty="0">
                <a:solidFill>
                  <a:sysClr val="window" lastClr="FFFFFF"/>
                </a:solidFill>
                <a:latin typeface="BIZ UDPゴシック" panose="020B0400000000000000" pitchFamily="50" charset="-128"/>
                <a:ea typeface="BIZ UDPゴシック" panose="020B0400000000000000" pitchFamily="50" charset="-128"/>
              </a:rPr>
              <a:t>【</a:t>
            </a:r>
            <a:r>
              <a:rPr lang="ja-JP" altLang="en-US" sz="2000" b="1" dirty="0">
                <a:solidFill>
                  <a:sysClr val="window" lastClr="FFFFFF"/>
                </a:solidFill>
                <a:latin typeface="BIZ UDPゴシック" panose="020B0400000000000000" pitchFamily="50" charset="-128"/>
                <a:ea typeface="BIZ UDPゴシック" panose="020B0400000000000000" pitchFamily="50" charset="-128"/>
              </a:rPr>
              <a:t>参考事例</a:t>
            </a:r>
            <a:r>
              <a:rPr lang="en-US" altLang="ja-JP" sz="2000" b="1" dirty="0">
                <a:solidFill>
                  <a:sysClr val="window" lastClr="FFFFFF"/>
                </a:solidFill>
                <a:latin typeface="BIZ UDPゴシック" panose="020B0400000000000000" pitchFamily="50" charset="-128"/>
                <a:ea typeface="BIZ UDPゴシック" panose="020B0400000000000000" pitchFamily="50" charset="-128"/>
              </a:rPr>
              <a:t>】</a:t>
            </a:r>
            <a:r>
              <a:rPr lang="ja-JP" altLang="en-US" sz="2000" b="1" dirty="0">
                <a:solidFill>
                  <a:sysClr val="window" lastClr="FFFFFF"/>
                </a:solidFill>
                <a:latin typeface="BIZ UDPゴシック" panose="020B0400000000000000" pitchFamily="50" charset="-128"/>
                <a:ea typeface="BIZ UDPゴシック" panose="020B0400000000000000" pitchFamily="50" charset="-128"/>
              </a:rPr>
              <a:t>　森林の保全整備②</a:t>
            </a:r>
          </a:p>
        </p:txBody>
      </p:sp>
      <p:sp>
        <p:nvSpPr>
          <p:cNvPr id="9" name="円/楕円 30">
            <a:extLst>
              <a:ext uri="{FF2B5EF4-FFF2-40B4-BE49-F238E27FC236}">
                <a16:creationId xmlns:a16="http://schemas.microsoft.com/office/drawing/2014/main" id="{E371DD48-5DF4-40A0-9DDF-4050C726B7EF}"/>
              </a:ext>
            </a:extLst>
          </p:cNvPr>
          <p:cNvSpPr/>
          <p:nvPr/>
        </p:nvSpPr>
        <p:spPr>
          <a:xfrm>
            <a:off x="9419757" y="32608"/>
            <a:ext cx="360000" cy="360000"/>
          </a:xfrm>
          <a:prstGeom prst="ellipse">
            <a:avLst/>
          </a:prstGeom>
          <a:solidFill>
            <a:schemeClr val="bg1"/>
          </a:solidFill>
          <a:ln w="1270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36000" rtlCol="0" anchor="ctr" anchorCtr="1"/>
          <a:lstStyle/>
          <a:p>
            <a:pPr algn="ctr"/>
            <a:fld id="{9439D75A-5D0D-4091-BA6B-B620B8DC6492}" type="slidenum">
              <a:rPr lang="ja-JP" altLang="en-US" sz="1400" b="1">
                <a:solidFill>
                  <a:schemeClr val="accent6">
                    <a:lumMod val="50000"/>
                  </a:schemeClr>
                </a:solidFill>
                <a:latin typeface="BIZ UDPゴシック" panose="020B0400000000000000" pitchFamily="50" charset="-128"/>
                <a:ea typeface="BIZ UDPゴシック" panose="020B0400000000000000" pitchFamily="50" charset="-128"/>
              </a:rPr>
              <a:t>4</a:t>
            </a:fld>
            <a:endParaRPr lang="en-US" altLang="ja-JP" sz="1400" b="1" dirty="0">
              <a:solidFill>
                <a:schemeClr val="accent6">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14848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FCA5CD8-E0D4-494D-B393-CA2D8ED6DA11}"/>
              </a:ext>
            </a:extLst>
          </p:cNvPr>
          <p:cNvSpPr txBox="1"/>
          <p:nvPr/>
        </p:nvSpPr>
        <p:spPr>
          <a:xfrm>
            <a:off x="340169" y="3265107"/>
            <a:ext cx="2337693" cy="369332"/>
          </a:xfrm>
          <a:prstGeom prst="rect">
            <a:avLst/>
          </a:prstGeom>
          <a:noFill/>
        </p:spPr>
        <p:txBody>
          <a:bodyPr wrap="square" rtlCol="0">
            <a:spAutoFit/>
          </a:bodyPr>
          <a:lstStyle/>
          <a:p>
            <a:pPr marL="285750" indent="-285750">
              <a:buFont typeface="Wingdings" panose="05000000000000000000" pitchFamily="2" charset="2"/>
              <a:buChar char="u"/>
            </a:pPr>
            <a:r>
              <a:rPr lang="ja-JP" altLang="en-US" b="1" u="sng" dirty="0">
                <a:latin typeface="BIZ UDPゴシック" panose="020B0400000000000000" pitchFamily="50" charset="-128"/>
                <a:ea typeface="BIZ UDPゴシック" panose="020B0400000000000000" pitchFamily="50" charset="-128"/>
              </a:rPr>
              <a:t>新規就業者の確保</a:t>
            </a:r>
            <a:endParaRPr lang="en-US" altLang="ja-JP" b="1" u="sng" dirty="0">
              <a:latin typeface="BIZ UDPゴシック" panose="020B0400000000000000" pitchFamily="50" charset="-128"/>
              <a:ea typeface="BIZ UDPゴシック" panose="020B0400000000000000" pitchFamily="50" charset="-128"/>
            </a:endParaRPr>
          </a:p>
        </p:txBody>
      </p:sp>
      <p:pic>
        <p:nvPicPr>
          <p:cNvPr id="7" name="図 6">
            <a:extLst>
              <a:ext uri="{FF2B5EF4-FFF2-40B4-BE49-F238E27FC236}">
                <a16:creationId xmlns:a16="http://schemas.microsoft.com/office/drawing/2014/main" id="{C928BDD6-C71C-43E7-8B49-550A8A7E7E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5411" y="4527623"/>
            <a:ext cx="4880629" cy="2091699"/>
          </a:xfrm>
          <a:prstGeom prst="rect">
            <a:avLst/>
          </a:prstGeom>
        </p:spPr>
      </p:pic>
      <p:pic>
        <p:nvPicPr>
          <p:cNvPr id="9" name="図 8">
            <a:extLst>
              <a:ext uri="{FF2B5EF4-FFF2-40B4-BE49-F238E27FC236}">
                <a16:creationId xmlns:a16="http://schemas.microsoft.com/office/drawing/2014/main" id="{CB0B54D0-8AE2-4491-82FB-8231A3F96B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5164" y="4527623"/>
            <a:ext cx="2788930" cy="2091699"/>
          </a:xfrm>
          <a:prstGeom prst="rect">
            <a:avLst/>
          </a:prstGeom>
        </p:spPr>
      </p:pic>
      <p:sp>
        <p:nvSpPr>
          <p:cNvPr id="3" name="タイトル 1">
            <a:extLst>
              <a:ext uri="{FF2B5EF4-FFF2-40B4-BE49-F238E27FC236}">
                <a16:creationId xmlns:a16="http://schemas.microsoft.com/office/drawing/2014/main" id="{0D010929-1935-4D25-1D7E-D6B284933BDD}"/>
              </a:ext>
            </a:extLst>
          </p:cNvPr>
          <p:cNvSpPr txBox="1">
            <a:spLocks/>
          </p:cNvSpPr>
          <p:nvPr/>
        </p:nvSpPr>
        <p:spPr bwMode="auto">
          <a:xfrm>
            <a:off x="0" y="-13515"/>
            <a:ext cx="9905999" cy="468000"/>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9060" tIns="49530" rIns="99060" bIns="4953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algn="l" defTabSz="990570" fontAlgn="auto">
              <a:spcAft>
                <a:spcPts val="0"/>
              </a:spcAft>
              <a:defRPr/>
            </a:pPr>
            <a:r>
              <a:rPr lang="ja-JP" altLang="en-US" sz="2000" b="1" dirty="0">
                <a:solidFill>
                  <a:sysClr val="window" lastClr="FFFFFF"/>
                </a:solidFill>
                <a:latin typeface="BIZ UDPゴシック" panose="020B0400000000000000" pitchFamily="50" charset="-128"/>
                <a:ea typeface="BIZ UDPゴシック" panose="020B0400000000000000" pitchFamily="50" charset="-128"/>
              </a:rPr>
              <a:t>　</a:t>
            </a:r>
            <a:r>
              <a:rPr lang="en-US" altLang="ja-JP" sz="2000" b="1" dirty="0">
                <a:solidFill>
                  <a:sysClr val="window" lastClr="FFFFFF"/>
                </a:solidFill>
                <a:latin typeface="BIZ UDPゴシック" panose="020B0400000000000000" pitchFamily="50" charset="-128"/>
                <a:ea typeface="BIZ UDPゴシック" panose="020B0400000000000000" pitchFamily="50" charset="-128"/>
              </a:rPr>
              <a:t>【</a:t>
            </a:r>
            <a:r>
              <a:rPr lang="ja-JP" altLang="en-US" sz="2000" b="1" dirty="0">
                <a:solidFill>
                  <a:sysClr val="window" lastClr="FFFFFF"/>
                </a:solidFill>
                <a:latin typeface="BIZ UDPゴシック" panose="020B0400000000000000" pitchFamily="50" charset="-128"/>
                <a:ea typeface="BIZ UDPゴシック" panose="020B0400000000000000" pitchFamily="50" charset="-128"/>
              </a:rPr>
              <a:t>参考事例</a:t>
            </a:r>
            <a:r>
              <a:rPr lang="en-US" altLang="ja-JP" sz="2000" b="1" dirty="0">
                <a:solidFill>
                  <a:sysClr val="window" lastClr="FFFFFF"/>
                </a:solidFill>
                <a:latin typeface="BIZ UDPゴシック" panose="020B0400000000000000" pitchFamily="50" charset="-128"/>
                <a:ea typeface="BIZ UDPゴシック" panose="020B0400000000000000" pitchFamily="50" charset="-128"/>
              </a:rPr>
              <a:t>】</a:t>
            </a:r>
            <a:r>
              <a:rPr lang="ja-JP" altLang="en-US" sz="2000" b="1" dirty="0">
                <a:solidFill>
                  <a:sysClr val="window" lastClr="FFFFFF"/>
                </a:solidFill>
                <a:latin typeface="BIZ UDPゴシック" panose="020B0400000000000000" pitchFamily="50" charset="-128"/>
                <a:ea typeface="BIZ UDPゴシック" panose="020B0400000000000000" pitchFamily="50" charset="-128"/>
              </a:rPr>
              <a:t>　林業の担い手の確保・育成</a:t>
            </a:r>
          </a:p>
        </p:txBody>
      </p:sp>
      <p:sp>
        <p:nvSpPr>
          <p:cNvPr id="6" name="円/楕円 30">
            <a:extLst>
              <a:ext uri="{FF2B5EF4-FFF2-40B4-BE49-F238E27FC236}">
                <a16:creationId xmlns:a16="http://schemas.microsoft.com/office/drawing/2014/main" id="{9FFFAB05-6419-6457-5F37-696EDFF71D7B}"/>
              </a:ext>
            </a:extLst>
          </p:cNvPr>
          <p:cNvSpPr/>
          <p:nvPr/>
        </p:nvSpPr>
        <p:spPr>
          <a:xfrm>
            <a:off x="9419757" y="32608"/>
            <a:ext cx="360000" cy="360000"/>
          </a:xfrm>
          <a:prstGeom prst="ellipse">
            <a:avLst/>
          </a:prstGeom>
          <a:solidFill>
            <a:schemeClr val="bg1"/>
          </a:solidFill>
          <a:ln w="1270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36000" rtlCol="0" anchor="ctr" anchorCtr="1"/>
          <a:lstStyle/>
          <a:p>
            <a:pPr algn="ctr"/>
            <a:fld id="{9439D75A-5D0D-4091-BA6B-B620B8DC6492}" type="slidenum">
              <a:rPr lang="ja-JP" altLang="en-US" sz="1400" b="1">
                <a:solidFill>
                  <a:schemeClr val="accent6">
                    <a:lumMod val="50000"/>
                  </a:schemeClr>
                </a:solidFill>
                <a:latin typeface="BIZ UDPゴシック" panose="020B0400000000000000" pitchFamily="50" charset="-128"/>
                <a:ea typeface="BIZ UDPゴシック" panose="020B0400000000000000" pitchFamily="50" charset="-128"/>
              </a:rPr>
              <a:t>5</a:t>
            </a:fld>
            <a:endParaRPr lang="en-US" altLang="ja-JP" sz="1400" b="1" dirty="0">
              <a:solidFill>
                <a:schemeClr val="accent6">
                  <a:lumMod val="50000"/>
                </a:schemeClr>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E7490CB6-0425-032B-AE96-5746D9FFB6A5}"/>
              </a:ext>
            </a:extLst>
          </p:cNvPr>
          <p:cNvSpPr txBox="1"/>
          <p:nvPr/>
        </p:nvSpPr>
        <p:spPr>
          <a:xfrm>
            <a:off x="1706911" y="6196000"/>
            <a:ext cx="1825436" cy="338554"/>
          </a:xfrm>
          <a:prstGeom prst="rect">
            <a:avLst/>
          </a:prstGeom>
          <a:noFill/>
        </p:spPr>
        <p:txBody>
          <a:bodyPr wrap="square" rtlCol="0">
            <a:spAutoFit/>
          </a:bodyPr>
          <a:lstStyle/>
          <a:p>
            <a:r>
              <a:rPr lang="ja-JP" altLang="en-US" sz="16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林業就業支援講習</a:t>
            </a:r>
            <a:endParaRPr lang="en-US" altLang="ja-JP" sz="16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pSp>
        <p:nvGrpSpPr>
          <p:cNvPr id="2" name="グループ化 1">
            <a:extLst>
              <a:ext uri="{FF2B5EF4-FFF2-40B4-BE49-F238E27FC236}">
                <a16:creationId xmlns:a16="http://schemas.microsoft.com/office/drawing/2014/main" id="{CA7F06E6-E5F8-4ABA-914C-9970470D656D}"/>
              </a:ext>
            </a:extLst>
          </p:cNvPr>
          <p:cNvGrpSpPr/>
          <p:nvPr/>
        </p:nvGrpSpPr>
        <p:grpSpPr>
          <a:xfrm>
            <a:off x="217681" y="573491"/>
            <a:ext cx="8989804" cy="2592160"/>
            <a:chOff x="35671" y="4118883"/>
            <a:chExt cx="8989804" cy="2592160"/>
          </a:xfrm>
        </p:grpSpPr>
        <p:pic>
          <p:nvPicPr>
            <p:cNvPr id="11" name="図 10">
              <a:extLst>
                <a:ext uri="{FF2B5EF4-FFF2-40B4-BE49-F238E27FC236}">
                  <a16:creationId xmlns:a16="http://schemas.microsoft.com/office/drawing/2014/main" id="{0A7B204B-2E95-4C63-9D8B-B725EA1DD9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8557" y="4830345"/>
              <a:ext cx="2502700" cy="1880698"/>
            </a:xfrm>
            <a:prstGeom prst="rect">
              <a:avLst/>
            </a:prstGeom>
          </p:spPr>
        </p:pic>
        <p:pic>
          <p:nvPicPr>
            <p:cNvPr id="13" name="図 12">
              <a:extLst>
                <a:ext uri="{FF2B5EF4-FFF2-40B4-BE49-F238E27FC236}">
                  <a16:creationId xmlns:a16="http://schemas.microsoft.com/office/drawing/2014/main" id="{E36BD7FB-8D71-4D39-AFB3-008DB1F4BE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97815" y="4830344"/>
              <a:ext cx="2502701" cy="1880698"/>
            </a:xfrm>
            <a:prstGeom prst="rect">
              <a:avLst/>
            </a:prstGeom>
          </p:spPr>
        </p:pic>
        <p:pic>
          <p:nvPicPr>
            <p:cNvPr id="15" name="図 14">
              <a:extLst>
                <a:ext uri="{FF2B5EF4-FFF2-40B4-BE49-F238E27FC236}">
                  <a16:creationId xmlns:a16="http://schemas.microsoft.com/office/drawing/2014/main" id="{A39B471C-E959-40A1-87ED-6EB3608595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27074" y="4830343"/>
              <a:ext cx="2507597" cy="1880697"/>
            </a:xfrm>
            <a:prstGeom prst="rect">
              <a:avLst/>
            </a:prstGeom>
          </p:spPr>
        </p:pic>
        <p:sp>
          <p:nvSpPr>
            <p:cNvPr id="8" name="テキスト ボックス 7">
              <a:extLst>
                <a:ext uri="{FF2B5EF4-FFF2-40B4-BE49-F238E27FC236}">
                  <a16:creationId xmlns:a16="http://schemas.microsoft.com/office/drawing/2014/main" id="{DAE41E5A-714B-DA80-531F-205FD4D3E803}"/>
                </a:ext>
              </a:extLst>
            </p:cNvPr>
            <p:cNvSpPr txBox="1"/>
            <p:nvPr/>
          </p:nvSpPr>
          <p:spPr>
            <a:xfrm>
              <a:off x="35671" y="4118883"/>
              <a:ext cx="6981321" cy="413854"/>
            </a:xfrm>
            <a:prstGeom prst="rect">
              <a:avLst/>
            </a:prstGeom>
            <a:noFill/>
          </p:spPr>
          <p:txBody>
            <a:bodyPr wrap="square" lIns="108000" tIns="36000" rIns="108000" bIns="36000" rtlCol="0" anchor="t" anchorCtr="0">
              <a:noAutofit/>
            </a:bodyPr>
            <a:lstStyle/>
            <a:p>
              <a:pPr marL="285750" indent="-285750">
                <a:buFont typeface="Wingdings" panose="05000000000000000000" pitchFamily="2" charset="2"/>
                <a:buChar char="u"/>
              </a:pPr>
              <a:r>
                <a:rPr lang="ja-JP" altLang="en-US" b="1" u="sng" dirty="0">
                  <a:latin typeface="BIZ UDPゴシック" panose="020B0400000000000000" pitchFamily="50" charset="-128"/>
                  <a:ea typeface="BIZ UDPゴシック" panose="020B0400000000000000" pitchFamily="50" charset="-128"/>
                </a:rPr>
                <a:t>府内林業事業体に所属する林業従事者を対象とした人材育成</a:t>
              </a:r>
              <a:endParaRPr lang="en-US" altLang="ja-JP" b="1"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AC84E531-606F-A4E5-6261-67F63421352D}"/>
                </a:ext>
              </a:extLst>
            </p:cNvPr>
            <p:cNvSpPr txBox="1"/>
            <p:nvPr/>
          </p:nvSpPr>
          <p:spPr>
            <a:xfrm>
              <a:off x="246861" y="4466144"/>
              <a:ext cx="8778614" cy="307777"/>
            </a:xfrm>
            <a:prstGeom prst="rect">
              <a:avLst/>
            </a:prstGeom>
            <a:noFill/>
          </p:spPr>
          <p:txBody>
            <a:bodyPr wrap="square" rtlCol="0">
              <a:spAutoFit/>
            </a:bodyPr>
            <a:lstStyle/>
            <a:p>
              <a:pPr marL="285750" indent="-285750">
                <a:buFont typeface="BIZ UDPゴシック" panose="020B0400000000000000" pitchFamily="50" charset="-128"/>
                <a:buChar char="○"/>
              </a:pPr>
              <a:r>
                <a:rPr lang="ja-JP" altLang="en-US" sz="1400" dirty="0">
                  <a:latin typeface="BIZ UDPゴシック" panose="020B0400000000000000" pitchFamily="50" charset="-128"/>
                  <a:ea typeface="BIZ UDPゴシック" panose="020B0400000000000000" pitchFamily="50" charset="-128"/>
                </a:rPr>
                <a:t>林業に関する技術力向上・・・若手林業従事者等を対象にしたドローンやデジタル測量等のデジタル技術指導</a:t>
              </a:r>
              <a:endParaRPr lang="en-US" altLang="ja-JP" sz="1400" dirty="0">
                <a:latin typeface="BIZ UDPゴシック" panose="020B0400000000000000" pitchFamily="50" charset="-128"/>
                <a:ea typeface="BIZ UDPゴシック" panose="020B0400000000000000" pitchFamily="50" charset="-128"/>
              </a:endParaRPr>
            </a:p>
          </p:txBody>
        </p:sp>
      </p:grpSp>
      <p:sp>
        <p:nvSpPr>
          <p:cNvPr id="18" name="テキスト ボックス 17">
            <a:extLst>
              <a:ext uri="{FF2B5EF4-FFF2-40B4-BE49-F238E27FC236}">
                <a16:creationId xmlns:a16="http://schemas.microsoft.com/office/drawing/2014/main" id="{88EA84E5-271E-C44E-A46C-A07CBED4F9B8}"/>
              </a:ext>
            </a:extLst>
          </p:cNvPr>
          <p:cNvSpPr txBox="1"/>
          <p:nvPr/>
        </p:nvSpPr>
        <p:spPr>
          <a:xfrm>
            <a:off x="5797491" y="6196000"/>
            <a:ext cx="1616467" cy="338554"/>
          </a:xfrm>
          <a:prstGeom prst="rect">
            <a:avLst/>
          </a:prstGeom>
          <a:noFill/>
        </p:spPr>
        <p:txBody>
          <a:bodyPr wrap="square" rtlCol="0">
            <a:spAutoFit/>
          </a:bodyPr>
          <a:lstStyle/>
          <a:p>
            <a:r>
              <a:rPr lang="ja-JP" altLang="en-US" sz="16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高校生への講義</a:t>
            </a:r>
            <a:endParaRPr lang="en-US" altLang="ja-JP" sz="16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44948D07-6D64-7DCA-E54F-3912908EA6F7}"/>
              </a:ext>
            </a:extLst>
          </p:cNvPr>
          <p:cNvSpPr txBox="1"/>
          <p:nvPr/>
        </p:nvSpPr>
        <p:spPr>
          <a:xfrm>
            <a:off x="565655" y="3634439"/>
            <a:ext cx="9034102" cy="738664"/>
          </a:xfrm>
          <a:prstGeom prst="rect">
            <a:avLst/>
          </a:prstGeom>
          <a:noFill/>
        </p:spPr>
        <p:txBody>
          <a:bodyPr wrap="square" rtlCol="0">
            <a:spAutoFit/>
          </a:bodyPr>
          <a:lstStyle/>
          <a:p>
            <a:pPr marL="285750" indent="-285750">
              <a:buFont typeface="BIZ UDPゴシック" panose="020B0400000000000000" pitchFamily="50" charset="-128"/>
              <a:buChar char="○"/>
            </a:pPr>
            <a:r>
              <a:rPr lang="ja-JP" altLang="en-US" sz="1400" dirty="0">
                <a:latin typeface="BIZ UDPゴシック" panose="020B0400000000000000" pitchFamily="50" charset="-128"/>
                <a:ea typeface="BIZ UDPゴシック" panose="020B0400000000000000" pitchFamily="50" charset="-128"/>
              </a:rPr>
              <a:t>林業への就業の促進 ： 大阪府林業労働力確保支援センターや林業事業体と連携した森林の「仕事ガイダンス」、</a:t>
            </a:r>
            <a:endParaRPr lang="en-US" altLang="ja-JP" sz="1400" dirty="0">
              <a:latin typeface="BIZ UDPゴシック" panose="020B0400000000000000" pitchFamily="50" charset="-128"/>
              <a:ea typeface="BIZ UDPゴシック" panose="020B0400000000000000" pitchFamily="50" charset="-128"/>
            </a:endParaRPr>
          </a:p>
          <a:p>
            <a:pPr marL="2063750"/>
            <a:r>
              <a:rPr lang="ja-JP" altLang="en-US" sz="1400">
                <a:latin typeface="BIZ UDPゴシック" panose="020B0400000000000000" pitchFamily="50" charset="-128"/>
                <a:ea typeface="BIZ UDPゴシック" panose="020B0400000000000000" pitchFamily="50" charset="-128"/>
              </a:rPr>
              <a:t>「林業</a:t>
            </a:r>
            <a:r>
              <a:rPr lang="ja-JP" altLang="en-US" sz="1400" dirty="0">
                <a:latin typeface="BIZ UDPゴシック" panose="020B0400000000000000" pitchFamily="50" charset="-128"/>
                <a:ea typeface="BIZ UDPゴシック" panose="020B0400000000000000" pitchFamily="50" charset="-128"/>
              </a:rPr>
              <a:t>就業</a:t>
            </a:r>
            <a:r>
              <a:rPr lang="ja-JP" altLang="en-US" sz="1400">
                <a:latin typeface="BIZ UDPゴシック" panose="020B0400000000000000" pitchFamily="50" charset="-128"/>
                <a:ea typeface="BIZ UDPゴシック" panose="020B0400000000000000" pitchFamily="50" charset="-128"/>
              </a:rPr>
              <a:t>支援講習」に</a:t>
            </a:r>
            <a:r>
              <a:rPr lang="ja-JP" altLang="en-US" sz="1400" dirty="0">
                <a:latin typeface="BIZ UDPゴシック" panose="020B0400000000000000" pitchFamily="50" charset="-128"/>
                <a:ea typeface="BIZ UDPゴシック" panose="020B0400000000000000" pitchFamily="50" charset="-128"/>
              </a:rPr>
              <a:t>おける就業支援</a:t>
            </a:r>
            <a:endParaRPr lang="en-US" altLang="ja-JP" sz="1400" dirty="0">
              <a:latin typeface="BIZ UDPゴシック" panose="020B0400000000000000" pitchFamily="50" charset="-128"/>
              <a:ea typeface="BIZ UDPゴシック" panose="020B0400000000000000" pitchFamily="50" charset="-128"/>
            </a:endParaRPr>
          </a:p>
          <a:p>
            <a:pPr marL="285750" indent="-285750">
              <a:buFont typeface="BIZ UDPゴシック" panose="020B0400000000000000" pitchFamily="50" charset="-128"/>
              <a:buChar char="○"/>
            </a:pPr>
            <a:r>
              <a:rPr lang="ja-JP" altLang="en-US" sz="1400" dirty="0">
                <a:latin typeface="BIZ UDPゴシック" panose="020B0400000000000000" pitchFamily="50" charset="-128"/>
                <a:ea typeface="BIZ UDPゴシック" panose="020B0400000000000000" pitchFamily="50" charset="-128"/>
              </a:rPr>
              <a:t>高校生向け森林・林業講座 ： 「林業」への就業促進のため座学や体験学習により府立高校を支援</a:t>
            </a:r>
            <a:endParaRPr lang="en-US" altLang="ja-JP"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3945089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614</Words>
  <Application>Microsoft Office PowerPoint</Application>
  <PresentationFormat>A4 210 x 297 mm</PresentationFormat>
  <Paragraphs>74</Paragraphs>
  <Slides>6</Slides>
  <Notes>5</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6</vt:i4>
      </vt:variant>
    </vt:vector>
  </HeadingPairs>
  <TitlesOfParts>
    <vt:vector size="16" baseType="lpstr">
      <vt:lpstr>BIZ UDPゴシック</vt:lpstr>
      <vt:lpstr>游ゴシック</vt:lpstr>
      <vt:lpstr>游ゴシック Light</vt:lpstr>
      <vt:lpstr>Arial</vt:lpstr>
      <vt:lpstr>Calibri</vt:lpstr>
      <vt:lpstr>Calibri Light</vt:lpstr>
      <vt:lpstr>Garamond</vt:lpstr>
      <vt:lpstr>Verdana</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2024-12-05T03:57:07Z</dcterms:created>
  <dcterms:modified xsi:type="dcterms:W3CDTF">2024-12-05T06:04:13Z</dcterms:modified>
</cp:coreProperties>
</file>