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80" r:id="rId1"/>
    <p:sldMasterId id="2147483797" r:id="rId2"/>
  </p:sldMasterIdLst>
  <p:notesMasterIdLst>
    <p:notesMasterId r:id="rId11"/>
  </p:notesMasterIdLst>
  <p:handoutMasterIdLst>
    <p:handoutMasterId r:id="rId12"/>
  </p:handoutMasterIdLst>
  <p:sldIdLst>
    <p:sldId id="282" r:id="rId3"/>
    <p:sldId id="272" r:id="rId4"/>
    <p:sldId id="276" r:id="rId5"/>
    <p:sldId id="273" r:id="rId6"/>
    <p:sldId id="283" r:id="rId7"/>
    <p:sldId id="279" r:id="rId8"/>
    <p:sldId id="281" r:id="rId9"/>
    <p:sldId id="286" r:id="rId10"/>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3EB"/>
    <a:srgbClr val="99FF99"/>
    <a:srgbClr val="F3EBDD"/>
    <a:srgbClr val="7BA4A8"/>
    <a:srgbClr val="015249"/>
    <a:srgbClr val="507456"/>
    <a:srgbClr val="FBF9F5"/>
    <a:srgbClr val="E6E6E6"/>
    <a:srgbClr val="80A8A4"/>
    <a:srgbClr val="7D5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41BCAD-A780-46F8-B7BA-7DF18AAA1EFE}" v="21" dt="2024-11-25T01:53:06.79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0" autoAdjust="0"/>
    <p:restoredTop sz="92637" autoAdjust="0"/>
  </p:normalViewPr>
  <p:slideViewPr>
    <p:cSldViewPr>
      <p:cViewPr varScale="1">
        <p:scale>
          <a:sx n="58" d="100"/>
          <a:sy n="58" d="100"/>
        </p:scale>
        <p:origin x="712" y="5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40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46124854038448"/>
          <c:y val="0.10014904069836213"/>
          <c:w val="0.7748592435209376"/>
          <c:h val="0.59182661598757202"/>
        </c:manualLayout>
      </c:layout>
      <c:barChart>
        <c:barDir val="col"/>
        <c:grouping val="clustered"/>
        <c:varyColors val="0"/>
        <c:ser>
          <c:idx val="0"/>
          <c:order val="0"/>
          <c:spPr>
            <a:solidFill>
              <a:srgbClr val="A5C05B">
                <a:alpha val="70000"/>
              </a:srgbClr>
            </a:solidFill>
            <a:ln>
              <a:noFill/>
            </a:ln>
            <a:effectLst/>
          </c:spPr>
          <c:invertIfNegative val="0"/>
          <c:dPt>
            <c:idx val="8"/>
            <c:invertIfNegative val="0"/>
            <c:bubble3D val="0"/>
            <c:spPr>
              <a:solidFill>
                <a:srgbClr val="015249">
                  <a:alpha val="70000"/>
                </a:srgbClr>
              </a:solidFill>
              <a:ln>
                <a:noFill/>
              </a:ln>
              <a:effectLst/>
            </c:spPr>
            <c:extLst>
              <c:ext xmlns:c16="http://schemas.microsoft.com/office/drawing/2014/chart" uri="{C3380CC4-5D6E-409C-BE32-E72D297353CC}">
                <c16:uniqueId val="{00000001-AEDB-4998-B93A-39D19CD2A393}"/>
              </c:ext>
            </c:extLst>
          </c:dPt>
          <c:dPt>
            <c:idx val="9"/>
            <c:invertIfNegative val="0"/>
            <c:bubble3D val="0"/>
            <c:spPr>
              <a:solidFill>
                <a:srgbClr val="015249">
                  <a:alpha val="70000"/>
                </a:srgbClr>
              </a:solidFill>
              <a:ln>
                <a:noFill/>
              </a:ln>
              <a:effectLst/>
            </c:spPr>
            <c:extLst>
              <c:ext xmlns:c16="http://schemas.microsoft.com/office/drawing/2014/chart" uri="{C3380CC4-5D6E-409C-BE32-E72D297353CC}">
                <c16:uniqueId val="{00000003-AEDB-4998-B93A-39D19CD2A393}"/>
              </c:ext>
            </c:extLst>
          </c:dPt>
          <c:dPt>
            <c:idx val="10"/>
            <c:invertIfNegative val="0"/>
            <c:bubble3D val="0"/>
            <c:spPr>
              <a:solidFill>
                <a:srgbClr val="A5C05B">
                  <a:alpha val="70000"/>
                </a:srgbClr>
              </a:solidFill>
              <a:ln>
                <a:noFill/>
              </a:ln>
              <a:effectLst/>
            </c:spPr>
            <c:extLst>
              <c:ext xmlns:c16="http://schemas.microsoft.com/office/drawing/2014/chart" uri="{C3380CC4-5D6E-409C-BE32-E72D297353CC}">
                <c16:uniqueId val="{00000005-AEDB-4998-B93A-39D19CD2A393}"/>
              </c:ext>
            </c:extLst>
          </c:dPt>
          <c:dPt>
            <c:idx val="11"/>
            <c:invertIfNegative val="0"/>
            <c:bubble3D val="0"/>
            <c:spPr>
              <a:solidFill>
                <a:srgbClr val="A5C05B">
                  <a:alpha val="70000"/>
                </a:srgbClr>
              </a:solidFill>
              <a:ln>
                <a:noFill/>
              </a:ln>
              <a:effectLst/>
            </c:spPr>
            <c:extLst>
              <c:ext xmlns:c16="http://schemas.microsoft.com/office/drawing/2014/chart" uri="{C3380CC4-5D6E-409C-BE32-E72D297353CC}">
                <c16:uniqueId val="{00000007-AEDB-4998-B93A-39D19CD2A393}"/>
              </c:ext>
            </c:extLst>
          </c:dPt>
          <c:dPt>
            <c:idx val="12"/>
            <c:invertIfNegative val="0"/>
            <c:bubble3D val="0"/>
            <c:spPr>
              <a:solidFill>
                <a:srgbClr val="A5C05B">
                  <a:alpha val="70000"/>
                </a:srgbClr>
              </a:solidFill>
              <a:ln>
                <a:noFill/>
              </a:ln>
              <a:effectLst/>
            </c:spPr>
            <c:extLst>
              <c:ext xmlns:c16="http://schemas.microsoft.com/office/drawing/2014/chart" uri="{C3380CC4-5D6E-409C-BE32-E72D297353CC}">
                <c16:uniqueId val="{00000009-AEDB-4998-B93A-39D19CD2A393}"/>
              </c:ext>
            </c:extLst>
          </c:dPt>
          <c:dLbls>
            <c:dLbl>
              <c:idx val="0"/>
              <c:layout>
                <c:manualLayout>
                  <c:x val="0"/>
                  <c:y val="6.1663412183239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EDB-4998-B93A-39D19CD2A393}"/>
                </c:ext>
              </c:extLst>
            </c:dLbl>
            <c:dLbl>
              <c:idx val="1"/>
              <c:layout>
                <c:manualLayout>
                  <c:x val="0"/>
                  <c:y val="6.2638836999151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EDB-4998-B93A-39D19CD2A393}"/>
                </c:ext>
              </c:extLst>
            </c:dLbl>
            <c:dLbl>
              <c:idx val="2"/>
              <c:layout>
                <c:manualLayout>
                  <c:x val="-3.285819092243575E-17"/>
                  <c:y val="6.263883699915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EDB-4998-B93A-39D19CD2A393}"/>
                </c:ext>
              </c:extLst>
            </c:dLbl>
            <c:dLbl>
              <c:idx val="3"/>
              <c:layout>
                <c:manualLayout>
                  <c:x val="0"/>
                  <c:y val="5.7778276737222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EDB-4998-B93A-39D19CD2A393}"/>
                </c:ext>
              </c:extLst>
            </c:dLbl>
            <c:dLbl>
              <c:idx val="4"/>
              <c:layout>
                <c:manualLayout>
                  <c:x val="0"/>
                  <c:y val="5.160733445844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EDB-4998-B93A-39D19CD2A393}"/>
                </c:ext>
              </c:extLst>
            </c:dLbl>
            <c:dLbl>
              <c:idx val="5"/>
              <c:layout>
                <c:manualLayout>
                  <c:x val="-2.8224971083517783E-3"/>
                  <c:y val="6.3294028007575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EDB-4998-B93A-39D19CD2A393}"/>
                </c:ext>
              </c:extLst>
            </c:dLbl>
            <c:dLbl>
              <c:idx val="6"/>
              <c:layout>
                <c:manualLayout>
                  <c:x val="0"/>
                  <c:y val="5.7778276737222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EDB-4998-B93A-39D19CD2A393}"/>
                </c:ext>
              </c:extLst>
            </c:dLbl>
            <c:dLbl>
              <c:idx val="7"/>
              <c:layout>
                <c:manualLayout>
                  <c:x val="-1.31432763689743E-16"/>
                  <c:y val="5.1607334458445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EDB-4998-B93A-39D19CD2A393}"/>
                </c:ext>
              </c:extLst>
            </c:dLbl>
            <c:dLbl>
              <c:idx val="8"/>
              <c:layout>
                <c:manualLayout>
                  <c:x val="0"/>
                  <c:y val="5.160733445844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DB-4998-B93A-39D19CD2A393}"/>
                </c:ext>
              </c:extLst>
            </c:dLbl>
            <c:dLbl>
              <c:idx val="9"/>
              <c:layout>
                <c:manualLayout>
                  <c:x val="-2.8224971083518438E-3"/>
                  <c:y val="5.7123085728798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DB-4998-B93A-39D19CD2A393}"/>
                </c:ext>
              </c:extLst>
            </c:dLbl>
            <c:spPr>
              <a:noFill/>
              <a:ln>
                <a:noFill/>
              </a:ln>
              <a:effectLst/>
            </c:spPr>
            <c:txPr>
              <a:bodyPr rot="0" spcFirstLastPara="1" vertOverflow="ellipsis" vert="horz" wrap="square" anchor="ctr" anchorCtr="1"/>
              <a:lstStyle/>
              <a:p>
                <a:pPr>
                  <a:defRPr sz="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Sheet1!$A$20:$A$29</c:f>
              <c:strCache>
                <c:ptCount val="10"/>
                <c:pt idx="0">
                  <c:v>ベルリン</c:v>
                </c:pt>
                <c:pt idx="1">
                  <c:v>シドニー</c:v>
                </c:pt>
                <c:pt idx="2">
                  <c:v>ロンドン</c:v>
                </c:pt>
                <c:pt idx="3">
                  <c:v>シンガポール</c:v>
                </c:pt>
                <c:pt idx="4">
                  <c:v>北京</c:v>
                </c:pt>
                <c:pt idx="5">
                  <c:v>ニューヨーク</c:v>
                </c:pt>
                <c:pt idx="6">
                  <c:v>ソウル</c:v>
                </c:pt>
                <c:pt idx="7">
                  <c:v>パリ</c:v>
                </c:pt>
                <c:pt idx="8">
                  <c:v>東京</c:v>
                </c:pt>
                <c:pt idx="9">
                  <c:v>大阪</c:v>
                </c:pt>
              </c:strCache>
            </c:strRef>
          </c:cat>
          <c:val>
            <c:numRef>
              <c:f>Sheet1!$B$20:$B$29</c:f>
              <c:numCache>
                <c:formatCode>0.0_ </c:formatCode>
                <c:ptCount val="10"/>
                <c:pt idx="0">
                  <c:v>93.5</c:v>
                </c:pt>
                <c:pt idx="1">
                  <c:v>87</c:v>
                </c:pt>
                <c:pt idx="2">
                  <c:v>80.900000000000006</c:v>
                </c:pt>
                <c:pt idx="3">
                  <c:v>75.7</c:v>
                </c:pt>
                <c:pt idx="4">
                  <c:v>58.7</c:v>
                </c:pt>
                <c:pt idx="5">
                  <c:v>51.7</c:v>
                </c:pt>
                <c:pt idx="6">
                  <c:v>49.3</c:v>
                </c:pt>
                <c:pt idx="7">
                  <c:v>41.2</c:v>
                </c:pt>
                <c:pt idx="8">
                  <c:v>36</c:v>
                </c:pt>
                <c:pt idx="9">
                  <c:v>21.2</c:v>
                </c:pt>
              </c:numCache>
            </c:numRef>
          </c:val>
          <c:extLst>
            <c:ext xmlns:c16="http://schemas.microsoft.com/office/drawing/2014/chart" uri="{C3380CC4-5D6E-409C-BE32-E72D297353CC}">
              <c16:uniqueId val="{00000012-AEDB-4998-B93A-39D19CD2A393}"/>
            </c:ext>
          </c:extLst>
        </c:ser>
        <c:dLbls>
          <c:showLegendKey val="0"/>
          <c:showVal val="0"/>
          <c:showCatName val="0"/>
          <c:showSerName val="0"/>
          <c:showPercent val="0"/>
          <c:showBubbleSize val="0"/>
        </c:dLbls>
        <c:gapWidth val="110"/>
        <c:overlap val="-27"/>
        <c:axId val="377252952"/>
        <c:axId val="377254920"/>
      </c:barChart>
      <c:catAx>
        <c:axId val="377252952"/>
        <c:scaling>
          <c:orientation val="minMax"/>
        </c:scaling>
        <c:delete val="0"/>
        <c:axPos val="b"/>
        <c:numFmt formatCode="General" sourceLinked="1"/>
        <c:majorTickMark val="none"/>
        <c:minorTickMark val="none"/>
        <c:tickLblPos val="nextTo"/>
        <c:spPr>
          <a:noFill/>
          <a:ln w="3175" cap="flat" cmpd="sng" algn="ctr">
            <a:solidFill>
              <a:srgbClr val="000000">
                <a:lumMod val="75000"/>
                <a:lumOff val="25000"/>
              </a:srgbClr>
            </a:solidFill>
            <a:round/>
          </a:ln>
          <a:effectLst/>
        </c:spPr>
        <c:txPr>
          <a:bodyPr rot="-60000000" spcFirstLastPara="1" vertOverflow="ellipsis" vert="horz" wrap="square" anchor="ctr" anchorCtr="1"/>
          <a:lstStyle/>
          <a:p>
            <a:pPr>
              <a:defRPr sz="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crossAx val="377254920"/>
        <c:crossesAt val="0"/>
        <c:auto val="1"/>
        <c:lblAlgn val="ctr"/>
        <c:lblOffset val="0"/>
        <c:noMultiLvlLbl val="0"/>
      </c:catAx>
      <c:valAx>
        <c:axId val="377254920"/>
        <c:scaling>
          <c:orientation val="minMax"/>
          <c:max val="100"/>
        </c:scaling>
        <c:delete val="0"/>
        <c:axPos val="l"/>
        <c:majorGridlines>
          <c:spPr>
            <a:ln w="3175" cap="flat" cmpd="sng" algn="ctr">
              <a:solidFill>
                <a:srgbClr val="FFFFFF">
                  <a:lumMod val="75000"/>
                </a:srgbClr>
              </a:solidFill>
              <a:round/>
            </a:ln>
            <a:effectLst/>
          </c:spPr>
        </c:majorGridlines>
        <c:numFmt formatCode="General" sourceLinked="0"/>
        <c:majorTickMark val="none"/>
        <c:minorTickMark val="none"/>
        <c:tickLblPos val="low"/>
        <c:spPr>
          <a:noFill/>
          <a:ln w="3175">
            <a:solidFill>
              <a:srgbClr val="000000">
                <a:lumMod val="75000"/>
                <a:lumOff val="25000"/>
              </a:srgbClr>
            </a:solidFill>
          </a:ln>
          <a:effectLst/>
        </c:spPr>
        <c:txPr>
          <a:bodyPr rot="-60000000" spcFirstLastPara="1" vertOverflow="ellipsis" vert="horz" wrap="square" anchor="ctr" anchorCtr="1"/>
          <a:lstStyle/>
          <a:p>
            <a:pPr algn="just">
              <a:defRPr sz="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crossAx val="377252952"/>
        <c:crosses val="autoZero"/>
        <c:crossBetween val="between"/>
        <c:majorUnit val="20"/>
      </c:valAx>
      <c:spPr>
        <a:noFill/>
        <a:ln w="3175">
          <a:solidFill>
            <a:srgbClr val="000000">
              <a:lumMod val="75000"/>
              <a:lumOff val="25000"/>
            </a:srgbClr>
          </a:solid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36298093730551"/>
          <c:y val="9.2944195967103516E-2"/>
          <c:w val="0.7646398306847958"/>
          <c:h val="0.62952981214805792"/>
        </c:manualLayout>
      </c:layout>
      <c:barChart>
        <c:barDir val="col"/>
        <c:grouping val="clustered"/>
        <c:varyColors val="0"/>
        <c:ser>
          <c:idx val="0"/>
          <c:order val="0"/>
          <c:spPr>
            <a:solidFill>
              <a:srgbClr val="A5C05B">
                <a:alpha val="70000"/>
              </a:srgbClr>
            </a:solidFill>
            <a:ln>
              <a:noFill/>
            </a:ln>
            <a:effectLst/>
          </c:spPr>
          <c:invertIfNegative val="0"/>
          <c:dLbls>
            <c:dLbl>
              <c:idx val="0"/>
              <c:layout>
                <c:manualLayout>
                  <c:x val="0"/>
                  <c:y val="6.98585227397742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64-4653-8CF8-3FACC3D5343C}"/>
                </c:ext>
              </c:extLst>
            </c:dLbl>
            <c:dLbl>
              <c:idx val="1"/>
              <c:layout>
                <c:manualLayout>
                  <c:x val="0"/>
                  <c:y val="6.985852273977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64-4653-8CF8-3FACC3D5343C}"/>
                </c:ext>
              </c:extLst>
            </c:dLbl>
            <c:dLbl>
              <c:idx val="2"/>
              <c:layout>
                <c:manualLayout>
                  <c:x val="-3.726346792304468E-17"/>
                  <c:y val="6.98585227397742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64-4653-8CF8-3FACC3D5343C}"/>
                </c:ext>
              </c:extLst>
            </c:dLbl>
            <c:dLbl>
              <c:idx val="3"/>
              <c:layout>
                <c:manualLayout>
                  <c:x val="0"/>
                  <c:y val="6.98585227397742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64-4653-8CF8-3FACC3D5343C}"/>
                </c:ext>
              </c:extLst>
            </c:dLbl>
            <c:dLbl>
              <c:idx val="4"/>
              <c:layout>
                <c:manualLayout>
                  <c:x val="0"/>
                  <c:y val="6.98585227397742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64-4653-8CF8-3FACC3D5343C}"/>
                </c:ext>
              </c:extLst>
            </c:dLbl>
            <c:dLbl>
              <c:idx val="5"/>
              <c:layout>
                <c:manualLayout>
                  <c:x val="7.4526935846089359E-17"/>
                  <c:y val="6.98585227397742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64-4653-8CF8-3FACC3D5343C}"/>
                </c:ext>
              </c:extLst>
            </c:dLbl>
            <c:dLbl>
              <c:idx val="6"/>
              <c:layout>
                <c:manualLayout>
                  <c:x val="0"/>
                  <c:y val="6.98585227397741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64-4653-8CF8-3FACC3D5343C}"/>
                </c:ext>
              </c:extLst>
            </c:dLbl>
            <c:dLbl>
              <c:idx val="7"/>
              <c:layout>
                <c:manualLayout>
                  <c:x val="0"/>
                  <c:y val="6.98585227397742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64-4653-8CF8-3FACC3D5343C}"/>
                </c:ext>
              </c:extLst>
            </c:dLbl>
            <c:dLbl>
              <c:idx val="8"/>
              <c:layout>
                <c:manualLayout>
                  <c:x val="0"/>
                  <c:y val="6.98585227397742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664-4653-8CF8-3FACC3D5343C}"/>
                </c:ext>
              </c:extLst>
            </c:dLbl>
            <c:spPr>
              <a:noFill/>
              <a:ln>
                <a:noFill/>
              </a:ln>
              <a:effectLst/>
            </c:spPr>
            <c:txPr>
              <a:bodyPr rot="0" spcFirstLastPara="1" vertOverflow="ellipsis" vert="horz" wrap="square" anchor="ctr" anchorCtr="1"/>
              <a:lstStyle/>
              <a:p>
                <a:pPr>
                  <a:defRPr sz="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S57</c:v>
                </c:pt>
                <c:pt idx="1">
                  <c:v>S62</c:v>
                </c:pt>
                <c:pt idx="2">
                  <c:v>H4</c:v>
                </c:pt>
                <c:pt idx="3">
                  <c:v>H9</c:v>
                </c:pt>
                <c:pt idx="4">
                  <c:v>H13</c:v>
                </c:pt>
                <c:pt idx="5">
                  <c:v>H16</c:v>
                </c:pt>
                <c:pt idx="6">
                  <c:v>H21</c:v>
                </c:pt>
                <c:pt idx="7">
                  <c:v>H26</c:v>
                </c:pt>
                <c:pt idx="8">
                  <c:v>R1</c:v>
                </c:pt>
              </c:strCache>
            </c:strRef>
          </c:cat>
          <c:val>
            <c:numRef>
              <c:f>Sheet1!$B$3:$B$11</c:f>
              <c:numCache>
                <c:formatCode>0.0_ </c:formatCode>
                <c:ptCount val="9"/>
                <c:pt idx="0">
                  <c:v>40.299999999999997</c:v>
                </c:pt>
                <c:pt idx="1">
                  <c:v>36</c:v>
                </c:pt>
                <c:pt idx="2">
                  <c:v>33.4</c:v>
                </c:pt>
                <c:pt idx="3">
                  <c:v>32.299999999999997</c:v>
                </c:pt>
                <c:pt idx="4">
                  <c:v>31.2</c:v>
                </c:pt>
                <c:pt idx="5">
                  <c:v>31</c:v>
                </c:pt>
                <c:pt idx="6">
                  <c:v>29.8</c:v>
                </c:pt>
                <c:pt idx="7">
                  <c:v>28.8</c:v>
                </c:pt>
                <c:pt idx="8">
                  <c:v>27.8</c:v>
                </c:pt>
              </c:numCache>
            </c:numRef>
          </c:val>
          <c:extLst>
            <c:ext xmlns:c16="http://schemas.microsoft.com/office/drawing/2014/chart" uri="{C3380CC4-5D6E-409C-BE32-E72D297353CC}">
              <c16:uniqueId val="{00000009-E664-4653-8CF8-3FACC3D5343C}"/>
            </c:ext>
          </c:extLst>
        </c:ser>
        <c:dLbls>
          <c:showLegendKey val="0"/>
          <c:showVal val="0"/>
          <c:showCatName val="0"/>
          <c:showSerName val="0"/>
          <c:showPercent val="0"/>
          <c:showBubbleSize val="0"/>
        </c:dLbls>
        <c:gapWidth val="110"/>
        <c:overlap val="40"/>
        <c:axId val="460431608"/>
        <c:axId val="460439808"/>
      </c:barChart>
      <c:catAx>
        <c:axId val="460431608"/>
        <c:scaling>
          <c:orientation val="minMax"/>
        </c:scaling>
        <c:delete val="0"/>
        <c:axPos val="b"/>
        <c:numFmt formatCode="General" sourceLinked="1"/>
        <c:majorTickMark val="none"/>
        <c:minorTickMark val="none"/>
        <c:tickLblPos val="nextTo"/>
        <c:spPr>
          <a:noFill/>
          <a:ln w="3175" cap="flat" cmpd="sng" algn="ctr">
            <a:solidFill>
              <a:srgbClr val="000000">
                <a:lumMod val="75000"/>
                <a:lumOff val="25000"/>
              </a:srgbClr>
            </a:solidFill>
            <a:round/>
          </a:ln>
          <a:effectLst/>
        </c:spPr>
        <c:txPr>
          <a:bodyPr rot="-60000000" spcFirstLastPara="1" vertOverflow="ellipsis" vert="horz" wrap="square" anchor="ctr" anchorCtr="1"/>
          <a:lstStyle/>
          <a:p>
            <a:pPr>
              <a:defRPr sz="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crossAx val="460439808"/>
        <c:crosses val="autoZero"/>
        <c:auto val="1"/>
        <c:lblAlgn val="ctr"/>
        <c:lblOffset val="20"/>
        <c:noMultiLvlLbl val="0"/>
      </c:catAx>
      <c:valAx>
        <c:axId val="460439808"/>
        <c:scaling>
          <c:orientation val="minMax"/>
          <c:max val="50"/>
        </c:scaling>
        <c:delete val="0"/>
        <c:axPos val="l"/>
        <c:majorGridlines>
          <c:spPr>
            <a:ln w="3175" cap="flat" cmpd="sng" algn="ctr">
              <a:solidFill>
                <a:srgbClr val="FFFFFF">
                  <a:lumMod val="75000"/>
                </a:srgbClr>
              </a:solidFill>
              <a:round/>
            </a:ln>
            <a:effectLst/>
          </c:spPr>
        </c:majorGridlines>
        <c:numFmt formatCode="0" sourceLinked="0"/>
        <c:majorTickMark val="none"/>
        <c:minorTickMark val="none"/>
        <c:tickLblPos val="nextTo"/>
        <c:spPr>
          <a:noFill/>
          <a:ln w="3175">
            <a:solidFill>
              <a:srgbClr val="000000">
                <a:lumMod val="75000"/>
                <a:lumOff val="25000"/>
              </a:srgbClr>
            </a:solidFill>
          </a:ln>
          <a:effectLst/>
        </c:spPr>
        <c:txPr>
          <a:bodyPr rot="0" spcFirstLastPara="1" vertOverflow="ellipsis" wrap="square" anchor="b" anchorCtr="0"/>
          <a:lstStyle/>
          <a:p>
            <a:pPr>
              <a:defRPr sz="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crossAx val="460431608"/>
        <c:crosses val="autoZero"/>
        <c:crossBetween val="between"/>
        <c:majorUnit val="10"/>
        <c:minorUnit val="10"/>
      </c:valAx>
      <c:spPr>
        <a:noFill/>
        <a:ln w="3175">
          <a:solidFill>
            <a:srgbClr val="000000">
              <a:lumMod val="75000"/>
              <a:lumOff val="25000"/>
            </a:srgbClr>
          </a:solidFill>
        </a:ln>
        <a:effectLst/>
      </c:spPr>
    </c:plotArea>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A4FAE83-6876-449D-BCCE-496EC707688A}" type="datetimeFigureOut">
              <a:rPr kumimoji="1" lang="ja-JP" altLang="en-US" smtClean="0"/>
              <a:t>2024/12/5</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AC30D34-39EC-4333-89A4-48E429B38CE2}" type="datetimeFigureOut">
              <a:rPr kumimoji="1" lang="ja-JP" altLang="en-US" smtClean="0"/>
              <a:t>2024/12/5</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21C75C97-5DEC-465A-942A-ECFBEE6DB4E1}" type="slidenum">
              <a:rPr kumimoji="1" lang="ja-JP" altLang="en-US" smtClean="0"/>
              <a:t>‹#›</a:t>
            </a:fld>
            <a:endParaRPr kumimoji="1" lang="ja-JP" altLang="en-US"/>
          </a:p>
        </p:txBody>
      </p:sp>
    </p:spTree>
    <p:extLst>
      <p:ext uri="{BB962C8B-B14F-4D97-AF65-F5344CB8AC3E}">
        <p14:creationId xmlns:p14="http://schemas.microsoft.com/office/powerpoint/2010/main" val="1851974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C75C97-5DEC-465A-942A-ECFBEE6DB4E1}" type="slidenum">
              <a:rPr kumimoji="1" lang="ja-JP" altLang="en-US" smtClean="0"/>
              <a:t>7</a:t>
            </a:fld>
            <a:endParaRPr kumimoji="1" lang="ja-JP" altLang="en-US"/>
          </a:p>
        </p:txBody>
      </p:sp>
    </p:spTree>
    <p:extLst>
      <p:ext uri="{BB962C8B-B14F-4D97-AF65-F5344CB8AC3E}">
        <p14:creationId xmlns:p14="http://schemas.microsoft.com/office/powerpoint/2010/main" val="1347196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2230"/>
          <a:stretch>
            <a:fillRect/>
          </a:stretch>
        </p:blipFill>
        <p:spPr bwMode="auto">
          <a:xfrm>
            <a:off x="0" y="6524632"/>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302" y="3284545"/>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 y="6051557"/>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2" y="6524631"/>
            <a:ext cx="36429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dirty="0">
                <a:solidFill>
                  <a:schemeClr val="bg1"/>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7" y="2133607"/>
            <a:ext cx="8151813" cy="1470025"/>
          </a:xfrm>
        </p:spPr>
        <p:txBody>
          <a:bodyPr/>
          <a:lstStyle>
            <a:lvl1pPr>
              <a:defRPr sz="4000"/>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p>
        </p:txBody>
      </p:sp>
      <p:sp>
        <p:nvSpPr>
          <p:cNvPr id="11"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35C1E978-A3B9-4673-8199-379729392307}" type="slidenum">
              <a:rPr lang="en-US" altLang="ja-JP"/>
              <a:pPr>
                <a:defRPr/>
              </a:pPr>
              <a:t>‹#›</a:t>
            </a:fld>
            <a:endParaRPr lang="en-US" altLang="ja-JP" dirty="0"/>
          </a:p>
        </p:txBody>
      </p:sp>
    </p:spTree>
    <p:extLst>
      <p:ext uri="{BB962C8B-B14F-4D97-AF65-F5344CB8AC3E}">
        <p14:creationId xmlns:p14="http://schemas.microsoft.com/office/powerpoint/2010/main" val="159122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B20612-914C-4BDE-8D4C-FEA4392E99F4}" type="slidenum">
              <a:rPr lang="en-US" altLang="ja-JP"/>
              <a:pPr>
                <a:defRPr/>
              </a:pPr>
              <a:t>‹#›</a:t>
            </a:fld>
            <a:endParaRPr lang="en-US" altLang="ja-JP"/>
          </a:p>
        </p:txBody>
      </p:sp>
    </p:spTree>
    <p:extLst>
      <p:ext uri="{BB962C8B-B14F-4D97-AF65-F5344CB8AC3E}">
        <p14:creationId xmlns:p14="http://schemas.microsoft.com/office/powerpoint/2010/main" val="292762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7"/>
            <a:ext cx="2352675" cy="612616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7"/>
            <a:ext cx="689292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6FB01F7-FA20-4B15-9970-D297285851AC}" type="slidenum">
              <a:rPr lang="en-US" altLang="ja-JP"/>
              <a:pPr>
                <a:defRPr/>
              </a:pPr>
              <a:t>‹#›</a:t>
            </a:fld>
            <a:endParaRPr lang="en-US" altLang="ja-JP"/>
          </a:p>
        </p:txBody>
      </p:sp>
    </p:spTree>
    <p:extLst>
      <p:ext uri="{BB962C8B-B14F-4D97-AF65-F5344CB8AC3E}">
        <p14:creationId xmlns:p14="http://schemas.microsoft.com/office/powerpoint/2010/main" val="402962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563024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dirty="0"/>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81923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2" name="Rectangle 6"/>
          <p:cNvSpPr>
            <a:spLocks noGrp="1" noChangeArrowheads="1"/>
          </p:cNvSpPr>
          <p:nvPr>
            <p:ph type="sldNum" sz="quarter" idx="12"/>
          </p:nvPr>
        </p:nvSpPr>
        <p:spPr>
          <a:xfrm>
            <a:off x="9264726" y="6525344"/>
            <a:ext cx="641276" cy="332656"/>
          </a:xfrm>
          <a:prstGeom prst="rect">
            <a:avLst/>
          </a:prstGeom>
        </p:spPr>
        <p:txBody>
          <a:bodyPr/>
          <a:lstStyle>
            <a:lvl1pPr algn="r">
              <a:defRPr sz="1400">
                <a:latin typeface="Meiryo UI" panose="020B0604030504040204" pitchFamily="50" charset="-128"/>
                <a:ea typeface="Meiryo UI" panose="020B0604030504040204" pitchFamily="50" charset="-128"/>
              </a:defRPr>
            </a:lvl1pPr>
          </a:lstStyle>
          <a:p>
            <a:pPr>
              <a:defRPr/>
            </a:pPr>
            <a:fld id="{35C1E978-A3B9-4673-8199-379729392307}" type="slidenum">
              <a:rPr lang="en-US" altLang="ja-JP" smtClean="0"/>
              <a:pPr>
                <a:defRPr/>
              </a:pPr>
              <a:t>‹#›</a:t>
            </a:fld>
            <a:endParaRPr lang="en-US" altLang="ja-JP" dirty="0"/>
          </a:p>
        </p:txBody>
      </p:sp>
    </p:spTree>
    <p:extLst>
      <p:ext uri="{BB962C8B-B14F-4D97-AF65-F5344CB8AC3E}">
        <p14:creationId xmlns:p14="http://schemas.microsoft.com/office/powerpoint/2010/main" val="2110378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dirty="0"/>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67997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ユーザー設定レイアウト">
    <p:spTree>
      <p:nvGrpSpPr>
        <p:cNvPr id="1" name=""/>
        <p:cNvGrpSpPr/>
        <p:nvPr/>
      </p:nvGrpSpPr>
      <p:grpSpPr>
        <a:xfrm>
          <a:off x="0" y="0"/>
          <a:ext cx="0" cy="0"/>
          <a:chOff x="0" y="0"/>
          <a:chExt cx="0" cy="0"/>
        </a:xfrm>
      </p:grpSpPr>
      <p:sp>
        <p:nvSpPr>
          <p:cNvPr id="2" name="Rectangle 6"/>
          <p:cNvSpPr>
            <a:spLocks noGrp="1" noChangeArrowheads="1"/>
          </p:cNvSpPr>
          <p:nvPr>
            <p:ph type="sldNum" sz="quarter" idx="12"/>
          </p:nvPr>
        </p:nvSpPr>
        <p:spPr>
          <a:xfrm>
            <a:off x="9264726" y="6525344"/>
            <a:ext cx="641276" cy="332656"/>
          </a:xfrm>
          <a:prstGeom prst="rect">
            <a:avLst/>
          </a:prstGeom>
        </p:spPr>
        <p:txBody>
          <a:bodyPr/>
          <a:lstStyle>
            <a:lvl1pPr algn="r">
              <a:defRPr sz="1400">
                <a:latin typeface="Meiryo UI" panose="020B0604030504040204" pitchFamily="50" charset="-128"/>
                <a:ea typeface="Meiryo UI" panose="020B0604030504040204" pitchFamily="50" charset="-128"/>
              </a:defRPr>
            </a:lvl1pPr>
          </a:lstStyle>
          <a:p>
            <a:pPr>
              <a:defRPr/>
            </a:pPr>
            <a:fld id="{35C1E978-A3B9-4673-8199-379729392307}" type="slidenum">
              <a:rPr lang="en-US" altLang="ja-JP" smtClean="0"/>
              <a:pPr>
                <a:defRPr/>
              </a:pPr>
              <a:t>‹#›</a:t>
            </a:fld>
            <a:endParaRPr lang="en-US" altLang="ja-JP" dirty="0"/>
          </a:p>
        </p:txBody>
      </p:sp>
    </p:spTree>
    <p:extLst>
      <p:ext uri="{BB962C8B-B14F-4D97-AF65-F5344CB8AC3E}">
        <p14:creationId xmlns:p14="http://schemas.microsoft.com/office/powerpoint/2010/main" val="476351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982" y="50761"/>
            <a:ext cx="8256793" cy="476250"/>
          </a:xfrm>
        </p:spPr>
        <p:txBody>
          <a:bodyPr/>
          <a:lstStyle/>
          <a:p>
            <a:r>
              <a:rPr lang="ja-JP" altLang="en-US" dirty="0"/>
              <a:t>マスター タイトルの書式設定</a:t>
            </a:r>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Tree>
    <p:extLst>
      <p:ext uri="{BB962C8B-B14F-4D97-AF65-F5344CB8AC3E}">
        <p14:creationId xmlns:p14="http://schemas.microsoft.com/office/powerpoint/2010/main" val="3285650374"/>
      </p:ext>
    </p:extLst>
  </p:cSld>
  <p:clrMapOvr>
    <a:masterClrMapping/>
  </p:clrMapOvr>
  <p:extLst>
    <p:ext uri="{DCECCB84-F9BA-43D5-87BE-67443E8EF086}">
      <p15:sldGuideLst xmlns:p15="http://schemas.microsoft.com/office/powerpoint/2012/main">
        <p15:guide id="3" pos="3120">
          <p15:clr>
            <a:srgbClr val="FBAE40"/>
          </p15:clr>
        </p15:guide>
        <p15:guide id="4" orient="horz" pos="2160">
          <p15:clr>
            <a:srgbClr val="FBAE40"/>
          </p15:clr>
        </p15:guide>
        <p15:guide id="5" orient="horz" pos="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2230"/>
          <a:stretch>
            <a:fillRect/>
          </a:stretch>
        </p:blipFill>
        <p:spPr bwMode="auto">
          <a:xfrm>
            <a:off x="0" y="6524632"/>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302" y="3284545"/>
            <a:ext cx="8072702"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 y="6051557"/>
            <a:ext cx="230108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2" y="6524631"/>
            <a:ext cx="36429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dirty="0">
                <a:solidFill>
                  <a:schemeClr val="bg1"/>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7" y="2133607"/>
            <a:ext cx="8151813" cy="1470025"/>
          </a:xfrm>
        </p:spPr>
        <p:txBody>
          <a:bodyPr/>
          <a:lstStyle>
            <a:lvl1pPr>
              <a:defRPr sz="4000"/>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p>
        </p:txBody>
      </p:sp>
      <p:sp>
        <p:nvSpPr>
          <p:cNvPr id="11"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35C1E978-A3B9-4673-8199-379729392307}" type="slidenum">
              <a:rPr lang="en-US" altLang="ja-JP"/>
              <a:pPr>
                <a:defRPr/>
              </a:pPr>
              <a:t>‹#›</a:t>
            </a:fld>
            <a:endParaRPr lang="en-US" altLang="ja-JP" dirty="0"/>
          </a:p>
        </p:txBody>
      </p:sp>
    </p:spTree>
    <p:extLst>
      <p:ext uri="{BB962C8B-B14F-4D97-AF65-F5344CB8AC3E}">
        <p14:creationId xmlns:p14="http://schemas.microsoft.com/office/powerpoint/2010/main" val="1373225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418045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02576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193" indent="0">
              <a:buNone/>
              <a:defRPr sz="1800"/>
            </a:lvl2pPr>
            <a:lvl3pPr marL="914384" indent="0">
              <a:buNone/>
              <a:defRPr sz="1600"/>
            </a:lvl3pPr>
            <a:lvl4pPr marL="1371577" indent="0">
              <a:buNone/>
              <a:defRPr sz="1400"/>
            </a:lvl4pPr>
            <a:lvl5pPr marL="1828767" indent="0">
              <a:buNone/>
              <a:defRPr sz="1400"/>
            </a:lvl5pPr>
            <a:lvl6pPr marL="2285961" indent="0">
              <a:buNone/>
              <a:defRPr sz="1400"/>
            </a:lvl6pPr>
            <a:lvl7pPr marL="2743153" indent="0">
              <a:buNone/>
              <a:defRPr sz="1400"/>
            </a:lvl7pPr>
            <a:lvl8pPr marL="3200344" indent="0">
              <a:buNone/>
              <a:defRPr sz="1400"/>
            </a:lvl8pPr>
            <a:lvl9pPr marL="3657537" indent="0">
              <a:buNone/>
              <a:defRPr sz="1400"/>
            </a:lvl9pPr>
          </a:lstStyle>
          <a:p>
            <a:pPr lvl="0"/>
            <a:r>
              <a:rPr lang="ja-JP" altLang="en-US"/>
              <a:t>マスター テキストの書式設定</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pPr>
                <a:defRPr/>
              </a:pPr>
              <a:t>‹#›</a:t>
            </a:fld>
            <a:endParaRPr lang="en-US" altLang="ja-JP"/>
          </a:p>
        </p:txBody>
      </p:sp>
    </p:spTree>
    <p:extLst>
      <p:ext uri="{BB962C8B-B14F-4D97-AF65-F5344CB8AC3E}">
        <p14:creationId xmlns:p14="http://schemas.microsoft.com/office/powerpoint/2010/main" val="595242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spTree>
    <p:extLst>
      <p:ext uri="{BB962C8B-B14F-4D97-AF65-F5344CB8AC3E}">
        <p14:creationId xmlns:p14="http://schemas.microsoft.com/office/powerpoint/2010/main" val="3158139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93"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3" indent="0">
              <a:buNone/>
              <a:defRPr sz="1600" b="1"/>
            </a:lvl7pPr>
            <a:lvl8pPr marL="3200344" indent="0">
              <a:buNone/>
              <a:defRPr sz="1600" b="1"/>
            </a:lvl8pPr>
            <a:lvl9pPr marL="3657537"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193"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3" indent="0">
              <a:buNone/>
              <a:defRPr sz="1600" b="1"/>
            </a:lvl7pPr>
            <a:lvl8pPr marL="3200344" indent="0">
              <a:buNone/>
              <a:defRPr sz="1600" b="1"/>
            </a:lvl8pPr>
            <a:lvl9pPr marL="3657537"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B541BEC-AD9E-4104-AF2B-4C626651FF89}" type="slidenum">
              <a:rPr lang="en-US" altLang="ja-JP"/>
              <a:pPr>
                <a:defRPr/>
              </a:pPr>
              <a:t>‹#›</a:t>
            </a:fld>
            <a:endParaRPr lang="en-US" altLang="ja-JP"/>
          </a:p>
        </p:txBody>
      </p:sp>
    </p:spTree>
    <p:extLst>
      <p:ext uri="{BB962C8B-B14F-4D97-AF65-F5344CB8AC3E}">
        <p14:creationId xmlns:p14="http://schemas.microsoft.com/office/powerpoint/2010/main" val="4062777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a:pPr>
                <a:defRPr/>
              </a:pPr>
              <a:t>‹#›</a:t>
            </a:fld>
            <a:endParaRPr lang="en-US" altLang="ja-JP"/>
          </a:p>
        </p:txBody>
      </p:sp>
    </p:spTree>
    <p:extLst>
      <p:ext uri="{BB962C8B-B14F-4D97-AF65-F5344CB8AC3E}">
        <p14:creationId xmlns:p14="http://schemas.microsoft.com/office/powerpoint/2010/main" val="3024653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a:pPr>
                <a:defRPr/>
              </a:pPr>
              <a:t>‹#›</a:t>
            </a:fld>
            <a:endParaRPr lang="en-US" altLang="ja-JP"/>
          </a:p>
        </p:txBody>
      </p:sp>
    </p:spTree>
    <p:extLst>
      <p:ext uri="{BB962C8B-B14F-4D97-AF65-F5344CB8AC3E}">
        <p14:creationId xmlns:p14="http://schemas.microsoft.com/office/powerpoint/2010/main" val="2265111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93" indent="0">
              <a:buNone/>
              <a:defRPr sz="1200"/>
            </a:lvl2pPr>
            <a:lvl3pPr marL="914384" indent="0">
              <a:buNone/>
              <a:defRPr sz="1000"/>
            </a:lvl3pPr>
            <a:lvl4pPr marL="1371577" indent="0">
              <a:buNone/>
              <a:defRPr sz="900"/>
            </a:lvl4pPr>
            <a:lvl5pPr marL="1828767" indent="0">
              <a:buNone/>
              <a:defRPr sz="900"/>
            </a:lvl5pPr>
            <a:lvl6pPr marL="2285961" indent="0">
              <a:buNone/>
              <a:defRPr sz="900"/>
            </a:lvl6pPr>
            <a:lvl7pPr marL="2743153" indent="0">
              <a:buNone/>
              <a:defRPr sz="900"/>
            </a:lvl7pPr>
            <a:lvl8pPr marL="3200344" indent="0">
              <a:buNone/>
              <a:defRPr sz="900"/>
            </a:lvl8pPr>
            <a:lvl9pPr marL="3657537"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60176D3-1CBA-4E5C-8891-6A87D7C30D42}" type="slidenum">
              <a:rPr lang="en-US" altLang="ja-JP"/>
              <a:pPr>
                <a:defRPr/>
              </a:pPr>
              <a:t>‹#›</a:t>
            </a:fld>
            <a:endParaRPr lang="en-US" altLang="ja-JP"/>
          </a:p>
        </p:txBody>
      </p:sp>
    </p:spTree>
    <p:extLst>
      <p:ext uri="{BB962C8B-B14F-4D97-AF65-F5344CB8AC3E}">
        <p14:creationId xmlns:p14="http://schemas.microsoft.com/office/powerpoint/2010/main" val="1305931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193" indent="0">
              <a:buNone/>
              <a:defRPr sz="2800"/>
            </a:lvl2pPr>
            <a:lvl3pPr marL="914384" indent="0">
              <a:buNone/>
              <a:defRPr sz="2400"/>
            </a:lvl3pPr>
            <a:lvl4pPr marL="1371577" indent="0">
              <a:buNone/>
              <a:defRPr sz="2000"/>
            </a:lvl4pPr>
            <a:lvl5pPr marL="1828767" indent="0">
              <a:buNone/>
              <a:defRPr sz="2000"/>
            </a:lvl5pPr>
            <a:lvl6pPr marL="2285961" indent="0">
              <a:buNone/>
              <a:defRPr sz="2000"/>
            </a:lvl6pPr>
            <a:lvl7pPr marL="2743153" indent="0">
              <a:buNone/>
              <a:defRPr sz="2000"/>
            </a:lvl7pPr>
            <a:lvl8pPr marL="3200344" indent="0">
              <a:buNone/>
              <a:defRPr sz="2000"/>
            </a:lvl8pPr>
            <a:lvl9pPr marL="3657537"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93" indent="0">
              <a:buNone/>
              <a:defRPr sz="1200"/>
            </a:lvl2pPr>
            <a:lvl3pPr marL="914384" indent="0">
              <a:buNone/>
              <a:defRPr sz="1000"/>
            </a:lvl3pPr>
            <a:lvl4pPr marL="1371577" indent="0">
              <a:buNone/>
              <a:defRPr sz="900"/>
            </a:lvl4pPr>
            <a:lvl5pPr marL="1828767" indent="0">
              <a:buNone/>
              <a:defRPr sz="900"/>
            </a:lvl5pPr>
            <a:lvl6pPr marL="2285961" indent="0">
              <a:buNone/>
              <a:defRPr sz="900"/>
            </a:lvl6pPr>
            <a:lvl7pPr marL="2743153" indent="0">
              <a:buNone/>
              <a:defRPr sz="900"/>
            </a:lvl7pPr>
            <a:lvl8pPr marL="3200344" indent="0">
              <a:buNone/>
              <a:defRPr sz="900"/>
            </a:lvl8pPr>
            <a:lvl9pPr marL="3657537"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A3F5529-272E-4A2C-90D7-160EE3AC1005}" type="slidenum">
              <a:rPr lang="en-US" altLang="ja-JP"/>
              <a:pPr>
                <a:defRPr/>
              </a:pPr>
              <a:t>‹#›</a:t>
            </a:fld>
            <a:endParaRPr lang="en-US" altLang="ja-JP"/>
          </a:p>
        </p:txBody>
      </p:sp>
    </p:spTree>
    <p:extLst>
      <p:ext uri="{BB962C8B-B14F-4D97-AF65-F5344CB8AC3E}">
        <p14:creationId xmlns:p14="http://schemas.microsoft.com/office/powerpoint/2010/main" val="1408830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B20612-914C-4BDE-8D4C-FEA4392E99F4}" type="slidenum">
              <a:rPr lang="en-US" altLang="ja-JP"/>
              <a:pPr>
                <a:defRPr/>
              </a:pPr>
              <a:t>‹#›</a:t>
            </a:fld>
            <a:endParaRPr lang="en-US" altLang="ja-JP"/>
          </a:p>
        </p:txBody>
      </p:sp>
    </p:spTree>
    <p:extLst>
      <p:ext uri="{BB962C8B-B14F-4D97-AF65-F5344CB8AC3E}">
        <p14:creationId xmlns:p14="http://schemas.microsoft.com/office/powerpoint/2010/main" val="1711320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7"/>
            <a:ext cx="2352675" cy="612616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7"/>
            <a:ext cx="6892925"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6FB01F7-FA20-4B15-9970-D297285851AC}" type="slidenum">
              <a:rPr lang="en-US" altLang="ja-JP"/>
              <a:pPr>
                <a:defRPr/>
              </a:pPr>
              <a:t>‹#›</a:t>
            </a:fld>
            <a:endParaRPr lang="en-US" altLang="ja-JP"/>
          </a:p>
        </p:txBody>
      </p:sp>
    </p:spTree>
    <p:extLst>
      <p:ext uri="{BB962C8B-B14F-4D97-AF65-F5344CB8AC3E}">
        <p14:creationId xmlns:p14="http://schemas.microsoft.com/office/powerpoint/2010/main" val="3656546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49719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193" indent="0">
              <a:buNone/>
              <a:defRPr sz="1800"/>
            </a:lvl2pPr>
            <a:lvl3pPr marL="914384" indent="0">
              <a:buNone/>
              <a:defRPr sz="1600"/>
            </a:lvl3pPr>
            <a:lvl4pPr marL="1371577" indent="0">
              <a:buNone/>
              <a:defRPr sz="1400"/>
            </a:lvl4pPr>
            <a:lvl5pPr marL="1828767" indent="0">
              <a:buNone/>
              <a:defRPr sz="1400"/>
            </a:lvl5pPr>
            <a:lvl6pPr marL="2285961" indent="0">
              <a:buNone/>
              <a:defRPr sz="1400"/>
            </a:lvl6pPr>
            <a:lvl7pPr marL="2743153" indent="0">
              <a:buNone/>
              <a:defRPr sz="1400"/>
            </a:lvl7pPr>
            <a:lvl8pPr marL="3200344" indent="0">
              <a:buNone/>
              <a:defRPr sz="1400"/>
            </a:lvl8pPr>
            <a:lvl9pPr marL="3657537" indent="0">
              <a:buNone/>
              <a:defRPr sz="1400"/>
            </a:lvl9pPr>
          </a:lstStyle>
          <a:p>
            <a:pPr lvl="0"/>
            <a:r>
              <a:rPr lang="ja-JP" altLang="en-US"/>
              <a:t>マスター テキストの書式設定</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pPr>
                <a:defRPr/>
              </a:pPr>
              <a:t>‹#›</a:t>
            </a:fld>
            <a:endParaRPr lang="en-US" altLang="ja-JP"/>
          </a:p>
        </p:txBody>
      </p:sp>
    </p:spTree>
    <p:extLst>
      <p:ext uri="{BB962C8B-B14F-4D97-AF65-F5344CB8AC3E}">
        <p14:creationId xmlns:p14="http://schemas.microsoft.com/office/powerpoint/2010/main" val="3604944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dirty="0"/>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630033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2" name="Rectangle 6"/>
          <p:cNvSpPr>
            <a:spLocks noGrp="1" noChangeArrowheads="1"/>
          </p:cNvSpPr>
          <p:nvPr>
            <p:ph type="sldNum" sz="quarter" idx="12"/>
          </p:nvPr>
        </p:nvSpPr>
        <p:spPr>
          <a:xfrm>
            <a:off x="9264726" y="6525344"/>
            <a:ext cx="641276" cy="332656"/>
          </a:xfrm>
          <a:prstGeom prst="rect">
            <a:avLst/>
          </a:prstGeom>
        </p:spPr>
        <p:txBody>
          <a:bodyPr/>
          <a:lstStyle>
            <a:lvl1pPr algn="r">
              <a:defRPr sz="1400">
                <a:latin typeface="Meiryo UI" panose="020B0604030504040204" pitchFamily="50" charset="-128"/>
                <a:ea typeface="Meiryo UI" panose="020B0604030504040204" pitchFamily="50" charset="-128"/>
              </a:defRPr>
            </a:lvl1pPr>
          </a:lstStyle>
          <a:p>
            <a:pPr>
              <a:defRPr/>
            </a:pPr>
            <a:fld id="{35C1E978-A3B9-4673-8199-379729392307}" type="slidenum">
              <a:rPr lang="en-US" altLang="ja-JP" smtClean="0"/>
              <a:pPr>
                <a:defRPr/>
              </a:pPr>
              <a:t>‹#›</a:t>
            </a:fld>
            <a:endParaRPr lang="en-US" altLang="ja-JP" dirty="0"/>
          </a:p>
        </p:txBody>
      </p:sp>
    </p:spTree>
    <p:extLst>
      <p:ext uri="{BB962C8B-B14F-4D97-AF65-F5344CB8AC3E}">
        <p14:creationId xmlns:p14="http://schemas.microsoft.com/office/powerpoint/2010/main" val="4177879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dirty="0"/>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542365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ユーザー設定レイアウト">
    <p:spTree>
      <p:nvGrpSpPr>
        <p:cNvPr id="1" name=""/>
        <p:cNvGrpSpPr/>
        <p:nvPr/>
      </p:nvGrpSpPr>
      <p:grpSpPr>
        <a:xfrm>
          <a:off x="0" y="0"/>
          <a:ext cx="0" cy="0"/>
          <a:chOff x="0" y="0"/>
          <a:chExt cx="0" cy="0"/>
        </a:xfrm>
      </p:grpSpPr>
      <p:sp>
        <p:nvSpPr>
          <p:cNvPr id="2" name="Rectangle 6"/>
          <p:cNvSpPr>
            <a:spLocks noGrp="1" noChangeArrowheads="1"/>
          </p:cNvSpPr>
          <p:nvPr>
            <p:ph type="sldNum" sz="quarter" idx="12"/>
          </p:nvPr>
        </p:nvSpPr>
        <p:spPr>
          <a:xfrm>
            <a:off x="9264726" y="6525344"/>
            <a:ext cx="641276" cy="332656"/>
          </a:xfrm>
          <a:prstGeom prst="rect">
            <a:avLst/>
          </a:prstGeom>
        </p:spPr>
        <p:txBody>
          <a:bodyPr/>
          <a:lstStyle>
            <a:lvl1pPr algn="r">
              <a:defRPr sz="1400">
                <a:latin typeface="Meiryo UI" panose="020B0604030504040204" pitchFamily="50" charset="-128"/>
                <a:ea typeface="Meiryo UI" panose="020B0604030504040204" pitchFamily="50" charset="-128"/>
              </a:defRPr>
            </a:lvl1pPr>
          </a:lstStyle>
          <a:p>
            <a:pPr>
              <a:defRPr/>
            </a:pPr>
            <a:fld id="{35C1E978-A3B9-4673-8199-379729392307}" type="slidenum">
              <a:rPr lang="en-US" altLang="ja-JP" smtClean="0"/>
              <a:pPr>
                <a:defRPr/>
              </a:pPr>
              <a:t>‹#›</a:t>
            </a:fld>
            <a:endParaRPr lang="en-US" altLang="ja-JP" dirty="0"/>
          </a:p>
        </p:txBody>
      </p:sp>
    </p:spTree>
    <p:extLst>
      <p:ext uri="{BB962C8B-B14F-4D97-AF65-F5344CB8AC3E}">
        <p14:creationId xmlns:p14="http://schemas.microsoft.com/office/powerpoint/2010/main" val="252583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spTree>
    <p:extLst>
      <p:ext uri="{BB962C8B-B14F-4D97-AF65-F5344CB8AC3E}">
        <p14:creationId xmlns:p14="http://schemas.microsoft.com/office/powerpoint/2010/main" val="219635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93"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3" indent="0">
              <a:buNone/>
              <a:defRPr sz="1600" b="1"/>
            </a:lvl7pPr>
            <a:lvl8pPr marL="3200344" indent="0">
              <a:buNone/>
              <a:defRPr sz="1600" b="1"/>
            </a:lvl8pPr>
            <a:lvl9pPr marL="3657537"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193"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3" indent="0">
              <a:buNone/>
              <a:defRPr sz="1600" b="1"/>
            </a:lvl7pPr>
            <a:lvl8pPr marL="3200344" indent="0">
              <a:buNone/>
              <a:defRPr sz="1600" b="1"/>
            </a:lvl8pPr>
            <a:lvl9pPr marL="3657537"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B541BEC-AD9E-4104-AF2B-4C626651FF89}" type="slidenum">
              <a:rPr lang="en-US" altLang="ja-JP"/>
              <a:pPr>
                <a:defRPr/>
              </a:pPr>
              <a:t>‹#›</a:t>
            </a:fld>
            <a:endParaRPr lang="en-US" altLang="ja-JP"/>
          </a:p>
        </p:txBody>
      </p:sp>
    </p:spTree>
    <p:extLst>
      <p:ext uri="{BB962C8B-B14F-4D97-AF65-F5344CB8AC3E}">
        <p14:creationId xmlns:p14="http://schemas.microsoft.com/office/powerpoint/2010/main" val="185867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a:pPr>
                <a:defRPr/>
              </a:pPr>
              <a:t>‹#›</a:t>
            </a:fld>
            <a:endParaRPr lang="en-US" altLang="ja-JP"/>
          </a:p>
        </p:txBody>
      </p:sp>
    </p:spTree>
    <p:extLst>
      <p:ext uri="{BB962C8B-B14F-4D97-AF65-F5344CB8AC3E}">
        <p14:creationId xmlns:p14="http://schemas.microsoft.com/office/powerpoint/2010/main" val="326370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a:pPr>
                <a:defRPr/>
              </a:pPr>
              <a:t>‹#›</a:t>
            </a:fld>
            <a:endParaRPr lang="en-US" altLang="ja-JP"/>
          </a:p>
        </p:txBody>
      </p:sp>
    </p:spTree>
    <p:extLst>
      <p:ext uri="{BB962C8B-B14F-4D97-AF65-F5344CB8AC3E}">
        <p14:creationId xmlns:p14="http://schemas.microsoft.com/office/powerpoint/2010/main" val="60272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93" indent="0">
              <a:buNone/>
              <a:defRPr sz="1200"/>
            </a:lvl2pPr>
            <a:lvl3pPr marL="914384" indent="0">
              <a:buNone/>
              <a:defRPr sz="1000"/>
            </a:lvl3pPr>
            <a:lvl4pPr marL="1371577" indent="0">
              <a:buNone/>
              <a:defRPr sz="900"/>
            </a:lvl4pPr>
            <a:lvl5pPr marL="1828767" indent="0">
              <a:buNone/>
              <a:defRPr sz="900"/>
            </a:lvl5pPr>
            <a:lvl6pPr marL="2285961" indent="0">
              <a:buNone/>
              <a:defRPr sz="900"/>
            </a:lvl6pPr>
            <a:lvl7pPr marL="2743153" indent="0">
              <a:buNone/>
              <a:defRPr sz="900"/>
            </a:lvl7pPr>
            <a:lvl8pPr marL="3200344" indent="0">
              <a:buNone/>
              <a:defRPr sz="900"/>
            </a:lvl8pPr>
            <a:lvl9pPr marL="3657537"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60176D3-1CBA-4E5C-8891-6A87D7C30D42}" type="slidenum">
              <a:rPr lang="en-US" altLang="ja-JP"/>
              <a:pPr>
                <a:defRPr/>
              </a:pPr>
              <a:t>‹#›</a:t>
            </a:fld>
            <a:endParaRPr lang="en-US" altLang="ja-JP"/>
          </a:p>
        </p:txBody>
      </p:sp>
    </p:spTree>
    <p:extLst>
      <p:ext uri="{BB962C8B-B14F-4D97-AF65-F5344CB8AC3E}">
        <p14:creationId xmlns:p14="http://schemas.microsoft.com/office/powerpoint/2010/main" val="342925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193" indent="0">
              <a:buNone/>
              <a:defRPr sz="2800"/>
            </a:lvl2pPr>
            <a:lvl3pPr marL="914384" indent="0">
              <a:buNone/>
              <a:defRPr sz="2400"/>
            </a:lvl3pPr>
            <a:lvl4pPr marL="1371577" indent="0">
              <a:buNone/>
              <a:defRPr sz="2000"/>
            </a:lvl4pPr>
            <a:lvl5pPr marL="1828767" indent="0">
              <a:buNone/>
              <a:defRPr sz="2000"/>
            </a:lvl5pPr>
            <a:lvl6pPr marL="2285961" indent="0">
              <a:buNone/>
              <a:defRPr sz="2000"/>
            </a:lvl6pPr>
            <a:lvl7pPr marL="2743153" indent="0">
              <a:buNone/>
              <a:defRPr sz="2000"/>
            </a:lvl7pPr>
            <a:lvl8pPr marL="3200344" indent="0">
              <a:buNone/>
              <a:defRPr sz="2000"/>
            </a:lvl8pPr>
            <a:lvl9pPr marL="3657537"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93" indent="0">
              <a:buNone/>
              <a:defRPr sz="1200"/>
            </a:lvl2pPr>
            <a:lvl3pPr marL="914384" indent="0">
              <a:buNone/>
              <a:defRPr sz="1000"/>
            </a:lvl3pPr>
            <a:lvl4pPr marL="1371577" indent="0">
              <a:buNone/>
              <a:defRPr sz="900"/>
            </a:lvl4pPr>
            <a:lvl5pPr marL="1828767" indent="0">
              <a:buNone/>
              <a:defRPr sz="900"/>
            </a:lvl5pPr>
            <a:lvl6pPr marL="2285961" indent="0">
              <a:buNone/>
              <a:defRPr sz="900"/>
            </a:lvl6pPr>
            <a:lvl7pPr marL="2743153" indent="0">
              <a:buNone/>
              <a:defRPr sz="900"/>
            </a:lvl7pPr>
            <a:lvl8pPr marL="3200344" indent="0">
              <a:buNone/>
              <a:defRPr sz="900"/>
            </a:lvl8pPr>
            <a:lvl9pPr marL="3657537"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A3F5529-272E-4A2C-90D7-160EE3AC1005}" type="slidenum">
              <a:rPr lang="en-US" altLang="ja-JP"/>
              <a:pPr>
                <a:defRPr/>
              </a:pPr>
              <a:t>‹#›</a:t>
            </a:fld>
            <a:endParaRPr lang="en-US" altLang="ja-JP"/>
          </a:p>
        </p:txBody>
      </p:sp>
    </p:spTree>
    <p:extLst>
      <p:ext uri="{BB962C8B-B14F-4D97-AF65-F5344CB8AC3E}">
        <p14:creationId xmlns:p14="http://schemas.microsoft.com/office/powerpoint/2010/main" val="356443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21" Type="http://schemas.openxmlformats.org/officeDocument/2006/relationships/image" Target="../media/image4.wmf"/><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eiryo UI" panose="020B0604030504040204" pitchFamily="50" charset="-128"/>
                <a:ea typeface="Meiryo UI" panose="020B0604030504040204"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eiryo UI" panose="020B0604030504040204" pitchFamily="50" charset="-128"/>
                <a:ea typeface="Meiryo UI" panose="020B0604030504040204" pitchFamily="50" charset="-128"/>
              </a:defRPr>
            </a:lvl1pPr>
          </a:lstStyle>
          <a:p>
            <a:pPr>
              <a:defRPr/>
            </a:pPr>
            <a:fld id="{FFDCE21E-3BF4-4A13-BE4A-B95BE9787BE2}" type="slidenum">
              <a:rPr lang="en-US" altLang="ja-JP" smtClean="0"/>
              <a:pPr>
                <a:defRPr/>
              </a:pPr>
              <a:t>‹#›</a:t>
            </a:fld>
            <a:endParaRPr lang="en-US" altLang="ja-JP" dirty="0"/>
          </a:p>
        </p:txBody>
      </p:sp>
      <p:grpSp>
        <p:nvGrpSpPr>
          <p:cNvPr id="2" name="Group 18"/>
          <p:cNvGrpSpPr>
            <a:grpSpLocks/>
          </p:cNvGrpSpPr>
          <p:nvPr userDrawn="1"/>
        </p:nvGrpSpPr>
        <p:grpSpPr bwMode="auto">
          <a:xfrm>
            <a:off x="0" y="-40562"/>
            <a:ext cx="9906000" cy="543934"/>
            <a:chOff x="0" y="94"/>
            <a:chExt cx="5760" cy="250"/>
          </a:xfrm>
        </p:grpSpPr>
        <p:pic>
          <p:nvPicPr>
            <p:cNvPr id="1034" name="Picture 9" descr="mlit_top"/>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94"/>
              <a:ext cx="5760" cy="224"/>
              <a:chOff x="0" y="94"/>
              <a:chExt cx="5760" cy="224"/>
            </a:xfrm>
          </p:grpSpPr>
          <p:pic>
            <p:nvPicPr>
              <p:cNvPr id="1036" name="Picture 11" descr="mlit_top"/>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t="7778" r="66945" b="42805"/>
              <a:stretch/>
            </p:blipFill>
            <p:spPr bwMode="auto">
              <a:xfrm>
                <a:off x="3856" y="94"/>
                <a:ext cx="190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l="50000" t="7778" b="42805"/>
              <a:stretch/>
            </p:blipFill>
            <p:spPr bwMode="auto">
              <a:xfrm>
                <a:off x="1043" y="94"/>
                <a:ext cx="288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l="68906" t="7778" b="42805"/>
              <a:stretch/>
            </p:blipFill>
            <p:spPr bwMode="auto">
              <a:xfrm>
                <a:off x="0" y="94"/>
                <a:ext cx="179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18944"/>
            <a:ext cx="838538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032" name="Picture 14"/>
          <p:cNvPicPr>
            <a:picLocks noChangeAspect="1" noChangeArrowheads="1"/>
          </p:cNvPicPr>
          <p:nvPr userDrawn="1"/>
        </p:nvPicPr>
        <p:blipFill rotWithShape="1">
          <a:blip r:embed="rId22" cstate="print">
            <a:extLst>
              <a:ext uri="{28A0092B-C50C-407E-A947-70E740481C1C}">
                <a14:useLocalDpi xmlns:a14="http://schemas.microsoft.com/office/drawing/2010/main" val="0"/>
              </a:ext>
            </a:extLst>
          </a:blip>
          <a:srcRect t="3671" b="6056"/>
          <a:stretch/>
        </p:blipFill>
        <p:spPr bwMode="auto">
          <a:xfrm>
            <a:off x="8240057" y="-48888"/>
            <a:ext cx="1656000" cy="30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5678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814" r:id="rId17"/>
  </p:sldLayoutIdLst>
  <p:hf hdr="0" ftr="0" dt="0"/>
  <p:txStyles>
    <p:titleStyle>
      <a:lvl1pPr algn="l" rtl="0" eaLnBrk="1" fontAlgn="base" hangingPunct="1">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94" indent="-342894" algn="l" rtl="0" eaLnBrk="1" fontAlgn="base" hangingPunct="1">
        <a:spcBef>
          <a:spcPct val="20000"/>
        </a:spcBef>
        <a:spcAft>
          <a:spcPct val="0"/>
        </a:spcAft>
        <a:buChar char="•"/>
        <a:defRPr kumimoji="1" sz="3200">
          <a:solidFill>
            <a:schemeClr val="tx1"/>
          </a:solidFill>
          <a:latin typeface="Meiryo UI" panose="020B0604030504040204" pitchFamily="50" charset="-128"/>
          <a:ea typeface="Meiryo UI" panose="020B0604030504040204" pitchFamily="50" charset="-128"/>
          <a:cs typeface="+mn-cs"/>
        </a:defRPr>
      </a:lvl1pPr>
      <a:lvl2pPr marL="742937" indent="-285744" algn="l" rtl="0" eaLnBrk="1" fontAlgn="base" hangingPunct="1">
        <a:spcBef>
          <a:spcPct val="20000"/>
        </a:spcBef>
        <a:spcAft>
          <a:spcPct val="0"/>
        </a:spcAft>
        <a:buChar char="–"/>
        <a:defRPr kumimoji="1" sz="2800">
          <a:solidFill>
            <a:schemeClr val="tx1"/>
          </a:solidFill>
          <a:latin typeface="Meiryo UI" panose="020B0604030504040204" pitchFamily="50" charset="-128"/>
          <a:ea typeface="Meiryo UI" panose="020B0604030504040204" pitchFamily="50" charset="-128"/>
        </a:defRPr>
      </a:lvl2pPr>
      <a:lvl3pPr marL="1142980" indent="-228596" algn="l" rtl="0" eaLnBrk="1" fontAlgn="base" hangingPunct="1">
        <a:spcBef>
          <a:spcPct val="20000"/>
        </a:spcBef>
        <a:spcAft>
          <a:spcPct val="0"/>
        </a:spcAft>
        <a:buChar char="•"/>
        <a:defRPr kumimoji="1" sz="2400">
          <a:solidFill>
            <a:schemeClr val="tx1"/>
          </a:solidFill>
          <a:latin typeface="Meiryo UI" panose="020B0604030504040204" pitchFamily="50" charset="-128"/>
          <a:ea typeface="Meiryo UI" panose="020B0604030504040204" pitchFamily="50" charset="-128"/>
        </a:defRPr>
      </a:lvl3pPr>
      <a:lvl4pPr marL="1600172" indent="-228596" algn="l" rtl="0" eaLnBrk="1" fontAlgn="base" hangingPunct="1">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4pPr>
      <a:lvl5pPr marL="2057364" indent="-228596" algn="l" rtl="0" eaLnBrk="1" fontAlgn="base" hangingPunct="1">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5pPr>
      <a:lvl6pPr marL="2514556" indent="-228596" algn="l" rtl="0" eaLnBrk="1" fontAlgn="base" hangingPunct="1">
        <a:spcBef>
          <a:spcPct val="20000"/>
        </a:spcBef>
        <a:spcAft>
          <a:spcPct val="0"/>
        </a:spcAft>
        <a:buChar char="»"/>
        <a:defRPr kumimoji="1" sz="2000">
          <a:solidFill>
            <a:schemeClr val="tx1"/>
          </a:solidFill>
          <a:latin typeface="+mn-lt"/>
          <a:ea typeface="+mn-ea"/>
        </a:defRPr>
      </a:lvl6pPr>
      <a:lvl7pPr marL="2971749" indent="-228596" algn="l" rtl="0" eaLnBrk="1" fontAlgn="base" hangingPunct="1">
        <a:spcBef>
          <a:spcPct val="20000"/>
        </a:spcBef>
        <a:spcAft>
          <a:spcPct val="0"/>
        </a:spcAft>
        <a:buChar char="»"/>
        <a:defRPr kumimoji="1" sz="2000">
          <a:solidFill>
            <a:schemeClr val="tx1"/>
          </a:solidFill>
          <a:latin typeface="+mn-lt"/>
          <a:ea typeface="+mn-ea"/>
        </a:defRPr>
      </a:lvl7pPr>
      <a:lvl8pPr marL="3428940" indent="-228596" algn="l" rtl="0" eaLnBrk="1" fontAlgn="base" hangingPunct="1">
        <a:spcBef>
          <a:spcPct val="20000"/>
        </a:spcBef>
        <a:spcAft>
          <a:spcPct val="0"/>
        </a:spcAft>
        <a:buChar char="»"/>
        <a:defRPr kumimoji="1" sz="2000">
          <a:solidFill>
            <a:schemeClr val="tx1"/>
          </a:solidFill>
          <a:latin typeface="+mn-lt"/>
          <a:ea typeface="+mn-ea"/>
        </a:defRPr>
      </a:lvl8pPr>
      <a:lvl9pPr marL="3886133" indent="-228596"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84" rtl="0" eaLnBrk="1" latinLnBrk="0" hangingPunct="1">
        <a:defRPr kumimoji="1" sz="1800" kern="1200">
          <a:solidFill>
            <a:schemeClr val="tx1"/>
          </a:solidFill>
          <a:latin typeface="+mn-lt"/>
          <a:ea typeface="+mn-ea"/>
          <a:cs typeface="+mn-cs"/>
        </a:defRPr>
      </a:lvl1pPr>
      <a:lvl2pPr marL="457193" algn="l" defTabSz="914384" rtl="0" eaLnBrk="1" latinLnBrk="0" hangingPunct="1">
        <a:defRPr kumimoji="1" sz="1800" kern="1200">
          <a:solidFill>
            <a:schemeClr val="tx1"/>
          </a:solidFill>
          <a:latin typeface="+mn-lt"/>
          <a:ea typeface="+mn-ea"/>
          <a:cs typeface="+mn-cs"/>
        </a:defRPr>
      </a:lvl2pPr>
      <a:lvl3pPr marL="914384" algn="l" defTabSz="914384" rtl="0" eaLnBrk="1" latinLnBrk="0" hangingPunct="1">
        <a:defRPr kumimoji="1" sz="1800" kern="1200">
          <a:solidFill>
            <a:schemeClr val="tx1"/>
          </a:solidFill>
          <a:latin typeface="+mn-lt"/>
          <a:ea typeface="+mn-ea"/>
          <a:cs typeface="+mn-cs"/>
        </a:defRPr>
      </a:lvl3pPr>
      <a:lvl4pPr marL="1371577" algn="l" defTabSz="914384" rtl="0" eaLnBrk="1" latinLnBrk="0" hangingPunct="1">
        <a:defRPr kumimoji="1" sz="1800" kern="1200">
          <a:solidFill>
            <a:schemeClr val="tx1"/>
          </a:solidFill>
          <a:latin typeface="+mn-lt"/>
          <a:ea typeface="+mn-ea"/>
          <a:cs typeface="+mn-cs"/>
        </a:defRPr>
      </a:lvl4pPr>
      <a:lvl5pPr marL="1828767" algn="l" defTabSz="914384" rtl="0" eaLnBrk="1" latinLnBrk="0" hangingPunct="1">
        <a:defRPr kumimoji="1" sz="1800" kern="1200">
          <a:solidFill>
            <a:schemeClr val="tx1"/>
          </a:solidFill>
          <a:latin typeface="+mn-lt"/>
          <a:ea typeface="+mn-ea"/>
          <a:cs typeface="+mn-cs"/>
        </a:defRPr>
      </a:lvl5pPr>
      <a:lvl6pPr marL="2285961" algn="l" defTabSz="914384" rtl="0" eaLnBrk="1" latinLnBrk="0" hangingPunct="1">
        <a:defRPr kumimoji="1" sz="1800" kern="1200">
          <a:solidFill>
            <a:schemeClr val="tx1"/>
          </a:solidFill>
          <a:latin typeface="+mn-lt"/>
          <a:ea typeface="+mn-ea"/>
          <a:cs typeface="+mn-cs"/>
        </a:defRPr>
      </a:lvl6pPr>
      <a:lvl7pPr marL="2743153" algn="l" defTabSz="914384" rtl="0" eaLnBrk="1" latinLnBrk="0" hangingPunct="1">
        <a:defRPr kumimoji="1" sz="1800" kern="1200">
          <a:solidFill>
            <a:schemeClr val="tx1"/>
          </a:solidFill>
          <a:latin typeface="+mn-lt"/>
          <a:ea typeface="+mn-ea"/>
          <a:cs typeface="+mn-cs"/>
        </a:defRPr>
      </a:lvl7pPr>
      <a:lvl8pPr marL="3200344" algn="l" defTabSz="914384" rtl="0" eaLnBrk="1" latinLnBrk="0" hangingPunct="1">
        <a:defRPr kumimoji="1" sz="1800" kern="1200">
          <a:solidFill>
            <a:schemeClr val="tx1"/>
          </a:solidFill>
          <a:latin typeface="+mn-lt"/>
          <a:ea typeface="+mn-ea"/>
          <a:cs typeface="+mn-cs"/>
        </a:defRPr>
      </a:lvl8pPr>
      <a:lvl9pPr marL="3657537" algn="l" defTabSz="914384"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eiryo UI" panose="020B0604030504040204" pitchFamily="50" charset="-128"/>
                <a:ea typeface="Meiryo UI" panose="020B0604030504040204"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eiryo UI" panose="020B0604030504040204" pitchFamily="50" charset="-128"/>
                <a:ea typeface="Meiryo UI" panose="020B0604030504040204" pitchFamily="50" charset="-128"/>
              </a:defRPr>
            </a:lvl1pPr>
          </a:lstStyle>
          <a:p>
            <a:pPr>
              <a:defRPr/>
            </a:pPr>
            <a:fld id="{FFDCE21E-3BF4-4A13-BE4A-B95BE9787BE2}" type="slidenum">
              <a:rPr lang="en-US" altLang="ja-JP" smtClean="0"/>
              <a:pPr>
                <a:defRPr/>
              </a:pPr>
              <a:t>‹#›</a:t>
            </a:fld>
            <a:endParaRPr lang="en-US" altLang="ja-JP" dirty="0"/>
          </a:p>
        </p:txBody>
      </p:sp>
      <p:grpSp>
        <p:nvGrpSpPr>
          <p:cNvPr id="2" name="Group 18"/>
          <p:cNvGrpSpPr>
            <a:grpSpLocks/>
          </p:cNvGrpSpPr>
          <p:nvPr userDrawn="1"/>
        </p:nvGrpSpPr>
        <p:grpSpPr bwMode="auto">
          <a:xfrm>
            <a:off x="0" y="-27862"/>
            <a:ext cx="9906000" cy="543934"/>
            <a:chOff x="0" y="94"/>
            <a:chExt cx="5760" cy="250"/>
          </a:xfrm>
        </p:grpSpPr>
        <p:pic>
          <p:nvPicPr>
            <p:cNvPr id="1034" name="Picture 9" descr="mlit_top"/>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94"/>
              <a:ext cx="5760" cy="224"/>
              <a:chOff x="0" y="94"/>
              <a:chExt cx="5760" cy="224"/>
            </a:xfrm>
          </p:grpSpPr>
          <p:pic>
            <p:nvPicPr>
              <p:cNvPr id="1036" name="Picture 11" descr="mlit_top"/>
              <p:cNvPicPr>
                <a:picLocks noChangeAspect="1" noChangeArrowheads="1"/>
              </p:cNvPicPr>
              <p:nvPr userDrawn="1"/>
            </p:nvPicPr>
            <p:blipFill rotWithShape="1">
              <a:blip r:embed="rId19" cstate="print">
                <a:extLst>
                  <a:ext uri="{28A0092B-C50C-407E-A947-70E740481C1C}">
                    <a14:useLocalDpi xmlns:a14="http://schemas.microsoft.com/office/drawing/2010/main" val="0"/>
                  </a:ext>
                </a:extLst>
              </a:blip>
              <a:srcRect t="7778" r="66945" b="42805"/>
              <a:stretch/>
            </p:blipFill>
            <p:spPr bwMode="auto">
              <a:xfrm>
                <a:off x="3856" y="94"/>
                <a:ext cx="190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l="50000" t="7778" b="42805"/>
              <a:stretch/>
            </p:blipFill>
            <p:spPr bwMode="auto">
              <a:xfrm>
                <a:off x="1043" y="94"/>
                <a:ext cx="288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l="68906" t="7778" b="42805"/>
              <a:stretch/>
            </p:blipFill>
            <p:spPr bwMode="auto">
              <a:xfrm>
                <a:off x="0" y="94"/>
                <a:ext cx="179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18944"/>
            <a:ext cx="838538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032" name="Picture 14"/>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t="3671" b="6056"/>
          <a:stretch/>
        </p:blipFill>
        <p:spPr bwMode="auto">
          <a:xfrm>
            <a:off x="8240057" y="-46507"/>
            <a:ext cx="1656000" cy="30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13505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hf hdr="0" ftr="0" dt="0"/>
  <p:txStyles>
    <p:titleStyle>
      <a:lvl1pPr algn="l" rtl="0" eaLnBrk="1" fontAlgn="base" hangingPunct="1">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894" indent="-342894" algn="l" rtl="0" eaLnBrk="1" fontAlgn="base" hangingPunct="1">
        <a:spcBef>
          <a:spcPct val="20000"/>
        </a:spcBef>
        <a:spcAft>
          <a:spcPct val="0"/>
        </a:spcAft>
        <a:buChar char="•"/>
        <a:defRPr kumimoji="1" sz="3200">
          <a:solidFill>
            <a:schemeClr val="tx1"/>
          </a:solidFill>
          <a:latin typeface="Meiryo UI" panose="020B0604030504040204" pitchFamily="50" charset="-128"/>
          <a:ea typeface="Meiryo UI" panose="020B0604030504040204" pitchFamily="50" charset="-128"/>
          <a:cs typeface="+mn-cs"/>
        </a:defRPr>
      </a:lvl1pPr>
      <a:lvl2pPr marL="742937" indent="-285744" algn="l" rtl="0" eaLnBrk="1" fontAlgn="base" hangingPunct="1">
        <a:spcBef>
          <a:spcPct val="20000"/>
        </a:spcBef>
        <a:spcAft>
          <a:spcPct val="0"/>
        </a:spcAft>
        <a:buChar char="–"/>
        <a:defRPr kumimoji="1" sz="2800">
          <a:solidFill>
            <a:schemeClr val="tx1"/>
          </a:solidFill>
          <a:latin typeface="Meiryo UI" panose="020B0604030504040204" pitchFamily="50" charset="-128"/>
          <a:ea typeface="Meiryo UI" panose="020B0604030504040204" pitchFamily="50" charset="-128"/>
        </a:defRPr>
      </a:lvl2pPr>
      <a:lvl3pPr marL="1142980" indent="-228596" algn="l" rtl="0" eaLnBrk="1" fontAlgn="base" hangingPunct="1">
        <a:spcBef>
          <a:spcPct val="20000"/>
        </a:spcBef>
        <a:spcAft>
          <a:spcPct val="0"/>
        </a:spcAft>
        <a:buChar char="•"/>
        <a:defRPr kumimoji="1" sz="2400">
          <a:solidFill>
            <a:schemeClr val="tx1"/>
          </a:solidFill>
          <a:latin typeface="Meiryo UI" panose="020B0604030504040204" pitchFamily="50" charset="-128"/>
          <a:ea typeface="Meiryo UI" panose="020B0604030504040204" pitchFamily="50" charset="-128"/>
        </a:defRPr>
      </a:lvl3pPr>
      <a:lvl4pPr marL="1600172" indent="-228596" algn="l" rtl="0" eaLnBrk="1" fontAlgn="base" hangingPunct="1">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4pPr>
      <a:lvl5pPr marL="2057364" indent="-228596" algn="l" rtl="0" eaLnBrk="1" fontAlgn="base" hangingPunct="1">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5pPr>
      <a:lvl6pPr marL="2514556" indent="-228596" algn="l" rtl="0" eaLnBrk="1" fontAlgn="base" hangingPunct="1">
        <a:spcBef>
          <a:spcPct val="20000"/>
        </a:spcBef>
        <a:spcAft>
          <a:spcPct val="0"/>
        </a:spcAft>
        <a:buChar char="»"/>
        <a:defRPr kumimoji="1" sz="2000">
          <a:solidFill>
            <a:schemeClr val="tx1"/>
          </a:solidFill>
          <a:latin typeface="+mn-lt"/>
          <a:ea typeface="+mn-ea"/>
        </a:defRPr>
      </a:lvl6pPr>
      <a:lvl7pPr marL="2971749" indent="-228596" algn="l" rtl="0" eaLnBrk="1" fontAlgn="base" hangingPunct="1">
        <a:spcBef>
          <a:spcPct val="20000"/>
        </a:spcBef>
        <a:spcAft>
          <a:spcPct val="0"/>
        </a:spcAft>
        <a:buChar char="»"/>
        <a:defRPr kumimoji="1" sz="2000">
          <a:solidFill>
            <a:schemeClr val="tx1"/>
          </a:solidFill>
          <a:latin typeface="+mn-lt"/>
          <a:ea typeface="+mn-ea"/>
        </a:defRPr>
      </a:lvl7pPr>
      <a:lvl8pPr marL="3428940" indent="-228596" algn="l" rtl="0" eaLnBrk="1" fontAlgn="base" hangingPunct="1">
        <a:spcBef>
          <a:spcPct val="20000"/>
        </a:spcBef>
        <a:spcAft>
          <a:spcPct val="0"/>
        </a:spcAft>
        <a:buChar char="»"/>
        <a:defRPr kumimoji="1" sz="2000">
          <a:solidFill>
            <a:schemeClr val="tx1"/>
          </a:solidFill>
          <a:latin typeface="+mn-lt"/>
          <a:ea typeface="+mn-ea"/>
        </a:defRPr>
      </a:lvl8pPr>
      <a:lvl9pPr marL="3886133" indent="-228596"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84" rtl="0" eaLnBrk="1" latinLnBrk="0" hangingPunct="1">
        <a:defRPr kumimoji="1" sz="1800" kern="1200">
          <a:solidFill>
            <a:schemeClr val="tx1"/>
          </a:solidFill>
          <a:latin typeface="+mn-lt"/>
          <a:ea typeface="+mn-ea"/>
          <a:cs typeface="+mn-cs"/>
        </a:defRPr>
      </a:lvl1pPr>
      <a:lvl2pPr marL="457193" algn="l" defTabSz="914384" rtl="0" eaLnBrk="1" latinLnBrk="0" hangingPunct="1">
        <a:defRPr kumimoji="1" sz="1800" kern="1200">
          <a:solidFill>
            <a:schemeClr val="tx1"/>
          </a:solidFill>
          <a:latin typeface="+mn-lt"/>
          <a:ea typeface="+mn-ea"/>
          <a:cs typeface="+mn-cs"/>
        </a:defRPr>
      </a:lvl2pPr>
      <a:lvl3pPr marL="914384" algn="l" defTabSz="914384" rtl="0" eaLnBrk="1" latinLnBrk="0" hangingPunct="1">
        <a:defRPr kumimoji="1" sz="1800" kern="1200">
          <a:solidFill>
            <a:schemeClr val="tx1"/>
          </a:solidFill>
          <a:latin typeface="+mn-lt"/>
          <a:ea typeface="+mn-ea"/>
          <a:cs typeface="+mn-cs"/>
        </a:defRPr>
      </a:lvl3pPr>
      <a:lvl4pPr marL="1371577" algn="l" defTabSz="914384" rtl="0" eaLnBrk="1" latinLnBrk="0" hangingPunct="1">
        <a:defRPr kumimoji="1" sz="1800" kern="1200">
          <a:solidFill>
            <a:schemeClr val="tx1"/>
          </a:solidFill>
          <a:latin typeface="+mn-lt"/>
          <a:ea typeface="+mn-ea"/>
          <a:cs typeface="+mn-cs"/>
        </a:defRPr>
      </a:lvl4pPr>
      <a:lvl5pPr marL="1828767" algn="l" defTabSz="914384" rtl="0" eaLnBrk="1" latinLnBrk="0" hangingPunct="1">
        <a:defRPr kumimoji="1" sz="1800" kern="1200">
          <a:solidFill>
            <a:schemeClr val="tx1"/>
          </a:solidFill>
          <a:latin typeface="+mn-lt"/>
          <a:ea typeface="+mn-ea"/>
          <a:cs typeface="+mn-cs"/>
        </a:defRPr>
      </a:lvl5pPr>
      <a:lvl6pPr marL="2285961" algn="l" defTabSz="914384" rtl="0" eaLnBrk="1" latinLnBrk="0" hangingPunct="1">
        <a:defRPr kumimoji="1" sz="1800" kern="1200">
          <a:solidFill>
            <a:schemeClr val="tx1"/>
          </a:solidFill>
          <a:latin typeface="+mn-lt"/>
          <a:ea typeface="+mn-ea"/>
          <a:cs typeface="+mn-cs"/>
        </a:defRPr>
      </a:lvl6pPr>
      <a:lvl7pPr marL="2743153" algn="l" defTabSz="914384" rtl="0" eaLnBrk="1" latinLnBrk="0" hangingPunct="1">
        <a:defRPr kumimoji="1" sz="1800" kern="1200">
          <a:solidFill>
            <a:schemeClr val="tx1"/>
          </a:solidFill>
          <a:latin typeface="+mn-lt"/>
          <a:ea typeface="+mn-ea"/>
          <a:cs typeface="+mn-cs"/>
        </a:defRPr>
      </a:lvl7pPr>
      <a:lvl8pPr marL="3200344" algn="l" defTabSz="914384" rtl="0" eaLnBrk="1" latinLnBrk="0" hangingPunct="1">
        <a:defRPr kumimoji="1" sz="1800" kern="1200">
          <a:solidFill>
            <a:schemeClr val="tx1"/>
          </a:solidFill>
          <a:latin typeface="+mn-lt"/>
          <a:ea typeface="+mn-ea"/>
          <a:cs typeface="+mn-cs"/>
        </a:defRPr>
      </a:lvl8pPr>
      <a:lvl9pPr marL="3657537" algn="l" defTabSz="91438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hyperlink" Target="https://tsunag-mlit.com/UxhwZTsp/osaka"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https://machidukuri-gx.com/seminar/2024" TargetMode="Externa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DCE1532-91E5-5B44-8B83-1BD20BCA5650}"/>
              </a:ext>
            </a:extLst>
          </p:cNvPr>
          <p:cNvSpPr>
            <a:spLocks noGrp="1"/>
          </p:cNvSpPr>
          <p:nvPr>
            <p:ph type="ctrTitle"/>
          </p:nvPr>
        </p:nvSpPr>
        <p:spPr/>
        <p:txBody>
          <a:bodyPr/>
          <a:lstStyle/>
          <a:p>
            <a:r>
              <a:rPr lang="ja-JP" altLang="en-US" dirty="0"/>
              <a:t>都市緑地法等の改正について</a:t>
            </a:r>
          </a:p>
        </p:txBody>
      </p:sp>
      <p:sp>
        <p:nvSpPr>
          <p:cNvPr id="6" name="字幕 5">
            <a:extLst>
              <a:ext uri="{FF2B5EF4-FFF2-40B4-BE49-F238E27FC236}">
                <a16:creationId xmlns:a16="http://schemas.microsoft.com/office/drawing/2014/main" id="{DD3E347E-3FDC-33CC-7B25-F5D0BBADC5F7}"/>
              </a:ext>
            </a:extLst>
          </p:cNvPr>
          <p:cNvSpPr>
            <a:spLocks noGrp="1"/>
          </p:cNvSpPr>
          <p:nvPr>
            <p:ph type="subTitle" idx="1"/>
          </p:nvPr>
        </p:nvSpPr>
        <p:spPr/>
        <p:txBody>
          <a:bodyPr/>
          <a:lstStyle/>
          <a:p>
            <a:r>
              <a:rPr lang="ja-JP" altLang="en-US" dirty="0"/>
              <a:t>近畿地方整備局　建政部　</a:t>
            </a:r>
          </a:p>
        </p:txBody>
      </p:sp>
    </p:spTree>
    <p:extLst>
      <p:ext uri="{BB962C8B-B14F-4D97-AF65-F5344CB8AC3E}">
        <p14:creationId xmlns:p14="http://schemas.microsoft.com/office/powerpoint/2010/main" val="268647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都市緑地法等の一部を改正する法律</a:t>
            </a:r>
          </a:p>
        </p:txBody>
      </p:sp>
      <p:sp>
        <p:nvSpPr>
          <p:cNvPr id="5" name="正方形/長方形 4"/>
          <p:cNvSpPr/>
          <p:nvPr/>
        </p:nvSpPr>
        <p:spPr>
          <a:xfrm>
            <a:off x="39000" y="523326"/>
            <a:ext cx="9828000" cy="1530000"/>
          </a:xfrm>
          <a:prstGeom prst="rect">
            <a:avLst/>
          </a:prstGeom>
          <a:solidFill>
            <a:schemeClr val="bg1"/>
          </a:solidFill>
          <a:ln w="19050">
            <a:solidFill>
              <a:srgbClr val="7D5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30711">
              <a:defRPr/>
            </a:pPr>
            <a:endParaRPr lang="ja-JP" altLang="en-US" sz="280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7" name="正方形/長方形 6"/>
          <p:cNvSpPr/>
          <p:nvPr/>
        </p:nvSpPr>
        <p:spPr>
          <a:xfrm>
            <a:off x="39000" y="2224793"/>
            <a:ext cx="9828000" cy="4248000"/>
          </a:xfrm>
          <a:prstGeom prst="rect">
            <a:avLst/>
          </a:prstGeom>
          <a:noFill/>
          <a:ln w="19050">
            <a:solidFill>
              <a:srgbClr val="015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30711">
              <a:defRPr/>
            </a:pPr>
            <a:endParaRPr lang="ja-JP" altLang="en-US" sz="2800">
              <a:solidFill>
                <a:srgbClr val="FFFFFF"/>
              </a:solidFill>
              <a:latin typeface="Meiryo UI" panose="020B0604030504040204" pitchFamily="50" charset="-128"/>
              <a:ea typeface="Meiryo UI" panose="020B0604030504040204" pitchFamily="50" charset="-128"/>
            </a:endParaRPr>
          </a:p>
        </p:txBody>
      </p:sp>
      <p:sp>
        <p:nvSpPr>
          <p:cNvPr id="8" name="角丸四角形 101"/>
          <p:cNvSpPr/>
          <p:nvPr/>
        </p:nvSpPr>
        <p:spPr>
          <a:xfrm>
            <a:off x="120293" y="831681"/>
            <a:ext cx="5805435" cy="549551"/>
          </a:xfrm>
          <a:prstGeom prst="roundRect">
            <a:avLst>
              <a:gd name="adj" fmla="val 6913"/>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55994" indent="-495283" defTabSz="990564">
              <a:spcAft>
                <a:spcPts val="325"/>
              </a:spcAft>
              <a:buClr>
                <a:srgbClr val="000000"/>
              </a:buClr>
              <a:defRPr/>
            </a:pP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9" name="正方形/長方形 8"/>
          <p:cNvSpPr/>
          <p:nvPr/>
        </p:nvSpPr>
        <p:spPr>
          <a:xfrm>
            <a:off x="76911" y="2466413"/>
            <a:ext cx="5544000" cy="1224000"/>
          </a:xfrm>
          <a:prstGeom prst="rect">
            <a:avLst/>
          </a:prstGeom>
          <a:noFill/>
          <a:ln w="19050">
            <a:solidFill>
              <a:srgbClr val="7BA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latin typeface="Meiryo UI" panose="020B0604030504040204" pitchFamily="50" charset="-128"/>
              <a:ea typeface="Meiryo UI" panose="020B0604030504040204" pitchFamily="50" charset="-128"/>
            </a:endParaRPr>
          </a:p>
        </p:txBody>
      </p:sp>
      <p:sp>
        <p:nvSpPr>
          <p:cNvPr id="10" name="正方形/長方形 9"/>
          <p:cNvSpPr/>
          <p:nvPr/>
        </p:nvSpPr>
        <p:spPr>
          <a:xfrm>
            <a:off x="76911" y="3804588"/>
            <a:ext cx="5544000" cy="2628000"/>
          </a:xfrm>
          <a:prstGeom prst="rect">
            <a:avLst/>
          </a:prstGeom>
          <a:noFill/>
          <a:ln w="19050">
            <a:solidFill>
              <a:srgbClr val="7BA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latin typeface="Meiryo UI" panose="020B0604030504040204" pitchFamily="50" charset="-128"/>
              <a:ea typeface="Meiryo UI" panose="020B0604030504040204" pitchFamily="50" charset="-128"/>
            </a:endParaRPr>
          </a:p>
        </p:txBody>
      </p:sp>
      <p:sp>
        <p:nvSpPr>
          <p:cNvPr id="11" name="角丸四角形 10"/>
          <p:cNvSpPr/>
          <p:nvPr/>
        </p:nvSpPr>
        <p:spPr>
          <a:xfrm>
            <a:off x="39000" y="2123756"/>
            <a:ext cx="1248000" cy="234000"/>
          </a:xfrm>
          <a:prstGeom prst="roundRect">
            <a:avLst/>
          </a:prstGeom>
          <a:solidFill>
            <a:srgbClr val="015249"/>
          </a:solidFill>
          <a:ln w="19050">
            <a:solidFill>
              <a:srgbClr val="015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rPr>
              <a:t>法案の概要</a:t>
            </a:r>
          </a:p>
        </p:txBody>
      </p:sp>
      <p:sp>
        <p:nvSpPr>
          <p:cNvPr id="12" name="角丸四角形 11"/>
          <p:cNvSpPr/>
          <p:nvPr/>
        </p:nvSpPr>
        <p:spPr>
          <a:xfrm>
            <a:off x="39000" y="435011"/>
            <a:ext cx="1248000" cy="234000"/>
          </a:xfrm>
          <a:prstGeom prst="roundRect">
            <a:avLst/>
          </a:prstGeom>
          <a:solidFill>
            <a:srgbClr val="7D5642"/>
          </a:solidFill>
          <a:ln w="19050">
            <a:solidFill>
              <a:srgbClr val="7D5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rPr>
              <a:t>背景・必要性</a:t>
            </a:r>
          </a:p>
        </p:txBody>
      </p:sp>
      <p:sp>
        <p:nvSpPr>
          <p:cNvPr id="13" name="角丸四角形 12"/>
          <p:cNvSpPr/>
          <p:nvPr/>
        </p:nvSpPr>
        <p:spPr>
          <a:xfrm>
            <a:off x="76911" y="2395662"/>
            <a:ext cx="2916000" cy="216000"/>
          </a:xfrm>
          <a:prstGeom prst="roundRect">
            <a:avLst/>
          </a:prstGeom>
          <a:solidFill>
            <a:srgbClr val="7BA4A8"/>
          </a:solidFill>
          <a:ln w="19050">
            <a:solidFill>
              <a:srgbClr val="7BA4A8"/>
            </a:solidFill>
          </a:ln>
        </p:spPr>
        <p:style>
          <a:lnRef idx="2">
            <a:schemeClr val="accent1">
              <a:shade val="50000"/>
            </a:schemeClr>
          </a:lnRef>
          <a:fillRef idx="1">
            <a:schemeClr val="accent1"/>
          </a:fillRef>
          <a:effectRef idx="0">
            <a:schemeClr val="accent1"/>
          </a:effectRef>
          <a:fontRef idx="minor">
            <a:schemeClr val="lt1"/>
          </a:fontRef>
        </p:style>
        <p:txBody>
          <a:bodyPr lIns="39000" rIns="39000" rtlCol="0" anchor="ctr"/>
          <a:lstStyle/>
          <a:p>
            <a:r>
              <a:rPr lang="ja-JP" altLang="en-US" sz="1200" b="1" dirty="0">
                <a:solidFill>
                  <a:schemeClr val="bg1"/>
                </a:solidFill>
                <a:latin typeface="Meiryo UI" panose="020B0604030504040204" pitchFamily="50" charset="-128"/>
                <a:ea typeface="Meiryo UI" panose="020B0604030504040204" pitchFamily="50" charset="-128"/>
              </a:rPr>
              <a:t>１．国主導による戦略的な都市緑地の確保</a:t>
            </a:r>
          </a:p>
        </p:txBody>
      </p:sp>
      <p:sp>
        <p:nvSpPr>
          <p:cNvPr id="14" name="角丸四角形 13"/>
          <p:cNvSpPr/>
          <p:nvPr/>
        </p:nvSpPr>
        <p:spPr>
          <a:xfrm>
            <a:off x="76911" y="3742567"/>
            <a:ext cx="2880000" cy="216000"/>
          </a:xfrm>
          <a:prstGeom prst="roundRect">
            <a:avLst/>
          </a:prstGeom>
          <a:solidFill>
            <a:srgbClr val="7BA4A8"/>
          </a:solidFill>
          <a:ln w="19050">
            <a:solidFill>
              <a:srgbClr val="7BA4A8"/>
            </a:solidFill>
          </a:ln>
        </p:spPr>
        <p:style>
          <a:lnRef idx="2">
            <a:schemeClr val="accent1">
              <a:shade val="50000"/>
            </a:schemeClr>
          </a:lnRef>
          <a:fillRef idx="1">
            <a:schemeClr val="accent1"/>
          </a:fillRef>
          <a:effectRef idx="0">
            <a:schemeClr val="accent1"/>
          </a:effectRef>
          <a:fontRef idx="minor">
            <a:schemeClr val="lt1"/>
          </a:fontRef>
        </p:style>
        <p:txBody>
          <a:bodyPr lIns="39000" rIns="39000" rtlCol="0" anchor="ctr"/>
          <a:lstStyle/>
          <a:p>
            <a:r>
              <a:rPr lang="ja-JP" altLang="en-US" sz="1200" b="1" dirty="0">
                <a:solidFill>
                  <a:schemeClr val="bg1"/>
                </a:solidFill>
                <a:latin typeface="Meiryo UI" panose="020B0604030504040204" pitchFamily="50" charset="-128"/>
                <a:ea typeface="Meiryo UI" panose="020B0604030504040204" pitchFamily="50" charset="-128"/>
              </a:rPr>
              <a:t>２．貴重な都市緑地の積極的な保全・更新</a:t>
            </a:r>
          </a:p>
        </p:txBody>
      </p:sp>
      <p:sp>
        <p:nvSpPr>
          <p:cNvPr id="15" name="正方形/長方形 14">
            <a:extLst>
              <a:ext uri="{FF2B5EF4-FFF2-40B4-BE49-F238E27FC236}">
                <a16:creationId xmlns:a16="http://schemas.microsoft.com/office/drawing/2014/main" id="{CABB06DE-0AB2-4DDB-A180-A3817288A6B1}"/>
              </a:ext>
            </a:extLst>
          </p:cNvPr>
          <p:cNvSpPr/>
          <p:nvPr/>
        </p:nvSpPr>
        <p:spPr>
          <a:xfrm>
            <a:off x="114954" y="4130838"/>
            <a:ext cx="5467394" cy="1015663"/>
          </a:xfrm>
          <a:prstGeom prst="rect">
            <a:avLst/>
          </a:prstGeom>
        </p:spPr>
        <p:txBody>
          <a:bodyPr wrap="square" lIns="78000" rIns="78000">
            <a:spAutoFit/>
          </a:bodyPr>
          <a:lstStyle/>
          <a:p>
            <a:pPr marL="82800" indent="-161654" algn="just">
              <a:lnSpc>
                <a:spcPts val="1400"/>
              </a:lnSpc>
              <a:spcBef>
                <a:spcPts val="0"/>
              </a:spcBef>
              <a:spcAft>
                <a:spcPts val="0"/>
              </a:spcAft>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・緑地の機能の維持増進を図るために行う再生・整備を「</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機能維持増進事業</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endParaRPr>
          </a:p>
          <a:p>
            <a:pPr marL="82800" indent="-161654" algn="just">
              <a:lnSpc>
                <a:spcPts val="1400"/>
              </a:lnSpc>
              <a:spcBef>
                <a:spcPts val="0"/>
              </a:spcBef>
              <a:spcAft>
                <a:spcPts val="200"/>
              </a:spcAft>
            </a:pPr>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800"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として位置付け。</a:t>
            </a:r>
            <a:r>
              <a:rPr lang="ja-JP" altLang="en-US" sz="800" dirty="0">
                <a:solidFill>
                  <a:schemeClr val="tx1">
                    <a:lumMod val="85000"/>
                    <a:lumOff val="15000"/>
                  </a:schemeClr>
                </a:solidFill>
                <a:latin typeface="Meiryo UI" panose="020B0604030504040204" pitchFamily="50" charset="-128"/>
                <a:ea typeface="Meiryo UI" panose="020B0604030504040204" pitchFamily="50" charset="-128"/>
              </a:rPr>
              <a:t> </a:t>
            </a:r>
            <a:endParaRPr lang="en-US" altLang="ja-JP" sz="800" dirty="0">
              <a:solidFill>
                <a:schemeClr val="tx1">
                  <a:lumMod val="85000"/>
                  <a:lumOff val="15000"/>
                </a:schemeClr>
              </a:solidFill>
              <a:latin typeface="Meiryo UI" panose="020B0604030504040204" pitchFamily="50" charset="-128"/>
              <a:ea typeface="Meiryo UI" panose="020B0604030504040204" pitchFamily="50" charset="-128"/>
            </a:endParaRPr>
          </a:p>
          <a:p>
            <a:pPr marL="82800" indent="-161654" algn="just">
              <a:lnSpc>
                <a:spcPts val="1400"/>
              </a:lnSpc>
              <a:spcBef>
                <a:spcPts val="0"/>
              </a:spcBef>
              <a:spcAft>
                <a:spcPts val="0"/>
              </a:spcAft>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・特別緑地保全地区</a:t>
            </a:r>
            <a:r>
              <a:rPr lang="en-US" altLang="ja-JP" sz="8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で行う</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機能維持増進事業</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について、その</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実施に係る手続を</a:t>
            </a:r>
            <a:endParaRPr lang="en-US" altLang="ja-JP" sz="1200" b="1" dirty="0">
              <a:solidFill>
                <a:schemeClr val="tx1">
                  <a:lumMod val="85000"/>
                  <a:lumOff val="15000"/>
                </a:schemeClr>
              </a:solidFill>
              <a:latin typeface="Meiryo UI" panose="020B0604030504040204" pitchFamily="50" charset="-128"/>
              <a:ea typeface="Meiryo UI" panose="020B0604030504040204" pitchFamily="50" charset="-128"/>
            </a:endParaRPr>
          </a:p>
          <a:p>
            <a:pPr marL="82800" indent="-161654" algn="just">
              <a:lnSpc>
                <a:spcPts val="1400"/>
              </a:lnSpc>
              <a:spcBef>
                <a:spcPts val="0"/>
              </a:spcBef>
              <a:spcAft>
                <a:spcPts val="0"/>
              </a:spcAft>
            </a:pPr>
            <a:r>
              <a:rPr lang="ja-JP" altLang="en-US" sz="900" b="1"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800" b="1"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簡素化</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できる特例を創設。</a:t>
            </a:r>
            <a:r>
              <a:rPr lang="ja-JP" altLang="en-US" sz="800" dirty="0">
                <a:solidFill>
                  <a:schemeClr val="tx1">
                    <a:lumMod val="85000"/>
                    <a:lumOff val="15000"/>
                  </a:schemeClr>
                </a:solidFill>
                <a:latin typeface="Meiryo UI" panose="020B0604030504040204" pitchFamily="50" charset="-128"/>
                <a:ea typeface="Meiryo UI" panose="020B0604030504040204" pitchFamily="50" charset="-128"/>
              </a:rPr>
              <a:t>＜予算＞（実施に当たり都市計画税の充当が可能） </a:t>
            </a:r>
            <a:endParaRPr lang="ja-JP" altLang="en-US" sz="1200" dirty="0">
              <a:solidFill>
                <a:schemeClr val="tx1">
                  <a:lumMod val="85000"/>
                  <a:lumOff val="15000"/>
                </a:schemeClr>
              </a:solidFill>
            </a:endParaRPr>
          </a:p>
          <a:p>
            <a:pPr marL="82800" indent="-161654" algn="just">
              <a:lnSpc>
                <a:spcPts val="1400"/>
              </a:lnSpc>
              <a:spcBef>
                <a:spcPts val="0"/>
              </a:spcBef>
              <a:spcAft>
                <a:spcPts val="217"/>
              </a:spcAft>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　</a:t>
            </a:r>
            <a:endParaRPr lang="en-US" altLang="ja-JP" sz="300" b="1" u="sng"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36951" y="4905423"/>
            <a:ext cx="3240000" cy="276999"/>
          </a:xfrm>
          <a:prstGeom prst="rect">
            <a:avLst/>
          </a:prstGeom>
          <a:solidFill>
            <a:srgbClr val="A5C05B">
              <a:alpha val="70000"/>
            </a:srgbClr>
          </a:solidFill>
          <a:scene3d>
            <a:camera prst="orthographicFront">
              <a:rot lat="4500000" lon="0" rev="0"/>
            </a:camera>
            <a:lightRig rig="threePt" dir="t"/>
          </a:scene3d>
          <a:sp3d z="38100"/>
        </p:spPr>
        <p:txBody>
          <a:bodyPr wrap="square" lIns="0" rIns="0">
            <a:spAutoFit/>
            <a:flatTx/>
          </a:bodyPr>
          <a:lstStyle/>
          <a:p>
            <a:pPr marL="161654" indent="-161654" algn="just">
              <a:spcBef>
                <a:spcPts val="0"/>
              </a:spcBef>
            </a:pP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②緑地の買入れを代行する国指定法人制度の創設</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82000" y="5104771"/>
            <a:ext cx="5874207" cy="451406"/>
          </a:xfrm>
          <a:prstGeom prst="rect">
            <a:avLst/>
          </a:prstGeom>
        </p:spPr>
        <p:txBody>
          <a:bodyPr wrap="square">
            <a:spAutoFit/>
          </a:bodyPr>
          <a:lstStyle/>
          <a:p>
            <a:pPr indent="-68790" algn="just">
              <a:lnSpc>
                <a:spcPts val="1400"/>
              </a:lnSpc>
              <a:spcBef>
                <a:spcPts val="0"/>
              </a:spcBef>
              <a:spcAft>
                <a:spcPts val="0"/>
              </a:spcAft>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・都道府県等の</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要請に基づき</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特別緑地保全地区等内の</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緑地の買入れや</a:t>
            </a:r>
            <a:endParaRPr lang="en-US" altLang="ja-JP" sz="1200" b="1" dirty="0">
              <a:solidFill>
                <a:schemeClr val="tx1">
                  <a:lumMod val="85000"/>
                  <a:lumOff val="15000"/>
                </a:schemeClr>
              </a:solidFill>
              <a:latin typeface="Meiryo UI" panose="020B0604030504040204" pitchFamily="50" charset="-128"/>
              <a:ea typeface="Meiryo UI" panose="020B0604030504040204" pitchFamily="50" charset="-128"/>
            </a:endParaRPr>
          </a:p>
          <a:p>
            <a:pPr indent="-68790" algn="just">
              <a:lnSpc>
                <a:spcPts val="1400"/>
              </a:lnSpc>
              <a:spcBef>
                <a:spcPts val="0"/>
              </a:spcBef>
              <a:spcAft>
                <a:spcPts val="200"/>
              </a:spcAft>
            </a:pPr>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800"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機能維持増進事業を行う都市緑化支援機構の指定制度</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を創設。</a:t>
            </a:r>
            <a:endParaRPr lang="en-US" altLang="ja-JP" sz="4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36951" y="3932083"/>
            <a:ext cx="2628000" cy="276999"/>
          </a:xfrm>
          <a:prstGeom prst="rect">
            <a:avLst/>
          </a:prstGeom>
          <a:solidFill>
            <a:srgbClr val="A5C05B">
              <a:alpha val="70000"/>
            </a:srgbClr>
          </a:solidFill>
          <a:scene3d>
            <a:camera prst="orthographicFront">
              <a:rot lat="4500000" lon="0" rev="0"/>
            </a:camera>
            <a:lightRig rig="threePt" dir="t"/>
          </a:scene3d>
          <a:sp3d z="38100"/>
        </p:spPr>
        <p:txBody>
          <a:bodyPr wrap="square" lIns="0" rIns="0">
            <a:spAutoFit/>
            <a:flatTx/>
          </a:bodyPr>
          <a:lstStyle/>
          <a:p>
            <a:pPr marL="161654" indent="-161654" algn="just">
              <a:spcBef>
                <a:spcPts val="0"/>
              </a:spcBef>
            </a:pP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①緑地の機能維持増進について位置付け</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136951" y="3229185"/>
            <a:ext cx="2772000" cy="276999"/>
          </a:xfrm>
          <a:prstGeom prst="rect">
            <a:avLst/>
          </a:prstGeom>
          <a:solidFill>
            <a:srgbClr val="A5C05B">
              <a:alpha val="70000"/>
            </a:srgbClr>
          </a:solidFill>
          <a:scene3d>
            <a:camera prst="orthographicFront">
              <a:rot lat="4500000" lon="0" rev="0"/>
            </a:camera>
            <a:lightRig rig="threePt" dir="t"/>
          </a:scene3d>
          <a:sp3d z="38100"/>
        </p:spPr>
        <p:txBody>
          <a:bodyPr wrap="square" lIns="0" rIns="0">
            <a:spAutoFit/>
            <a:flatTx/>
          </a:bodyPr>
          <a:lstStyle/>
          <a:p>
            <a:pPr marL="161654" indent="-161654" algn="just">
              <a:spcBef>
                <a:spcPts val="0"/>
              </a:spcBef>
            </a:pP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②都市計画における緑地の位置付けの向上</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136951" y="2590559"/>
            <a:ext cx="1908000" cy="276999"/>
          </a:xfrm>
          <a:prstGeom prst="rect">
            <a:avLst/>
          </a:prstGeom>
          <a:solidFill>
            <a:srgbClr val="A5C05B">
              <a:alpha val="70000"/>
            </a:srgbClr>
          </a:solidFill>
          <a:scene3d>
            <a:camera prst="orthographicFront">
              <a:rot lat="4500000" lon="0" rev="0"/>
            </a:camera>
            <a:lightRig rig="threePt" dir="t"/>
          </a:scene3d>
          <a:sp3d z="38100"/>
        </p:spPr>
        <p:txBody>
          <a:bodyPr wrap="square" lIns="0" rIns="0">
            <a:spAutoFit/>
            <a:flatTx/>
          </a:bodyPr>
          <a:lstStyle/>
          <a:p>
            <a:pPr marL="161654" indent="-161654" algn="just">
              <a:spcBef>
                <a:spcPts val="0"/>
              </a:spcBef>
            </a:pP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①国の基本方針・計画の策定</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92093" y="3429530"/>
            <a:ext cx="5400000" cy="461665"/>
          </a:xfrm>
          <a:prstGeom prst="rect">
            <a:avLst/>
          </a:prstGeom>
          <a:scene3d>
            <a:camera prst="orthographicFront">
              <a:rot lat="0" lon="0" rev="0"/>
            </a:camera>
            <a:lightRig rig="threePt" dir="t"/>
          </a:scene3d>
        </p:spPr>
        <p:txBody>
          <a:bodyPr wrap="square">
            <a:spAutoFit/>
          </a:bodyPr>
          <a:lstStyle/>
          <a:p>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・都市計画を定める際の基準に「自然的環境の整備又は保全の重要性」を位置付け。</a:t>
            </a:r>
            <a:endParaRPr lang="ja-JP" altLang="en-US" sz="1200" dirty="0">
              <a:solidFill>
                <a:schemeClr val="tx1">
                  <a:lumMod val="85000"/>
                  <a:lumOff val="15000"/>
                </a:schemeClr>
              </a:solidFill>
            </a:endParaRPr>
          </a:p>
        </p:txBody>
      </p:sp>
      <p:sp>
        <p:nvSpPr>
          <p:cNvPr id="25" name="角丸四角形 101"/>
          <p:cNvSpPr/>
          <p:nvPr/>
        </p:nvSpPr>
        <p:spPr>
          <a:xfrm>
            <a:off x="-25796" y="612233"/>
            <a:ext cx="9549360" cy="1505720"/>
          </a:xfrm>
          <a:prstGeom prst="roundRect">
            <a:avLst>
              <a:gd name="adj" fmla="val 6913"/>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55994" indent="-495283" algn="just">
              <a:lnSpc>
                <a:spcPts val="1517"/>
              </a:lnSpc>
              <a:spcAft>
                <a:spcPts val="0"/>
              </a:spcAft>
              <a:buClr>
                <a:srgbClr val="000000"/>
              </a:buClr>
              <a:defRPr/>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○世界と比較して</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我が国の都市の緑地の充実度は低く</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、また</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減少傾向</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a:p>
            <a:pPr marL="155994" indent="-495283" algn="just">
              <a:lnSpc>
                <a:spcPts val="1517"/>
              </a:lnSpc>
              <a:spcAft>
                <a:spcPts val="0"/>
              </a:spcAft>
              <a:buClr>
                <a:srgbClr val="000000"/>
              </a:buClr>
              <a:defRPr/>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気候変動対応</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生物多様性確保</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幸福度</a:t>
            </a:r>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rPr>
              <a:t>（</a:t>
            </a:r>
            <a:r>
              <a:rPr lang="en-US" altLang="ja-JP" sz="1050" dirty="0">
                <a:solidFill>
                  <a:schemeClr val="tx1">
                    <a:lumMod val="85000"/>
                    <a:lumOff val="15000"/>
                  </a:schemeClr>
                </a:solidFill>
                <a:latin typeface="Meiryo UI" panose="020B0604030504040204" pitchFamily="50" charset="-128"/>
                <a:ea typeface="Meiryo UI" panose="020B0604030504040204" pitchFamily="50" charset="-128"/>
              </a:rPr>
              <a:t>Well-being</a:t>
            </a:r>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の向上</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等の課題解決に向けて、</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緑地が持つ機能に対する期待</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の高まり。</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a:p>
            <a:pPr marL="155994" indent="-495283" algn="just">
              <a:lnSpc>
                <a:spcPts val="1517"/>
              </a:lnSpc>
              <a:spcAft>
                <a:spcPts val="0"/>
              </a:spcAft>
              <a:buClr>
                <a:srgbClr val="000000"/>
              </a:buClr>
              <a:defRPr/>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r>
              <a:rPr lang="en-US" altLang="ja-JP" sz="1200" dirty="0">
                <a:solidFill>
                  <a:schemeClr val="tx1">
                    <a:lumMod val="85000"/>
                    <a:lumOff val="15000"/>
                  </a:schemeClr>
                </a:solidFill>
                <a:latin typeface="Meiryo UI" panose="020B0604030504040204" pitchFamily="50" charset="-128"/>
                <a:ea typeface="Meiryo UI" panose="020B0604030504040204" pitchFamily="50" charset="-128"/>
              </a:rPr>
              <a:t>ESG</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投資など、</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環境分野への民間投資の機運</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が拡大。</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a:p>
            <a:pPr marL="155994" indent="-495283" algn="just">
              <a:lnSpc>
                <a:spcPts val="1517"/>
              </a:lnSpc>
              <a:spcBef>
                <a:spcPts val="0"/>
              </a:spcBef>
              <a:spcAft>
                <a:spcPts val="0"/>
              </a:spcAft>
              <a:buClr>
                <a:srgbClr val="000000"/>
              </a:buClr>
              <a:defRPr/>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○緑のネットワークを含む</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質・量両面での緑地の確保に取り組む必要</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があるが、</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a:p>
            <a:pPr marL="155994" indent="-495283" algn="just">
              <a:lnSpc>
                <a:spcPts val="1517"/>
              </a:lnSpc>
              <a:spcBef>
                <a:spcPts val="0"/>
              </a:spcBef>
              <a:spcAft>
                <a:spcPts val="0"/>
              </a:spcAft>
              <a:buClr>
                <a:srgbClr val="000000"/>
              </a:buClr>
              <a:defRPr/>
            </a:pP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地方公共団体において</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財政的制約</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や</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緑地の整備・管理に係るノウハウ不足</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が課題。</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a:p>
            <a:pPr marL="288914" indent="-77389" algn="just">
              <a:lnSpc>
                <a:spcPts val="1517"/>
              </a:lnSpc>
              <a:spcAft>
                <a:spcPts val="217"/>
              </a:spcAft>
              <a:buClr>
                <a:srgbClr val="000000"/>
              </a:buClr>
              <a:defRPr/>
            </a:pP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・民間においても</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、緑地確保の取組は収益を生み出しづらいという認識が一般的であり、</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取組が限定的</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a:p>
            <a:pPr marL="154775" indent="-154775" algn="just">
              <a:lnSpc>
                <a:spcPts val="1517"/>
              </a:lnSpc>
              <a:spcAft>
                <a:spcPts val="217"/>
              </a:spcAft>
              <a:buClr>
                <a:srgbClr val="000000"/>
              </a:buClr>
              <a:defRPr/>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　また、都市における脱炭素化を進めるためには、</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エネルギーの効率的利用の取組等を進める</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ことも重要。</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5681387" y="5009372"/>
            <a:ext cx="4104000" cy="277200"/>
          </a:xfrm>
          <a:prstGeom prst="rect">
            <a:avLst/>
          </a:prstGeom>
          <a:solidFill>
            <a:srgbClr val="A5C05B">
              <a:alpha val="70000"/>
            </a:srgbClr>
          </a:solidFill>
          <a:scene3d>
            <a:camera prst="orthographicFront">
              <a:rot lat="4500000" lon="0" rev="0"/>
            </a:camera>
            <a:lightRig rig="threePt" dir="t"/>
          </a:scene3d>
          <a:sp3d z="38100"/>
        </p:spPr>
        <p:txBody>
          <a:bodyPr wrap="square" lIns="0" rIns="0">
            <a:spAutoFit/>
            <a:flatTx/>
          </a:bodyPr>
          <a:lstStyle/>
          <a:p>
            <a:pPr marL="161654" indent="-161654" algn="just">
              <a:spcBef>
                <a:spcPts val="0"/>
              </a:spcBef>
            </a:pP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②都市の脱炭素化に資する都市開発事業に係る認定制度の創設</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5681387" y="2623389"/>
            <a:ext cx="3960000" cy="277200"/>
          </a:xfrm>
          <a:prstGeom prst="rect">
            <a:avLst/>
          </a:prstGeom>
          <a:solidFill>
            <a:srgbClr val="A5C05B">
              <a:alpha val="70000"/>
            </a:srgbClr>
          </a:solidFill>
          <a:scene3d>
            <a:camera prst="orthographicFront">
              <a:rot lat="4500000" lon="0" rev="0"/>
            </a:camera>
            <a:lightRig rig="threePt" dir="t"/>
          </a:scene3d>
          <a:sp3d z="38100"/>
        </p:spPr>
        <p:txBody>
          <a:bodyPr wrap="square" lIns="0" rIns="0">
            <a:spAutoFit/>
            <a:flatTx/>
          </a:bodyPr>
          <a:lstStyle/>
          <a:p>
            <a:pPr marL="161654" indent="-161654" algn="just">
              <a:spcBef>
                <a:spcPts val="0"/>
              </a:spcBef>
            </a:pP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①民間事業者等による緑地確保の取組に係る認定制度の創設</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5618499" y="5387676"/>
            <a:ext cx="4178296" cy="1028487"/>
          </a:xfrm>
          <a:prstGeom prst="rect">
            <a:avLst/>
          </a:prstGeom>
        </p:spPr>
        <p:txBody>
          <a:bodyPr wrap="square">
            <a:spAutoFit/>
          </a:bodyPr>
          <a:lstStyle/>
          <a:p>
            <a:pPr marL="72000" indent="-68790">
              <a:lnSpc>
                <a:spcPts val="1400"/>
              </a:lnSpc>
              <a:spcBef>
                <a:spcPts val="0"/>
              </a:spcBef>
              <a:spcAft>
                <a:spcPts val="300"/>
              </a:spcAft>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・緑地の創出や再生可能エネルギーの導入、エネルギーの効率的な利用等を行う</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都市の脱炭素化に資する都市開発事業を認定</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する制度を創設。</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a:p>
            <a:pPr marL="72000" indent="-68790" algn="just">
              <a:lnSpc>
                <a:spcPts val="1400"/>
              </a:lnSpc>
              <a:spcBef>
                <a:spcPts val="0"/>
              </a:spcBef>
              <a:spcAft>
                <a:spcPts val="0"/>
              </a:spcAft>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・上記認定を受けた事業について</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民間都市開発推進機構が</a:t>
            </a:r>
            <a:endParaRPr lang="en-US" altLang="ja-JP" sz="1200" b="1" dirty="0">
              <a:solidFill>
                <a:schemeClr val="tx1">
                  <a:lumMod val="85000"/>
                  <a:lumOff val="15000"/>
                </a:schemeClr>
              </a:solidFill>
              <a:latin typeface="Meiryo UI" panose="020B0604030504040204" pitchFamily="50" charset="-128"/>
              <a:ea typeface="Meiryo UI" panose="020B0604030504040204" pitchFamily="50" charset="-128"/>
            </a:endParaRPr>
          </a:p>
          <a:p>
            <a:pPr marL="72000" indent="-68790" algn="just">
              <a:lnSpc>
                <a:spcPts val="1400"/>
              </a:lnSpc>
              <a:spcBef>
                <a:spcPts val="0"/>
              </a:spcBef>
              <a:spcAft>
                <a:spcPts val="0"/>
              </a:spcAft>
            </a:pPr>
            <a:r>
              <a:rPr lang="en-US" altLang="ja-JP" sz="900" b="1" dirty="0">
                <a:solidFill>
                  <a:schemeClr val="tx1">
                    <a:lumMod val="85000"/>
                    <a:lumOff val="15000"/>
                  </a:schemeClr>
                </a:solidFill>
                <a:latin typeface="Meiryo UI" panose="020B0604030504040204" pitchFamily="50" charset="-128"/>
                <a:ea typeface="Meiryo UI" panose="020B0604030504040204" pitchFamily="50" charset="-128"/>
              </a:rPr>
              <a:t> </a:t>
            </a:r>
            <a:r>
              <a:rPr lang="en-US" altLang="ja-JP" sz="800" b="1"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金融支援</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5606548" y="2976994"/>
            <a:ext cx="4371399" cy="1066959"/>
          </a:xfrm>
          <a:prstGeom prst="rect">
            <a:avLst/>
          </a:prstGeom>
        </p:spPr>
        <p:txBody>
          <a:bodyPr wrap="square">
            <a:spAutoFit/>
          </a:bodyPr>
          <a:lstStyle/>
          <a:p>
            <a:pPr indent="-68790" algn="just">
              <a:lnSpc>
                <a:spcPts val="1400"/>
              </a:lnSpc>
              <a:spcBef>
                <a:spcPts val="0"/>
              </a:spcBef>
              <a:spcAft>
                <a:spcPts val="0"/>
              </a:spcAft>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・緑地確保の取組を行う民間事業者等が講ずべき措置に関する</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a:p>
            <a:pPr indent="-68790" algn="just">
              <a:lnSpc>
                <a:spcPts val="1400"/>
              </a:lnSpc>
              <a:spcBef>
                <a:spcPts val="0"/>
              </a:spcBef>
              <a:spcAft>
                <a:spcPts val="300"/>
              </a:spcAft>
            </a:pPr>
            <a:r>
              <a:rPr lang="en-US" altLang="ja-JP" sz="900" b="1" dirty="0">
                <a:solidFill>
                  <a:schemeClr val="tx1">
                    <a:lumMod val="85000"/>
                    <a:lumOff val="15000"/>
                  </a:schemeClr>
                </a:solidFill>
                <a:latin typeface="Meiryo UI" panose="020B0604030504040204" pitchFamily="50" charset="-128"/>
                <a:ea typeface="Meiryo UI" panose="020B0604030504040204" pitchFamily="50" charset="-128"/>
              </a:rPr>
              <a:t> </a:t>
            </a:r>
            <a:r>
              <a:rPr lang="en-US" altLang="ja-JP" sz="800" b="1"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指針を国が策定</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a:p>
            <a:pPr indent="-68790" algn="just">
              <a:lnSpc>
                <a:spcPts val="1400"/>
              </a:lnSpc>
              <a:spcBef>
                <a:spcPts val="0"/>
              </a:spcBef>
              <a:spcAft>
                <a:spcPts val="0"/>
              </a:spcAft>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民間事業者等による緑地確保の取組を国土交通大臣が認定</a:t>
            </a:r>
            <a:endParaRPr lang="en-US" altLang="ja-JP" sz="1200" b="1" dirty="0">
              <a:solidFill>
                <a:schemeClr val="tx1">
                  <a:lumMod val="85000"/>
                  <a:lumOff val="15000"/>
                </a:schemeClr>
              </a:solidFill>
              <a:latin typeface="Meiryo UI" panose="020B0604030504040204" pitchFamily="50" charset="-128"/>
              <a:ea typeface="Meiryo UI" panose="020B0604030504040204" pitchFamily="50" charset="-128"/>
            </a:endParaRPr>
          </a:p>
          <a:p>
            <a:pPr indent="-68790" algn="just">
              <a:lnSpc>
                <a:spcPts val="1400"/>
              </a:lnSpc>
              <a:spcBef>
                <a:spcPts val="0"/>
              </a:spcBef>
              <a:spcAft>
                <a:spcPts val="300"/>
              </a:spcAft>
            </a:pPr>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800" dirty="0">
                <a:solidFill>
                  <a:schemeClr val="tx1">
                    <a:lumMod val="85000"/>
                    <a:lumOff val="15000"/>
                  </a:schemeClr>
                </a:solidFill>
                <a:latin typeface="Meiryo UI" panose="020B0604030504040204" pitchFamily="50" charset="-128"/>
                <a:ea typeface="Meiryo UI" panose="020B0604030504040204" pitchFamily="50" charset="-128"/>
              </a:rPr>
              <a:t> </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する制度を創設。</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endParaRPr>
          </a:p>
          <a:p>
            <a:pPr indent="-68790" algn="just">
              <a:lnSpc>
                <a:spcPts val="1400"/>
              </a:lnSpc>
              <a:spcBef>
                <a:spcPts val="0"/>
              </a:spcBef>
              <a:spcAft>
                <a:spcPts val="0"/>
              </a:spcAft>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・上記認定を受けた取組について都市開発資金の貸付けにより支援。</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98FF08F4-3CA8-4CFB-817F-54C480BF8822}"/>
              </a:ext>
            </a:extLst>
          </p:cNvPr>
          <p:cNvSpPr txBox="1"/>
          <p:nvPr/>
        </p:nvSpPr>
        <p:spPr>
          <a:xfrm>
            <a:off x="8194809" y="1528032"/>
            <a:ext cx="1775839" cy="306700"/>
          </a:xfrm>
          <a:prstGeom prst="rect">
            <a:avLst/>
          </a:prstGeom>
          <a:noFill/>
          <a:ln>
            <a:noFill/>
          </a:ln>
        </p:spPr>
        <p:txBody>
          <a:bodyPr wrap="square" lIns="46012" tIns="46012" rIns="46012" bIns="46012" rtlCol="0" anchor="ctr">
            <a:noAutofit/>
          </a:bodyPr>
          <a:lstStyle/>
          <a:p>
            <a:pPr marL="30677" indent="-389589" algn="ctr" defTabSz="389589">
              <a:lnSpc>
                <a:spcPts val="600"/>
              </a:lnSpc>
              <a:defRPr/>
            </a:pPr>
            <a:r>
              <a:rPr lang="ja-JP" altLang="en-US" sz="600" dirty="0">
                <a:solidFill>
                  <a:srgbClr val="000000"/>
                </a:solidFill>
                <a:latin typeface="Meiryo UI" panose="020B0604030504040204" pitchFamily="50" charset="-128"/>
                <a:ea typeface="Meiryo UI" panose="020B0604030504040204" pitchFamily="50" charset="-128"/>
              </a:rPr>
              <a:t>世界主要都市の緑地の充実度</a:t>
            </a:r>
            <a:endParaRPr lang="en-US" altLang="ja-JP" sz="600" dirty="0">
              <a:solidFill>
                <a:srgbClr val="000000"/>
              </a:solidFill>
              <a:latin typeface="Meiryo UI" panose="020B0604030504040204" pitchFamily="50" charset="-128"/>
              <a:ea typeface="Meiryo UI" panose="020B0604030504040204" pitchFamily="50" charset="-128"/>
            </a:endParaRPr>
          </a:p>
          <a:p>
            <a:pPr marL="30677" indent="-389589" algn="ctr" defTabSz="389589">
              <a:lnSpc>
                <a:spcPts val="600"/>
              </a:lnSpc>
              <a:defRPr/>
            </a:pPr>
            <a:r>
              <a:rPr lang="ja-JP" altLang="en-US" sz="500" dirty="0">
                <a:solidFill>
                  <a:srgbClr val="000000"/>
                </a:solidFill>
                <a:latin typeface="Meiryo UI" panose="020B0604030504040204" pitchFamily="50" charset="-128"/>
                <a:ea typeface="Meiryo UI" panose="020B0604030504040204" pitchFamily="50" charset="-128"/>
              </a:rPr>
              <a:t>（</a:t>
            </a:r>
            <a:r>
              <a:rPr lang="ja-JP" altLang="en-US" sz="500" dirty="0">
                <a:latin typeface="Meiryo UI" panose="020B0604030504040204" pitchFamily="50" charset="-128"/>
                <a:ea typeface="Meiryo UI" panose="020B0604030504040204" pitchFamily="50" charset="-128"/>
              </a:rPr>
              <a:t>森記念財団「世界の都市総合ランキング</a:t>
            </a:r>
            <a:r>
              <a:rPr lang="en-US" altLang="ja-JP" sz="500" dirty="0">
                <a:latin typeface="Meiryo UI" panose="020B0604030504040204" pitchFamily="50" charset="-128"/>
                <a:ea typeface="Meiryo UI" panose="020B0604030504040204" pitchFamily="50" charset="-128"/>
              </a:rPr>
              <a:t>2022</a:t>
            </a:r>
            <a:r>
              <a:rPr lang="ja-JP" altLang="en-US" sz="500" dirty="0">
                <a:latin typeface="Meiryo UI" panose="020B0604030504040204" pitchFamily="50" charset="-128"/>
                <a:ea typeface="Meiryo UI" panose="020B0604030504040204" pitchFamily="50" charset="-128"/>
              </a:rPr>
              <a:t>」</a:t>
            </a:r>
            <a:r>
              <a:rPr lang="ja-JP" altLang="en-US" sz="500" dirty="0">
                <a:solidFill>
                  <a:srgbClr val="000000"/>
                </a:solidFill>
                <a:latin typeface="Meiryo UI" panose="020B0604030504040204" pitchFamily="50" charset="-128"/>
                <a:ea typeface="Meiryo UI" panose="020B0604030504040204" pitchFamily="50" charset="-128"/>
              </a:rPr>
              <a:t>）</a:t>
            </a:r>
            <a:endParaRPr lang="en-US" altLang="ja-JP" sz="500" dirty="0">
              <a:latin typeface="Meiryo UI" panose="020B0604030504040204" pitchFamily="50" charset="-128"/>
              <a:ea typeface="Meiryo UI" panose="020B0604030504040204" pitchFamily="50" charset="-128"/>
            </a:endParaRPr>
          </a:p>
        </p:txBody>
      </p:sp>
      <p:grpSp>
        <p:nvGrpSpPr>
          <p:cNvPr id="78" name="グループ化 77"/>
          <p:cNvGrpSpPr/>
          <p:nvPr/>
        </p:nvGrpSpPr>
        <p:grpSpPr>
          <a:xfrm>
            <a:off x="8059549" y="601932"/>
            <a:ext cx="1819290" cy="1099029"/>
            <a:chOff x="7464656" y="599462"/>
            <a:chExt cx="1679345" cy="1014488"/>
          </a:xfrm>
        </p:grpSpPr>
        <p:graphicFrame>
          <p:nvGraphicFramePr>
            <p:cNvPr id="55" name="グラフ 54"/>
            <p:cNvGraphicFramePr>
              <a:graphicFrameLocks/>
            </p:cNvGraphicFramePr>
            <p:nvPr>
              <p:extLst>
                <p:ext uri="{D42A27DB-BD31-4B8C-83A1-F6EECF244321}">
                  <p14:modId xmlns:p14="http://schemas.microsoft.com/office/powerpoint/2010/main" val="1513901696"/>
                </p:ext>
              </p:extLst>
            </p:nvPr>
          </p:nvGraphicFramePr>
          <p:xfrm>
            <a:off x="7549403" y="599462"/>
            <a:ext cx="1594598" cy="1014488"/>
          </p:xfrm>
          <a:graphic>
            <a:graphicData uri="http://schemas.openxmlformats.org/drawingml/2006/chart">
              <c:chart xmlns:c="http://schemas.openxmlformats.org/drawingml/2006/chart" xmlns:r="http://schemas.openxmlformats.org/officeDocument/2006/relationships" r:id="rId2"/>
            </a:graphicData>
          </a:graphic>
        </p:graphicFrame>
        <p:sp>
          <p:nvSpPr>
            <p:cNvPr id="58" name="テキスト ボックス 57"/>
            <p:cNvSpPr txBox="1"/>
            <p:nvPr/>
          </p:nvSpPr>
          <p:spPr>
            <a:xfrm>
              <a:off x="7464656" y="672167"/>
              <a:ext cx="312511" cy="142050"/>
            </a:xfrm>
            <a:prstGeom prst="rect">
              <a:avLst/>
            </a:prstGeom>
            <a:noFill/>
          </p:spPr>
          <p:txBody>
            <a:bodyPr wrap="none" rtlCol="0">
              <a:spAutoFit/>
            </a:bodyPr>
            <a:lstStyle/>
            <a:p>
              <a:r>
                <a:rPr lang="ja-JP" altLang="en-US" sz="400" dirty="0">
                  <a:solidFill>
                    <a:schemeClr val="tx1">
                      <a:lumMod val="75000"/>
                      <a:lumOff val="25000"/>
                    </a:schemeClr>
                  </a:solidFill>
                  <a:latin typeface="Meiryo UI" panose="020B0604030504040204" pitchFamily="50" charset="-128"/>
                  <a:ea typeface="Meiryo UI" panose="020B0604030504040204" pitchFamily="50" charset="-128"/>
                </a:rPr>
                <a:t>（％）</a:t>
              </a:r>
            </a:p>
          </p:txBody>
        </p:sp>
      </p:grpSp>
      <p:grpSp>
        <p:nvGrpSpPr>
          <p:cNvPr id="79" name="グループ化 78"/>
          <p:cNvGrpSpPr/>
          <p:nvPr/>
        </p:nvGrpSpPr>
        <p:grpSpPr>
          <a:xfrm>
            <a:off x="6495423" y="1018336"/>
            <a:ext cx="1864208" cy="1038686"/>
            <a:chOff x="6296081" y="1802359"/>
            <a:chExt cx="1720807" cy="958787"/>
          </a:xfrm>
        </p:grpSpPr>
        <p:graphicFrame>
          <p:nvGraphicFramePr>
            <p:cNvPr id="56" name="グラフ 55"/>
            <p:cNvGraphicFramePr>
              <a:graphicFrameLocks/>
            </p:cNvGraphicFramePr>
            <p:nvPr>
              <p:extLst>
                <p:ext uri="{D42A27DB-BD31-4B8C-83A1-F6EECF244321}">
                  <p14:modId xmlns:p14="http://schemas.microsoft.com/office/powerpoint/2010/main" val="2692427803"/>
                </p:ext>
              </p:extLst>
            </p:nvPr>
          </p:nvGraphicFramePr>
          <p:xfrm>
            <a:off x="6454831" y="1802359"/>
            <a:ext cx="1562057" cy="958787"/>
          </p:xfrm>
          <a:graphic>
            <a:graphicData uri="http://schemas.openxmlformats.org/drawingml/2006/chart">
              <c:chart xmlns:c="http://schemas.openxmlformats.org/drawingml/2006/chart" xmlns:r="http://schemas.openxmlformats.org/officeDocument/2006/relationships" r:id="rId3"/>
            </a:graphicData>
          </a:graphic>
        </p:graphicFrame>
        <p:cxnSp>
          <p:nvCxnSpPr>
            <p:cNvPr id="57" name="直線矢印コネクタ 56"/>
            <p:cNvCxnSpPr/>
            <p:nvPr/>
          </p:nvCxnSpPr>
          <p:spPr>
            <a:xfrm>
              <a:off x="6734796" y="1928459"/>
              <a:ext cx="965318" cy="140743"/>
            </a:xfrm>
            <a:prstGeom prst="straightConnector1">
              <a:avLst/>
            </a:prstGeom>
            <a:ln w="28575">
              <a:solidFill>
                <a:srgbClr val="015249">
                  <a:alpha val="70000"/>
                </a:srgbClr>
              </a:solidFill>
              <a:headEnd w="med" len="sm"/>
              <a:tailEnd type="triangle" w="med" len="sm"/>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6296081" y="1874688"/>
              <a:ext cx="312511" cy="142050"/>
            </a:xfrm>
            <a:prstGeom prst="rect">
              <a:avLst/>
            </a:prstGeom>
            <a:noFill/>
          </p:spPr>
          <p:txBody>
            <a:bodyPr wrap="none" rtlCol="0">
              <a:spAutoFit/>
            </a:bodyPr>
            <a:lstStyle/>
            <a:p>
              <a:r>
                <a:rPr lang="ja-JP" altLang="en-US" sz="400" dirty="0">
                  <a:solidFill>
                    <a:schemeClr val="tx1">
                      <a:lumMod val="75000"/>
                      <a:lumOff val="25000"/>
                    </a:schemeClr>
                  </a:solidFill>
                  <a:latin typeface="Meiryo UI" panose="020B0604030504040204" pitchFamily="50" charset="-128"/>
                  <a:ea typeface="Meiryo UI" panose="020B0604030504040204" pitchFamily="50" charset="-128"/>
                </a:rPr>
                <a:t>（％）</a:t>
              </a:r>
            </a:p>
          </p:txBody>
        </p:sp>
      </p:grpSp>
      <p:sp>
        <p:nvSpPr>
          <p:cNvPr id="21" name="正方形/長方形 20"/>
          <p:cNvSpPr/>
          <p:nvPr/>
        </p:nvSpPr>
        <p:spPr>
          <a:xfrm>
            <a:off x="92095" y="2799299"/>
            <a:ext cx="5072666" cy="477054"/>
          </a:xfrm>
          <a:prstGeom prst="rect">
            <a:avLst/>
          </a:prstGeom>
        </p:spPr>
        <p:txBody>
          <a:bodyPr wrap="square">
            <a:spAutoFit/>
          </a:bodyPr>
          <a:lstStyle/>
          <a:p>
            <a:pPr indent="-68790" algn="just">
              <a:lnSpc>
                <a:spcPts val="1400"/>
              </a:lnSpc>
              <a:spcBef>
                <a:spcPts val="0"/>
              </a:spcBef>
              <a:spcAft>
                <a:spcPts val="200"/>
              </a:spcAft>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国土交通大臣が</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都市における緑地の保全等に関する</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基本方針を策定</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a:p>
            <a:pPr indent="-68790" algn="just">
              <a:lnSpc>
                <a:spcPts val="1400"/>
              </a:lnSpc>
              <a:spcBef>
                <a:spcPts val="0"/>
              </a:spcBef>
              <a:spcAft>
                <a:spcPts val="200"/>
              </a:spcAft>
            </a:pP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都道府県が</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都市における緑地の保全等に関する</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広域計画を策定</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rPr>
              <a:t>。　</a:t>
            </a:r>
            <a:endParaRPr lang="en-US" altLang="ja-JP" sz="300" b="1" u="sng"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85" name="正方形/長方形 84"/>
          <p:cNvSpPr/>
          <p:nvPr/>
        </p:nvSpPr>
        <p:spPr>
          <a:xfrm>
            <a:off x="9306230" y="3545068"/>
            <a:ext cx="630301" cy="215444"/>
          </a:xfrm>
          <a:prstGeom prst="rect">
            <a:avLst/>
          </a:prstGeom>
        </p:spPr>
        <p:txBody>
          <a:bodyPr wrap="none">
            <a:spAutoFit/>
          </a:bodyPr>
          <a:lstStyle/>
          <a:p>
            <a:r>
              <a:rPr lang="ja-JP" altLang="en-US" sz="800" dirty="0">
                <a:solidFill>
                  <a:schemeClr val="tx1">
                    <a:lumMod val="85000"/>
                    <a:lumOff val="15000"/>
                  </a:schemeClr>
                </a:solidFill>
                <a:latin typeface="Meiryo UI" panose="020B0604030504040204" pitchFamily="50" charset="-128"/>
                <a:ea typeface="Meiryo UI" panose="020B0604030504040204" pitchFamily="50" charset="-128"/>
              </a:rPr>
              <a:t>＜予算＞ </a:t>
            </a:r>
            <a:endParaRPr lang="ja-JP" altLang="en-US" sz="800" dirty="0">
              <a:solidFill>
                <a:schemeClr val="tx1">
                  <a:lumMod val="85000"/>
                  <a:lumOff val="15000"/>
                </a:schemeClr>
              </a:solidFill>
            </a:endParaRPr>
          </a:p>
        </p:txBody>
      </p:sp>
      <p:sp>
        <p:nvSpPr>
          <p:cNvPr id="87" name="AutoShape 10">
            <a:extLst>
              <a:ext uri="{FF2B5EF4-FFF2-40B4-BE49-F238E27FC236}">
                <a16:creationId xmlns:a16="http://schemas.microsoft.com/office/drawing/2014/main" id="{93A4BEB9-94C7-4D36-ABB1-C5B320D4395C}"/>
              </a:ext>
            </a:extLst>
          </p:cNvPr>
          <p:cNvSpPr>
            <a:spLocks noChangeArrowheads="1"/>
          </p:cNvSpPr>
          <p:nvPr/>
        </p:nvSpPr>
        <p:spPr bwMode="auto">
          <a:xfrm>
            <a:off x="3295500" y="6608404"/>
            <a:ext cx="3315000" cy="234000"/>
          </a:xfrm>
          <a:prstGeom prst="roundRect">
            <a:avLst>
              <a:gd name="adj" fmla="val 0"/>
            </a:avLst>
          </a:prstGeom>
          <a:solidFill>
            <a:srgbClr val="7BA4A8">
              <a:alpha val="10196"/>
            </a:srgbClr>
          </a:solidFill>
          <a:ln w="28575">
            <a:solidFill>
              <a:srgbClr val="015249"/>
            </a:solidFill>
            <a:prstDash val="sysDash"/>
            <a:round/>
            <a:headEnd/>
            <a:tailEnd/>
          </a:ln>
          <a:effectLst/>
        </p:spPr>
        <p:txBody>
          <a:bodyPr wrap="none" lIns="39000" tIns="0" rIns="39000" bIns="0"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solidFill>
                  <a:srgbClr val="015249"/>
                </a:solidFill>
                <a:latin typeface="Meiryo UI" panose="020B0604030504040204" pitchFamily="50" charset="-128"/>
                <a:ea typeface="Meiryo UI" panose="020B0604030504040204" pitchFamily="50" charset="-128"/>
              </a:rPr>
              <a:t>予算・税制措置と併せて「まちづくり</a:t>
            </a:r>
            <a:r>
              <a:rPr lang="en-US" altLang="ja-JP" sz="1200" b="1" dirty="0">
                <a:solidFill>
                  <a:srgbClr val="015249"/>
                </a:solidFill>
                <a:latin typeface="Meiryo UI" panose="020B0604030504040204" pitchFamily="50" charset="-128"/>
                <a:ea typeface="Meiryo UI" panose="020B0604030504040204" pitchFamily="50" charset="-128"/>
              </a:rPr>
              <a:t>GX</a:t>
            </a:r>
            <a:r>
              <a:rPr lang="ja-JP" altLang="en-US" sz="1200" b="1" dirty="0">
                <a:solidFill>
                  <a:srgbClr val="015249"/>
                </a:solidFill>
                <a:latin typeface="Meiryo UI" panose="020B0604030504040204" pitchFamily="50" charset="-128"/>
                <a:ea typeface="Meiryo UI" panose="020B0604030504040204" pitchFamily="50" charset="-128"/>
              </a:rPr>
              <a:t>」を推進</a:t>
            </a:r>
          </a:p>
        </p:txBody>
      </p:sp>
      <p:sp>
        <p:nvSpPr>
          <p:cNvPr id="88" name="二等辺三角形 87"/>
          <p:cNvSpPr/>
          <p:nvPr/>
        </p:nvSpPr>
        <p:spPr>
          <a:xfrm flipV="1">
            <a:off x="4075500" y="6494972"/>
            <a:ext cx="1755000" cy="97500"/>
          </a:xfrm>
          <a:prstGeom prst="triangle">
            <a:avLst/>
          </a:prstGeom>
          <a:solidFill>
            <a:srgbClr val="0152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9" name="正方形/長方形 88"/>
          <p:cNvSpPr/>
          <p:nvPr/>
        </p:nvSpPr>
        <p:spPr>
          <a:xfrm>
            <a:off x="8459359" y="2811094"/>
            <a:ext cx="1738191" cy="230832"/>
          </a:xfrm>
          <a:prstGeom prst="rect">
            <a:avLst/>
          </a:prstGeom>
          <a:noFill/>
          <a:scene3d>
            <a:camera prst="orthographicFront">
              <a:rot lat="4500000" lon="0" rev="0"/>
            </a:camera>
            <a:lightRig rig="threePt" dir="t"/>
          </a:scene3d>
          <a:sp3d z="38100"/>
        </p:spPr>
        <p:txBody>
          <a:bodyPr wrap="square" lIns="0" rIns="0">
            <a:spAutoFit/>
            <a:flatTx/>
          </a:bodyPr>
          <a:lstStyle/>
          <a:p>
            <a:pPr marL="161654" indent="-161654" algn="just">
              <a:spcBef>
                <a:spcPts val="0"/>
              </a:spcBef>
            </a:pPr>
            <a:r>
              <a:rPr lang="en-US" altLang="ja-JP" sz="9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rPr>
              <a:t>都市緑地法・都開資金法</a:t>
            </a:r>
            <a:r>
              <a:rPr lang="en-US" altLang="ja-JP" sz="900" dirty="0">
                <a:solidFill>
                  <a:schemeClr val="tx1">
                    <a:lumMod val="85000"/>
                    <a:lumOff val="15000"/>
                  </a:schemeClr>
                </a:solidFill>
                <a:latin typeface="Meiryo UI" panose="020B0604030504040204" pitchFamily="50" charset="-128"/>
                <a:ea typeface="Meiryo UI" panose="020B0604030504040204" pitchFamily="50" charset="-128"/>
              </a:rPr>
              <a:t>】</a:t>
            </a:r>
          </a:p>
        </p:txBody>
      </p:sp>
      <p:sp>
        <p:nvSpPr>
          <p:cNvPr id="90" name="正方形/長方形 89"/>
          <p:cNvSpPr/>
          <p:nvPr/>
        </p:nvSpPr>
        <p:spPr>
          <a:xfrm>
            <a:off x="8629670" y="5200087"/>
            <a:ext cx="1248000" cy="230832"/>
          </a:xfrm>
          <a:prstGeom prst="rect">
            <a:avLst/>
          </a:prstGeom>
          <a:noFill/>
          <a:scene3d>
            <a:camera prst="orthographicFront">
              <a:rot lat="4500000" lon="0" rev="0"/>
            </a:camera>
            <a:lightRig rig="threePt" dir="t"/>
          </a:scene3d>
          <a:sp3d z="38100"/>
        </p:spPr>
        <p:txBody>
          <a:bodyPr wrap="square" lIns="0" rIns="0">
            <a:spAutoFit/>
            <a:flatTx/>
          </a:bodyPr>
          <a:lstStyle/>
          <a:p>
            <a:pPr marL="161654" indent="-161654" algn="just">
              <a:spcBef>
                <a:spcPts val="0"/>
              </a:spcBef>
            </a:pPr>
            <a:r>
              <a:rPr lang="en-US" altLang="ja-JP" sz="9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rPr>
              <a:t>都市再生特別措置法</a:t>
            </a:r>
            <a:r>
              <a:rPr lang="en-US" altLang="ja-JP" sz="900" dirty="0">
                <a:solidFill>
                  <a:schemeClr val="tx1">
                    <a:lumMod val="85000"/>
                    <a:lumOff val="15000"/>
                  </a:schemeClr>
                </a:solidFill>
                <a:latin typeface="Meiryo UI" panose="020B0604030504040204" pitchFamily="50" charset="-128"/>
                <a:ea typeface="Meiryo UI" panose="020B0604030504040204" pitchFamily="50" charset="-128"/>
              </a:rPr>
              <a:t>】</a:t>
            </a:r>
          </a:p>
        </p:txBody>
      </p:sp>
      <p:sp>
        <p:nvSpPr>
          <p:cNvPr id="91" name="正方形/長方形 90"/>
          <p:cNvSpPr/>
          <p:nvPr/>
        </p:nvSpPr>
        <p:spPr>
          <a:xfrm>
            <a:off x="1984716" y="2632058"/>
            <a:ext cx="915635" cy="230832"/>
          </a:xfrm>
          <a:prstGeom prst="rect">
            <a:avLst/>
          </a:prstGeom>
        </p:spPr>
        <p:txBody>
          <a:bodyPr wrap="none">
            <a:spAutoFit/>
          </a:bodyPr>
          <a:lstStyle/>
          <a:p>
            <a:pPr marL="161654" indent="-161654" algn="just">
              <a:spcBef>
                <a:spcPts val="0"/>
              </a:spcBef>
            </a:pPr>
            <a:r>
              <a:rPr lang="en-US" altLang="ja-JP" sz="9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rPr>
              <a:t>都市緑地法</a:t>
            </a:r>
            <a:r>
              <a:rPr lang="en-US" altLang="ja-JP" sz="9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rPr>
              <a:t> </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93" name="正方形/長方形 92"/>
          <p:cNvSpPr/>
          <p:nvPr/>
        </p:nvSpPr>
        <p:spPr>
          <a:xfrm>
            <a:off x="2845527" y="3276722"/>
            <a:ext cx="915635" cy="230832"/>
          </a:xfrm>
          <a:prstGeom prst="rect">
            <a:avLst/>
          </a:prstGeom>
          <a:noFill/>
        </p:spPr>
        <p:txBody>
          <a:bodyPr wrap="none">
            <a:spAutoFit/>
          </a:bodyPr>
          <a:lstStyle/>
          <a:p>
            <a:pPr marL="161654" indent="-161654" algn="just">
              <a:spcBef>
                <a:spcPts val="0"/>
              </a:spcBef>
            </a:pPr>
            <a:r>
              <a:rPr lang="en-US" altLang="ja-JP" sz="9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rPr>
              <a:t>都市計画法</a:t>
            </a:r>
            <a:r>
              <a:rPr lang="en-US" altLang="ja-JP" sz="9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rPr>
              <a:t> </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94" name="正方形/長方形 93"/>
          <p:cNvSpPr/>
          <p:nvPr/>
        </p:nvSpPr>
        <p:spPr>
          <a:xfrm>
            <a:off x="2700716" y="3972387"/>
            <a:ext cx="915635" cy="230832"/>
          </a:xfrm>
          <a:prstGeom prst="rect">
            <a:avLst/>
          </a:prstGeom>
        </p:spPr>
        <p:txBody>
          <a:bodyPr wrap="none">
            <a:spAutoFit/>
          </a:bodyPr>
          <a:lstStyle/>
          <a:p>
            <a:pPr marL="161654" indent="-161654" algn="just">
              <a:spcBef>
                <a:spcPts val="0"/>
              </a:spcBef>
            </a:pPr>
            <a:r>
              <a:rPr lang="en-US" altLang="ja-JP" sz="9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rPr>
              <a:t>都市緑地法</a:t>
            </a:r>
            <a:r>
              <a:rPr lang="en-US" altLang="ja-JP" sz="9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rPr>
              <a:t> </a:t>
            </a:r>
            <a:endParaRPr lang="en-US" altLang="ja-JP" sz="9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95" name="正方形/長方形 94"/>
          <p:cNvSpPr/>
          <p:nvPr/>
        </p:nvSpPr>
        <p:spPr>
          <a:xfrm>
            <a:off x="3313946" y="4946274"/>
            <a:ext cx="2146742" cy="230832"/>
          </a:xfrm>
          <a:prstGeom prst="rect">
            <a:avLst/>
          </a:prstGeom>
        </p:spPr>
        <p:txBody>
          <a:bodyPr wrap="none">
            <a:spAutoFit/>
          </a:bodyPr>
          <a:lstStyle/>
          <a:p>
            <a:pPr marL="161654" indent="-161654" algn="just">
              <a:spcBef>
                <a:spcPts val="0"/>
              </a:spcBef>
            </a:pPr>
            <a:r>
              <a:rPr lang="en-US" altLang="ja-JP" sz="9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900" dirty="0">
                <a:solidFill>
                  <a:schemeClr val="tx1">
                    <a:lumMod val="85000"/>
                    <a:lumOff val="15000"/>
                  </a:schemeClr>
                </a:solidFill>
                <a:latin typeface="Meiryo UI" panose="020B0604030504040204" pitchFamily="50" charset="-128"/>
                <a:ea typeface="Meiryo UI" panose="020B0604030504040204" pitchFamily="50" charset="-128"/>
              </a:rPr>
              <a:t>都市緑地法・古都保存法・都開資金法</a:t>
            </a:r>
            <a:r>
              <a:rPr lang="en-US" altLang="ja-JP" sz="900" dirty="0">
                <a:solidFill>
                  <a:schemeClr val="tx1">
                    <a:lumMod val="85000"/>
                    <a:lumOff val="15000"/>
                  </a:schemeClr>
                </a:solidFill>
                <a:latin typeface="Meiryo UI" panose="020B0604030504040204" pitchFamily="50" charset="-128"/>
                <a:ea typeface="Meiryo UI" panose="020B0604030504040204" pitchFamily="50" charset="-128"/>
              </a:rPr>
              <a:t>】</a:t>
            </a:r>
          </a:p>
        </p:txBody>
      </p:sp>
      <p:sp>
        <p:nvSpPr>
          <p:cNvPr id="26" name="二等辺三角形 25"/>
          <p:cNvSpPr/>
          <p:nvPr/>
        </p:nvSpPr>
        <p:spPr>
          <a:xfrm flipV="1">
            <a:off x="4075500" y="2086525"/>
            <a:ext cx="1755000" cy="97500"/>
          </a:xfrm>
          <a:prstGeom prst="triangle">
            <a:avLst/>
          </a:prstGeom>
          <a:solidFill>
            <a:srgbClr val="0152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52" name="正方形/長方形 51"/>
          <p:cNvSpPr/>
          <p:nvPr/>
        </p:nvSpPr>
        <p:spPr>
          <a:xfrm>
            <a:off x="3129918" y="4339834"/>
            <a:ext cx="2412840" cy="247312"/>
          </a:xfrm>
          <a:prstGeom prst="rect">
            <a:avLst/>
          </a:prstGeom>
        </p:spPr>
        <p:txBody>
          <a:bodyPr wrap="none">
            <a:spAutoFit/>
          </a:bodyPr>
          <a:lstStyle/>
          <a:p>
            <a:pPr marL="149225" indent="-149225" algn="just">
              <a:lnSpc>
                <a:spcPts val="1400"/>
              </a:lnSpc>
              <a:spcBef>
                <a:spcPts val="0"/>
              </a:spcBef>
              <a:spcAft>
                <a:spcPts val="0"/>
              </a:spcAft>
            </a:pPr>
            <a:r>
              <a:rPr lang="ja-JP" altLang="en-US" sz="800" dirty="0">
                <a:solidFill>
                  <a:schemeClr val="tx1">
                    <a:lumMod val="85000"/>
                    <a:lumOff val="15000"/>
                  </a:schemeClr>
                </a:solidFill>
                <a:latin typeface="Meiryo UI" panose="020B0604030504040204" pitchFamily="50" charset="-128"/>
                <a:ea typeface="Meiryo UI" panose="020B0604030504040204" pitchFamily="50" charset="-128"/>
              </a:rPr>
              <a:t>　</a:t>
            </a:r>
            <a:r>
              <a:rPr lang="en-US" altLang="ja-JP" sz="800" dirty="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800" dirty="0">
                <a:solidFill>
                  <a:schemeClr val="tx1">
                    <a:lumMod val="85000"/>
                    <a:lumOff val="15000"/>
                  </a:schemeClr>
                </a:solidFill>
                <a:latin typeface="Meiryo UI" panose="020B0604030504040204" pitchFamily="50" charset="-128"/>
                <a:ea typeface="Meiryo UI" panose="020B0604030504040204" pitchFamily="50" charset="-128"/>
              </a:rPr>
              <a:t>緑地の保全のため、建築行為等が規制される地区</a:t>
            </a:r>
            <a:endParaRPr lang="en-US" altLang="ja-JP" sz="8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98FF08F4-3CA8-4CFB-817F-54C480BF8822}"/>
              </a:ext>
            </a:extLst>
          </p:cNvPr>
          <p:cNvSpPr txBox="1"/>
          <p:nvPr/>
        </p:nvSpPr>
        <p:spPr>
          <a:xfrm>
            <a:off x="6551637" y="1674343"/>
            <a:ext cx="1858794" cy="512410"/>
          </a:xfrm>
          <a:prstGeom prst="rect">
            <a:avLst/>
          </a:prstGeom>
          <a:noFill/>
          <a:ln>
            <a:noFill/>
          </a:ln>
        </p:spPr>
        <p:txBody>
          <a:bodyPr wrap="square" lIns="46012" tIns="46012" rIns="46012" bIns="46012" rtlCol="0" anchor="ctr">
            <a:noAutofit/>
          </a:bodyPr>
          <a:lstStyle/>
          <a:p>
            <a:pPr marL="30677" indent="-389589" algn="ctr" defTabSz="389589">
              <a:lnSpc>
                <a:spcPts val="542"/>
              </a:lnSpc>
              <a:defRPr/>
            </a:pPr>
            <a:r>
              <a:rPr lang="ja-JP" altLang="en-US" sz="650" dirty="0">
                <a:solidFill>
                  <a:srgbClr val="000000"/>
                </a:solidFill>
                <a:latin typeface="Meiryo UI" panose="020B0604030504040204" pitchFamily="50" charset="-128"/>
                <a:ea typeface="Meiryo UI" panose="020B0604030504040204" pitchFamily="50" charset="-128"/>
              </a:rPr>
              <a:t>横浜市の緑被率の推移</a:t>
            </a:r>
            <a:endParaRPr lang="en-US" altLang="ja-JP" sz="650" dirty="0">
              <a:solidFill>
                <a:srgbClr val="000000"/>
              </a:solidFill>
              <a:latin typeface="Meiryo UI" panose="020B0604030504040204" pitchFamily="50" charset="-128"/>
              <a:ea typeface="Meiryo UI" panose="020B0604030504040204" pitchFamily="50" charset="-128"/>
            </a:endParaRPr>
          </a:p>
          <a:p>
            <a:pPr marL="30677" indent="-389589" algn="ctr" defTabSz="389589">
              <a:lnSpc>
                <a:spcPts val="542"/>
              </a:lnSpc>
              <a:defRPr/>
            </a:pPr>
            <a:r>
              <a:rPr lang="ja-JP" altLang="en-US" sz="500" dirty="0">
                <a:solidFill>
                  <a:srgbClr val="000000"/>
                </a:solidFill>
                <a:latin typeface="Meiryo UI" panose="020B0604030504040204" pitchFamily="50" charset="-128"/>
                <a:ea typeface="Meiryo UI" panose="020B0604030504040204" pitchFamily="50" charset="-128"/>
              </a:rPr>
              <a:t>（令和元年度緑被率の調査結果について（横浜市））　</a:t>
            </a:r>
          </a:p>
        </p:txBody>
      </p:sp>
      <p:pic>
        <p:nvPicPr>
          <p:cNvPr id="35" name="図 34">
            <a:extLst>
              <a:ext uri="{FF2B5EF4-FFF2-40B4-BE49-F238E27FC236}">
                <a16:creationId xmlns:a16="http://schemas.microsoft.com/office/drawing/2014/main" id="{372B5DA8-CBB1-DF0D-14B6-F4FD7DD09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4681" y="4024028"/>
            <a:ext cx="1334075" cy="840997"/>
          </a:xfrm>
          <a:prstGeom prst="rect">
            <a:avLst/>
          </a:prstGeom>
        </p:spPr>
      </p:pic>
      <p:sp>
        <p:nvSpPr>
          <p:cNvPr id="33" name="正方形/長方形 32">
            <a:extLst>
              <a:ext uri="{FF2B5EF4-FFF2-40B4-BE49-F238E27FC236}">
                <a16:creationId xmlns:a16="http://schemas.microsoft.com/office/drawing/2014/main" id="{93283FE2-46C2-9F0D-CB08-ECFCC00B0A3B}"/>
              </a:ext>
            </a:extLst>
          </p:cNvPr>
          <p:cNvSpPr/>
          <p:nvPr/>
        </p:nvSpPr>
        <p:spPr>
          <a:xfrm>
            <a:off x="6929180" y="4852714"/>
            <a:ext cx="1771150" cy="200055"/>
          </a:xfrm>
          <a:prstGeom prst="rect">
            <a:avLst/>
          </a:prstGeom>
          <a:noFill/>
          <a:ln>
            <a:noFill/>
          </a:ln>
        </p:spPr>
        <p:txBody>
          <a:bodyPr wrap="square">
            <a:spAutoFit/>
          </a:bodyPr>
          <a:lstStyle/>
          <a:p>
            <a:pPr marL="0" marR="0" lvl="0" indent="0" algn="r" defTabSz="844073" rtl="0" eaLnBrk="0" fontAlgn="base" latinLnBrk="0" hangingPunct="0">
              <a:lnSpc>
                <a:spcPct val="100000"/>
              </a:lnSpc>
              <a:spcBef>
                <a:spcPct val="0"/>
              </a:spcBef>
              <a:spcAft>
                <a:spcPct val="0"/>
              </a:spcAft>
              <a:buClrTx/>
              <a:buSzTx/>
              <a:buFontTx/>
              <a:buNone/>
              <a:tabLst/>
              <a:defRPr/>
            </a:pPr>
            <a:r>
              <a:rPr lang="ja-JP" altLang="en-US" sz="700" dirty="0">
                <a:solidFill>
                  <a:prstClr val="black"/>
                </a:solidFill>
                <a:effectLst/>
                <a:latin typeface="Meiryo UI" panose="020B0604030504040204" pitchFamily="50" charset="-128"/>
                <a:ea typeface="Meiryo UI" panose="020B0604030504040204" pitchFamily="50" charset="-128"/>
              </a:rPr>
              <a:t>民間事業者による緑地創出の例</a:t>
            </a:r>
            <a:r>
              <a:rPr lang="ja-JP" altLang="en-US" sz="500" dirty="0">
                <a:solidFill>
                  <a:prstClr val="black"/>
                </a:solidFill>
                <a:effectLst/>
                <a:latin typeface="Meiryo UI" panose="020B0604030504040204" pitchFamily="50" charset="-128"/>
                <a:ea typeface="Meiryo UI" panose="020B0604030504040204" pitchFamily="50" charset="-128"/>
              </a:rPr>
              <a:t>（千代田区）</a:t>
            </a:r>
            <a:endParaRPr kumimoji="1" lang="ja-JP" altLang="en-US" sz="70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4" name="グループ化 3">
            <a:extLst>
              <a:ext uri="{FF2B5EF4-FFF2-40B4-BE49-F238E27FC236}">
                <a16:creationId xmlns:a16="http://schemas.microsoft.com/office/drawing/2014/main" id="{0306B56D-2F76-4669-F2C1-962135A3C8EA}"/>
              </a:ext>
            </a:extLst>
          </p:cNvPr>
          <p:cNvGrpSpPr/>
          <p:nvPr/>
        </p:nvGrpSpPr>
        <p:grpSpPr>
          <a:xfrm>
            <a:off x="3598156" y="5641000"/>
            <a:ext cx="1730237" cy="727255"/>
            <a:chOff x="4967054" y="5618017"/>
            <a:chExt cx="1730237" cy="727255"/>
          </a:xfrm>
        </p:grpSpPr>
        <p:sp>
          <p:nvSpPr>
            <p:cNvPr id="34" name="テキスト ボックス 33">
              <a:extLst>
                <a:ext uri="{FF2B5EF4-FFF2-40B4-BE49-F238E27FC236}">
                  <a16:creationId xmlns:a16="http://schemas.microsoft.com/office/drawing/2014/main" id="{0EB5D051-9CB6-AF68-1BAD-2376CF95269A}"/>
                </a:ext>
              </a:extLst>
            </p:cNvPr>
            <p:cNvSpPr txBox="1"/>
            <p:nvPr/>
          </p:nvSpPr>
          <p:spPr>
            <a:xfrm>
              <a:off x="5354862" y="6155083"/>
              <a:ext cx="837447" cy="190189"/>
            </a:xfrm>
            <a:prstGeom prst="rect">
              <a:avLst/>
            </a:prstGeom>
            <a:noFill/>
            <a:ln w="9525" cap="flat" cmpd="sng" algn="ctr">
              <a:noFill/>
              <a:prstDash val="solid"/>
              <a:miter lim="800000"/>
            </a:ln>
            <a:effectLst/>
          </p:spPr>
          <p:txBody>
            <a:bodyPr vertOverflow="overflow" horzOverflow="overflow" wrap="square" lIns="76686" tIns="30675" rIns="30675" bIns="30675" rtlCol="0">
              <a:spAutoFit/>
            </a:bodyPr>
            <a:lstStyle/>
            <a:p>
              <a:pPr marL="154211" marR="0" lvl="0" indent="-154211" algn="ctr" defTabSz="779173" rtl="0" eaLnBrk="1" fontAlgn="base" latinLnBrk="0" hangingPunct="1">
                <a:lnSpc>
                  <a:spcPts val="500"/>
                </a:lnSpc>
                <a:spcBef>
                  <a:spcPts val="0"/>
                </a:spcBef>
                <a:spcAft>
                  <a:spcPct val="0"/>
                </a:spcAft>
                <a:buClrTx/>
                <a:buSzTx/>
                <a:buFontTx/>
                <a:buNone/>
                <a:tabLst/>
                <a:defRPr/>
              </a:pPr>
              <a:r>
                <a:rPr kumimoji="1" lang="ja-JP" altLang="en-US" sz="500" b="0" i="0" u="none" strike="noStrike" kern="0" cap="none" spc="0" normalizeH="0" baseline="0" noProof="0" dirty="0">
                  <a:ln>
                    <a:noFill/>
                  </a:ln>
                  <a:solidFill>
                    <a:srgbClr val="ED7D31">
                      <a:lumMod val="75000"/>
                    </a:srgbClr>
                  </a:solidFill>
                  <a:effectLst>
                    <a:glow rad="127000">
                      <a:srgbClr val="FFFFFF"/>
                    </a:glow>
                  </a:effectLst>
                  <a:uLnTx/>
                  <a:uFillTx/>
                  <a:latin typeface="Meiryo UI" panose="020B0604030504040204" pitchFamily="50" charset="-128"/>
                  <a:ea typeface="Meiryo UI" panose="020B0604030504040204" pitchFamily="50" charset="-128"/>
                  <a:cs typeface="+mn-cs"/>
                </a:rPr>
                <a:t>緑地の一時的な保有</a:t>
              </a:r>
              <a:endParaRPr kumimoji="1" lang="en-US" altLang="ja-JP" sz="500" b="0" i="0" u="none" strike="noStrike" kern="0" cap="none" spc="0" normalizeH="0" baseline="0" noProof="0" dirty="0">
                <a:ln>
                  <a:noFill/>
                </a:ln>
                <a:solidFill>
                  <a:srgbClr val="ED7D31">
                    <a:lumMod val="75000"/>
                  </a:srgbClr>
                </a:solidFill>
                <a:effectLst>
                  <a:glow rad="127000">
                    <a:srgbClr val="FFFFFF"/>
                  </a:glow>
                </a:effectLst>
                <a:uLnTx/>
                <a:uFillTx/>
                <a:latin typeface="Meiryo UI" panose="020B0604030504040204" pitchFamily="50" charset="-128"/>
                <a:ea typeface="Meiryo UI" panose="020B0604030504040204" pitchFamily="50" charset="-128"/>
                <a:cs typeface="+mn-cs"/>
              </a:endParaRPr>
            </a:p>
            <a:p>
              <a:pPr marL="154211" marR="0" lvl="0" indent="-154211" algn="ctr" defTabSz="779173" rtl="0" eaLnBrk="1" fontAlgn="base" latinLnBrk="0" hangingPunct="1">
                <a:lnSpc>
                  <a:spcPts val="500"/>
                </a:lnSpc>
                <a:spcBef>
                  <a:spcPts val="0"/>
                </a:spcBef>
                <a:spcAft>
                  <a:spcPct val="0"/>
                </a:spcAft>
                <a:buClrTx/>
                <a:buSzTx/>
                <a:buFontTx/>
                <a:buNone/>
                <a:tabLst/>
                <a:defRPr/>
              </a:pPr>
              <a:r>
                <a:rPr kumimoji="1" lang="ja-JP" altLang="en-US" sz="500" b="0" i="0" u="none" strike="noStrike" kern="0" cap="none" spc="0" normalizeH="0" baseline="0" noProof="0" dirty="0">
                  <a:ln>
                    <a:noFill/>
                  </a:ln>
                  <a:solidFill>
                    <a:srgbClr val="ED7D31">
                      <a:lumMod val="75000"/>
                    </a:srgbClr>
                  </a:solidFill>
                  <a:effectLst>
                    <a:glow rad="127000">
                      <a:srgbClr val="FFFFFF"/>
                    </a:glow>
                  </a:effectLst>
                  <a:uLnTx/>
                  <a:uFillTx/>
                  <a:latin typeface="Meiryo UI" panose="020B0604030504040204" pitchFamily="50" charset="-128"/>
                  <a:ea typeface="Meiryo UI" panose="020B0604030504040204" pitchFamily="50" charset="-128"/>
                  <a:cs typeface="+mn-cs"/>
                </a:rPr>
                <a:t>／機能増進</a:t>
              </a:r>
            </a:p>
          </p:txBody>
        </p:sp>
        <p:sp>
          <p:nvSpPr>
            <p:cNvPr id="36" name="角丸四角形 77">
              <a:extLst>
                <a:ext uri="{FF2B5EF4-FFF2-40B4-BE49-F238E27FC236}">
                  <a16:creationId xmlns:a16="http://schemas.microsoft.com/office/drawing/2014/main" id="{B4AA95FA-7578-0DAF-5858-AC4D084D4286}"/>
                </a:ext>
              </a:extLst>
            </p:cNvPr>
            <p:cNvSpPr/>
            <p:nvPr/>
          </p:nvSpPr>
          <p:spPr>
            <a:xfrm>
              <a:off x="5640626" y="5618017"/>
              <a:ext cx="300780" cy="144000"/>
            </a:xfrm>
            <a:prstGeom prst="roundRect">
              <a:avLst/>
            </a:prstGeom>
            <a:solidFill>
              <a:sysClr val="window" lastClr="FFFFFF"/>
            </a:solidFill>
            <a:ln w="9525" cap="flat" cmpd="sng" algn="ctr">
              <a:solidFill>
                <a:schemeClr val="tx1">
                  <a:lumMod val="75000"/>
                  <a:lumOff val="25000"/>
                </a:schemeClr>
              </a:solidFill>
              <a:prstDash val="solid"/>
              <a:miter lim="800000"/>
            </a:ln>
            <a:effectLst/>
          </p:spPr>
          <p:txBody>
            <a:bodyPr vertOverflow="overflow" horzOverflow="overflow" rtlCol="0" anchor="ctr"/>
            <a:lstStyle/>
            <a:p>
              <a:pPr marL="0" marR="0" lvl="0" indent="0" algn="ctr" defTabSz="779173" rtl="0" eaLnBrk="1" fontAlgn="base" latinLnBrk="0" hangingPunct="1">
                <a:lnSpc>
                  <a:spcPct val="100000"/>
                </a:lnSpc>
                <a:spcBef>
                  <a:spcPct val="0"/>
                </a:spcBef>
                <a:spcAft>
                  <a:spcPct val="0"/>
                </a:spcAft>
                <a:buClrTx/>
                <a:buSzTx/>
                <a:buFontTx/>
                <a:buNone/>
                <a:tabLst/>
                <a:defRPr/>
              </a:pPr>
              <a:r>
                <a:rPr kumimoji="1" lang="ja-JP" altLang="en-US" sz="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国</a:t>
              </a:r>
            </a:p>
          </p:txBody>
        </p:sp>
        <p:sp>
          <p:nvSpPr>
            <p:cNvPr id="37" name="角丸四角形 79">
              <a:extLst>
                <a:ext uri="{FF2B5EF4-FFF2-40B4-BE49-F238E27FC236}">
                  <a16:creationId xmlns:a16="http://schemas.microsoft.com/office/drawing/2014/main" id="{234F23F7-DBF9-46C1-5FD9-4FCB6E608CC9}"/>
                </a:ext>
              </a:extLst>
            </p:cNvPr>
            <p:cNvSpPr/>
            <p:nvPr/>
          </p:nvSpPr>
          <p:spPr>
            <a:xfrm>
              <a:off x="5584015" y="5948493"/>
              <a:ext cx="414000" cy="225634"/>
            </a:xfrm>
            <a:prstGeom prst="roundRect">
              <a:avLst/>
            </a:prstGeom>
            <a:solidFill>
              <a:srgbClr val="ED7D31">
                <a:lumMod val="40000"/>
                <a:lumOff val="60000"/>
              </a:srgbClr>
            </a:solidFill>
            <a:ln w="9525" cap="flat" cmpd="sng" algn="ctr">
              <a:solidFill>
                <a:schemeClr val="tx1">
                  <a:lumMod val="75000"/>
                  <a:lumOff val="25000"/>
                </a:schemeClr>
              </a:solidFill>
              <a:prstDash val="solid"/>
              <a:miter lim="800000"/>
            </a:ln>
            <a:effectLst/>
          </p:spPr>
          <p:txBody>
            <a:bodyPr vertOverflow="overflow" horzOverflow="overflow" lIns="0" rIns="0" rtlCol="0" anchor="ctr"/>
            <a:lstStyle/>
            <a:p>
              <a:pPr marL="0" marR="0" lvl="0" indent="0" algn="ctr" defTabSz="779173" rtl="0" eaLnBrk="1" fontAlgn="base" latinLnBrk="0" hangingPunct="1">
                <a:lnSpc>
                  <a:spcPct val="100000"/>
                </a:lnSpc>
                <a:spcBef>
                  <a:spcPct val="0"/>
                </a:spcBef>
                <a:spcAft>
                  <a:spcPct val="0"/>
                </a:spcAft>
                <a:buClrTx/>
                <a:buSzTx/>
                <a:buFontTx/>
                <a:buNone/>
                <a:tabLst/>
                <a:defRPr/>
              </a:pPr>
              <a:r>
                <a:rPr kumimoji="1" lang="ja-JP" altLang="en-US" sz="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都市緑化</a:t>
              </a:r>
              <a:endParaRPr kumimoji="1" lang="en-US" altLang="ja-JP" sz="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779173" rtl="0" eaLnBrk="1" fontAlgn="base" latinLnBrk="0" hangingPunct="1">
                <a:lnSpc>
                  <a:spcPct val="100000"/>
                </a:lnSpc>
                <a:spcBef>
                  <a:spcPct val="0"/>
                </a:spcBef>
                <a:spcAft>
                  <a:spcPct val="0"/>
                </a:spcAft>
                <a:buClrTx/>
                <a:buSzTx/>
                <a:buFontTx/>
                <a:buNone/>
                <a:tabLst/>
                <a:defRPr/>
              </a:pPr>
              <a:r>
                <a:rPr kumimoji="1" lang="ja-JP" altLang="en-US" sz="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支援機構</a:t>
              </a:r>
            </a:p>
          </p:txBody>
        </p:sp>
        <p:sp>
          <p:nvSpPr>
            <p:cNvPr id="38" name="角丸四角形 83">
              <a:extLst>
                <a:ext uri="{FF2B5EF4-FFF2-40B4-BE49-F238E27FC236}">
                  <a16:creationId xmlns:a16="http://schemas.microsoft.com/office/drawing/2014/main" id="{9859ED74-EED6-177D-291C-100044624CB1}"/>
                </a:ext>
              </a:extLst>
            </p:cNvPr>
            <p:cNvSpPr/>
            <p:nvPr/>
          </p:nvSpPr>
          <p:spPr>
            <a:xfrm>
              <a:off x="6283291" y="5993996"/>
              <a:ext cx="414000" cy="144000"/>
            </a:xfrm>
            <a:prstGeom prst="roundRect">
              <a:avLst>
                <a:gd name="adj" fmla="val 24937"/>
              </a:avLst>
            </a:prstGeom>
            <a:solidFill>
              <a:sysClr val="window" lastClr="FFFFFF"/>
            </a:solidFill>
            <a:ln w="9525" cap="flat" cmpd="sng" algn="ctr">
              <a:solidFill>
                <a:schemeClr val="tx1">
                  <a:lumMod val="75000"/>
                  <a:lumOff val="25000"/>
                </a:schemeClr>
              </a:solidFill>
              <a:prstDash val="solid"/>
              <a:miter lim="800000"/>
            </a:ln>
            <a:effectLst/>
          </p:spPr>
          <p:txBody>
            <a:bodyPr vertOverflow="overflow" horzOverflow="overflow" lIns="0" rIns="0" rtlCol="0" anchor="ctr"/>
            <a:lstStyle/>
            <a:p>
              <a:pPr marL="0" marR="0" lvl="0" indent="0" algn="ctr" defTabSz="779173" rtl="0" eaLnBrk="1" fontAlgn="base" latinLnBrk="0" hangingPunct="1">
                <a:lnSpc>
                  <a:spcPct val="100000"/>
                </a:lnSpc>
                <a:spcBef>
                  <a:spcPct val="0"/>
                </a:spcBef>
                <a:spcAft>
                  <a:spcPct val="0"/>
                </a:spcAft>
                <a:buClrTx/>
                <a:buSzTx/>
                <a:buFontTx/>
                <a:buNone/>
                <a:tabLst/>
                <a:defRPr/>
              </a:pPr>
              <a:r>
                <a:rPr kumimoji="1" lang="ja-JP" altLang="en-US" sz="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都道府県等</a:t>
              </a:r>
            </a:p>
          </p:txBody>
        </p:sp>
        <p:sp>
          <p:nvSpPr>
            <p:cNvPr id="39" name="上矢印 93">
              <a:extLst>
                <a:ext uri="{FF2B5EF4-FFF2-40B4-BE49-F238E27FC236}">
                  <a16:creationId xmlns:a16="http://schemas.microsoft.com/office/drawing/2014/main" id="{56A3136C-6E36-D663-FAF4-02CAF8CD5C6C}"/>
                </a:ext>
              </a:extLst>
            </p:cNvPr>
            <p:cNvSpPr/>
            <p:nvPr/>
          </p:nvSpPr>
          <p:spPr>
            <a:xfrm flipV="1">
              <a:off x="5737015" y="5779041"/>
              <a:ext cx="108000" cy="162000"/>
            </a:xfrm>
            <a:prstGeom prst="upArrow">
              <a:avLst/>
            </a:prstGeom>
            <a:solidFill>
              <a:schemeClr val="bg1">
                <a:lumMod val="75000"/>
              </a:schemeClr>
            </a:solidFill>
            <a:ln w="12700" cap="flat" cmpd="sng" algn="ctr">
              <a:noFill/>
              <a:prstDash val="solid"/>
              <a:miter lim="800000"/>
            </a:ln>
            <a:effectLst/>
          </p:spPr>
          <p:txBody>
            <a:bodyPr vertOverflow="overflow" horzOverflow="overflow" rtlCol="0" anchor="ctr"/>
            <a:lstStyle/>
            <a:p>
              <a:pPr marL="0" marR="0" lvl="0" indent="0" algn="ctr" defTabSz="779173"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0" name="上矢印 112">
              <a:extLst>
                <a:ext uri="{FF2B5EF4-FFF2-40B4-BE49-F238E27FC236}">
                  <a16:creationId xmlns:a16="http://schemas.microsoft.com/office/drawing/2014/main" id="{00BDECFE-E107-3FE5-D8CC-77DBCB69DD2D}"/>
                </a:ext>
              </a:extLst>
            </p:cNvPr>
            <p:cNvSpPr/>
            <p:nvPr/>
          </p:nvSpPr>
          <p:spPr>
            <a:xfrm rot="5400000">
              <a:off x="5388164" y="5939996"/>
              <a:ext cx="108000" cy="252000"/>
            </a:xfrm>
            <a:prstGeom prst="upArrow">
              <a:avLst>
                <a:gd name="adj1" fmla="val 42742"/>
                <a:gd name="adj2" fmla="val 50000"/>
              </a:avLst>
            </a:prstGeom>
            <a:solidFill>
              <a:srgbClr val="70AD47">
                <a:lumMod val="60000"/>
                <a:lumOff val="40000"/>
              </a:srgbClr>
            </a:solidFill>
            <a:ln w="12700" cap="flat" cmpd="sng" algn="ctr">
              <a:noFill/>
              <a:prstDash val="solid"/>
              <a:miter lim="800000"/>
            </a:ln>
            <a:effectLst/>
          </p:spPr>
          <p:txBody>
            <a:bodyPr vertOverflow="overflow" horzOverflow="overflow" rtlCol="0" anchor="ctr"/>
            <a:lstStyle/>
            <a:p>
              <a:pPr marL="0" marR="0" lvl="0" indent="0" algn="ctr" defTabSz="779173"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1" name="上矢印 114">
              <a:extLst>
                <a:ext uri="{FF2B5EF4-FFF2-40B4-BE49-F238E27FC236}">
                  <a16:creationId xmlns:a16="http://schemas.microsoft.com/office/drawing/2014/main" id="{6D078114-61E4-DEEB-4616-78C6E5BABCF6}"/>
                </a:ext>
              </a:extLst>
            </p:cNvPr>
            <p:cNvSpPr/>
            <p:nvPr/>
          </p:nvSpPr>
          <p:spPr>
            <a:xfrm rot="5400000">
              <a:off x="6086916" y="5939996"/>
              <a:ext cx="108000" cy="252000"/>
            </a:xfrm>
            <a:prstGeom prst="upArrow">
              <a:avLst/>
            </a:prstGeom>
            <a:solidFill>
              <a:srgbClr val="70AD47">
                <a:lumMod val="60000"/>
                <a:lumOff val="40000"/>
              </a:srgbClr>
            </a:solidFill>
            <a:ln w="12700" cap="flat" cmpd="sng" algn="ctr">
              <a:noFill/>
              <a:prstDash val="solid"/>
              <a:miter lim="800000"/>
            </a:ln>
            <a:effectLst/>
          </p:spPr>
          <p:txBody>
            <a:bodyPr vertOverflow="overflow" horzOverflow="overflow" rtlCol="0" anchor="ctr"/>
            <a:lstStyle/>
            <a:p>
              <a:pPr marL="0" marR="0" lvl="0" indent="0" algn="ctr" defTabSz="779173"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a:extLst>
                <a:ext uri="{FF2B5EF4-FFF2-40B4-BE49-F238E27FC236}">
                  <a16:creationId xmlns:a16="http://schemas.microsoft.com/office/drawing/2014/main" id="{784D3E73-F9C7-77D1-233B-C0399FB840E1}"/>
                </a:ext>
              </a:extLst>
            </p:cNvPr>
            <p:cNvSpPr txBox="1"/>
            <p:nvPr/>
          </p:nvSpPr>
          <p:spPr>
            <a:xfrm>
              <a:off x="6019607" y="5949733"/>
              <a:ext cx="227301" cy="184863"/>
            </a:xfrm>
            <a:prstGeom prst="rect">
              <a:avLst/>
            </a:prstGeom>
            <a:noFill/>
            <a:ln w="9525" cap="flat" cmpd="sng" algn="ctr">
              <a:noFill/>
              <a:prstDash val="solid"/>
              <a:miter lim="800000"/>
            </a:ln>
            <a:effectLst/>
          </p:spPr>
          <p:txBody>
            <a:bodyPr vertOverflow="overflow" horzOverflow="overflow" wrap="square" lIns="0" tIns="30675" rIns="0" bIns="0" rtlCol="0" anchor="t">
              <a:spAutoFit/>
            </a:bodyPr>
            <a:lstStyle/>
            <a:p>
              <a:pPr marL="154162" marR="0" lvl="0" indent="-154162" algn="ctr" defTabSz="779173" rtl="0" eaLnBrk="1" fontAlgn="base" latinLnBrk="0" hangingPunct="1">
                <a:lnSpc>
                  <a:spcPct val="100000"/>
                </a:lnSpc>
                <a:spcBef>
                  <a:spcPts val="0"/>
                </a:spcBef>
                <a:spcAft>
                  <a:spcPct val="0"/>
                </a:spcAft>
                <a:buClrTx/>
                <a:buSzTx/>
                <a:buFontTx/>
                <a:buNone/>
                <a:tabLst/>
                <a:defRPr/>
              </a:pPr>
              <a:r>
                <a:rPr kumimoji="1" lang="ja-JP" altLang="en-US" sz="500" b="0" i="0" u="none" strike="noStrike" kern="0" cap="none" spc="0" normalizeH="0" baseline="0" noProof="0" dirty="0">
                  <a:ln>
                    <a:noFill/>
                  </a:ln>
                  <a:solidFill>
                    <a:srgbClr val="ED7D31">
                      <a:lumMod val="75000"/>
                    </a:srgbClr>
                  </a:solidFill>
                  <a:effectLst>
                    <a:glow rad="127000">
                      <a:srgbClr val="FFFFFF"/>
                    </a:glow>
                  </a:effectLst>
                  <a:uLnTx/>
                  <a:uFillTx/>
                  <a:latin typeface="Meiryo UI" panose="020B0604030504040204" pitchFamily="50" charset="-128"/>
                  <a:ea typeface="Meiryo UI" panose="020B0604030504040204" pitchFamily="50" charset="-128"/>
                </a:rPr>
                <a:t>緑地の</a:t>
              </a:r>
              <a:endParaRPr kumimoji="1" lang="en-US" altLang="ja-JP" sz="500" b="0" i="0" u="none" strike="noStrike" kern="0" cap="none" spc="0" normalizeH="0" baseline="0" noProof="0" dirty="0">
                <a:ln>
                  <a:noFill/>
                </a:ln>
                <a:solidFill>
                  <a:srgbClr val="ED7D31">
                    <a:lumMod val="75000"/>
                  </a:srgbClr>
                </a:solidFill>
                <a:effectLst>
                  <a:glow rad="127000">
                    <a:srgbClr val="FFFFFF"/>
                  </a:glow>
                </a:effectLst>
                <a:uLnTx/>
                <a:uFillTx/>
                <a:latin typeface="Meiryo UI" panose="020B0604030504040204" pitchFamily="50" charset="-128"/>
                <a:ea typeface="Meiryo UI" panose="020B0604030504040204" pitchFamily="50" charset="-128"/>
              </a:endParaRPr>
            </a:p>
            <a:p>
              <a:pPr marL="154162" marR="0" lvl="0" indent="-154162" algn="ctr" defTabSz="779173" rtl="0" eaLnBrk="1" fontAlgn="base" latinLnBrk="0" hangingPunct="1">
                <a:lnSpc>
                  <a:spcPct val="100000"/>
                </a:lnSpc>
                <a:spcBef>
                  <a:spcPts val="0"/>
                </a:spcBef>
                <a:spcAft>
                  <a:spcPct val="0"/>
                </a:spcAft>
                <a:buClrTx/>
                <a:buSzTx/>
                <a:buFontTx/>
                <a:buNone/>
                <a:tabLst/>
                <a:defRPr/>
              </a:pPr>
              <a:r>
                <a:rPr kumimoji="1" lang="ja-JP" altLang="en-US" sz="500" b="0" i="0" u="none" strike="noStrike" kern="0" cap="none" spc="0" normalizeH="0" baseline="0" noProof="0" dirty="0">
                  <a:ln>
                    <a:noFill/>
                  </a:ln>
                  <a:solidFill>
                    <a:srgbClr val="ED7D31">
                      <a:lumMod val="75000"/>
                    </a:srgbClr>
                  </a:solidFill>
                  <a:effectLst>
                    <a:glow rad="127000">
                      <a:srgbClr val="FFFFFF"/>
                    </a:glow>
                  </a:effectLst>
                  <a:uLnTx/>
                  <a:uFillTx/>
                  <a:latin typeface="Meiryo UI" panose="020B0604030504040204" pitchFamily="50" charset="-128"/>
                  <a:ea typeface="Meiryo UI" panose="020B0604030504040204" pitchFamily="50" charset="-128"/>
                </a:rPr>
                <a:t>譲渡</a:t>
              </a:r>
              <a:endParaRPr kumimoji="1" lang="en-US" altLang="ja-JP" sz="500" b="0" i="0" u="none" strike="noStrike" kern="0" cap="none" spc="0" normalizeH="0" baseline="0" noProof="0" dirty="0">
                <a:ln>
                  <a:noFill/>
                </a:ln>
                <a:solidFill>
                  <a:srgbClr val="ED7D31">
                    <a:lumMod val="75000"/>
                  </a:srgbClr>
                </a:solidFill>
                <a:effectLst>
                  <a:glow rad="127000">
                    <a:srgbClr val="FFFFFF"/>
                  </a:glow>
                </a:effectLst>
                <a:uLnTx/>
                <a:uFillTx/>
                <a:latin typeface="Meiryo UI" panose="020B0604030504040204" pitchFamily="50" charset="-128"/>
                <a:ea typeface="Meiryo UI" panose="020B0604030504040204" pitchFamily="50" charset="-128"/>
                <a:cs typeface="Arial"/>
              </a:endParaRPr>
            </a:p>
          </p:txBody>
        </p:sp>
        <p:sp>
          <p:nvSpPr>
            <p:cNvPr id="43" name="テキスト ボックス 42">
              <a:extLst>
                <a:ext uri="{FF2B5EF4-FFF2-40B4-BE49-F238E27FC236}">
                  <a16:creationId xmlns:a16="http://schemas.microsoft.com/office/drawing/2014/main" id="{7074A9FF-7780-728F-4BEB-A3A62450D612}"/>
                </a:ext>
              </a:extLst>
            </p:cNvPr>
            <p:cNvSpPr txBox="1"/>
            <p:nvPr/>
          </p:nvSpPr>
          <p:spPr>
            <a:xfrm>
              <a:off x="5640626" y="5801993"/>
              <a:ext cx="300779" cy="76944"/>
            </a:xfrm>
            <a:prstGeom prst="rect">
              <a:avLst/>
            </a:prstGeom>
            <a:noFill/>
            <a:ln w="9525" cap="flat" cmpd="sng" algn="ctr">
              <a:noFill/>
              <a:prstDash val="solid"/>
              <a:miter lim="800000"/>
            </a:ln>
            <a:effectLst/>
          </p:spPr>
          <p:txBody>
            <a:bodyPr vertOverflow="overflow" horzOverflow="overflow" wrap="square" lIns="0" tIns="0" rIns="0" bIns="0" rtlCol="0" anchor="t">
              <a:spAutoFit/>
            </a:bodyPr>
            <a:lstStyle/>
            <a:p>
              <a:pPr marL="154162" marR="0" lvl="0" indent="-154162" algn="ctr" defTabSz="779173" rtl="0" eaLnBrk="1" fontAlgn="base" latinLnBrk="0" hangingPunct="1">
                <a:lnSpc>
                  <a:spcPct val="100000"/>
                </a:lnSpc>
                <a:spcBef>
                  <a:spcPct val="0"/>
                </a:spcBef>
                <a:spcAft>
                  <a:spcPct val="0"/>
                </a:spcAft>
                <a:buClrTx/>
                <a:buSzTx/>
                <a:buFontTx/>
                <a:buNone/>
                <a:tabLst/>
                <a:defRPr/>
              </a:pPr>
              <a:r>
                <a:rPr kumimoji="1" lang="ja-JP" altLang="en-US" sz="500" b="0" i="0" u="none" strike="noStrike" kern="0" cap="none" spc="0" normalizeH="0" baseline="0" noProof="0" dirty="0">
                  <a:ln>
                    <a:noFill/>
                  </a:ln>
                  <a:solidFill>
                    <a:srgbClr val="000000"/>
                  </a:solidFill>
                  <a:effectLst>
                    <a:glow rad="127000">
                      <a:srgbClr val="FFFFFF"/>
                    </a:glow>
                  </a:effectLst>
                  <a:uLnTx/>
                  <a:uFillTx/>
                  <a:latin typeface="Meiryo UI" panose="020B0604030504040204" pitchFamily="50" charset="-128"/>
                  <a:ea typeface="Meiryo UI" panose="020B0604030504040204" pitchFamily="50" charset="-128"/>
                  <a:cs typeface="+mn-cs"/>
                </a:rPr>
                <a:t>指定</a:t>
              </a:r>
              <a:endParaRPr kumimoji="1" lang="en-US" altLang="ja-JP" sz="500" b="0" i="0" u="none" strike="noStrike" kern="0" cap="none" spc="0" normalizeH="0" baseline="0" noProof="0" dirty="0">
                <a:ln>
                  <a:noFill/>
                </a:ln>
                <a:solidFill>
                  <a:srgbClr val="000000"/>
                </a:solidFill>
                <a:effectLst>
                  <a:glow rad="127000">
                    <a:srgbClr val="FFFFFF"/>
                  </a:glow>
                </a:effectLst>
                <a:uLnTx/>
                <a:uFillTx/>
                <a:latin typeface="Meiryo UI" panose="020B0604030504040204" pitchFamily="50" charset="-128"/>
                <a:ea typeface="Meiryo UI" panose="020B0604030504040204" pitchFamily="50" charset="-128"/>
                <a:cs typeface="+mn-cs"/>
              </a:endParaRPr>
            </a:p>
          </p:txBody>
        </p:sp>
        <p:sp>
          <p:nvSpPr>
            <p:cNvPr id="44" name="角丸四角形 120">
              <a:extLst>
                <a:ext uri="{FF2B5EF4-FFF2-40B4-BE49-F238E27FC236}">
                  <a16:creationId xmlns:a16="http://schemas.microsoft.com/office/drawing/2014/main" id="{603E6EF2-8255-8ED0-B3B4-1B9228386949}"/>
                </a:ext>
              </a:extLst>
            </p:cNvPr>
            <p:cNvSpPr/>
            <p:nvPr/>
          </p:nvSpPr>
          <p:spPr>
            <a:xfrm>
              <a:off x="4967054" y="5962046"/>
              <a:ext cx="326411" cy="216000"/>
            </a:xfrm>
            <a:prstGeom prst="roundRect">
              <a:avLst/>
            </a:prstGeom>
            <a:solidFill>
              <a:sysClr val="window" lastClr="FFFFFF"/>
            </a:solidFill>
            <a:ln w="9525" cap="flat" cmpd="sng" algn="ctr">
              <a:solidFill>
                <a:schemeClr val="tx1">
                  <a:lumMod val="75000"/>
                  <a:lumOff val="25000"/>
                </a:schemeClr>
              </a:solidFill>
              <a:prstDash val="solid"/>
              <a:miter lim="800000"/>
            </a:ln>
            <a:effectLst/>
          </p:spPr>
          <p:txBody>
            <a:bodyPr vertOverflow="overflow" horzOverflow="overflow" lIns="0" rIns="0" rtlCol="0" anchor="ctr"/>
            <a:lstStyle/>
            <a:p>
              <a:pPr marL="0" marR="0" lvl="0" indent="0" algn="ctr" defTabSz="779173" rtl="0" eaLnBrk="1" fontAlgn="base" latinLnBrk="0" hangingPunct="1">
                <a:lnSpc>
                  <a:spcPct val="100000"/>
                </a:lnSpc>
                <a:spcBef>
                  <a:spcPct val="0"/>
                </a:spcBef>
                <a:spcAft>
                  <a:spcPct val="0"/>
                </a:spcAft>
                <a:buClrTx/>
                <a:buSzTx/>
                <a:buFontTx/>
                <a:buNone/>
                <a:tabLst/>
                <a:defRPr/>
              </a:pPr>
              <a:r>
                <a:rPr lang="ja-JP" altLang="en-US" sz="600" kern="0" dirty="0">
                  <a:solidFill>
                    <a:srgbClr val="000000"/>
                  </a:solidFill>
                  <a:latin typeface="Meiryo UI" panose="020B0604030504040204" pitchFamily="50" charset="-128"/>
                  <a:ea typeface="Meiryo UI" panose="020B0604030504040204" pitchFamily="50" charset="-128"/>
                </a:rPr>
                <a:t>緑地</a:t>
              </a:r>
              <a:endParaRPr lang="en-US" altLang="ja-JP" sz="600" kern="0" dirty="0">
                <a:solidFill>
                  <a:srgbClr val="000000"/>
                </a:solidFill>
                <a:latin typeface="Meiryo UI" panose="020B0604030504040204" pitchFamily="50" charset="-128"/>
                <a:ea typeface="Meiryo UI" panose="020B0604030504040204" pitchFamily="50" charset="-128"/>
              </a:endParaRPr>
            </a:p>
            <a:p>
              <a:pPr marL="0" marR="0" lvl="0" indent="0" algn="ctr" defTabSz="779173" rtl="0" eaLnBrk="1" fontAlgn="base" latinLnBrk="0" hangingPunct="1">
                <a:lnSpc>
                  <a:spcPct val="100000"/>
                </a:lnSpc>
                <a:spcBef>
                  <a:spcPct val="0"/>
                </a:spcBef>
                <a:spcAft>
                  <a:spcPct val="0"/>
                </a:spcAft>
                <a:buClrTx/>
                <a:buSzTx/>
                <a:buFontTx/>
                <a:buNone/>
                <a:tabLst/>
                <a:defRPr/>
              </a:pPr>
              <a:r>
                <a:rPr lang="ja-JP" altLang="en-US" sz="600" kern="0" dirty="0">
                  <a:solidFill>
                    <a:srgbClr val="000000"/>
                  </a:solidFill>
                  <a:latin typeface="Meiryo UI" panose="020B0604030504040204" pitchFamily="50" charset="-128"/>
                  <a:ea typeface="Meiryo UI" panose="020B0604030504040204" pitchFamily="50" charset="-128"/>
                </a:rPr>
                <a:t>保有者</a:t>
              </a:r>
              <a:endParaRPr kumimoji="1" lang="ja-JP" altLang="en-US" sz="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5" name="テキスト ボックス 44">
              <a:extLst>
                <a:ext uri="{FF2B5EF4-FFF2-40B4-BE49-F238E27FC236}">
                  <a16:creationId xmlns:a16="http://schemas.microsoft.com/office/drawing/2014/main" id="{B366F8E7-3802-FCBE-DBB5-A49C030E37B7}"/>
                </a:ext>
              </a:extLst>
            </p:cNvPr>
            <p:cNvSpPr txBox="1"/>
            <p:nvPr/>
          </p:nvSpPr>
          <p:spPr>
            <a:xfrm>
              <a:off x="5236417" y="5945136"/>
              <a:ext cx="324900" cy="215837"/>
            </a:xfrm>
            <a:prstGeom prst="rect">
              <a:avLst/>
            </a:prstGeom>
            <a:noFill/>
            <a:ln w="9525" cap="flat" cmpd="sng" algn="ctr">
              <a:noFill/>
              <a:prstDash val="solid"/>
              <a:miter lim="800000"/>
            </a:ln>
            <a:effectLst/>
          </p:spPr>
          <p:txBody>
            <a:bodyPr vertOverflow="overflow" horzOverflow="overflow" wrap="square" lIns="76686" tIns="30675" rIns="30675" bIns="30675" rtlCol="0">
              <a:spAutoFit/>
            </a:bodyPr>
            <a:lstStyle/>
            <a:p>
              <a:pPr marL="154211" marR="0" lvl="0" indent="-154211" algn="ctr" defTabSz="779173" rtl="0" eaLnBrk="1" fontAlgn="base" latinLnBrk="0" hangingPunct="1">
                <a:lnSpc>
                  <a:spcPct val="100000"/>
                </a:lnSpc>
                <a:spcBef>
                  <a:spcPts val="0"/>
                </a:spcBef>
                <a:spcAft>
                  <a:spcPct val="0"/>
                </a:spcAft>
                <a:buClrTx/>
                <a:buSzTx/>
                <a:buFontTx/>
                <a:buNone/>
                <a:tabLst/>
                <a:defRPr/>
              </a:pPr>
              <a:r>
                <a:rPr kumimoji="1" lang="ja-JP" altLang="en-US" sz="500" b="0" i="0" u="none" strike="noStrike" kern="0" cap="none" spc="0" normalizeH="0" baseline="0" noProof="0" dirty="0">
                  <a:ln>
                    <a:noFill/>
                  </a:ln>
                  <a:solidFill>
                    <a:srgbClr val="ED7D31">
                      <a:lumMod val="75000"/>
                    </a:srgbClr>
                  </a:solidFill>
                  <a:effectLst>
                    <a:glow rad="127000">
                      <a:srgbClr val="FFFFFF"/>
                    </a:glow>
                  </a:effectLst>
                  <a:uLnTx/>
                  <a:uFillTx/>
                  <a:latin typeface="Meiryo UI" panose="020B0604030504040204" pitchFamily="50" charset="-128"/>
                  <a:ea typeface="Meiryo UI" panose="020B0604030504040204" pitchFamily="50" charset="-128"/>
                  <a:cs typeface="+mn-cs"/>
                </a:rPr>
                <a:t>緑地の</a:t>
              </a:r>
              <a:endParaRPr kumimoji="1" lang="en-US" altLang="ja-JP" sz="500" b="0" i="0" u="none" strike="noStrike" kern="0" cap="none" spc="0" normalizeH="0" baseline="0" noProof="0" dirty="0">
                <a:ln>
                  <a:noFill/>
                </a:ln>
                <a:solidFill>
                  <a:srgbClr val="ED7D31">
                    <a:lumMod val="75000"/>
                  </a:srgbClr>
                </a:solidFill>
                <a:effectLst>
                  <a:glow rad="127000">
                    <a:srgbClr val="FFFFFF"/>
                  </a:glow>
                </a:effectLst>
                <a:uLnTx/>
                <a:uFillTx/>
                <a:latin typeface="Meiryo UI" panose="020B0604030504040204" pitchFamily="50" charset="-128"/>
                <a:ea typeface="Meiryo UI" panose="020B0604030504040204" pitchFamily="50" charset="-128"/>
                <a:cs typeface="+mn-cs"/>
              </a:endParaRPr>
            </a:p>
            <a:p>
              <a:pPr marL="154211" marR="0" lvl="0" indent="-154211" algn="ctr" defTabSz="779173" rtl="0" eaLnBrk="1" fontAlgn="base" latinLnBrk="0" hangingPunct="1">
                <a:lnSpc>
                  <a:spcPct val="100000"/>
                </a:lnSpc>
                <a:spcBef>
                  <a:spcPts val="0"/>
                </a:spcBef>
                <a:spcAft>
                  <a:spcPct val="0"/>
                </a:spcAft>
                <a:buClrTx/>
                <a:buSzTx/>
                <a:buFontTx/>
                <a:buNone/>
                <a:tabLst/>
                <a:defRPr/>
              </a:pPr>
              <a:r>
                <a:rPr kumimoji="1" lang="ja-JP" altLang="en-US" sz="500" b="0" i="0" u="none" strike="noStrike" kern="0" cap="none" spc="0" normalizeH="0" baseline="0" noProof="0" dirty="0">
                  <a:ln>
                    <a:noFill/>
                  </a:ln>
                  <a:solidFill>
                    <a:srgbClr val="ED7D31">
                      <a:lumMod val="75000"/>
                    </a:srgbClr>
                  </a:solidFill>
                  <a:effectLst>
                    <a:glow rad="127000">
                      <a:srgbClr val="FFFFFF"/>
                    </a:glow>
                  </a:effectLst>
                  <a:uLnTx/>
                  <a:uFillTx/>
                  <a:latin typeface="Meiryo UI" panose="020B0604030504040204" pitchFamily="50" charset="-128"/>
                  <a:ea typeface="Meiryo UI" panose="020B0604030504040204" pitchFamily="50" charset="-128"/>
                  <a:cs typeface="+mn-cs"/>
                </a:rPr>
                <a:t>買入れ</a:t>
              </a:r>
            </a:p>
          </p:txBody>
        </p:sp>
      </p:grpSp>
      <p:sp>
        <p:nvSpPr>
          <p:cNvPr id="46" name="AutoShape 10">
            <a:extLst>
              <a:ext uri="{FF2B5EF4-FFF2-40B4-BE49-F238E27FC236}">
                <a16:creationId xmlns:a16="http://schemas.microsoft.com/office/drawing/2014/main" id="{EC45DAAA-7E1D-1C5A-446C-B29FB7BD082D}"/>
              </a:ext>
            </a:extLst>
          </p:cNvPr>
          <p:cNvSpPr>
            <a:spLocks noChangeArrowheads="1"/>
          </p:cNvSpPr>
          <p:nvPr/>
        </p:nvSpPr>
        <p:spPr bwMode="auto">
          <a:xfrm>
            <a:off x="484700" y="5528097"/>
            <a:ext cx="2862000" cy="882000"/>
          </a:xfrm>
          <a:prstGeom prst="roundRect">
            <a:avLst>
              <a:gd name="adj" fmla="val 0"/>
            </a:avLst>
          </a:prstGeom>
          <a:solidFill>
            <a:srgbClr val="F3EBDD"/>
          </a:solidFill>
          <a:ln w="9525">
            <a:noFill/>
            <a:round/>
            <a:headEnd/>
            <a:tailEnd/>
          </a:ln>
          <a:effectLst/>
        </p:spPr>
        <p:txBody>
          <a:bodyPr wrap="none" lIns="87239" tIns="43619" rIns="87239" bIns="43619" anchor="ctr"/>
          <a:lstStyle>
            <a:lvl1pPr defTabSz="873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200" b="1" dirty="0">
              <a:solidFill>
                <a:schemeClr val="bg1"/>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78363649-B1D3-2BCB-5989-7014D164D2D1}"/>
              </a:ext>
            </a:extLst>
          </p:cNvPr>
          <p:cNvSpPr/>
          <p:nvPr/>
        </p:nvSpPr>
        <p:spPr>
          <a:xfrm>
            <a:off x="1464135" y="5632732"/>
            <a:ext cx="900000" cy="684000"/>
          </a:xfrm>
          <a:prstGeom prst="rect">
            <a:avLst/>
          </a:prstGeom>
          <a:solidFill>
            <a:srgbClr val="D4575B">
              <a:alpha val="10000"/>
            </a:srgbClr>
          </a:solidFill>
          <a:ln w="15875">
            <a:solidFill>
              <a:srgbClr val="D4575B">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8" name="Rectangle 10">
            <a:extLst>
              <a:ext uri="{FF2B5EF4-FFF2-40B4-BE49-F238E27FC236}">
                <a16:creationId xmlns:a16="http://schemas.microsoft.com/office/drawing/2014/main" id="{1B386D87-ECB1-058D-230C-5CE2682A8647}"/>
              </a:ext>
            </a:extLst>
          </p:cNvPr>
          <p:cNvSpPr>
            <a:spLocks noChangeArrowheads="1"/>
          </p:cNvSpPr>
          <p:nvPr/>
        </p:nvSpPr>
        <p:spPr>
          <a:xfrm>
            <a:off x="791853" y="5493009"/>
            <a:ext cx="2340000" cy="168578"/>
          </a:xfrm>
          <a:prstGeom prst="rect">
            <a:avLst/>
          </a:prstGeom>
          <a:noFill/>
          <a:ln>
            <a:noFill/>
          </a:ln>
        </p:spPr>
        <p:txBody>
          <a:bodyPr wrap="square" lIns="60269" tIns="30134" rIns="60269" bIns="30134">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53156" eaLnBrk="1" hangingPunct="1">
              <a:spcBef>
                <a:spcPct val="20000"/>
              </a:spcBef>
              <a:defRPr/>
            </a:pPr>
            <a:r>
              <a:rPr lang="ja-JP" altLang="en-US" sz="700" dirty="0">
                <a:solidFill>
                  <a:schemeClr val="tx1">
                    <a:lumMod val="85000"/>
                    <a:lumOff val="15000"/>
                  </a:schemeClr>
                </a:solidFill>
                <a:latin typeface="Meiryo UI" panose="020B0604030504040204" pitchFamily="50" charset="-128"/>
                <a:ea typeface="Meiryo UI" panose="020B0604030504040204" pitchFamily="50" charset="-128"/>
              </a:rPr>
              <a:t>緑地の機能維持増進のイメージ</a:t>
            </a:r>
            <a:r>
              <a:rPr lang="ja-JP" altLang="en-US" sz="500" dirty="0">
                <a:solidFill>
                  <a:schemeClr val="tx1">
                    <a:lumMod val="85000"/>
                    <a:lumOff val="15000"/>
                  </a:schemeClr>
                </a:solidFill>
                <a:latin typeface="Meiryo UI" panose="020B0604030504040204" pitchFamily="50" charset="-128"/>
                <a:ea typeface="Meiryo UI" panose="020B0604030504040204" pitchFamily="50" charset="-128"/>
              </a:rPr>
              <a:t>（神戸市）</a:t>
            </a:r>
          </a:p>
        </p:txBody>
      </p:sp>
      <p:sp>
        <p:nvSpPr>
          <p:cNvPr id="49" name="Rectangle 10">
            <a:extLst>
              <a:ext uri="{FF2B5EF4-FFF2-40B4-BE49-F238E27FC236}">
                <a16:creationId xmlns:a16="http://schemas.microsoft.com/office/drawing/2014/main" id="{F1C619B4-DEE8-9758-2C8C-CA38B666DEF4}"/>
              </a:ext>
            </a:extLst>
          </p:cNvPr>
          <p:cNvSpPr>
            <a:spLocks noChangeArrowheads="1"/>
          </p:cNvSpPr>
          <p:nvPr/>
        </p:nvSpPr>
        <p:spPr>
          <a:xfrm>
            <a:off x="433101" y="6304700"/>
            <a:ext cx="1089620" cy="137801"/>
          </a:xfrm>
          <a:prstGeom prst="rect">
            <a:avLst/>
          </a:prstGeom>
          <a:noFill/>
          <a:ln>
            <a:noFill/>
          </a:ln>
        </p:spPr>
        <p:txBody>
          <a:bodyPr wrap="square" lIns="60269" tIns="30134" rIns="60269" bIns="30134">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53156" eaLnBrk="1" hangingPunct="1">
              <a:spcBef>
                <a:spcPct val="20000"/>
              </a:spcBef>
              <a:defRPr/>
            </a:pPr>
            <a:r>
              <a:rPr lang="ja-JP" altLang="en-US" sz="500" dirty="0">
                <a:solidFill>
                  <a:schemeClr val="tx1">
                    <a:lumMod val="85000"/>
                    <a:lumOff val="15000"/>
                  </a:schemeClr>
                </a:solidFill>
                <a:latin typeface="Meiryo UI" panose="020B0604030504040204" pitchFamily="50" charset="-128"/>
                <a:ea typeface="Meiryo UI" panose="020B0604030504040204" pitchFamily="50" charset="-128"/>
              </a:rPr>
              <a:t>斜面林の大径木化に伴い災害の恐れ</a:t>
            </a:r>
          </a:p>
        </p:txBody>
      </p:sp>
      <p:pic>
        <p:nvPicPr>
          <p:cNvPr id="50" name="図 49">
            <a:extLst>
              <a:ext uri="{FF2B5EF4-FFF2-40B4-BE49-F238E27FC236}">
                <a16:creationId xmlns:a16="http://schemas.microsoft.com/office/drawing/2014/main" id="{FC152CE3-CA96-C95E-8524-3E2E777661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515" y="5650732"/>
            <a:ext cx="864000" cy="648000"/>
          </a:xfrm>
          <a:prstGeom prst="rect">
            <a:avLst/>
          </a:prstGeom>
        </p:spPr>
      </p:pic>
      <p:pic>
        <p:nvPicPr>
          <p:cNvPr id="51" name="図 50">
            <a:extLst>
              <a:ext uri="{FF2B5EF4-FFF2-40B4-BE49-F238E27FC236}">
                <a16:creationId xmlns:a16="http://schemas.microsoft.com/office/drawing/2014/main" id="{17DEB12C-001F-C3E4-55D6-B3335D8F00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5310" y="5650732"/>
            <a:ext cx="864000" cy="648000"/>
          </a:xfrm>
          <a:prstGeom prst="rect">
            <a:avLst/>
          </a:prstGeom>
        </p:spPr>
      </p:pic>
      <p:pic>
        <p:nvPicPr>
          <p:cNvPr id="53" name="図 52">
            <a:extLst>
              <a:ext uri="{FF2B5EF4-FFF2-40B4-BE49-F238E27FC236}">
                <a16:creationId xmlns:a16="http://schemas.microsoft.com/office/drawing/2014/main" id="{42350EDA-4491-CE5F-D4FD-326D13FBFF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8028" y="5650732"/>
            <a:ext cx="864000" cy="648000"/>
          </a:xfrm>
          <a:prstGeom prst="rect">
            <a:avLst/>
          </a:prstGeom>
        </p:spPr>
      </p:pic>
      <p:sp>
        <p:nvSpPr>
          <p:cNvPr id="54" name="テキスト ボックス 53">
            <a:extLst>
              <a:ext uri="{FF2B5EF4-FFF2-40B4-BE49-F238E27FC236}">
                <a16:creationId xmlns:a16="http://schemas.microsoft.com/office/drawing/2014/main" id="{89B8E244-C2A1-002C-B61C-8C6FC9A2C23B}"/>
              </a:ext>
            </a:extLst>
          </p:cNvPr>
          <p:cNvSpPr txBox="1"/>
          <p:nvPr/>
        </p:nvSpPr>
        <p:spPr>
          <a:xfrm>
            <a:off x="527306" y="6211084"/>
            <a:ext cx="128240" cy="85931"/>
          </a:xfrm>
          <a:prstGeom prst="rect">
            <a:avLst/>
          </a:prstGeom>
          <a:solidFill>
            <a:schemeClr val="bg1"/>
          </a:solidFill>
        </p:spPr>
        <p:txBody>
          <a:bodyPr wrap="none" lIns="0" tIns="10800" rIns="0" bIns="10800" rtlCol="0">
            <a:spAutoFit/>
          </a:bodyPr>
          <a:lstStyle/>
          <a:p>
            <a:pPr>
              <a:lnSpc>
                <a:spcPts val="500"/>
              </a:lnSpc>
            </a:pPr>
            <a:r>
              <a:rPr lang="en-US" altLang="ja-JP" sz="500" dirty="0">
                <a:latin typeface="Meiryo UI" panose="020B0604030504040204" pitchFamily="50" charset="-128"/>
                <a:ea typeface="Meiryo UI" panose="020B0604030504040204" pitchFamily="50" charset="-128"/>
              </a:rPr>
              <a:t>H24</a:t>
            </a:r>
            <a:endParaRPr lang="ja-JP" altLang="en-US" sz="500" dirty="0">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362B343C-F7CC-B221-77D9-2387807E9F25}"/>
              </a:ext>
            </a:extLst>
          </p:cNvPr>
          <p:cNvSpPr txBox="1"/>
          <p:nvPr/>
        </p:nvSpPr>
        <p:spPr>
          <a:xfrm>
            <a:off x="1484423" y="6211083"/>
            <a:ext cx="138466" cy="85931"/>
          </a:xfrm>
          <a:prstGeom prst="rect">
            <a:avLst/>
          </a:prstGeom>
          <a:solidFill>
            <a:schemeClr val="bg1"/>
          </a:solidFill>
        </p:spPr>
        <p:txBody>
          <a:bodyPr wrap="square" lIns="0" tIns="10800" rIns="0" bIns="10800" rtlCol="0">
            <a:spAutoFit/>
          </a:bodyPr>
          <a:lstStyle/>
          <a:p>
            <a:pPr>
              <a:lnSpc>
                <a:spcPts val="500"/>
              </a:lnSpc>
            </a:pPr>
            <a:r>
              <a:rPr lang="en-US" altLang="ja-JP" sz="500" dirty="0">
                <a:latin typeface="Meiryo UI" panose="020B0604030504040204" pitchFamily="50" charset="-128"/>
                <a:ea typeface="Meiryo UI" panose="020B0604030504040204" pitchFamily="50" charset="-128"/>
              </a:rPr>
              <a:t>H25</a:t>
            </a:r>
            <a:endParaRPr lang="ja-JP" altLang="en-US" sz="500" dirty="0">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665485C1-E02E-898F-77F6-E597CAAE616E}"/>
              </a:ext>
            </a:extLst>
          </p:cNvPr>
          <p:cNvSpPr txBox="1"/>
          <p:nvPr/>
        </p:nvSpPr>
        <p:spPr>
          <a:xfrm>
            <a:off x="2448028" y="6211918"/>
            <a:ext cx="83356" cy="85931"/>
          </a:xfrm>
          <a:prstGeom prst="rect">
            <a:avLst/>
          </a:prstGeom>
          <a:solidFill>
            <a:schemeClr val="bg1"/>
          </a:solidFill>
        </p:spPr>
        <p:txBody>
          <a:bodyPr wrap="none" lIns="0" tIns="10800" rIns="0" bIns="10800" rtlCol="0">
            <a:spAutoFit/>
          </a:bodyPr>
          <a:lstStyle/>
          <a:p>
            <a:pPr>
              <a:lnSpc>
                <a:spcPts val="500"/>
              </a:lnSpc>
            </a:pPr>
            <a:r>
              <a:rPr lang="en-US" altLang="ja-JP" sz="500" dirty="0">
                <a:latin typeface="Meiryo UI" panose="020B0604030504040204" pitchFamily="50" charset="-128"/>
                <a:ea typeface="Meiryo UI" panose="020B0604030504040204" pitchFamily="50" charset="-128"/>
              </a:rPr>
              <a:t>R3</a:t>
            </a:r>
            <a:endParaRPr lang="ja-JP" altLang="en-US" sz="500" dirty="0">
              <a:latin typeface="Meiryo UI" panose="020B0604030504040204" pitchFamily="50" charset="-128"/>
              <a:ea typeface="Meiryo UI" panose="020B0604030504040204" pitchFamily="50" charset="-128"/>
            </a:endParaRPr>
          </a:p>
        </p:txBody>
      </p:sp>
      <p:sp>
        <p:nvSpPr>
          <p:cNvPr id="62" name="二等辺三角形 61">
            <a:extLst>
              <a:ext uri="{FF2B5EF4-FFF2-40B4-BE49-F238E27FC236}">
                <a16:creationId xmlns:a16="http://schemas.microsoft.com/office/drawing/2014/main" id="{85BE8D4C-222C-CFEF-BA72-C94C1FBB3C08}"/>
              </a:ext>
            </a:extLst>
          </p:cNvPr>
          <p:cNvSpPr/>
          <p:nvPr/>
        </p:nvSpPr>
        <p:spPr>
          <a:xfrm rot="16200000" flipV="1">
            <a:off x="1318729" y="5956732"/>
            <a:ext cx="216000" cy="36000"/>
          </a:xfrm>
          <a:prstGeom prst="triangle">
            <a:avLst/>
          </a:prstGeom>
          <a:solidFill>
            <a:srgbClr val="D4575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a:extLst>
              <a:ext uri="{FF2B5EF4-FFF2-40B4-BE49-F238E27FC236}">
                <a16:creationId xmlns:a16="http://schemas.microsoft.com/office/drawing/2014/main" id="{CC757391-36B2-CEE3-AFF8-8E0250DBFF00}"/>
              </a:ext>
            </a:extLst>
          </p:cNvPr>
          <p:cNvSpPr/>
          <p:nvPr/>
        </p:nvSpPr>
        <p:spPr>
          <a:xfrm rot="16200000" flipV="1">
            <a:off x="2299891" y="5956732"/>
            <a:ext cx="216000" cy="36000"/>
          </a:xfrm>
          <a:prstGeom prst="triangle">
            <a:avLst/>
          </a:prstGeom>
          <a:solidFill>
            <a:srgbClr val="D4575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Rectangle 10">
            <a:extLst>
              <a:ext uri="{FF2B5EF4-FFF2-40B4-BE49-F238E27FC236}">
                <a16:creationId xmlns:a16="http://schemas.microsoft.com/office/drawing/2014/main" id="{F6242907-7241-4BD1-D343-46BCA365C4F8}"/>
              </a:ext>
            </a:extLst>
          </p:cNvPr>
          <p:cNvSpPr>
            <a:spLocks noChangeArrowheads="1"/>
          </p:cNvSpPr>
          <p:nvPr/>
        </p:nvSpPr>
        <p:spPr>
          <a:xfrm>
            <a:off x="1469524" y="6305003"/>
            <a:ext cx="941312" cy="137801"/>
          </a:xfrm>
          <a:prstGeom prst="rect">
            <a:avLst/>
          </a:prstGeom>
          <a:noFill/>
          <a:ln>
            <a:noFill/>
          </a:ln>
        </p:spPr>
        <p:txBody>
          <a:bodyPr wrap="square" lIns="60269" tIns="30134" rIns="60269" bIns="30134">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53156" eaLnBrk="1" hangingPunct="1">
              <a:spcBef>
                <a:spcPct val="20000"/>
              </a:spcBef>
              <a:defRPr/>
            </a:pPr>
            <a:r>
              <a:rPr lang="ja-JP" altLang="en-US" sz="500" b="1" dirty="0">
                <a:solidFill>
                  <a:schemeClr val="tx1">
                    <a:lumMod val="85000"/>
                    <a:lumOff val="15000"/>
                  </a:schemeClr>
                </a:solidFill>
                <a:latin typeface="Meiryo UI" panose="020B0604030504040204" pitchFamily="50" charset="-128"/>
                <a:ea typeface="Meiryo UI" panose="020B0604030504040204" pitchFamily="50" charset="-128"/>
              </a:rPr>
              <a:t>樹木の択伐（機能維持増進）</a:t>
            </a:r>
          </a:p>
        </p:txBody>
      </p:sp>
      <p:sp>
        <p:nvSpPr>
          <p:cNvPr id="65" name="Rectangle 10">
            <a:extLst>
              <a:ext uri="{FF2B5EF4-FFF2-40B4-BE49-F238E27FC236}">
                <a16:creationId xmlns:a16="http://schemas.microsoft.com/office/drawing/2014/main" id="{5D21B03E-A1F3-4803-43F9-CE067B4AF347}"/>
              </a:ext>
            </a:extLst>
          </p:cNvPr>
          <p:cNvSpPr>
            <a:spLocks noChangeArrowheads="1"/>
          </p:cNvSpPr>
          <p:nvPr/>
        </p:nvSpPr>
        <p:spPr>
          <a:xfrm>
            <a:off x="2449496" y="6304700"/>
            <a:ext cx="858544" cy="137801"/>
          </a:xfrm>
          <a:prstGeom prst="rect">
            <a:avLst/>
          </a:prstGeom>
          <a:noFill/>
          <a:ln>
            <a:noFill/>
          </a:ln>
        </p:spPr>
        <p:txBody>
          <a:bodyPr wrap="square" lIns="60269" tIns="30134" rIns="60269" bIns="30134">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653156" eaLnBrk="1" hangingPunct="1">
              <a:spcBef>
                <a:spcPct val="20000"/>
              </a:spcBef>
              <a:defRPr/>
            </a:pPr>
            <a:r>
              <a:rPr lang="ja-JP" altLang="en-US" sz="500" dirty="0">
                <a:solidFill>
                  <a:schemeClr val="tx1">
                    <a:lumMod val="85000"/>
                    <a:lumOff val="15000"/>
                  </a:schemeClr>
                </a:solidFill>
                <a:latin typeface="Meiryo UI" panose="020B0604030504040204" pitchFamily="50" charset="-128"/>
                <a:ea typeface="Meiryo UI" panose="020B0604030504040204" pitchFamily="50" charset="-128"/>
              </a:rPr>
              <a:t>安全に再生された樹林</a:t>
            </a:r>
          </a:p>
        </p:txBody>
      </p:sp>
      <p:sp>
        <p:nvSpPr>
          <p:cNvPr id="67" name="テキスト ボックス 66">
            <a:extLst>
              <a:ext uri="{FF2B5EF4-FFF2-40B4-BE49-F238E27FC236}">
                <a16:creationId xmlns:a16="http://schemas.microsoft.com/office/drawing/2014/main" id="{C006016A-4F46-6527-C98A-D4DAE16F49ED}"/>
              </a:ext>
            </a:extLst>
          </p:cNvPr>
          <p:cNvSpPr txBox="1"/>
          <p:nvPr/>
        </p:nvSpPr>
        <p:spPr>
          <a:xfrm>
            <a:off x="4690103" y="5330474"/>
            <a:ext cx="862580" cy="215444"/>
          </a:xfrm>
          <a:prstGeom prst="rect">
            <a:avLst/>
          </a:prstGeom>
          <a:noFill/>
        </p:spPr>
        <p:txBody>
          <a:bodyPr wrap="square">
            <a:spAutoFit/>
          </a:bodyPr>
          <a:lstStyle/>
          <a:p>
            <a:r>
              <a:rPr lang="ja-JP" altLang="en-US" sz="800" dirty="0">
                <a:solidFill>
                  <a:schemeClr val="tx1">
                    <a:lumMod val="85000"/>
                    <a:lumOff val="15000"/>
                  </a:schemeClr>
                </a:solidFill>
                <a:latin typeface="Meiryo UI" panose="020B0604030504040204" pitchFamily="50" charset="-128"/>
                <a:ea typeface="Meiryo UI" panose="020B0604030504040204" pitchFamily="50" charset="-128"/>
              </a:rPr>
              <a:t>＜予算・税制＞</a:t>
            </a:r>
            <a:endParaRPr lang="ja-JP" altLang="en-US" sz="800" dirty="0"/>
          </a:p>
        </p:txBody>
      </p:sp>
      <p:sp>
        <p:nvSpPr>
          <p:cNvPr id="68" name="テキスト ボックス 67">
            <a:extLst>
              <a:ext uri="{FF2B5EF4-FFF2-40B4-BE49-F238E27FC236}">
                <a16:creationId xmlns:a16="http://schemas.microsoft.com/office/drawing/2014/main" id="{433C8CA1-E4B6-267B-030F-077EF7105173}"/>
              </a:ext>
            </a:extLst>
          </p:cNvPr>
          <p:cNvSpPr txBox="1"/>
          <p:nvPr/>
        </p:nvSpPr>
        <p:spPr>
          <a:xfrm>
            <a:off x="6420935" y="6181738"/>
            <a:ext cx="862580" cy="215444"/>
          </a:xfrm>
          <a:prstGeom prst="rect">
            <a:avLst/>
          </a:prstGeom>
          <a:noFill/>
        </p:spPr>
        <p:txBody>
          <a:bodyPr wrap="square">
            <a:spAutoFit/>
          </a:bodyPr>
          <a:lstStyle/>
          <a:p>
            <a:r>
              <a:rPr lang="ja-JP" altLang="en-US" sz="800" dirty="0">
                <a:solidFill>
                  <a:schemeClr val="tx1">
                    <a:lumMod val="85000"/>
                    <a:lumOff val="15000"/>
                  </a:schemeClr>
                </a:solidFill>
                <a:latin typeface="Meiryo UI" panose="020B0604030504040204" pitchFamily="50" charset="-128"/>
                <a:ea typeface="Meiryo UI" panose="020B0604030504040204" pitchFamily="50" charset="-128"/>
              </a:rPr>
              <a:t>＜予算＞</a:t>
            </a:r>
            <a:endParaRPr lang="ja-JP" altLang="en-US" sz="800" dirty="0"/>
          </a:p>
        </p:txBody>
      </p:sp>
      <p:sp>
        <p:nvSpPr>
          <p:cNvPr id="71" name="L 字 70">
            <a:extLst>
              <a:ext uri="{FF2B5EF4-FFF2-40B4-BE49-F238E27FC236}">
                <a16:creationId xmlns:a16="http://schemas.microsoft.com/office/drawing/2014/main" id="{33D5F7B9-BC0F-C18B-8636-68279BC58050}"/>
              </a:ext>
            </a:extLst>
          </p:cNvPr>
          <p:cNvSpPr/>
          <p:nvPr/>
        </p:nvSpPr>
        <p:spPr>
          <a:xfrm rot="16200000">
            <a:off x="5759318" y="2360399"/>
            <a:ext cx="3966270" cy="4178295"/>
          </a:xfrm>
          <a:prstGeom prst="corner">
            <a:avLst>
              <a:gd name="adj1" fmla="val 53042"/>
              <a:gd name="adj2" fmla="val 100000"/>
            </a:avLst>
          </a:prstGeom>
          <a:noFill/>
          <a:ln w="19050">
            <a:solidFill>
              <a:srgbClr val="7BA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5653305" y="2389697"/>
            <a:ext cx="3744000" cy="216000"/>
          </a:xfrm>
          <a:prstGeom prst="roundRect">
            <a:avLst/>
          </a:prstGeom>
          <a:solidFill>
            <a:srgbClr val="7BA4A8"/>
          </a:solidFill>
          <a:ln w="19050">
            <a:solidFill>
              <a:srgbClr val="7BA4A8"/>
            </a:solidFill>
          </a:ln>
        </p:spPr>
        <p:style>
          <a:lnRef idx="2">
            <a:schemeClr val="accent1">
              <a:shade val="50000"/>
            </a:schemeClr>
          </a:lnRef>
          <a:fillRef idx="1">
            <a:schemeClr val="accent1"/>
          </a:fillRef>
          <a:effectRef idx="0">
            <a:schemeClr val="accent1"/>
          </a:effectRef>
          <a:fontRef idx="minor">
            <a:schemeClr val="lt1"/>
          </a:fontRef>
        </p:style>
        <p:txBody>
          <a:bodyPr lIns="39000" rIns="39000" rtlCol="0" anchor="ctr"/>
          <a:lstStyle/>
          <a:p>
            <a:r>
              <a:rPr lang="ja-JP" altLang="en-US" sz="1200" b="1" dirty="0">
                <a:solidFill>
                  <a:schemeClr val="bg1"/>
                </a:solidFill>
                <a:latin typeface="Meiryo UI" panose="020B0604030504040204" pitchFamily="50" charset="-128"/>
                <a:ea typeface="Meiryo UI" panose="020B0604030504040204" pitchFamily="50" charset="-128"/>
              </a:rPr>
              <a:t>３．緑と調和した都市環境整備への民間投資の呼び込み</a:t>
            </a:r>
          </a:p>
        </p:txBody>
      </p:sp>
      <p:sp>
        <p:nvSpPr>
          <p:cNvPr id="6" name="正方形/長方形 5">
            <a:extLst>
              <a:ext uri="{FF2B5EF4-FFF2-40B4-BE49-F238E27FC236}">
                <a16:creationId xmlns:a16="http://schemas.microsoft.com/office/drawing/2014/main" id="{DDDC0FC2-7426-A418-CD1C-B2E400C3D1C5}"/>
              </a:ext>
            </a:extLst>
          </p:cNvPr>
          <p:cNvSpPr/>
          <p:nvPr/>
        </p:nvSpPr>
        <p:spPr>
          <a:xfrm>
            <a:off x="5925728" y="19922"/>
            <a:ext cx="2191434" cy="42415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ja-JP" altLang="en-US" sz="1400" b="1" dirty="0">
                <a:solidFill>
                  <a:srgbClr val="C00000"/>
                </a:solidFill>
                <a:latin typeface="Meiryo UI" panose="020B0604030504040204" pitchFamily="50" charset="-128"/>
                <a:ea typeface="Meiryo UI" panose="020B0604030504040204" pitchFamily="50" charset="-128"/>
              </a:rPr>
              <a:t>公布　</a:t>
            </a:r>
            <a:r>
              <a:rPr kumimoji="1" lang="ja-JP" altLang="en-US" sz="1400" b="1" dirty="0">
                <a:solidFill>
                  <a:srgbClr val="C00000"/>
                </a:solidFill>
                <a:latin typeface="Meiryo UI" panose="020B0604030504040204" pitchFamily="50" charset="-128"/>
                <a:ea typeface="Meiryo UI" panose="020B0604030504040204" pitchFamily="50" charset="-128"/>
              </a:rPr>
              <a:t>令和６年５月</a:t>
            </a:r>
            <a:r>
              <a:rPr kumimoji="1" lang="en-US" altLang="ja-JP" sz="1400" b="1" dirty="0">
                <a:solidFill>
                  <a:srgbClr val="C00000"/>
                </a:solidFill>
                <a:latin typeface="Meiryo UI" panose="020B0604030504040204" pitchFamily="50" charset="-128"/>
                <a:ea typeface="Meiryo UI" panose="020B0604030504040204" pitchFamily="50" charset="-128"/>
              </a:rPr>
              <a:t>29</a:t>
            </a:r>
            <a:r>
              <a:rPr kumimoji="1" lang="ja-JP" altLang="en-US" sz="1400" b="1" dirty="0">
                <a:solidFill>
                  <a:srgbClr val="C00000"/>
                </a:solidFill>
                <a:latin typeface="Meiryo UI" panose="020B0604030504040204" pitchFamily="50" charset="-128"/>
                <a:ea typeface="Meiryo UI" panose="020B0604030504040204" pitchFamily="50" charset="-128"/>
              </a:rPr>
              <a:t>日</a:t>
            </a:r>
            <a:endParaRPr kumimoji="1" lang="en-US" altLang="ja-JP" sz="1400" b="1" dirty="0">
              <a:solidFill>
                <a:srgbClr val="C00000"/>
              </a:solidFill>
              <a:latin typeface="Meiryo UI" panose="020B0604030504040204" pitchFamily="50" charset="-128"/>
              <a:ea typeface="Meiryo UI" panose="020B0604030504040204" pitchFamily="50" charset="-128"/>
            </a:endParaRPr>
          </a:p>
          <a:p>
            <a:r>
              <a:rPr lang="ja-JP" altLang="en-US" sz="1400" b="1" dirty="0">
                <a:solidFill>
                  <a:srgbClr val="C00000"/>
                </a:solidFill>
                <a:latin typeface="Meiryo UI" panose="020B0604030504040204" pitchFamily="50" charset="-128"/>
                <a:ea typeface="Meiryo UI" panose="020B0604030504040204" pitchFamily="50" charset="-128"/>
              </a:rPr>
              <a:t>施行　令和６年</a:t>
            </a:r>
            <a:r>
              <a:rPr lang="en-US" altLang="ja-JP" sz="1400" b="1" dirty="0">
                <a:solidFill>
                  <a:srgbClr val="C00000"/>
                </a:solidFill>
                <a:latin typeface="Meiryo UI" panose="020B0604030504040204" pitchFamily="50" charset="-128"/>
                <a:ea typeface="Meiryo UI" panose="020B0604030504040204" pitchFamily="50" charset="-128"/>
              </a:rPr>
              <a:t>11</a:t>
            </a:r>
            <a:r>
              <a:rPr lang="ja-JP" altLang="en-US" sz="1400" b="1" dirty="0">
                <a:solidFill>
                  <a:srgbClr val="C00000"/>
                </a:solidFill>
                <a:latin typeface="Meiryo UI" panose="020B0604030504040204" pitchFamily="50" charset="-128"/>
                <a:ea typeface="Meiryo UI" panose="020B0604030504040204" pitchFamily="50" charset="-128"/>
              </a:rPr>
              <a:t>月８日</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66" name="四角形: 角を丸くする 65">
            <a:extLst>
              <a:ext uri="{FF2B5EF4-FFF2-40B4-BE49-F238E27FC236}">
                <a16:creationId xmlns:a16="http://schemas.microsoft.com/office/drawing/2014/main" id="{C49362EF-BA9D-2FA5-0220-159F3A3D7DE1}"/>
              </a:ext>
            </a:extLst>
          </p:cNvPr>
          <p:cNvSpPr/>
          <p:nvPr/>
        </p:nvSpPr>
        <p:spPr>
          <a:xfrm>
            <a:off x="136951" y="3026961"/>
            <a:ext cx="4231166" cy="2338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スライド番号プレースホルダー 27">
            <a:extLst>
              <a:ext uri="{FF2B5EF4-FFF2-40B4-BE49-F238E27FC236}">
                <a16:creationId xmlns:a16="http://schemas.microsoft.com/office/drawing/2014/main" id="{93B920FC-7E80-CA6F-3926-D7C14BCB5BD7}"/>
              </a:ext>
            </a:extLst>
          </p:cNvPr>
          <p:cNvSpPr>
            <a:spLocks noGrp="1"/>
          </p:cNvSpPr>
          <p:nvPr>
            <p:ph type="sldNum" sz="quarter" idx="12"/>
          </p:nvPr>
        </p:nvSpPr>
        <p:spPr>
          <a:xfrm>
            <a:off x="9345612" y="6480722"/>
            <a:ext cx="503932" cy="332654"/>
          </a:xfrm>
        </p:spPr>
        <p:txBody>
          <a:bodyPr/>
          <a:lstStyle/>
          <a:p>
            <a:pPr>
              <a:defRPr/>
            </a:pPr>
            <a:fld id="{651FC12D-27C1-4F31-90C9-A93D49E44687}" type="slidenum">
              <a:rPr lang="en-US" altLang="ja-JP" smtClean="0"/>
              <a:pPr>
                <a:defRPr/>
              </a:pPr>
              <a:t>1</a:t>
            </a:fld>
            <a:endParaRPr lang="en-US" altLang="ja-JP"/>
          </a:p>
        </p:txBody>
      </p:sp>
    </p:spTree>
    <p:extLst>
      <p:ext uri="{BB962C8B-B14F-4D97-AF65-F5344CB8AC3E}">
        <p14:creationId xmlns:p14="http://schemas.microsoft.com/office/powerpoint/2010/main" val="188076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図 68"/>
          <p:cNvPicPr>
            <a:picLocks noChangeAspect="1"/>
          </p:cNvPicPr>
          <p:nvPr/>
        </p:nvPicPr>
        <p:blipFill>
          <a:blip r:embed="rId2"/>
          <a:stretch>
            <a:fillRect/>
          </a:stretch>
        </p:blipFill>
        <p:spPr>
          <a:xfrm>
            <a:off x="2665868" y="5453342"/>
            <a:ext cx="1969178" cy="1156285"/>
          </a:xfrm>
          <a:prstGeom prst="rect">
            <a:avLst/>
          </a:prstGeom>
        </p:spPr>
      </p:pic>
      <p:sp>
        <p:nvSpPr>
          <p:cNvPr id="34" name="正方形/長方形 33"/>
          <p:cNvSpPr/>
          <p:nvPr/>
        </p:nvSpPr>
        <p:spPr>
          <a:xfrm>
            <a:off x="4773512" y="3840688"/>
            <a:ext cx="4860008" cy="2952000"/>
          </a:xfrm>
          <a:prstGeom prst="rect">
            <a:avLst/>
          </a:prstGeom>
          <a:noFill/>
          <a:ln w="19050">
            <a:solidFill>
              <a:srgbClr val="7BA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6" name="タイトル 15"/>
          <p:cNvSpPr>
            <a:spLocks noGrp="1"/>
          </p:cNvSpPr>
          <p:nvPr>
            <p:ph type="title"/>
          </p:nvPr>
        </p:nvSpPr>
        <p:spPr>
          <a:xfrm>
            <a:off x="-1" y="0"/>
            <a:ext cx="8424000" cy="476250"/>
          </a:xfrm>
        </p:spPr>
        <p:txBody>
          <a:bodyPr/>
          <a:lstStyle/>
          <a:p>
            <a:r>
              <a:rPr lang="ja-JP" altLang="en-US" sz="2400" dirty="0"/>
              <a:t>国主導による戦略的な都市緑地の確保</a:t>
            </a:r>
          </a:p>
        </p:txBody>
      </p:sp>
      <p:sp>
        <p:nvSpPr>
          <p:cNvPr id="18" name="正方形/長方形 17"/>
          <p:cNvSpPr/>
          <p:nvPr/>
        </p:nvSpPr>
        <p:spPr>
          <a:xfrm>
            <a:off x="145199" y="997335"/>
            <a:ext cx="9396000" cy="1080000"/>
          </a:xfrm>
          <a:prstGeom prst="rect">
            <a:avLst/>
          </a:prstGeom>
          <a:noFill/>
          <a:ln w="19050">
            <a:solidFill>
              <a:srgbClr val="7D5642"/>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36000" rtlCol="0" anchor="t"/>
          <a:lstStyle/>
          <a:p>
            <a:pPr marL="179998" marR="0" lvl="0" indent="-457195" algn="l" defTabSz="1320689"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　都市における</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緑地の重要性</a:t>
            </a: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や、緑のネットワークを含む</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質・量両面での緑地の確保の必要性</a:t>
            </a: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の高まり。</a:t>
            </a:r>
            <a:endParaRPr kumimoji="1" lang="en-US" altLang="ja-JP"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endParaRPr>
          </a:p>
          <a:p>
            <a:pPr marL="179998" marR="0" lvl="0" indent="-457195" algn="l" defTabSz="1320689" rtl="0" eaLnBrk="1" fontAlgn="base" latinLnBrk="0" hangingPunct="1">
              <a:lnSpc>
                <a:spcPct val="100000"/>
              </a:lnSpc>
              <a:spcBef>
                <a:spcPts val="300"/>
              </a:spcBef>
              <a:spcAft>
                <a:spcPct val="0"/>
              </a:spcAft>
              <a:buClrTx/>
              <a:buSzTx/>
              <a:buFontTx/>
              <a:buNone/>
              <a:tabLst/>
              <a:defRPr/>
            </a:pP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　これを踏まえ、都市緑地行政を一層推進するため、</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国が目標</a:t>
            </a: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や</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官民の取組の方向性を示す</a:t>
            </a: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必要。</a:t>
            </a:r>
            <a:endParaRPr kumimoji="1" lang="en-US" altLang="ja-JP"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endParaRPr>
          </a:p>
          <a:p>
            <a:pPr marL="179998" marR="0" lvl="0" indent="-457195" algn="l" defTabSz="1320689" rtl="0" eaLnBrk="1" fontAlgn="base" latinLnBrk="0" hangingPunct="1">
              <a:lnSpc>
                <a:spcPct val="100000"/>
              </a:lnSpc>
              <a:spcBef>
                <a:spcPts val="300"/>
              </a:spcBef>
              <a:spcAft>
                <a:spcPct val="0"/>
              </a:spcAft>
              <a:buClrTx/>
              <a:buSzTx/>
              <a:buFontTx/>
              <a:buNone/>
              <a:tabLst/>
              <a:defRPr/>
            </a:pP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　また、市区町村をまたがるような</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広域性・ネットワーク性を有する緑地</a:t>
            </a: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を、</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総合的・計画的に保全・創出</a:t>
            </a: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する必要。</a:t>
            </a:r>
            <a:endParaRPr kumimoji="1" lang="en-US" altLang="ja-JP" sz="14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145199" y="2333093"/>
            <a:ext cx="9396000" cy="1116000"/>
          </a:xfrm>
          <a:prstGeom prst="rect">
            <a:avLst/>
          </a:prstGeom>
          <a:noFill/>
          <a:ln w="19050">
            <a:solidFill>
              <a:srgbClr val="015249"/>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0" bIns="36000" rtlCol="0" anchor="t"/>
          <a:lstStyle/>
          <a:p>
            <a:pPr marL="179998" marR="0" lvl="0" indent="-457195" algn="l" defTabSz="1320689"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国土交通大臣が</a:t>
            </a: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都市における緑地の保全等に関する</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基本方針を策定</a:t>
            </a: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endParaRPr>
          </a:p>
          <a:p>
            <a:pPr marL="179998" marR="0" lvl="0" indent="-457195" algn="l" defTabSz="1320689"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　　（基本方針に定める内容のイメージ）　</a:t>
            </a:r>
          </a:p>
          <a:p>
            <a:pPr marL="179998" marR="0" lvl="0" indent="-457195" algn="l" defTabSz="1320689"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　　　緑地の保全及び緑化の推進の意義・目標／緑地に関する基本的な事項（緑地のあるべき姿、発揮すべき機能等）／政府が実施すべき施策　等</a:t>
            </a:r>
            <a:endParaRPr kumimoji="1" lang="en-US" altLang="ja-JP" sz="12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endParaRPr>
          </a:p>
          <a:p>
            <a:pPr marL="179998" marR="0" lvl="0" indent="-457195" algn="l" defTabSz="1320689" rtl="0" eaLnBrk="1" fontAlgn="base" latinLnBrk="0" hangingPunct="1">
              <a:lnSpc>
                <a:spcPct val="100000"/>
              </a:lnSpc>
              <a:spcBef>
                <a:spcPts val="300"/>
              </a:spcBef>
              <a:spcAft>
                <a:spcPct val="0"/>
              </a:spcAft>
              <a:buClrTx/>
              <a:buSzTx/>
              <a:buFontTx/>
              <a:buNone/>
              <a:tabLst/>
              <a:defRPr/>
            </a:pP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都道府県が</a:t>
            </a: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都市における緑地の保全等に関する</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広域計画を策定</a:t>
            </a: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a:t>
            </a:r>
          </a:p>
        </p:txBody>
      </p:sp>
      <p:sp>
        <p:nvSpPr>
          <p:cNvPr id="20" name="角丸四角形 19"/>
          <p:cNvSpPr/>
          <p:nvPr/>
        </p:nvSpPr>
        <p:spPr>
          <a:xfrm>
            <a:off x="145199" y="2271988"/>
            <a:ext cx="1368000" cy="234000"/>
          </a:xfrm>
          <a:prstGeom prst="roundRect">
            <a:avLst/>
          </a:prstGeom>
          <a:solidFill>
            <a:srgbClr val="015249"/>
          </a:solidFill>
          <a:ln w="19050">
            <a:solidFill>
              <a:srgbClr val="015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概要</a:t>
            </a:r>
          </a:p>
        </p:txBody>
      </p:sp>
      <p:sp>
        <p:nvSpPr>
          <p:cNvPr id="21" name="角丸四角形 20"/>
          <p:cNvSpPr/>
          <p:nvPr/>
        </p:nvSpPr>
        <p:spPr>
          <a:xfrm>
            <a:off x="145199" y="921892"/>
            <a:ext cx="1368000" cy="234000"/>
          </a:xfrm>
          <a:prstGeom prst="roundRect">
            <a:avLst/>
          </a:prstGeom>
          <a:solidFill>
            <a:srgbClr val="7D5642"/>
          </a:solidFill>
          <a:ln w="19050">
            <a:solidFill>
              <a:srgbClr val="7D5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背景・必要性</a:t>
            </a:r>
          </a:p>
        </p:txBody>
      </p:sp>
      <p:sp>
        <p:nvSpPr>
          <p:cNvPr id="23" name="二等辺三角形 22"/>
          <p:cNvSpPr/>
          <p:nvPr/>
        </p:nvSpPr>
        <p:spPr>
          <a:xfrm flipV="1">
            <a:off x="3925199" y="2145557"/>
            <a:ext cx="1800000" cy="144000"/>
          </a:xfrm>
          <a:prstGeom prst="triangle">
            <a:avLst/>
          </a:prstGeom>
          <a:solidFill>
            <a:srgbClr val="0152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3" name="角丸四角形 32"/>
          <p:cNvSpPr/>
          <p:nvPr/>
        </p:nvSpPr>
        <p:spPr>
          <a:xfrm>
            <a:off x="4773512" y="3761555"/>
            <a:ext cx="4608000" cy="288000"/>
          </a:xfrm>
          <a:prstGeom prst="roundRect">
            <a:avLst/>
          </a:prstGeom>
          <a:solidFill>
            <a:srgbClr val="7BA4A8"/>
          </a:solidFill>
          <a:ln w="19050">
            <a:solidFill>
              <a:srgbClr val="7BA4A8"/>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39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②都市計画における緑地の位置付けの向上</a:t>
            </a:r>
            <a:r>
              <a:rPr kumimoji="1" lang="en-US" altLang="ja-JP"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都市計画法</a:t>
            </a:r>
            <a:r>
              <a:rPr kumimoji="1" lang="en-US" altLang="ja-JP"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p:cNvSpPr/>
          <p:nvPr/>
        </p:nvSpPr>
        <p:spPr>
          <a:xfrm>
            <a:off x="4845522" y="4228912"/>
            <a:ext cx="4716000" cy="1044000"/>
          </a:xfrm>
          <a:prstGeom prst="rect">
            <a:avLst/>
          </a:prstGeom>
          <a:noFill/>
          <a:ln w="19050">
            <a:solidFill>
              <a:srgbClr val="7D5642"/>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36000" rtlCol="0" anchor="t"/>
          <a:lstStyle/>
          <a:p>
            <a:pPr marL="179998" marR="0" lvl="0" indent="-457195" algn="just" defTabSz="1320689"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　都市緑地の質・量両面での確保のためには、まちづくりの基盤となる</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都市計画の段階において</a:t>
            </a: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緑地の意義や必要性が十分に考慮される必要</a:t>
            </a: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endParaRPr>
          </a:p>
        </p:txBody>
      </p:sp>
      <p:sp>
        <p:nvSpPr>
          <p:cNvPr id="36" name="正方形/長方形 35"/>
          <p:cNvSpPr/>
          <p:nvPr/>
        </p:nvSpPr>
        <p:spPr>
          <a:xfrm>
            <a:off x="4845522" y="5663317"/>
            <a:ext cx="4715567" cy="1044000"/>
          </a:xfrm>
          <a:prstGeom prst="rect">
            <a:avLst/>
          </a:prstGeom>
          <a:noFill/>
          <a:ln w="19050">
            <a:solidFill>
              <a:srgbClr val="015249"/>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36000" rtlCol="0" anchor="t"/>
          <a:lstStyle/>
          <a:p>
            <a:pPr marL="179998" marR="0" lvl="0" indent="-457195" algn="l" defTabSz="1320689"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都市計画を定める際の基準</a:t>
            </a: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に、</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（緑地を含む）</a:t>
            </a:r>
            <a:r>
              <a:rPr kumimoji="1" lang="ja-JP" altLang="en-US"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自然的環境の整備・保全の重要性」を位置付け。</a:t>
            </a:r>
            <a:endParaRPr kumimoji="1" lang="en-US" altLang="ja-JP" sz="1600" b="1"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endParaRPr>
          </a:p>
          <a:p>
            <a:pPr marL="179998" marR="0" lvl="0" indent="-457195" algn="l" defTabSz="1320689" rtl="0" eaLnBrk="1" fontAlgn="base" latinLnBrk="0" hangingPunct="1">
              <a:lnSpc>
                <a:spcPct val="100000"/>
              </a:lnSpc>
              <a:spcBef>
                <a:spcPts val="300"/>
              </a:spcBef>
              <a:spcAft>
                <a:spcPct val="0"/>
              </a:spcAft>
              <a:buClrTx/>
              <a:buSzTx/>
              <a:buFontTx/>
              <a:buNone/>
              <a:tabLst/>
              <a:defRPr/>
            </a:pPr>
            <a:r>
              <a:rPr kumimoji="1" lang="ja-JP" altLang="en-US" sz="1600" b="0" i="0" u="none" strike="noStrike" kern="1200" cap="none" spc="0" normalizeH="0" baseline="0" noProof="0" dirty="0">
                <a:ln>
                  <a:noFill/>
                </a:ln>
                <a:solidFill>
                  <a:srgbClr val="000000">
                    <a:lumMod val="85000"/>
                    <a:lumOff val="15000"/>
                  </a:srgbClr>
                </a:solidFill>
                <a:effectLst/>
                <a:uLnTx/>
                <a:uFillTx/>
                <a:latin typeface="Meiryo UI" panose="020B0604030504040204" pitchFamily="50" charset="-128"/>
                <a:ea typeface="Meiryo UI" panose="020B0604030504040204" pitchFamily="50" charset="-128"/>
                <a:cs typeface="+mn-cs"/>
              </a:rPr>
              <a:t>→都市計画の段階から不可欠な要素の一つとして扱う。</a:t>
            </a:r>
          </a:p>
        </p:txBody>
      </p:sp>
      <p:sp>
        <p:nvSpPr>
          <p:cNvPr id="37" name="角丸四角形 36"/>
          <p:cNvSpPr/>
          <p:nvPr/>
        </p:nvSpPr>
        <p:spPr>
          <a:xfrm>
            <a:off x="4845522" y="5554656"/>
            <a:ext cx="1368000" cy="234000"/>
          </a:xfrm>
          <a:prstGeom prst="roundRect">
            <a:avLst/>
          </a:prstGeom>
          <a:solidFill>
            <a:srgbClr val="015249"/>
          </a:solidFill>
          <a:ln w="19050">
            <a:solidFill>
              <a:srgbClr val="015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概要</a:t>
            </a:r>
          </a:p>
        </p:txBody>
      </p:sp>
      <p:sp>
        <p:nvSpPr>
          <p:cNvPr id="38" name="角丸四角形 37"/>
          <p:cNvSpPr/>
          <p:nvPr/>
        </p:nvSpPr>
        <p:spPr>
          <a:xfrm>
            <a:off x="4845522" y="4149762"/>
            <a:ext cx="1368000" cy="234000"/>
          </a:xfrm>
          <a:prstGeom prst="roundRect">
            <a:avLst/>
          </a:prstGeom>
          <a:solidFill>
            <a:srgbClr val="7D5642"/>
          </a:solidFill>
          <a:ln w="19050">
            <a:solidFill>
              <a:srgbClr val="7D56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背景・必要性</a:t>
            </a:r>
          </a:p>
        </p:txBody>
      </p:sp>
      <p:sp>
        <p:nvSpPr>
          <p:cNvPr id="39" name="二等辺三角形 38"/>
          <p:cNvSpPr/>
          <p:nvPr/>
        </p:nvSpPr>
        <p:spPr>
          <a:xfrm flipV="1">
            <a:off x="6303303" y="5398633"/>
            <a:ext cx="1800000" cy="144000"/>
          </a:xfrm>
          <a:prstGeom prst="triangle">
            <a:avLst/>
          </a:prstGeom>
          <a:solidFill>
            <a:srgbClr val="0152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0" name="L 字 39"/>
          <p:cNvSpPr/>
          <p:nvPr/>
        </p:nvSpPr>
        <p:spPr>
          <a:xfrm flipV="1">
            <a:off x="57520" y="687370"/>
            <a:ext cx="9576000" cy="6105316"/>
          </a:xfrm>
          <a:prstGeom prst="corner">
            <a:avLst>
              <a:gd name="adj1" fmla="val 48071"/>
              <a:gd name="adj2" fmla="val 75635"/>
            </a:avLst>
          </a:prstGeom>
          <a:noFill/>
          <a:ln w="19050">
            <a:solidFill>
              <a:srgbClr val="7BA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9" name="角丸四角形 28"/>
          <p:cNvSpPr/>
          <p:nvPr/>
        </p:nvSpPr>
        <p:spPr>
          <a:xfrm>
            <a:off x="56151" y="591687"/>
            <a:ext cx="3456000" cy="288000"/>
          </a:xfrm>
          <a:prstGeom prst="roundRect">
            <a:avLst/>
          </a:prstGeom>
          <a:solidFill>
            <a:srgbClr val="7BA4A8"/>
          </a:solidFill>
          <a:ln w="19050">
            <a:solidFill>
              <a:srgbClr val="7BA4A8"/>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39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①国の基本方針・計画の策定</a:t>
            </a:r>
            <a:r>
              <a:rPr kumimoji="1" lang="en-US" altLang="ja-JP"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都市緑地法</a:t>
            </a:r>
            <a:r>
              <a:rPr kumimoji="1" lang="en-US" altLang="ja-JP"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aphicFrame>
        <p:nvGraphicFramePr>
          <p:cNvPr id="46" name="表 45"/>
          <p:cNvGraphicFramePr>
            <a:graphicFrameLocks noGrp="1"/>
          </p:cNvGraphicFramePr>
          <p:nvPr>
            <p:extLst>
              <p:ext uri="{D42A27DB-BD31-4B8C-83A1-F6EECF244321}">
                <p14:modId xmlns:p14="http://schemas.microsoft.com/office/powerpoint/2010/main" val="33128847"/>
              </p:ext>
            </p:extLst>
          </p:nvPr>
        </p:nvGraphicFramePr>
        <p:xfrm>
          <a:off x="164887" y="3408334"/>
          <a:ext cx="2944294" cy="2480040"/>
        </p:xfrm>
        <a:graphic>
          <a:graphicData uri="http://schemas.openxmlformats.org/drawingml/2006/table">
            <a:tbl>
              <a:tblPr firstRow="1" bandRow="1">
                <a:tableStyleId>{5C22544A-7EE6-4342-B048-85BDC9FD1C3A}</a:tableStyleId>
              </a:tblPr>
              <a:tblGrid>
                <a:gridCol w="252000">
                  <a:extLst>
                    <a:ext uri="{9D8B030D-6E8A-4147-A177-3AD203B41FA5}">
                      <a16:colId xmlns:a16="http://schemas.microsoft.com/office/drawing/2014/main" val="1881708225"/>
                    </a:ext>
                  </a:extLst>
                </a:gridCol>
                <a:gridCol w="1288294">
                  <a:extLst>
                    <a:ext uri="{9D8B030D-6E8A-4147-A177-3AD203B41FA5}">
                      <a16:colId xmlns:a16="http://schemas.microsoft.com/office/drawing/2014/main" val="1271057578"/>
                    </a:ext>
                  </a:extLst>
                </a:gridCol>
                <a:gridCol w="1404000">
                  <a:extLst>
                    <a:ext uri="{9D8B030D-6E8A-4147-A177-3AD203B41FA5}">
                      <a16:colId xmlns:a16="http://schemas.microsoft.com/office/drawing/2014/main" val="1636504647"/>
                    </a:ext>
                  </a:extLst>
                </a:gridCol>
              </a:tblGrid>
              <a:tr h="180000">
                <a:tc>
                  <a:txBody>
                    <a:bodyPr/>
                    <a:lstStyle/>
                    <a:p>
                      <a:pPr algn="ctr"/>
                      <a:endParaRPr kumimoji="1" lang="ja-JP" altLang="en-US" sz="1200" b="1" dirty="0">
                        <a:solidFill>
                          <a:schemeClr val="tx1">
                            <a:lumMod val="85000"/>
                            <a:lumOff val="15000"/>
                          </a:schemeClr>
                        </a:solidFill>
                        <a:latin typeface="Meiryo UI" panose="020B0604030504040204" pitchFamily="50" charset="-128"/>
                        <a:ea typeface="Meiryo UI" panose="020B0604030504040204" pitchFamily="50" charset="-128"/>
                      </a:endParaRPr>
                    </a:p>
                  </a:txBody>
                  <a:tcPr marL="0" marR="0" marT="0" marB="0" vert="ea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endPar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685992"/>
                  </a:ext>
                </a:extLst>
              </a:tr>
              <a:tr h="720000">
                <a:tc>
                  <a:txBody>
                    <a:bodyPr/>
                    <a:lstStyle/>
                    <a:p>
                      <a:pPr algn="ctr"/>
                      <a:r>
                        <a:rPr kumimoji="1"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国</a:t>
                      </a:r>
                    </a:p>
                  </a:txBody>
                  <a:tcPr marL="0" marR="0" marT="0" marB="0" vert="eaVert"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9CC85"/>
                    </a:solidFill>
                  </a:tcPr>
                </a:tc>
                <a:tc>
                  <a:txBody>
                    <a:bodyPr/>
                    <a:lstStyle/>
                    <a:p>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9CC85"/>
                    </a:solidFill>
                  </a:tcPr>
                </a:tc>
                <a:tc>
                  <a:txBody>
                    <a:bodyPr/>
                    <a:lstStyle/>
                    <a:p>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9CC85"/>
                    </a:solidFill>
                  </a:tcPr>
                </a:tc>
                <a:extLst>
                  <a:ext uri="{0D108BD9-81ED-4DB2-BD59-A6C34878D82A}">
                    <a16:rowId xmlns:a16="http://schemas.microsoft.com/office/drawing/2014/main" val="1490976141"/>
                  </a:ext>
                </a:extLst>
              </a:tr>
              <a:tr h="720000">
                <a:tc>
                  <a:txBody>
                    <a:bodyPr/>
                    <a:lstStyle/>
                    <a:p>
                      <a:pPr algn="ctr"/>
                      <a:r>
                        <a:rPr kumimoji="1"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都道府県</a:t>
                      </a:r>
                      <a:endParaRPr kumimoji="1" lang="en-US" altLang="ja-JP" sz="1200" b="1" dirty="0">
                        <a:solidFill>
                          <a:schemeClr val="tx1">
                            <a:lumMod val="85000"/>
                            <a:lumOff val="15000"/>
                          </a:schemeClr>
                        </a:solidFill>
                        <a:latin typeface="Meiryo UI" panose="020B0604030504040204" pitchFamily="50" charset="-128"/>
                        <a:ea typeface="Meiryo UI" panose="020B0604030504040204" pitchFamily="50" charset="-128"/>
                      </a:endParaRPr>
                    </a:p>
                  </a:txBody>
                  <a:tcPr marL="0" marR="0" marT="0" marB="0" vert="eaVert"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9CC85">
                        <a:alpha val="65098"/>
                      </a:srgbClr>
                    </a:solidFill>
                  </a:tcPr>
                </a:tc>
                <a:tc>
                  <a:txBody>
                    <a:bodyPr/>
                    <a:lstStyle/>
                    <a:p>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9CC85">
                        <a:alpha val="65098"/>
                      </a:srgbClr>
                    </a:solidFill>
                  </a:tcPr>
                </a:tc>
                <a:tc>
                  <a:txBody>
                    <a:bodyPr/>
                    <a:lstStyle/>
                    <a:p>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B9CC85">
                        <a:alpha val="65098"/>
                      </a:srgbClr>
                    </a:solidFill>
                  </a:tcPr>
                </a:tc>
                <a:extLst>
                  <a:ext uri="{0D108BD9-81ED-4DB2-BD59-A6C34878D82A}">
                    <a16:rowId xmlns:a16="http://schemas.microsoft.com/office/drawing/2014/main" val="2096741476"/>
                  </a:ext>
                </a:extLst>
              </a:tr>
              <a:tr h="720000">
                <a:tc>
                  <a:txBody>
                    <a:bodyPr/>
                    <a:lstStyle/>
                    <a:p>
                      <a:pPr algn="ctr"/>
                      <a:r>
                        <a:rPr kumimoji="1"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市区町村</a:t>
                      </a:r>
                    </a:p>
                  </a:txBody>
                  <a:tcPr marL="0" marR="0" marT="0" marB="0" vert="eaVert"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CC85">
                        <a:alpha val="30196"/>
                      </a:srgbClr>
                    </a:solidFill>
                  </a:tcPr>
                </a:tc>
                <a:tc>
                  <a:txBody>
                    <a:bodyPr/>
                    <a:lstStyle/>
                    <a:p>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0" marR="0" marT="0" marB="0">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CC85">
                        <a:alpha val="30196"/>
                      </a:srgbClr>
                    </a:solidFill>
                  </a:tcPr>
                </a:tc>
                <a:tc>
                  <a:txBody>
                    <a:bodyPr/>
                    <a:lstStyle/>
                    <a:p>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CC85">
                        <a:alpha val="30196"/>
                      </a:srgbClr>
                    </a:solidFill>
                  </a:tcPr>
                </a:tc>
                <a:extLst>
                  <a:ext uri="{0D108BD9-81ED-4DB2-BD59-A6C34878D82A}">
                    <a16:rowId xmlns:a16="http://schemas.microsoft.com/office/drawing/2014/main" val="879337209"/>
                  </a:ext>
                </a:extLst>
              </a:tr>
            </a:tbl>
          </a:graphicData>
        </a:graphic>
      </p:graphicFrame>
      <p:sp>
        <p:nvSpPr>
          <p:cNvPr id="47" name="テキスト ボックス 46"/>
          <p:cNvSpPr txBox="1"/>
          <p:nvPr/>
        </p:nvSpPr>
        <p:spPr>
          <a:xfrm>
            <a:off x="472219" y="3958456"/>
            <a:ext cx="1062603" cy="252000"/>
          </a:xfrm>
          <a:prstGeom prst="rect">
            <a:avLst/>
          </a:prstGeom>
          <a:solidFill>
            <a:schemeClr val="bg1"/>
          </a:solidFill>
          <a:ln w="19050">
            <a:solidFill>
              <a:schemeClr val="tx1">
                <a:lumMod val="75000"/>
                <a:lumOff val="25000"/>
              </a:schemeClr>
            </a:solidFill>
          </a:ln>
        </p:spPr>
        <p:txBody>
          <a:bodyPr wrap="square" lIns="36000" tIns="18000" rIns="36000" bIns="18000" rtlCol="0" anchor="ctr" anchorCtr="1">
            <a:spAutoFit/>
          </a:bodyPr>
          <a:lstStyle/>
          <a:p>
            <a:pPr marL="0" marR="0" lvl="0" indent="0" algn="ctr" defTabSz="91439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Arial"/>
              </a:rPr>
              <a:t>国土形成計画</a:t>
            </a:r>
          </a:p>
        </p:txBody>
      </p:sp>
      <p:sp>
        <p:nvSpPr>
          <p:cNvPr id="48" name="テキスト ボックス 47"/>
          <p:cNvSpPr txBox="1"/>
          <p:nvPr/>
        </p:nvSpPr>
        <p:spPr>
          <a:xfrm>
            <a:off x="1935579" y="3958456"/>
            <a:ext cx="1080000" cy="252000"/>
          </a:xfrm>
          <a:prstGeom prst="rect">
            <a:avLst/>
          </a:prstGeom>
          <a:solidFill>
            <a:schemeClr val="bg1"/>
          </a:solidFill>
          <a:ln w="25400">
            <a:solidFill>
              <a:srgbClr val="FF0000"/>
            </a:solidFill>
            <a:prstDash val="solid"/>
          </a:ln>
        </p:spPr>
        <p:txBody>
          <a:bodyPr wrap="square" lIns="36000" tIns="0" rIns="36000" bIns="0" rtlCol="0" anchor="ctr" anchorCtr="1">
            <a:spAutoFit/>
          </a:bodyPr>
          <a:lstStyle/>
          <a:p>
            <a:pPr marL="0" marR="0" lvl="0" indent="0" algn="ctr" defTabSz="91439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Arial"/>
              </a:rPr>
              <a:t>緑の基本方針</a:t>
            </a:r>
          </a:p>
        </p:txBody>
      </p:sp>
      <p:cxnSp>
        <p:nvCxnSpPr>
          <p:cNvPr id="49" name="直線矢印コネクタ 48"/>
          <p:cNvCxnSpPr>
            <a:stCxn id="48" idx="1"/>
          </p:cNvCxnSpPr>
          <p:nvPr/>
        </p:nvCxnSpPr>
        <p:spPr>
          <a:xfrm flipH="1">
            <a:off x="1534823" y="4084456"/>
            <a:ext cx="400756" cy="0"/>
          </a:xfrm>
          <a:prstGeom prst="straightConnector1">
            <a:avLst/>
          </a:prstGeom>
          <a:ln w="38100">
            <a:solidFill>
              <a:srgbClr val="FF0000"/>
            </a:solidFill>
            <a:prstDash val="sysDot"/>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50" name="テキスト ボックス 49"/>
          <p:cNvSpPr txBox="1"/>
          <p:nvPr/>
        </p:nvSpPr>
        <p:spPr>
          <a:xfrm>
            <a:off x="1935579" y="5404483"/>
            <a:ext cx="1080000" cy="252000"/>
          </a:xfrm>
          <a:prstGeom prst="rect">
            <a:avLst/>
          </a:prstGeom>
          <a:solidFill>
            <a:schemeClr val="bg1"/>
          </a:solidFill>
          <a:ln w="19050">
            <a:solidFill>
              <a:schemeClr val="tx1">
                <a:lumMod val="75000"/>
                <a:lumOff val="25000"/>
              </a:schemeClr>
            </a:solidFill>
          </a:ln>
        </p:spPr>
        <p:txBody>
          <a:bodyPr wrap="square" lIns="36000" tIns="18000" rIns="36000" bIns="18000" rtlCol="0" anchor="ctr" anchorCtr="1">
            <a:spAutoFit/>
          </a:bodyPr>
          <a:lstStyle/>
          <a:p>
            <a:pPr marL="0" marR="0" lvl="0" indent="0" algn="ctr" defTabSz="91439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Arial"/>
              </a:rPr>
              <a:t>緑の基本計画</a:t>
            </a:r>
          </a:p>
        </p:txBody>
      </p:sp>
      <p:sp>
        <p:nvSpPr>
          <p:cNvPr id="51" name="テキスト ボックス 50"/>
          <p:cNvSpPr txBox="1"/>
          <p:nvPr/>
        </p:nvSpPr>
        <p:spPr>
          <a:xfrm>
            <a:off x="571520" y="4616604"/>
            <a:ext cx="864000" cy="359517"/>
          </a:xfrm>
          <a:prstGeom prst="rect">
            <a:avLst/>
          </a:prstGeom>
          <a:solidFill>
            <a:schemeClr val="bg1"/>
          </a:solidFill>
          <a:ln w="19050">
            <a:solidFill>
              <a:schemeClr val="tx1">
                <a:lumMod val="75000"/>
                <a:lumOff val="25000"/>
              </a:schemeClr>
            </a:solidFill>
          </a:ln>
        </p:spPr>
        <p:txBody>
          <a:bodyPr wrap="square" lIns="18000" tIns="18000" rIns="18000" bIns="18000" rtlCol="0" anchor="ctr" anchorCtr="1">
            <a:spAutoFit/>
          </a:bodyPr>
          <a:lstStyle/>
          <a:p>
            <a:pPr marL="0" marR="0" lvl="0" indent="0" algn="ctr" defTabSz="91439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Arial"/>
              </a:rPr>
              <a:t>都市計画区域</a:t>
            </a:r>
            <a:endParaRPr kumimoji="1" lang="en-US" altLang="ja-JP" sz="1050" b="0"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Arial"/>
            </a:endParaRPr>
          </a:p>
          <a:p>
            <a:pPr marL="0" marR="0" lvl="0" indent="0" algn="ctr" defTabSz="91439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Arial"/>
              </a:rPr>
              <a:t>マスタープラン</a:t>
            </a:r>
          </a:p>
        </p:txBody>
      </p:sp>
      <p:sp>
        <p:nvSpPr>
          <p:cNvPr id="52" name="テキスト ボックス 51"/>
          <p:cNvSpPr txBox="1"/>
          <p:nvPr/>
        </p:nvSpPr>
        <p:spPr>
          <a:xfrm>
            <a:off x="625520" y="5350725"/>
            <a:ext cx="756000" cy="359517"/>
          </a:xfrm>
          <a:prstGeom prst="rect">
            <a:avLst/>
          </a:prstGeom>
          <a:solidFill>
            <a:schemeClr val="bg1"/>
          </a:solidFill>
          <a:ln w="19050">
            <a:solidFill>
              <a:schemeClr val="tx1">
                <a:lumMod val="75000"/>
                <a:lumOff val="25000"/>
              </a:schemeClr>
            </a:solidFill>
          </a:ln>
        </p:spPr>
        <p:txBody>
          <a:bodyPr wrap="square" lIns="18000" tIns="18000" rIns="18000" bIns="18000" rtlCol="0" anchor="ctr" anchorCtr="1">
            <a:spAutoFit/>
          </a:bodyPr>
          <a:lstStyle/>
          <a:p>
            <a:pPr marL="0" marR="0" lvl="0" indent="0" algn="ctr" defTabSz="91439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Arial"/>
              </a:rPr>
              <a:t>市区町村</a:t>
            </a:r>
            <a:endParaRPr kumimoji="1" lang="en-US" altLang="ja-JP" sz="1050" b="0"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Arial"/>
            </a:endParaRPr>
          </a:p>
          <a:p>
            <a:pPr marL="0" marR="0" lvl="0" indent="0" algn="ctr" defTabSz="91439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Arial"/>
              </a:rPr>
              <a:t>マスタープラン</a:t>
            </a:r>
          </a:p>
        </p:txBody>
      </p:sp>
      <p:cxnSp>
        <p:nvCxnSpPr>
          <p:cNvPr id="53" name="直線矢印コネクタ 52"/>
          <p:cNvCxnSpPr>
            <a:cxnSpLocks/>
            <a:stCxn id="50" idx="1"/>
            <a:endCxn id="52" idx="3"/>
          </p:cNvCxnSpPr>
          <p:nvPr/>
        </p:nvCxnSpPr>
        <p:spPr>
          <a:xfrm flipH="1">
            <a:off x="1381520" y="5530483"/>
            <a:ext cx="554059" cy="1"/>
          </a:xfrm>
          <a:prstGeom prst="straightConnector1">
            <a:avLst/>
          </a:prstGeom>
          <a:ln w="38100">
            <a:solidFill>
              <a:schemeClr val="bg2"/>
            </a:solidFill>
            <a:prstDash val="sysDot"/>
            <a:headEnd type="triangle"/>
            <a:tailEnd type="none"/>
          </a:ln>
        </p:spPr>
        <p:style>
          <a:lnRef idx="1">
            <a:schemeClr val="accent2"/>
          </a:lnRef>
          <a:fillRef idx="0">
            <a:schemeClr val="accent2"/>
          </a:fillRef>
          <a:effectRef idx="0">
            <a:schemeClr val="accent2"/>
          </a:effectRef>
          <a:fontRef idx="minor">
            <a:schemeClr val="tx1"/>
          </a:fontRef>
        </p:style>
      </p:cxnSp>
      <p:cxnSp>
        <p:nvCxnSpPr>
          <p:cNvPr id="54" name="直線矢印コネクタ 53"/>
          <p:cNvCxnSpPr>
            <a:stCxn id="50" idx="0"/>
            <a:endCxn id="55" idx="2"/>
          </p:cNvCxnSpPr>
          <p:nvPr/>
        </p:nvCxnSpPr>
        <p:spPr>
          <a:xfrm flipV="1">
            <a:off x="2475579" y="4922362"/>
            <a:ext cx="0" cy="482121"/>
          </a:xfrm>
          <a:prstGeom prst="straightConnector1">
            <a:avLst/>
          </a:prstGeom>
          <a:ln w="38100">
            <a:solidFill>
              <a:srgbClr val="FF0000"/>
            </a:solidFill>
            <a:prstDash val="sysDot"/>
            <a:headEnd type="triangle"/>
            <a:tailEnd type="none"/>
          </a:ln>
        </p:spPr>
        <p:style>
          <a:lnRef idx="1">
            <a:schemeClr val="accent2"/>
          </a:lnRef>
          <a:fillRef idx="0">
            <a:schemeClr val="accent2"/>
          </a:fillRef>
          <a:effectRef idx="0">
            <a:schemeClr val="accent2"/>
          </a:effectRef>
          <a:fontRef idx="minor">
            <a:schemeClr val="tx1"/>
          </a:fontRef>
        </p:style>
      </p:cxnSp>
      <p:cxnSp>
        <p:nvCxnSpPr>
          <p:cNvPr id="56" name="直線矢印コネクタ 55"/>
          <p:cNvCxnSpPr>
            <a:stCxn id="55" idx="1"/>
            <a:endCxn id="51" idx="3"/>
          </p:cNvCxnSpPr>
          <p:nvPr/>
        </p:nvCxnSpPr>
        <p:spPr>
          <a:xfrm flipH="1">
            <a:off x="1435520" y="4796362"/>
            <a:ext cx="500059" cy="1"/>
          </a:xfrm>
          <a:prstGeom prst="straightConnector1">
            <a:avLst/>
          </a:prstGeom>
          <a:ln w="38100">
            <a:solidFill>
              <a:srgbClr val="FF0000"/>
            </a:solidFill>
            <a:prstDash val="sysDot"/>
            <a:headEnd type="triangl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58" name="直線矢印コネクタ 57"/>
          <p:cNvCxnSpPr>
            <a:stCxn id="52" idx="0"/>
            <a:endCxn id="51" idx="2"/>
          </p:cNvCxnSpPr>
          <p:nvPr/>
        </p:nvCxnSpPr>
        <p:spPr>
          <a:xfrm flipV="1">
            <a:off x="1003520" y="4976121"/>
            <a:ext cx="0" cy="374604"/>
          </a:xfrm>
          <a:prstGeom prst="straightConnector1">
            <a:avLst/>
          </a:prstGeom>
          <a:ln w="38100">
            <a:solidFill>
              <a:schemeClr val="bg2"/>
            </a:solidFill>
            <a:prstDash val="sysDot"/>
            <a:headEnd type="triangle"/>
            <a:tailEnd type="none"/>
          </a:ln>
        </p:spPr>
        <p:style>
          <a:lnRef idx="1">
            <a:schemeClr val="accent2"/>
          </a:lnRef>
          <a:fillRef idx="0">
            <a:schemeClr val="accent2"/>
          </a:fillRef>
          <a:effectRef idx="0">
            <a:schemeClr val="accent2"/>
          </a:effectRef>
          <a:fontRef idx="minor">
            <a:schemeClr val="tx1"/>
          </a:fontRef>
        </p:style>
      </p:cxnSp>
      <p:cxnSp>
        <p:nvCxnSpPr>
          <p:cNvPr id="59" name="直線矢印コネクタ 58"/>
          <p:cNvCxnSpPr>
            <a:stCxn id="51" idx="0"/>
            <a:endCxn id="47" idx="2"/>
          </p:cNvCxnSpPr>
          <p:nvPr/>
        </p:nvCxnSpPr>
        <p:spPr>
          <a:xfrm flipV="1">
            <a:off x="1003520" y="4210456"/>
            <a:ext cx="1" cy="406148"/>
          </a:xfrm>
          <a:prstGeom prst="straightConnector1">
            <a:avLst/>
          </a:prstGeom>
          <a:ln w="38100">
            <a:solidFill>
              <a:schemeClr val="bg2"/>
            </a:solidFill>
            <a:prstDash val="sysDot"/>
            <a:headEnd type="triangle"/>
            <a:tailEnd type="none"/>
          </a:ln>
        </p:spPr>
        <p:style>
          <a:lnRef idx="1">
            <a:schemeClr val="accent2"/>
          </a:lnRef>
          <a:fillRef idx="0">
            <a:schemeClr val="accent2"/>
          </a:fillRef>
          <a:effectRef idx="0">
            <a:schemeClr val="accent2"/>
          </a:effectRef>
          <a:fontRef idx="minor">
            <a:schemeClr val="tx1"/>
          </a:fontRef>
        </p:style>
      </p:cxnSp>
      <p:cxnSp>
        <p:nvCxnSpPr>
          <p:cNvPr id="60" name="直線矢印コネクタ 59"/>
          <p:cNvCxnSpPr>
            <a:stCxn id="55" idx="0"/>
            <a:endCxn id="48" idx="2"/>
          </p:cNvCxnSpPr>
          <p:nvPr/>
        </p:nvCxnSpPr>
        <p:spPr>
          <a:xfrm flipV="1">
            <a:off x="2475579" y="4210456"/>
            <a:ext cx="0" cy="459906"/>
          </a:xfrm>
          <a:prstGeom prst="straightConnector1">
            <a:avLst/>
          </a:prstGeom>
          <a:ln w="38100">
            <a:solidFill>
              <a:srgbClr val="FF0000"/>
            </a:solidFill>
            <a:prstDash val="sysDot"/>
            <a:headEnd type="triangle"/>
            <a:tailEnd type="none"/>
          </a:ln>
        </p:spPr>
        <p:style>
          <a:lnRef idx="1">
            <a:schemeClr val="accent2"/>
          </a:lnRef>
          <a:fillRef idx="0">
            <a:schemeClr val="accent2"/>
          </a:fillRef>
          <a:effectRef idx="0">
            <a:schemeClr val="accent2"/>
          </a:effectRef>
          <a:fontRef idx="minor">
            <a:schemeClr val="tx1"/>
          </a:fontRef>
        </p:style>
      </p:cxnSp>
      <p:sp>
        <p:nvSpPr>
          <p:cNvPr id="63" name="円弧 62"/>
          <p:cNvSpPr>
            <a:spLocks/>
          </p:cNvSpPr>
          <p:nvPr/>
        </p:nvSpPr>
        <p:spPr>
          <a:xfrm rot="1920000">
            <a:off x="1570344" y="4144087"/>
            <a:ext cx="1332000" cy="1332000"/>
          </a:xfrm>
          <a:prstGeom prst="arc">
            <a:avLst>
              <a:gd name="adj1" fmla="val 16164360"/>
              <a:gd name="adj2" fmla="val 1643057"/>
            </a:avLst>
          </a:prstGeom>
          <a:ln w="3810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90" rtl="0" eaLnBrk="0" fontAlgn="base" latinLnBrk="0" hangingPunct="0">
              <a:lnSpc>
                <a:spcPct val="100000"/>
              </a:lnSpc>
              <a:spcBef>
                <a:spcPct val="0"/>
              </a:spcBef>
              <a:spcAft>
                <a:spcPct val="0"/>
              </a:spcAft>
              <a:buClrTx/>
              <a:buSzTx/>
              <a:buFontTx/>
              <a:buNone/>
              <a:tabLst/>
              <a:defRPr/>
            </a:pPr>
            <a:endPar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3" name="テキスト ボックス 102"/>
          <p:cNvSpPr txBox="1"/>
          <p:nvPr/>
        </p:nvSpPr>
        <p:spPr>
          <a:xfrm>
            <a:off x="136045" y="3492962"/>
            <a:ext cx="3198311" cy="261610"/>
          </a:xfrm>
          <a:prstGeom prst="rect">
            <a:avLst/>
          </a:prstGeom>
          <a:noFill/>
        </p:spPr>
        <p:txBody>
          <a:bodyPr wrap="none" rtlCol="0">
            <a:spAutoFit/>
          </a:bodyPr>
          <a:lstStyle/>
          <a:p>
            <a:pPr marL="0" marR="0" lvl="0" indent="0" algn="l" defTabSz="91439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計画の連携のイメージ（黒字：既存、</a:t>
            </a:r>
            <a:r>
              <a:rPr kumimoji="1" lang="ja-JP" altLang="en-US" sz="11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赤字：新設</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104" name="テキスト ボックス 103"/>
          <p:cNvSpPr txBox="1"/>
          <p:nvPr/>
        </p:nvSpPr>
        <p:spPr>
          <a:xfrm>
            <a:off x="2759302" y="6558699"/>
            <a:ext cx="1861407" cy="261610"/>
          </a:xfrm>
          <a:prstGeom prst="rect">
            <a:avLst/>
          </a:prstGeom>
          <a:noFill/>
        </p:spPr>
        <p:txBody>
          <a:bodyPr wrap="none" rtlCol="0">
            <a:spAutoFit/>
          </a:bodyPr>
          <a:lstStyle/>
          <a:p>
            <a:pPr marL="0" marR="0" lvl="0" indent="0" algn="l" defTabSz="91439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広域の緑地配置（イメージ）</a:t>
            </a:r>
          </a:p>
        </p:txBody>
      </p:sp>
      <p:sp>
        <p:nvSpPr>
          <p:cNvPr id="55" name="テキスト ボックス 54"/>
          <p:cNvSpPr txBox="1"/>
          <p:nvPr/>
        </p:nvSpPr>
        <p:spPr>
          <a:xfrm>
            <a:off x="1935579" y="4670362"/>
            <a:ext cx="1080000" cy="252000"/>
          </a:xfrm>
          <a:prstGeom prst="rect">
            <a:avLst/>
          </a:prstGeom>
          <a:solidFill>
            <a:schemeClr val="bg1"/>
          </a:solidFill>
          <a:ln w="25400">
            <a:solidFill>
              <a:srgbClr val="FF0000"/>
            </a:solidFill>
            <a:prstDash val="solid"/>
          </a:ln>
        </p:spPr>
        <p:txBody>
          <a:bodyPr wrap="square" lIns="36000" tIns="0" rIns="36000" bIns="0" rtlCol="0" anchor="ctr" anchorCtr="1">
            <a:spAutoFit/>
          </a:bodyPr>
          <a:lstStyle/>
          <a:p>
            <a:pPr marL="0" marR="0" lvl="0" indent="0" algn="ctr" defTabSz="91439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Arial"/>
              </a:rPr>
              <a:t>緑の広域計画</a:t>
            </a:r>
          </a:p>
        </p:txBody>
      </p:sp>
      <p:sp>
        <p:nvSpPr>
          <p:cNvPr id="2" name="スライド番号プレースホルダー 27">
            <a:extLst>
              <a:ext uri="{FF2B5EF4-FFF2-40B4-BE49-F238E27FC236}">
                <a16:creationId xmlns:a16="http://schemas.microsoft.com/office/drawing/2014/main" id="{A796FE6A-303C-3C96-2D63-23ECEA95677F}"/>
              </a:ext>
            </a:extLst>
          </p:cNvPr>
          <p:cNvSpPr>
            <a:spLocks noGrp="1"/>
          </p:cNvSpPr>
          <p:nvPr>
            <p:ph type="sldNum" sz="quarter" idx="12"/>
          </p:nvPr>
        </p:nvSpPr>
        <p:spPr>
          <a:xfrm>
            <a:off x="9345612" y="6552730"/>
            <a:ext cx="503932" cy="332654"/>
          </a:xfrm>
        </p:spPr>
        <p:txBody>
          <a:bodyPr/>
          <a:lstStyle/>
          <a:p>
            <a:pPr>
              <a:defRPr/>
            </a:pPr>
            <a:fld id="{651FC12D-27C1-4F31-90C9-A93D49E44687}" type="slidenum">
              <a:rPr lang="en-US" altLang="ja-JP" smtClean="0"/>
              <a:pPr>
                <a:defRPr/>
              </a:pPr>
              <a:t>2</a:t>
            </a:fld>
            <a:endParaRPr lang="en-US" altLang="ja-JP"/>
          </a:p>
        </p:txBody>
      </p:sp>
    </p:spTree>
    <p:extLst>
      <p:ext uri="{BB962C8B-B14F-4D97-AF65-F5344CB8AC3E}">
        <p14:creationId xmlns:p14="http://schemas.microsoft.com/office/powerpoint/2010/main" val="1730612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C1BB1BB-C29D-6E2E-A631-0C24C5902052}"/>
              </a:ext>
            </a:extLst>
          </p:cNvPr>
          <p:cNvSpPr>
            <a:spLocks noGrp="1"/>
          </p:cNvSpPr>
          <p:nvPr>
            <p:ph type="title"/>
          </p:nvPr>
        </p:nvSpPr>
        <p:spPr/>
        <p:txBody>
          <a:bodyPr/>
          <a:lstStyle/>
          <a:p>
            <a:r>
              <a:rPr kumimoji="1" lang="ja-JP" altLang="en-US" sz="2400" dirty="0"/>
              <a:t>緑の基本方針（案）の概要</a:t>
            </a:r>
          </a:p>
        </p:txBody>
      </p:sp>
      <p:sp>
        <p:nvSpPr>
          <p:cNvPr id="56" name="テキスト ボックス 55">
            <a:extLst>
              <a:ext uri="{FF2B5EF4-FFF2-40B4-BE49-F238E27FC236}">
                <a16:creationId xmlns:a16="http://schemas.microsoft.com/office/drawing/2014/main" id="{74071A84-9003-9F7C-6F79-101FF1F745B6}"/>
              </a:ext>
            </a:extLst>
          </p:cNvPr>
          <p:cNvSpPr txBox="1"/>
          <p:nvPr/>
        </p:nvSpPr>
        <p:spPr>
          <a:xfrm>
            <a:off x="418533" y="3069348"/>
            <a:ext cx="9447596" cy="1486098"/>
          </a:xfrm>
          <a:prstGeom prst="rect">
            <a:avLst/>
          </a:prstGeom>
          <a:solidFill>
            <a:srgbClr val="FFCC66"/>
          </a:solidFill>
          <a:ln w="19050" cap="flat" cmpd="sng" algn="ctr">
            <a:solidFill>
              <a:srgbClr val="FFCC66"/>
            </a:solidFill>
            <a:prstDash val="solid"/>
            <a:miter lim="800000"/>
          </a:ln>
          <a:effectLst/>
        </p:spPr>
        <p:txBody>
          <a:bodyPr wrap="square" lIns="36000" tIns="36000" rIns="36000" bIns="36000" rtlCol="0">
            <a:noAutofit/>
          </a:bodyPr>
          <a:lstStyle/>
          <a:p>
            <a:pPr marL="87313" marR="0" lvl="0" indent="-87313" defTabSz="914400" eaLnBrk="1" fontAlgn="t" latinLnBrk="0" hangingPunct="1">
              <a:lnSpc>
                <a:spcPct val="100000"/>
              </a:lnSpc>
              <a:spcBef>
                <a:spcPts val="0"/>
              </a:spcBef>
              <a:spcAft>
                <a:spcPts val="0"/>
              </a:spcAft>
              <a:buClrTx/>
              <a:buSzTx/>
              <a:buFontTx/>
              <a:buNone/>
              <a:tabLst/>
              <a:defRPr/>
            </a:pPr>
            <a:endParaRPr kumimoji="0" lang="ja-JP" altLang="ja-JP" sz="14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57" name="テキスト ボックス 56">
            <a:extLst>
              <a:ext uri="{FF2B5EF4-FFF2-40B4-BE49-F238E27FC236}">
                <a16:creationId xmlns:a16="http://schemas.microsoft.com/office/drawing/2014/main" id="{2404DAAD-77B8-0EE2-8EA1-C6B865B2FB6C}"/>
              </a:ext>
            </a:extLst>
          </p:cNvPr>
          <p:cNvSpPr txBox="1"/>
          <p:nvPr/>
        </p:nvSpPr>
        <p:spPr>
          <a:xfrm>
            <a:off x="423232" y="5936851"/>
            <a:ext cx="4176000" cy="882000"/>
          </a:xfrm>
          <a:prstGeom prst="rect">
            <a:avLst/>
          </a:prstGeom>
          <a:solidFill>
            <a:srgbClr val="679792"/>
          </a:solidFill>
          <a:ln w="19050" cap="flat" cmpd="sng" algn="ctr">
            <a:solidFill>
              <a:srgbClr val="679792"/>
            </a:solidFill>
            <a:prstDash val="solid"/>
            <a:miter lim="800000"/>
          </a:ln>
          <a:effectLst/>
        </p:spPr>
        <p:txBody>
          <a:bodyPr wrap="square" lIns="36000" tIns="36000" rIns="36000" bIns="36000" rtlCol="0">
            <a:noAutofit/>
          </a:bodyPr>
          <a:lstStyle/>
          <a:p>
            <a:pPr marL="87313" marR="0" lvl="0" indent="-87313" defTabSz="914400" eaLnBrk="1" fontAlgn="t" latinLnBrk="0" hangingPunct="1">
              <a:lnSpc>
                <a:spcPct val="100000"/>
              </a:lnSpc>
              <a:spcBef>
                <a:spcPts val="0"/>
              </a:spcBef>
              <a:spcAft>
                <a:spcPts val="0"/>
              </a:spcAft>
              <a:buClrTx/>
              <a:buSzTx/>
              <a:buFontTx/>
              <a:buNone/>
              <a:tabLst/>
              <a:defRPr/>
            </a:pPr>
            <a:endParaRPr kumimoji="0" lang="ja-JP" altLang="ja-JP" sz="14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58" name="テキスト ボックス 57">
            <a:extLst>
              <a:ext uri="{FF2B5EF4-FFF2-40B4-BE49-F238E27FC236}">
                <a16:creationId xmlns:a16="http://schemas.microsoft.com/office/drawing/2014/main" id="{81E29A8F-AC1F-2951-D05E-D8561038486B}"/>
              </a:ext>
            </a:extLst>
          </p:cNvPr>
          <p:cNvSpPr txBox="1"/>
          <p:nvPr/>
        </p:nvSpPr>
        <p:spPr>
          <a:xfrm>
            <a:off x="423231" y="1252069"/>
            <a:ext cx="9447597" cy="1673684"/>
          </a:xfrm>
          <a:prstGeom prst="rect">
            <a:avLst/>
          </a:prstGeom>
          <a:solidFill>
            <a:srgbClr val="B7E18F"/>
          </a:solidFill>
          <a:ln w="19050" cap="flat" cmpd="sng" algn="ctr">
            <a:solidFill>
              <a:srgbClr val="B7E18F"/>
            </a:solidFill>
            <a:prstDash val="solid"/>
            <a:miter lim="800000"/>
          </a:ln>
          <a:effectLst/>
        </p:spPr>
        <p:txBody>
          <a:bodyPr wrap="square" lIns="36000" tIns="36000" rIns="36000" bIns="36000" rtlCol="0">
            <a:noAutofit/>
          </a:bodyPr>
          <a:lstStyle/>
          <a:p>
            <a:pPr marL="87313" marR="0" lvl="0" indent="-87313" defTabSz="914400" eaLnBrk="1" fontAlgn="t" latinLnBrk="0" hangingPunct="1">
              <a:lnSpc>
                <a:spcPct val="100000"/>
              </a:lnSpc>
              <a:spcBef>
                <a:spcPts val="0"/>
              </a:spcBef>
              <a:spcAft>
                <a:spcPts val="0"/>
              </a:spcAft>
              <a:buClrTx/>
              <a:buSzTx/>
              <a:buFontTx/>
              <a:buNone/>
              <a:tabLst/>
              <a:defRPr/>
            </a:pPr>
            <a:endParaRPr kumimoji="0" lang="ja-JP" altLang="ja-JP" sz="14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59" name="テキスト ボックス 58">
            <a:extLst>
              <a:ext uri="{FF2B5EF4-FFF2-40B4-BE49-F238E27FC236}">
                <a16:creationId xmlns:a16="http://schemas.microsoft.com/office/drawing/2014/main" id="{DC9E64B7-EEF8-B851-D371-9F18FB3F7D4A}"/>
              </a:ext>
            </a:extLst>
          </p:cNvPr>
          <p:cNvSpPr txBox="1"/>
          <p:nvPr/>
        </p:nvSpPr>
        <p:spPr>
          <a:xfrm>
            <a:off x="418533" y="4599779"/>
            <a:ext cx="8458637" cy="1304248"/>
          </a:xfrm>
          <a:prstGeom prst="rect">
            <a:avLst/>
          </a:prstGeom>
          <a:solidFill>
            <a:srgbClr val="679792"/>
          </a:solidFill>
          <a:ln w="19050" cap="flat" cmpd="sng" algn="ctr">
            <a:solidFill>
              <a:srgbClr val="679792"/>
            </a:solidFill>
            <a:prstDash val="solid"/>
            <a:miter lim="800000"/>
          </a:ln>
          <a:effectLst/>
        </p:spPr>
        <p:txBody>
          <a:bodyPr wrap="square" lIns="36000" tIns="36000" rIns="36000" bIns="36000" rtlCol="0">
            <a:noAutofit/>
          </a:bodyPr>
          <a:lstStyle/>
          <a:p>
            <a:pPr marL="87313" marR="0" lvl="0" indent="-87313" defTabSz="914400" eaLnBrk="1" fontAlgn="t" latinLnBrk="0" hangingPunct="1">
              <a:lnSpc>
                <a:spcPct val="100000"/>
              </a:lnSpc>
              <a:spcBef>
                <a:spcPts val="0"/>
              </a:spcBef>
              <a:spcAft>
                <a:spcPts val="0"/>
              </a:spcAft>
              <a:buClrTx/>
              <a:buSzTx/>
              <a:buFontTx/>
              <a:buNone/>
              <a:tabLst/>
              <a:defRPr/>
            </a:pPr>
            <a:endParaRPr kumimoji="0" lang="ja-JP" altLang="ja-JP" sz="14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60" name="四角形: 角を丸くする 59">
            <a:extLst>
              <a:ext uri="{FF2B5EF4-FFF2-40B4-BE49-F238E27FC236}">
                <a16:creationId xmlns:a16="http://schemas.microsoft.com/office/drawing/2014/main" id="{8F487DB6-B725-3EBA-98FF-E73645745DDD}"/>
              </a:ext>
            </a:extLst>
          </p:cNvPr>
          <p:cNvSpPr/>
          <p:nvPr/>
        </p:nvSpPr>
        <p:spPr>
          <a:xfrm>
            <a:off x="432565" y="1492165"/>
            <a:ext cx="9417287" cy="431776"/>
          </a:xfrm>
          <a:prstGeom prst="roundRect">
            <a:avLst>
              <a:gd name="adj" fmla="val 0"/>
            </a:avLst>
          </a:prstGeom>
          <a:noFill/>
          <a:ln w="25400" cap="flat" cmpd="sng" algn="ctr">
            <a:noFill/>
            <a:prstDash val="solid"/>
          </a:ln>
          <a:effectLst/>
        </p:spPr>
        <p:txBody>
          <a:bodyPr wrap="square" lIns="36000" tIns="36000" rIns="36000" bIns="36000" rtlCol="0" anchor="ctr">
            <a:spAutoFit/>
          </a:bodyPr>
          <a:lstStyle/>
          <a:p>
            <a:pPr marL="266700" marR="0" lvl="0" indent="-90488" algn="ctr" defTabSz="914400" eaLnBrk="1" fontAlgn="t" latinLnBrk="0" hangingPunct="1">
              <a:lnSpc>
                <a:spcPts val="1400"/>
              </a:lnSpc>
              <a:spcBef>
                <a:spcPts val="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国全体として</a:t>
            </a:r>
            <a:r>
              <a:rPr kumimoji="0" lang="ja-JP" altLang="ja-JP"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都市計画区域を有する都市の緑地を郊外部も含め保全・</a:t>
            </a:r>
            <a:r>
              <a:rPr kumimoji="0" lang="ja-JP" altLang="en-US"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創出</a:t>
            </a: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し</a:t>
            </a: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、そのうち</a:t>
            </a:r>
            <a:r>
              <a:rPr kumimoji="0" lang="ja-JP" altLang="ja-JP"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市街地については</a:t>
            </a:r>
            <a:r>
              <a:rPr kumimoji="0" lang="ja-JP" altLang="en-US"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緑被率</a:t>
            </a:r>
            <a:r>
              <a:rPr kumimoji="0" lang="ja-JP" altLang="ja-JP"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が３割以上</a:t>
            </a: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となることを目指す</a:t>
            </a: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とともに、</a:t>
            </a:r>
            <a:endParaRPr kumimoji="0" lang="en-US"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t" latinLnBrk="0" hangingPunct="1">
              <a:lnSpc>
                <a:spcPts val="1400"/>
              </a:lnSpc>
              <a:spcBef>
                <a:spcPts val="0"/>
              </a:spcBef>
              <a:spcAft>
                <a:spcPts val="0"/>
              </a:spcAft>
              <a:buClrTx/>
              <a:buSzTx/>
              <a:buFontTx/>
              <a:buNone/>
              <a:tabLst/>
              <a:defRPr/>
            </a:pP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都道府県が定める</a:t>
            </a:r>
            <a:r>
              <a:rPr kumimoji="0" lang="ja-JP" altLang="ja-JP"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全ての</a:t>
            </a:r>
            <a:r>
              <a:rPr kumimoji="0" lang="ja-JP" altLang="en-US"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「緑の</a:t>
            </a:r>
            <a:r>
              <a:rPr kumimoji="0" lang="ja-JP" altLang="ja-JP"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広域計画</a:t>
            </a:r>
            <a:r>
              <a:rPr kumimoji="0" lang="ja-JP" altLang="en-US"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及び市町村が定める</a:t>
            </a:r>
            <a:r>
              <a:rPr kumimoji="0" lang="ja-JP" altLang="ja-JP"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全ての</a:t>
            </a:r>
            <a:r>
              <a:rPr kumimoji="0" lang="ja-JP" altLang="en-US"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「緑の</a:t>
            </a:r>
            <a:r>
              <a:rPr kumimoji="0" lang="ja-JP" altLang="ja-JP"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基本計画</a:t>
            </a:r>
            <a:r>
              <a:rPr kumimoji="0" lang="ja-JP" altLang="en-US"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ja-JP"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において</a:t>
            </a: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ja-JP"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以下の３つの都市の実現に向けた取組及び関連する指標等を位置づける</a:t>
            </a:r>
            <a:r>
              <a:rPr kumimoji="0" lang="ja-JP" altLang="en-US" sz="1000" b="0" i="0" u="none" strike="noStrike" kern="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ことを促す</a:t>
            </a:r>
            <a:endPar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1" name="四角形: 角を丸くする 60">
            <a:extLst>
              <a:ext uri="{FF2B5EF4-FFF2-40B4-BE49-F238E27FC236}">
                <a16:creationId xmlns:a16="http://schemas.microsoft.com/office/drawing/2014/main" id="{4D4344D0-A284-BA01-5FB1-5677A70556EB}"/>
              </a:ext>
            </a:extLst>
          </p:cNvPr>
          <p:cNvSpPr/>
          <p:nvPr/>
        </p:nvSpPr>
        <p:spPr>
          <a:xfrm>
            <a:off x="3603015" y="1954115"/>
            <a:ext cx="3096000" cy="945997"/>
          </a:xfrm>
          <a:prstGeom prst="roundRect">
            <a:avLst>
              <a:gd name="adj" fmla="val 0"/>
            </a:avLst>
          </a:prstGeom>
          <a:solidFill>
            <a:srgbClr val="F2F9EB"/>
          </a:solidFill>
          <a:ln w="19050" cap="flat" cmpd="sng" algn="ctr">
            <a:solidFill>
              <a:srgbClr val="00B050"/>
            </a:solidFill>
            <a:prstDash val="solid"/>
          </a:ln>
          <a:effectLst/>
        </p:spPr>
        <p:txBody>
          <a:bodyPr wrap="square" lIns="36000" tIns="36000" rIns="36000" bIns="36000" rtlCol="0" anchor="t">
            <a:noAutofit/>
          </a:bodyPr>
          <a:lstStyle/>
          <a:p>
            <a:pPr marL="87313" marR="0" lvl="0" indent="-87313" defTabSz="914400" eaLnBrk="1" fontAlgn="t"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テキスト ボックス 61">
            <a:extLst>
              <a:ext uri="{FF2B5EF4-FFF2-40B4-BE49-F238E27FC236}">
                <a16:creationId xmlns:a16="http://schemas.microsoft.com/office/drawing/2014/main" id="{143D6784-8B7F-A133-C253-7896A9512C9B}"/>
              </a:ext>
            </a:extLst>
          </p:cNvPr>
          <p:cNvSpPr txBox="1"/>
          <p:nvPr/>
        </p:nvSpPr>
        <p:spPr>
          <a:xfrm>
            <a:off x="3534121" y="1955901"/>
            <a:ext cx="3223749" cy="253916"/>
          </a:xfrm>
          <a:prstGeom prst="rect">
            <a:avLst/>
          </a:prstGeom>
          <a:noFill/>
        </p:spPr>
        <p:txBody>
          <a:bodyPr wrap="square">
            <a:spAutoFit/>
          </a:bodyPr>
          <a:lstStyle/>
          <a:p>
            <a:pPr algn="ctr">
              <a:defRPr/>
            </a:pPr>
            <a:r>
              <a:rPr lang="ja-JP" altLang="en-US" sz="1050" b="1" u="sng">
                <a:solidFill>
                  <a:srgbClr val="000000"/>
                </a:solidFill>
                <a:latin typeface="Meiryo UI" panose="020B0604030504040204" pitchFamily="50" charset="-128"/>
                <a:ea typeface="Meiryo UI" panose="020B0604030504040204" pitchFamily="50" charset="-128"/>
              </a:rPr>
              <a:t>人と自然が共生するネイチャーポジティブを実現した都市</a:t>
            </a:r>
          </a:p>
        </p:txBody>
      </p:sp>
      <p:sp>
        <p:nvSpPr>
          <p:cNvPr id="63" name="四角形: 角を丸くする 62">
            <a:extLst>
              <a:ext uri="{FF2B5EF4-FFF2-40B4-BE49-F238E27FC236}">
                <a16:creationId xmlns:a16="http://schemas.microsoft.com/office/drawing/2014/main" id="{BFA17E35-EF96-01AA-2A55-5DC09D3EA88A}"/>
              </a:ext>
            </a:extLst>
          </p:cNvPr>
          <p:cNvSpPr/>
          <p:nvPr/>
        </p:nvSpPr>
        <p:spPr>
          <a:xfrm>
            <a:off x="453704" y="1954117"/>
            <a:ext cx="3096000" cy="945996"/>
          </a:xfrm>
          <a:prstGeom prst="roundRect">
            <a:avLst>
              <a:gd name="adj" fmla="val 0"/>
            </a:avLst>
          </a:prstGeom>
          <a:solidFill>
            <a:srgbClr val="F2F9EB"/>
          </a:solidFill>
          <a:ln w="19050" cap="flat" cmpd="sng" algn="ctr">
            <a:solidFill>
              <a:srgbClr val="00B050"/>
            </a:solidFill>
            <a:prstDash val="solid"/>
          </a:ln>
          <a:effectLst/>
        </p:spPr>
        <p:txBody>
          <a:bodyPr wrap="square" lIns="36000" tIns="36000" rIns="36000" bIns="36000" rtlCol="0" anchor="t">
            <a:noAutofit/>
          </a:bodyPr>
          <a:lstStyle/>
          <a:p>
            <a:pPr marL="87313" marR="0" lvl="0" indent="-87313" defTabSz="914400" eaLnBrk="1" fontAlgn="t"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177800" marR="0" lvl="0" indent="-90488" defTabSz="914400" eaLnBrk="1" fontAlgn="t" latinLnBrk="0" hangingPunct="1">
              <a:lnSpc>
                <a:spcPct val="100000"/>
              </a:lnSpc>
              <a:spcBef>
                <a:spcPts val="0"/>
              </a:spcBef>
              <a:spcAft>
                <a:spcPts val="0"/>
              </a:spcAft>
              <a:buClrTx/>
              <a:buSzTx/>
              <a:buFontTx/>
              <a:buNone/>
              <a:tabLst/>
              <a:defRPr/>
            </a:pPr>
            <a:endParaRPr kumimoji="0" lang="en-US"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5E0274F2-4B26-752B-6FB4-B0FEFD08B43A}"/>
              </a:ext>
            </a:extLst>
          </p:cNvPr>
          <p:cNvSpPr txBox="1"/>
          <p:nvPr/>
        </p:nvSpPr>
        <p:spPr>
          <a:xfrm>
            <a:off x="460849" y="1955901"/>
            <a:ext cx="3074313" cy="234286"/>
          </a:xfrm>
          <a:prstGeom prst="rect">
            <a:avLst/>
          </a:prstGeom>
          <a:noFill/>
          <a:ln w="19050">
            <a:noFill/>
          </a:ln>
        </p:spPr>
        <p:txBody>
          <a:bodyPr wrap="square" lIns="36000" tIns="36000" rIns="36000" bIns="36000">
            <a:spAutoFit/>
          </a:bodyPr>
          <a:lstStyle/>
          <a:p>
            <a:pPr marL="273050" indent="-273050" algn="ctr">
              <a:defRPr/>
            </a:pPr>
            <a:r>
              <a:rPr lang="ja-JP" altLang="en-US" sz="1050" b="1" u="sng">
                <a:solidFill>
                  <a:srgbClr val="000000"/>
                </a:solidFill>
                <a:latin typeface="Meiryo UI" panose="020B0604030504040204" pitchFamily="50" charset="-128"/>
                <a:ea typeface="Meiryo UI" panose="020B0604030504040204" pitchFamily="50" charset="-128"/>
              </a:rPr>
              <a:t>環境への負荷が小さいカーボンニュートラル都市</a:t>
            </a:r>
          </a:p>
        </p:txBody>
      </p:sp>
      <p:sp>
        <p:nvSpPr>
          <p:cNvPr id="65" name="四角形: 角を丸くする 64">
            <a:extLst>
              <a:ext uri="{FF2B5EF4-FFF2-40B4-BE49-F238E27FC236}">
                <a16:creationId xmlns:a16="http://schemas.microsoft.com/office/drawing/2014/main" id="{74E73358-217E-FCBC-DA02-E85202146691}"/>
              </a:ext>
            </a:extLst>
          </p:cNvPr>
          <p:cNvSpPr/>
          <p:nvPr/>
        </p:nvSpPr>
        <p:spPr>
          <a:xfrm>
            <a:off x="6752325" y="1954116"/>
            <a:ext cx="3096000" cy="945997"/>
          </a:xfrm>
          <a:prstGeom prst="roundRect">
            <a:avLst>
              <a:gd name="adj" fmla="val 0"/>
            </a:avLst>
          </a:prstGeom>
          <a:solidFill>
            <a:srgbClr val="F2F9EB"/>
          </a:solidFill>
          <a:ln w="19050" cap="flat" cmpd="sng" algn="ctr">
            <a:solidFill>
              <a:srgbClr val="00B050"/>
            </a:solidFill>
            <a:prstDash val="solid"/>
          </a:ln>
          <a:effectLst/>
        </p:spPr>
        <p:txBody>
          <a:bodyPr wrap="square" lIns="36000" tIns="36000" rIns="36000" bIns="36000" rtlCol="0" anchor="t">
            <a:noAutofit/>
          </a:bodyPr>
          <a:lstStyle/>
          <a:p>
            <a:pPr marL="87313" marR="0" lvl="0" indent="-87313" defTabSz="914400" eaLnBrk="1" fontAlgn="t"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6" name="テキスト ボックス 65">
            <a:extLst>
              <a:ext uri="{FF2B5EF4-FFF2-40B4-BE49-F238E27FC236}">
                <a16:creationId xmlns:a16="http://schemas.microsoft.com/office/drawing/2014/main" id="{021CFDA6-C081-0B92-6D06-F276D5709C80}"/>
              </a:ext>
            </a:extLst>
          </p:cNvPr>
          <p:cNvSpPr txBox="1"/>
          <p:nvPr/>
        </p:nvSpPr>
        <p:spPr>
          <a:xfrm>
            <a:off x="6748150" y="1955901"/>
            <a:ext cx="3096001" cy="261610"/>
          </a:xfrm>
          <a:prstGeom prst="rect">
            <a:avLst/>
          </a:prstGeom>
          <a:noFill/>
        </p:spPr>
        <p:txBody>
          <a:bodyPr wrap="square">
            <a:spAutoFit/>
          </a:bodyPr>
          <a:lstStyle/>
          <a:p>
            <a:pPr marL="273050" indent="-273050" algn="ctr">
              <a:defRPr/>
            </a:pPr>
            <a:r>
              <a:rPr lang="en-US" altLang="ja-JP" sz="1050" b="1" u="sng">
                <a:solidFill>
                  <a:srgbClr val="000000"/>
                </a:solidFill>
                <a:latin typeface="Meiryo UI" panose="020B0604030504040204" pitchFamily="50" charset="-128"/>
                <a:ea typeface="Meiryo UI" panose="020B0604030504040204" pitchFamily="50" charset="-128"/>
              </a:rPr>
              <a:t>Well-being</a:t>
            </a:r>
            <a:r>
              <a:rPr lang="ja-JP" altLang="en-US" sz="1050" b="1" u="sng">
                <a:solidFill>
                  <a:srgbClr val="000000"/>
                </a:solidFill>
                <a:latin typeface="Meiryo UI" panose="020B0604030504040204" pitchFamily="50" charset="-128"/>
                <a:ea typeface="Meiryo UI" panose="020B0604030504040204" pitchFamily="50" charset="-128"/>
              </a:rPr>
              <a:t>が実感できる水と緑豊かな都市</a:t>
            </a:r>
          </a:p>
        </p:txBody>
      </p:sp>
      <p:sp>
        <p:nvSpPr>
          <p:cNvPr id="67" name="二等辺三角形 66">
            <a:extLst>
              <a:ext uri="{FF2B5EF4-FFF2-40B4-BE49-F238E27FC236}">
                <a16:creationId xmlns:a16="http://schemas.microsoft.com/office/drawing/2014/main" id="{B12FF66A-E70D-294B-7497-B207B5F4D3F4}"/>
              </a:ext>
            </a:extLst>
          </p:cNvPr>
          <p:cNvSpPr/>
          <p:nvPr/>
        </p:nvSpPr>
        <p:spPr>
          <a:xfrm flipV="1">
            <a:off x="2581549" y="2947005"/>
            <a:ext cx="5253135" cy="108000"/>
          </a:xfrm>
          <a:prstGeom prst="triangle">
            <a:avLst>
              <a:gd name="adj" fmla="val 49971"/>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68" name="テキスト ボックス 67">
            <a:extLst>
              <a:ext uri="{FF2B5EF4-FFF2-40B4-BE49-F238E27FC236}">
                <a16:creationId xmlns:a16="http://schemas.microsoft.com/office/drawing/2014/main" id="{93C6284E-E871-A93B-FB6E-39C7BDCC0C5E}"/>
              </a:ext>
            </a:extLst>
          </p:cNvPr>
          <p:cNvSpPr txBox="1"/>
          <p:nvPr/>
        </p:nvSpPr>
        <p:spPr>
          <a:xfrm>
            <a:off x="432566" y="565941"/>
            <a:ext cx="1260000" cy="531233"/>
          </a:xfrm>
          <a:prstGeom prst="rect">
            <a:avLst/>
          </a:prstGeom>
          <a:solidFill>
            <a:srgbClr val="FFFFFF">
              <a:lumMod val="65000"/>
            </a:srgbClr>
          </a:solidFill>
          <a:ln w="19050" cap="flat" cmpd="sng" algn="ctr">
            <a:solidFill>
              <a:srgbClr val="FFFFFF">
                <a:lumMod val="65000"/>
              </a:srgbClr>
            </a:solidFill>
            <a:prstDash val="solid"/>
            <a:miter lim="800000"/>
          </a:ln>
          <a:effectLst/>
        </p:spPr>
        <p:txBody>
          <a:bodyPr vertOverflow="overflow" horzOverflow="overflow" wrap="square" lIns="90000" tIns="36000" rIns="36000" bIns="36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w="0">
                  <a:noFill/>
                </a:ln>
                <a:solidFill>
                  <a:srgbClr val="FFFFFF"/>
                </a:solidFill>
                <a:effectLst/>
                <a:uLnTx/>
                <a:uFillTx/>
                <a:latin typeface="Meiryo UI" panose="020B0604030504040204" pitchFamily="50" charset="-128"/>
                <a:ea typeface="Meiryo UI" panose="020B0604030504040204" pitchFamily="50" charset="-128"/>
                <a:cs typeface="+mn-cs"/>
              </a:rPr>
              <a:t>気候変動対策</a:t>
            </a:r>
          </a:p>
        </p:txBody>
      </p:sp>
      <p:sp>
        <p:nvSpPr>
          <p:cNvPr id="69" name="テキスト ボックス 68">
            <a:extLst>
              <a:ext uri="{FF2B5EF4-FFF2-40B4-BE49-F238E27FC236}">
                <a16:creationId xmlns:a16="http://schemas.microsoft.com/office/drawing/2014/main" id="{37D9992C-12DD-2787-4001-ECB49C70D0EF}"/>
              </a:ext>
            </a:extLst>
          </p:cNvPr>
          <p:cNvSpPr txBox="1"/>
          <p:nvPr/>
        </p:nvSpPr>
        <p:spPr>
          <a:xfrm>
            <a:off x="7247786" y="565941"/>
            <a:ext cx="1260000" cy="531233"/>
          </a:xfrm>
          <a:prstGeom prst="rect">
            <a:avLst/>
          </a:prstGeom>
          <a:solidFill>
            <a:srgbClr val="FFFFFF">
              <a:lumMod val="65000"/>
            </a:srgbClr>
          </a:solidFill>
          <a:ln w="19050" cap="flat" cmpd="sng" algn="ctr">
            <a:solidFill>
              <a:srgbClr val="FFFFFF">
                <a:lumMod val="65000"/>
              </a:srgbClr>
            </a:solidFill>
            <a:prstDash val="solid"/>
            <a:miter lim="800000"/>
          </a:ln>
          <a:effectLst/>
        </p:spPr>
        <p:txBody>
          <a:bodyPr vertOverflow="overflow" horzOverflow="overflow" wrap="square" lIns="90000" tIns="36000" rIns="36000" bIns="36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都市における</a:t>
            </a:r>
            <a:br>
              <a:rPr kumimoji="0" lang="en-US" altLang="ja-JP"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br>
            <a:r>
              <a:rPr kumimoji="0" lang="ja-JP" altLang="en-US"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生産機能、</a:t>
            </a:r>
            <a:br>
              <a:rPr kumimoji="0" lang="en-US" altLang="ja-JP"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br>
            <a:r>
              <a:rPr kumimoji="0" lang="ja-JP" altLang="en-US"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循環型社会への寄与</a:t>
            </a:r>
          </a:p>
        </p:txBody>
      </p:sp>
      <p:sp>
        <p:nvSpPr>
          <p:cNvPr id="70" name="テキスト ボックス 69">
            <a:extLst>
              <a:ext uri="{FF2B5EF4-FFF2-40B4-BE49-F238E27FC236}">
                <a16:creationId xmlns:a16="http://schemas.microsoft.com/office/drawing/2014/main" id="{A3E87C93-E2B8-3354-0259-60E3D5541DFC}"/>
              </a:ext>
            </a:extLst>
          </p:cNvPr>
          <p:cNvSpPr txBox="1"/>
          <p:nvPr/>
        </p:nvSpPr>
        <p:spPr>
          <a:xfrm>
            <a:off x="3158654" y="565941"/>
            <a:ext cx="1260000" cy="531233"/>
          </a:xfrm>
          <a:prstGeom prst="rect">
            <a:avLst/>
          </a:prstGeom>
          <a:solidFill>
            <a:srgbClr val="FFFFFF">
              <a:lumMod val="65000"/>
            </a:srgbClr>
          </a:solidFill>
          <a:ln w="19050" cap="flat" cmpd="sng" algn="ctr">
            <a:solidFill>
              <a:srgbClr val="FFFFFF">
                <a:lumMod val="65000"/>
              </a:srgbClr>
            </a:solidFill>
            <a:prstDash val="solid"/>
            <a:miter lim="800000"/>
          </a:ln>
          <a:effectLst/>
        </p:spPr>
        <p:txBody>
          <a:bodyPr vertOverflow="overflow" horzOverflow="overflow" wrap="square" lIns="90000" tIns="36000" rIns="36000" bIns="36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Well-being</a:t>
            </a:r>
            <a:r>
              <a:rPr kumimoji="0" lang="ja-JP" altLang="en-US"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の向上</a:t>
            </a:r>
          </a:p>
        </p:txBody>
      </p:sp>
      <p:sp>
        <p:nvSpPr>
          <p:cNvPr id="71" name="テキスト ボックス 70">
            <a:extLst>
              <a:ext uri="{FF2B5EF4-FFF2-40B4-BE49-F238E27FC236}">
                <a16:creationId xmlns:a16="http://schemas.microsoft.com/office/drawing/2014/main" id="{90900B57-5CE0-E0C8-E5F7-5221E0DD17E2}"/>
              </a:ext>
            </a:extLst>
          </p:cNvPr>
          <p:cNvSpPr txBox="1"/>
          <p:nvPr/>
        </p:nvSpPr>
        <p:spPr>
          <a:xfrm>
            <a:off x="4521698" y="565941"/>
            <a:ext cx="1260000" cy="531233"/>
          </a:xfrm>
          <a:prstGeom prst="rect">
            <a:avLst/>
          </a:prstGeom>
          <a:solidFill>
            <a:srgbClr val="FFFFFF">
              <a:lumMod val="65000"/>
            </a:srgbClr>
          </a:solidFill>
          <a:ln w="19050" cap="flat" cmpd="sng" algn="ctr">
            <a:solidFill>
              <a:srgbClr val="FFFFFF">
                <a:lumMod val="65000"/>
              </a:srgbClr>
            </a:solidFill>
            <a:prstDash val="solid"/>
            <a:miter lim="800000"/>
          </a:ln>
          <a:effectLst/>
        </p:spPr>
        <p:txBody>
          <a:bodyPr vertOverflow="overflow" horzOverflow="overflow" wrap="square" lIns="90000" tIns="36000" rIns="36000" bIns="36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都市のレジリエンス</a:t>
            </a:r>
            <a:br>
              <a:rPr kumimoji="0" lang="en-US" altLang="ja-JP"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br>
            <a:r>
              <a:rPr kumimoji="0" lang="ja-JP" altLang="en-US"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の向上</a:t>
            </a:r>
          </a:p>
        </p:txBody>
      </p:sp>
      <p:sp>
        <p:nvSpPr>
          <p:cNvPr id="72" name="テキスト ボックス 71">
            <a:extLst>
              <a:ext uri="{FF2B5EF4-FFF2-40B4-BE49-F238E27FC236}">
                <a16:creationId xmlns:a16="http://schemas.microsoft.com/office/drawing/2014/main" id="{1043DE7C-AAA8-8062-818A-3514600BE45E}"/>
              </a:ext>
            </a:extLst>
          </p:cNvPr>
          <p:cNvSpPr txBox="1"/>
          <p:nvPr/>
        </p:nvSpPr>
        <p:spPr>
          <a:xfrm>
            <a:off x="5884742" y="565941"/>
            <a:ext cx="1260000" cy="531233"/>
          </a:xfrm>
          <a:prstGeom prst="rect">
            <a:avLst/>
          </a:prstGeom>
          <a:solidFill>
            <a:srgbClr val="FFFFFF">
              <a:lumMod val="65000"/>
            </a:srgbClr>
          </a:solidFill>
          <a:ln w="19050" cap="flat" cmpd="sng" algn="ctr">
            <a:solidFill>
              <a:srgbClr val="FFFFFF">
                <a:lumMod val="65000"/>
              </a:srgbClr>
            </a:solidFill>
            <a:prstDash val="solid"/>
            <a:miter lim="800000"/>
          </a:ln>
          <a:effectLst/>
        </p:spPr>
        <p:txBody>
          <a:bodyPr vertOverflow="overflow" horzOverflow="overflow" wrap="square" lIns="90000" tIns="36000" rIns="36000" bIns="36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歴史や文化の形成、</a:t>
            </a:r>
            <a:br>
              <a:rPr kumimoji="0" lang="en-US" altLang="ja-JP" sz="9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br>
            <a:r>
              <a:rPr kumimoji="0" lang="ja-JP" altLang="en-US" sz="9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美しい景観の創出、</a:t>
            </a:r>
            <a:endParaRPr kumimoji="0" lang="en-US" altLang="ja-JP" sz="9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環境教育・生涯学習の場としての活用</a:t>
            </a:r>
          </a:p>
        </p:txBody>
      </p:sp>
      <p:sp>
        <p:nvSpPr>
          <p:cNvPr id="73" name="テキスト ボックス 72">
            <a:extLst>
              <a:ext uri="{FF2B5EF4-FFF2-40B4-BE49-F238E27FC236}">
                <a16:creationId xmlns:a16="http://schemas.microsoft.com/office/drawing/2014/main" id="{4626F3C6-5136-6EC3-D15A-F43B055BE4F2}"/>
              </a:ext>
            </a:extLst>
          </p:cNvPr>
          <p:cNvSpPr txBox="1"/>
          <p:nvPr/>
        </p:nvSpPr>
        <p:spPr>
          <a:xfrm>
            <a:off x="1795610" y="565941"/>
            <a:ext cx="1260000" cy="531233"/>
          </a:xfrm>
          <a:prstGeom prst="rect">
            <a:avLst/>
          </a:prstGeom>
          <a:solidFill>
            <a:srgbClr val="FFFFFF">
              <a:lumMod val="65000"/>
            </a:srgbClr>
          </a:solidFill>
          <a:ln w="19050" cap="flat" cmpd="sng" algn="ctr">
            <a:solidFill>
              <a:srgbClr val="FFFFFF">
                <a:lumMod val="65000"/>
              </a:srgbClr>
            </a:solidFill>
            <a:prstDash val="solid"/>
            <a:miter lim="800000"/>
          </a:ln>
          <a:effectLst/>
        </p:spPr>
        <p:txBody>
          <a:bodyPr vertOverflow="overflow" horzOverflow="overflow" wrap="square" lIns="90000" tIns="36000" rIns="36000" bIns="36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生物多様性の確保</a:t>
            </a:r>
          </a:p>
        </p:txBody>
      </p:sp>
      <p:sp>
        <p:nvSpPr>
          <p:cNvPr id="74" name="テキスト ボックス 73">
            <a:extLst>
              <a:ext uri="{FF2B5EF4-FFF2-40B4-BE49-F238E27FC236}">
                <a16:creationId xmlns:a16="http://schemas.microsoft.com/office/drawing/2014/main" id="{AB4FB615-7399-3314-E24F-BE96B6FCA06C}"/>
              </a:ext>
            </a:extLst>
          </p:cNvPr>
          <p:cNvSpPr txBox="1"/>
          <p:nvPr/>
        </p:nvSpPr>
        <p:spPr>
          <a:xfrm>
            <a:off x="8610829" y="565941"/>
            <a:ext cx="1260000" cy="531233"/>
          </a:xfrm>
          <a:prstGeom prst="rect">
            <a:avLst/>
          </a:prstGeom>
          <a:solidFill>
            <a:srgbClr val="FFFFFF">
              <a:lumMod val="65000"/>
            </a:srgbClr>
          </a:solidFill>
          <a:ln w="19050" cap="flat" cmpd="sng" algn="ctr">
            <a:solidFill>
              <a:srgbClr val="FFFFFF">
                <a:lumMod val="65000"/>
              </a:srgbClr>
            </a:solidFill>
            <a:prstDash val="solid"/>
            <a:miter lim="800000"/>
          </a:ln>
          <a:effectLst/>
        </p:spPr>
        <p:txBody>
          <a:bodyPr vertOverflow="overflow" horzOverflow="overflow" wrap="square" lIns="90000" tIns="36000" rIns="36000" bIns="36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ESG</a:t>
            </a:r>
            <a:r>
              <a:rPr kumimoji="0" lang="ja-JP" altLang="en-US"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投資の拡大、</a:t>
            </a:r>
            <a:endParaRPr kumimoji="0" lang="en-US" altLang="ja-JP"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気候関連・自然関連情報開示への対応</a:t>
            </a:r>
          </a:p>
        </p:txBody>
      </p:sp>
      <p:sp>
        <p:nvSpPr>
          <p:cNvPr id="75" name="正方形/長方形 74">
            <a:extLst>
              <a:ext uri="{FF2B5EF4-FFF2-40B4-BE49-F238E27FC236}">
                <a16:creationId xmlns:a16="http://schemas.microsoft.com/office/drawing/2014/main" id="{457C0A15-5C1E-23AE-3F72-02D68F321362}"/>
              </a:ext>
            </a:extLst>
          </p:cNvPr>
          <p:cNvSpPr/>
          <p:nvPr/>
        </p:nvSpPr>
        <p:spPr>
          <a:xfrm>
            <a:off x="52387" y="590758"/>
            <a:ext cx="9801225" cy="899675"/>
          </a:xfrm>
          <a:prstGeom prst="rect">
            <a:avLst/>
          </a:prstGeom>
          <a:noFill/>
        </p:spPr>
        <p:txBody>
          <a:bodyPr wrap="square">
            <a:spAutoFit/>
          </a:bodyPr>
          <a:lstStyle/>
          <a:p>
            <a:pPr marL="273050" indent="-273050">
              <a:defRPr/>
            </a:pPr>
            <a:endParaRPr lang="ja-JP" altLang="en-US" sz="1400">
              <a:solidFill>
                <a:srgbClr val="000000"/>
              </a:solidFill>
              <a:latin typeface="HGP創英角ｺﾞｼｯｸUB"/>
              <a:ea typeface="HGP創英角ｺﾞｼｯｸUB"/>
            </a:endParaRPr>
          </a:p>
        </p:txBody>
      </p:sp>
      <p:sp>
        <p:nvSpPr>
          <p:cNvPr id="76" name="テキスト ボックス 75">
            <a:extLst>
              <a:ext uri="{FF2B5EF4-FFF2-40B4-BE49-F238E27FC236}">
                <a16:creationId xmlns:a16="http://schemas.microsoft.com/office/drawing/2014/main" id="{C6530599-047A-B171-5402-55F5C96AC6B9}"/>
              </a:ext>
            </a:extLst>
          </p:cNvPr>
          <p:cNvSpPr txBox="1"/>
          <p:nvPr/>
        </p:nvSpPr>
        <p:spPr>
          <a:xfrm>
            <a:off x="377582" y="1256606"/>
            <a:ext cx="9323330" cy="307777"/>
          </a:xfrm>
          <a:prstGeom prst="rect">
            <a:avLst/>
          </a:prstGeom>
          <a:noFill/>
        </p:spPr>
        <p:txBody>
          <a:bodyPr wrap="square">
            <a:spAutoFit/>
          </a:bodyPr>
          <a:lstStyle>
            <a:defPPr>
              <a:defRPr lang="ja-JP"/>
            </a:defPPr>
            <a:lvl1pPr marL="273050" indent="-273050">
              <a:defRPr sz="1400">
                <a:solidFill>
                  <a:srgbClr val="000000"/>
                </a:solidFill>
                <a:latin typeface="HGP創英角ｺﾞｼｯｸUB"/>
                <a:ea typeface="HGP創英角ｺﾞｼｯｸUB"/>
              </a:defRPr>
            </a:lvl1pPr>
            <a:lvl2pPr>
              <a:defRPr>
                <a:solidFill>
                  <a:schemeClr val="tx1"/>
                </a:solidFill>
                <a:latin typeface="Arial" charset="0"/>
                <a:ea typeface="ＭＳ Ｐゴシック" charset="-128"/>
              </a:defRPr>
            </a:lvl2pPr>
            <a:lvl3pPr>
              <a:defRPr>
                <a:solidFill>
                  <a:schemeClr val="tx1"/>
                </a:solidFill>
                <a:latin typeface="Arial" charset="0"/>
                <a:ea typeface="ＭＳ Ｐゴシック" charset="-128"/>
              </a:defRPr>
            </a:lvl3pPr>
            <a:lvl4pPr>
              <a:defRPr>
                <a:solidFill>
                  <a:schemeClr val="tx1"/>
                </a:solidFill>
                <a:latin typeface="Arial" charset="0"/>
                <a:ea typeface="ＭＳ Ｐゴシック" charset="-128"/>
              </a:defRPr>
            </a:lvl4pPr>
            <a:lvl5pPr>
              <a:defRPr>
                <a:solidFill>
                  <a:schemeClr val="tx1"/>
                </a:solidFill>
                <a:latin typeface="Arial" charset="0"/>
                <a:ea typeface="ＭＳ Ｐゴシック" charset="-128"/>
              </a:defRPr>
            </a:lvl5pPr>
            <a:lvl6pPr>
              <a:defRPr>
                <a:solidFill>
                  <a:schemeClr val="tx1"/>
                </a:solidFill>
                <a:latin typeface="Arial" charset="0"/>
                <a:ea typeface="ＭＳ Ｐゴシック" charset="-128"/>
              </a:defRPr>
            </a:lvl6pPr>
            <a:lvl7pPr>
              <a:defRPr>
                <a:solidFill>
                  <a:schemeClr val="tx1"/>
                </a:solidFill>
                <a:latin typeface="Arial" charset="0"/>
                <a:ea typeface="ＭＳ Ｐゴシック" charset="-128"/>
              </a:defRPr>
            </a:lvl7pPr>
            <a:lvl8pPr>
              <a:defRPr>
                <a:solidFill>
                  <a:schemeClr val="tx1"/>
                </a:solidFill>
                <a:latin typeface="Arial" charset="0"/>
                <a:ea typeface="ＭＳ Ｐゴシック" charset="-128"/>
              </a:defRPr>
            </a:lvl8pPr>
            <a:lvl9pPr>
              <a:defRPr>
                <a:solidFill>
                  <a:schemeClr val="tx1"/>
                </a:solidFill>
                <a:latin typeface="Arial" charset="0"/>
                <a:ea typeface="ＭＳ Ｐゴシック" charset="-128"/>
              </a:defRPr>
            </a:lvl9pPr>
          </a:lstStyle>
          <a:p>
            <a:pPr algn="ctr">
              <a:defRPr/>
            </a:pPr>
            <a:r>
              <a:rPr lang="ja-JP" altLang="en-US" b="1">
                <a:latin typeface="Meiryo UI" panose="020B0604030504040204" pitchFamily="50" charset="-128"/>
                <a:ea typeface="Meiryo UI" panose="020B0604030504040204" pitchFamily="50" charset="-128"/>
              </a:rPr>
              <a:t>将来的な都市のあるべき姿　「人と自然が共生し、環境への負荷が小さく、</a:t>
            </a:r>
            <a:r>
              <a:rPr lang="en-US" altLang="ja-JP" b="1">
                <a:latin typeface="Meiryo UI" panose="020B0604030504040204" pitchFamily="50" charset="-128"/>
                <a:ea typeface="Meiryo UI" panose="020B0604030504040204" pitchFamily="50" charset="-128"/>
              </a:rPr>
              <a:t>Well-being</a:t>
            </a:r>
            <a:r>
              <a:rPr lang="ja-JP" altLang="en-US" b="1">
                <a:latin typeface="Meiryo UI" panose="020B0604030504040204" pitchFamily="50" charset="-128"/>
                <a:ea typeface="Meiryo UI" panose="020B0604030504040204" pitchFamily="50" charset="-128"/>
              </a:rPr>
              <a:t>が実感できる緑豊かな都市」</a:t>
            </a:r>
          </a:p>
        </p:txBody>
      </p:sp>
      <p:sp>
        <p:nvSpPr>
          <p:cNvPr id="77" name="テキスト ボックス 76">
            <a:extLst>
              <a:ext uri="{FF2B5EF4-FFF2-40B4-BE49-F238E27FC236}">
                <a16:creationId xmlns:a16="http://schemas.microsoft.com/office/drawing/2014/main" id="{96C26D85-5201-BBE0-61BE-5ADE17E3277E}"/>
              </a:ext>
            </a:extLst>
          </p:cNvPr>
          <p:cNvSpPr txBox="1"/>
          <p:nvPr/>
        </p:nvSpPr>
        <p:spPr>
          <a:xfrm>
            <a:off x="5307890" y="3077285"/>
            <a:ext cx="4428000" cy="493514"/>
          </a:xfrm>
          <a:prstGeom prst="rect">
            <a:avLst/>
          </a:prstGeom>
          <a:solidFill>
            <a:srgbClr val="FFF4DD"/>
          </a:solidFill>
          <a:ln w="19050" cap="flat" cmpd="sng" algn="ctr">
            <a:solidFill>
              <a:srgbClr val="FF9900"/>
            </a:solidFill>
            <a:prstDash val="solid"/>
          </a:ln>
          <a:effectLst/>
        </p:spPr>
        <p:txBody>
          <a:bodyPr wrap="square" lIns="36000" tIns="36000" rIns="36000" bIns="36000" rtlCol="0" anchor="ctr">
            <a:noAutofit/>
          </a:bodyPr>
          <a:lstStyle>
            <a:defPPr>
              <a:defRPr lang="ja-JP"/>
            </a:defPPr>
            <a:lvl1pPr algn="ctr">
              <a:defRPr sz="1200" b="1">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ja-JP" altLang="en-US" sz="1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多様な資金、体制等の確保</a:t>
            </a:r>
            <a:endParaRPr kumimoji="0" lang="en-US" altLang="ja-JP" sz="1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民間からの投資、寄附金の受入れなど</a:t>
            </a:r>
            <a:r>
              <a:rPr kumimoji="0" lang="ja-JP" altLang="en-US" sz="1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多様な資金の確保</a:t>
            </a: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0" lang="en-US"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93663"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官民連携などによる</a:t>
            </a:r>
            <a:r>
              <a:rPr kumimoji="0" lang="ja-JP" altLang="en-US" sz="1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体制の確保等</a:t>
            </a: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や、これらを</a:t>
            </a:r>
            <a:r>
              <a:rPr kumimoji="0" lang="ja-JP" altLang="en-US" sz="1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支える仕組みが必要</a:t>
            </a:r>
          </a:p>
        </p:txBody>
      </p:sp>
      <p:sp>
        <p:nvSpPr>
          <p:cNvPr id="78" name="テキスト ボックス 77">
            <a:extLst>
              <a:ext uri="{FF2B5EF4-FFF2-40B4-BE49-F238E27FC236}">
                <a16:creationId xmlns:a16="http://schemas.microsoft.com/office/drawing/2014/main" id="{40FCD232-A08F-4AE9-12CC-2801D8A232B7}"/>
              </a:ext>
            </a:extLst>
          </p:cNvPr>
          <p:cNvSpPr txBox="1"/>
          <p:nvPr/>
        </p:nvSpPr>
        <p:spPr>
          <a:xfrm>
            <a:off x="565685" y="4178131"/>
            <a:ext cx="9170205" cy="360000"/>
          </a:xfrm>
          <a:prstGeom prst="rect">
            <a:avLst/>
          </a:prstGeom>
          <a:solidFill>
            <a:srgbClr val="FFF4DD"/>
          </a:solidFill>
          <a:ln w="19050" cap="flat" cmpd="sng" algn="ctr">
            <a:solidFill>
              <a:srgbClr val="FF9900"/>
            </a:solidFill>
            <a:prstDash val="solid"/>
          </a:ln>
          <a:effectLst/>
        </p:spPr>
        <p:txBody>
          <a:bodyPr wrap="square" lIns="36000" tIns="36000" rIns="36000" bIns="36000" rtlCol="0" anchor="ctr">
            <a:noAutofit/>
          </a:bodyPr>
          <a:lstStyle>
            <a:defPPr>
              <a:defRPr lang="ja-JP"/>
            </a:defPPr>
            <a:lvl1pPr algn="ctr">
              <a:defRPr sz="1400" b="1">
                <a:solidFill>
                  <a:schemeClr val="lt1"/>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ja-JP" altLang="en-US" sz="1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緑地の広域的・有機的なネットワーク形成</a:t>
            </a:r>
            <a:endParaRPr kumimoji="0" lang="en-US" altLang="ja-JP" sz="1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9360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気候変動対策、生物多様性の確保、</a:t>
            </a:r>
            <a:r>
              <a:rPr kumimoji="0" lang="en-US"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Well-being</a:t>
            </a: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の向上に向け、</a:t>
            </a:r>
            <a:r>
              <a:rPr kumimoji="0" lang="ja-JP" altLang="en-US" sz="1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グリーンインフラとしての多様な機能を一層発揮</a:t>
            </a: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するため、各主体が連携し</a:t>
            </a:r>
            <a:r>
              <a:rPr kumimoji="0" lang="ja-JP" altLang="en-US" sz="1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広域的な緑地のネットワークを形成</a:t>
            </a:r>
            <a:endParaRPr kumimoji="0" lang="ja-JP" altLang="en-US" sz="11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9" name="テキスト ボックス 78">
            <a:extLst>
              <a:ext uri="{FF2B5EF4-FFF2-40B4-BE49-F238E27FC236}">
                <a16:creationId xmlns:a16="http://schemas.microsoft.com/office/drawing/2014/main" id="{5D29A66E-E909-C18C-C85A-E0FDDC2B3A64}"/>
              </a:ext>
            </a:extLst>
          </p:cNvPr>
          <p:cNvSpPr txBox="1"/>
          <p:nvPr/>
        </p:nvSpPr>
        <p:spPr>
          <a:xfrm>
            <a:off x="565685" y="3077442"/>
            <a:ext cx="4428000" cy="493200"/>
          </a:xfrm>
          <a:prstGeom prst="rect">
            <a:avLst/>
          </a:prstGeom>
          <a:solidFill>
            <a:srgbClr val="FFF4DD"/>
          </a:solidFill>
          <a:ln w="19050" cap="flat" cmpd="sng" algn="ctr">
            <a:solidFill>
              <a:srgbClr val="FF9900"/>
            </a:solidFill>
            <a:prstDash val="solid"/>
          </a:ln>
          <a:effectLst/>
        </p:spPr>
        <p:txBody>
          <a:bodyPr wrap="square" lIns="36000" tIns="36000" rIns="36000" bIns="36000" rtlCol="0" anchor="ctr">
            <a:noAutofit/>
          </a:bodyPr>
          <a:lstStyle>
            <a:defPPr>
              <a:defRPr lang="ja-JP"/>
            </a:defPPr>
            <a:lvl1pPr algn="ctr">
              <a:defRPr sz="1200" b="1">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ja-JP" altLang="en-US" sz="1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多様な主体の連携、各主体の役割分担</a:t>
            </a:r>
            <a:endParaRPr kumimoji="0" lang="en-US" altLang="ja-JP" sz="1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国、都道府県、市町村、都市緑化支援機構、教育・研究機関、</a:t>
            </a:r>
            <a:endParaRPr kumimoji="0" lang="en-US"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民間企業・事業者等、</a:t>
            </a:r>
            <a:r>
              <a:rPr kumimoji="0" lang="en-US"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NPO</a:t>
            </a: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法人等、都市の住民の</a:t>
            </a:r>
            <a:r>
              <a:rPr kumimoji="0" lang="ja-JP" altLang="en-US" sz="1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各役割に応じた連携、分担等</a:t>
            </a:r>
            <a:endParaRPr kumimoji="0" lang="ja-JP" altLang="en-US" sz="12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80" name="二等辺三角形 79">
            <a:extLst>
              <a:ext uri="{FF2B5EF4-FFF2-40B4-BE49-F238E27FC236}">
                <a16:creationId xmlns:a16="http://schemas.microsoft.com/office/drawing/2014/main" id="{243B08D4-3C92-408A-B93B-EC54F50E8507}"/>
              </a:ext>
            </a:extLst>
          </p:cNvPr>
          <p:cNvSpPr/>
          <p:nvPr/>
        </p:nvSpPr>
        <p:spPr>
          <a:xfrm flipV="1">
            <a:off x="2581549" y="1120537"/>
            <a:ext cx="5253135" cy="108000"/>
          </a:xfrm>
          <a:prstGeom prst="triangle">
            <a:avLst>
              <a:gd name="adj" fmla="val 49971"/>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81" name="テキスト ボックス 80">
            <a:extLst>
              <a:ext uri="{FF2B5EF4-FFF2-40B4-BE49-F238E27FC236}">
                <a16:creationId xmlns:a16="http://schemas.microsoft.com/office/drawing/2014/main" id="{7CC024F9-99E6-E577-F494-0F7A515261C3}"/>
              </a:ext>
            </a:extLst>
          </p:cNvPr>
          <p:cNvSpPr txBox="1"/>
          <p:nvPr/>
        </p:nvSpPr>
        <p:spPr>
          <a:xfrm>
            <a:off x="39109" y="1251244"/>
            <a:ext cx="323165" cy="672697"/>
          </a:xfrm>
          <a:prstGeom prst="rect">
            <a:avLst/>
          </a:prstGeom>
          <a:solidFill>
            <a:srgbClr val="FFFFFF"/>
          </a:solidFill>
          <a:ln w="19050">
            <a:solidFill>
              <a:srgbClr val="B7E18F"/>
            </a:solidFill>
            <a:miter lim="800000"/>
          </a:ln>
        </p:spPr>
        <p:txBody>
          <a:bodyPr vert="eaVert" wrap="square"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全体目標</a:t>
            </a:r>
          </a:p>
        </p:txBody>
      </p:sp>
      <p:sp>
        <p:nvSpPr>
          <p:cNvPr id="82" name="テキスト ボックス 81">
            <a:extLst>
              <a:ext uri="{FF2B5EF4-FFF2-40B4-BE49-F238E27FC236}">
                <a16:creationId xmlns:a16="http://schemas.microsoft.com/office/drawing/2014/main" id="{B5BE68CA-FBE4-1106-BA7A-FFBE38EF92B1}"/>
              </a:ext>
            </a:extLst>
          </p:cNvPr>
          <p:cNvSpPr txBox="1"/>
          <p:nvPr/>
        </p:nvSpPr>
        <p:spPr>
          <a:xfrm>
            <a:off x="38692" y="3055005"/>
            <a:ext cx="324000" cy="1500441"/>
          </a:xfrm>
          <a:prstGeom prst="rect">
            <a:avLst/>
          </a:prstGeom>
          <a:solidFill>
            <a:srgbClr val="FFFFFF"/>
          </a:solidFill>
          <a:ln w="19050">
            <a:solidFill>
              <a:srgbClr val="FFCC66"/>
            </a:solidFill>
            <a:miter lim="800000"/>
          </a:ln>
        </p:spPr>
        <p:txBody>
          <a:bodyPr vert="eaVert" wrap="none" lIns="36000" tIns="36000" rIns="36000" bIns="36000" rtlCol="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推進の視点</a:t>
            </a:r>
          </a:p>
        </p:txBody>
      </p:sp>
      <p:sp>
        <p:nvSpPr>
          <p:cNvPr id="83" name="テキスト ボックス 82">
            <a:extLst>
              <a:ext uri="{FF2B5EF4-FFF2-40B4-BE49-F238E27FC236}">
                <a16:creationId xmlns:a16="http://schemas.microsoft.com/office/drawing/2014/main" id="{05E5DEB8-E737-9EF4-6DE4-9A6C24233B5B}"/>
              </a:ext>
            </a:extLst>
          </p:cNvPr>
          <p:cNvSpPr txBox="1"/>
          <p:nvPr/>
        </p:nvSpPr>
        <p:spPr>
          <a:xfrm>
            <a:off x="38692" y="4599779"/>
            <a:ext cx="324000" cy="2217202"/>
          </a:xfrm>
          <a:prstGeom prst="rect">
            <a:avLst/>
          </a:prstGeom>
          <a:solidFill>
            <a:srgbClr val="FFFFFF"/>
          </a:solidFill>
          <a:ln w="19050">
            <a:solidFill>
              <a:srgbClr val="679792"/>
            </a:solidFill>
            <a:miter lim="800000"/>
          </a:ln>
        </p:spPr>
        <p:txBody>
          <a:bodyPr vert="eaVert" wrap="square"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実現のための施策</a:t>
            </a:r>
          </a:p>
        </p:txBody>
      </p:sp>
      <p:sp>
        <p:nvSpPr>
          <p:cNvPr id="84" name="テキスト ボックス 83">
            <a:extLst>
              <a:ext uri="{FF2B5EF4-FFF2-40B4-BE49-F238E27FC236}">
                <a16:creationId xmlns:a16="http://schemas.microsoft.com/office/drawing/2014/main" id="{0D0E8EBE-B0D5-28EF-41B6-818795498D91}"/>
              </a:ext>
            </a:extLst>
          </p:cNvPr>
          <p:cNvSpPr txBox="1"/>
          <p:nvPr/>
        </p:nvSpPr>
        <p:spPr>
          <a:xfrm>
            <a:off x="39109" y="1929967"/>
            <a:ext cx="324000" cy="995786"/>
          </a:xfrm>
          <a:prstGeom prst="rect">
            <a:avLst/>
          </a:prstGeom>
          <a:solidFill>
            <a:srgbClr val="FFFFFF"/>
          </a:solidFill>
          <a:ln w="19050">
            <a:solidFill>
              <a:srgbClr val="B7E18F"/>
            </a:solidFill>
            <a:miter lim="800000"/>
          </a:ln>
        </p:spPr>
        <p:txBody>
          <a:bodyPr vert="eaVert" wrap="square" lIns="36000" tIns="36000" rIns="36000" bIns="36000" rtlCol="0" anchor="ctr" anchorCtr="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個別目標</a:t>
            </a:r>
          </a:p>
        </p:txBody>
      </p:sp>
      <p:sp>
        <p:nvSpPr>
          <p:cNvPr id="85" name="テキスト ボックス 84">
            <a:extLst>
              <a:ext uri="{FF2B5EF4-FFF2-40B4-BE49-F238E27FC236}">
                <a16:creationId xmlns:a16="http://schemas.microsoft.com/office/drawing/2014/main" id="{8BC7BF69-213D-91C0-F47A-DF2B19F5C1F8}"/>
              </a:ext>
            </a:extLst>
          </p:cNvPr>
          <p:cNvSpPr txBox="1"/>
          <p:nvPr/>
        </p:nvSpPr>
        <p:spPr>
          <a:xfrm>
            <a:off x="31415" y="565941"/>
            <a:ext cx="338554" cy="531233"/>
          </a:xfrm>
          <a:prstGeom prst="rect">
            <a:avLst/>
          </a:prstGeom>
          <a:solidFill>
            <a:srgbClr val="FFFFFF"/>
          </a:solidFill>
          <a:ln w="19050">
            <a:solidFill>
              <a:srgbClr val="FFFFFF">
                <a:lumMod val="65000"/>
              </a:srgbClr>
            </a:solidFill>
            <a:miter lim="800000"/>
          </a:ln>
        </p:spPr>
        <p:txBody>
          <a:bodyPr vert="eaVert" wrap="square"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意義</a:t>
            </a:r>
          </a:p>
        </p:txBody>
      </p:sp>
      <p:sp>
        <p:nvSpPr>
          <p:cNvPr id="86" name="テキスト ボックス 85">
            <a:extLst>
              <a:ext uri="{FF2B5EF4-FFF2-40B4-BE49-F238E27FC236}">
                <a16:creationId xmlns:a16="http://schemas.microsoft.com/office/drawing/2014/main" id="{8FC0BFBF-9301-0123-2884-E77541407D60}"/>
              </a:ext>
            </a:extLst>
          </p:cNvPr>
          <p:cNvSpPr txBox="1"/>
          <p:nvPr/>
        </p:nvSpPr>
        <p:spPr>
          <a:xfrm>
            <a:off x="713371" y="5658008"/>
            <a:ext cx="8003347" cy="226591"/>
          </a:xfrm>
          <a:prstGeom prst="rect">
            <a:avLst/>
          </a:prstGeom>
          <a:solidFill>
            <a:srgbClr val="FFFFFF"/>
          </a:solidFill>
          <a:ln w="25400" cap="flat" cmpd="sng" algn="ctr">
            <a:noFill/>
            <a:prstDash val="solid"/>
          </a:ln>
          <a:effectLst/>
        </p:spPr>
        <p:txBody>
          <a:bodyPr wrap="square" lIns="36000" tIns="36000" rIns="36000" bIns="36000" rtlCol="0">
            <a:spAutoFit/>
          </a:bodyPr>
          <a:lstStyle/>
          <a:p>
            <a:pPr marL="87313" marR="0" lvl="0" indent="-87313" algn="ctr" defTabSz="914400" eaLnBrk="1" fontAlgn="t"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価値観の醸成、多様な主体の参画・協働の促進に向けた普及啓発、環境教育の推進</a:t>
            </a:r>
            <a:endPar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87" name="テキスト ボックス 86">
            <a:extLst>
              <a:ext uri="{FF2B5EF4-FFF2-40B4-BE49-F238E27FC236}">
                <a16:creationId xmlns:a16="http://schemas.microsoft.com/office/drawing/2014/main" id="{4B5C6068-AB2B-5546-6F4B-C497FEA4DA31}"/>
              </a:ext>
            </a:extLst>
          </p:cNvPr>
          <p:cNvSpPr txBox="1"/>
          <p:nvPr/>
        </p:nvSpPr>
        <p:spPr>
          <a:xfrm>
            <a:off x="4829935" y="4893671"/>
            <a:ext cx="3886783" cy="718710"/>
          </a:xfrm>
          <a:prstGeom prst="rect">
            <a:avLst/>
          </a:prstGeom>
          <a:solidFill>
            <a:srgbClr val="FFFFFF"/>
          </a:solidFill>
          <a:ln w="25400" cap="flat" cmpd="sng" algn="ctr">
            <a:noFill/>
            <a:prstDash val="solid"/>
          </a:ln>
          <a:effectLst/>
        </p:spPr>
        <p:txBody>
          <a:bodyPr wrap="square" lIns="36000" tIns="36000" rIns="36000" bIns="36000" rtlCol="0">
            <a:noAutofit/>
          </a:bodyPr>
          <a:lstStyle/>
          <a:p>
            <a:pPr marL="87313" marR="0" lvl="0" indent="-87313" defTabSz="914400" eaLnBrk="1" fontAlgn="t" latinLnBrk="0" hangingPunct="1">
              <a:lnSpc>
                <a:spcPct val="100000"/>
              </a:lnSpc>
              <a:spcBef>
                <a:spcPts val="0"/>
              </a:spcBef>
              <a:spcAft>
                <a:spcPts val="300"/>
              </a:spcAft>
              <a:buClrTx/>
              <a:buSzTx/>
              <a:buFontTx/>
              <a:buNone/>
              <a:tabLst/>
              <a:defRPr/>
            </a:pPr>
            <a:r>
              <a:rPr kumimoji="0" lang="ja-JP" altLang="en-US"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民間による緑地の保全・創出の促進</a:t>
            </a:r>
            <a:endParaRPr kumimoji="0" lang="en-US" altLang="ja-JP"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87313" marR="0" lvl="0" indent="-87313" defTabSz="914400" eaLnBrk="1" fontAlgn="t"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 良質な緑地への民間投資を促進する環境整備</a:t>
            </a:r>
            <a:endParaRPr kumimoji="0" lang="en-US"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87313" marR="0" lvl="0" indent="-87313" defTabSz="914400" eaLnBrk="1" fontAlgn="t"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 民有地における更なる緑地の創出に向けた各制度の活用等の促進</a:t>
            </a:r>
            <a:endParaRPr kumimoji="0" lang="en-US"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87313" marR="0" lvl="0" indent="-87313" defTabSz="914400" eaLnBrk="1" fontAlgn="t" latinLnBrk="0" hangingPunct="1">
              <a:lnSpc>
                <a:spcPct val="100000"/>
              </a:lnSpc>
              <a:spcBef>
                <a:spcPts val="0"/>
              </a:spcBef>
              <a:spcAft>
                <a:spcPts val="30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 都市農地の保全に向けた各制度の活用等の促進</a:t>
            </a:r>
            <a:endParaRPr kumimoji="0" lang="en-US"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88" name="テキスト ボックス 87">
            <a:extLst>
              <a:ext uri="{FF2B5EF4-FFF2-40B4-BE49-F238E27FC236}">
                <a16:creationId xmlns:a16="http://schemas.microsoft.com/office/drawing/2014/main" id="{2C11991A-BAD7-E126-5852-CD345D91F16F}"/>
              </a:ext>
            </a:extLst>
          </p:cNvPr>
          <p:cNvSpPr txBox="1"/>
          <p:nvPr/>
        </p:nvSpPr>
        <p:spPr>
          <a:xfrm>
            <a:off x="713371" y="4624383"/>
            <a:ext cx="8003345" cy="226591"/>
          </a:xfrm>
          <a:prstGeom prst="rect">
            <a:avLst/>
          </a:prstGeom>
          <a:solidFill>
            <a:srgbClr val="FFFFFF"/>
          </a:solidFill>
          <a:ln w="25400" cap="flat" cmpd="sng" algn="ctr">
            <a:noFill/>
            <a:prstDash val="solid"/>
          </a:ln>
          <a:effectLst/>
        </p:spPr>
        <p:txBody>
          <a:bodyPr wrap="square" lIns="36000" tIns="36000" rIns="36000" bIns="36000" rtlCol="0">
            <a:spAutoFit/>
          </a:bodyPr>
          <a:lstStyle/>
          <a:p>
            <a:pPr marL="87313" marR="0" lvl="0" indent="-87313" algn="ctr" defTabSz="914400" eaLnBrk="1" fontAlgn="t" latinLnBrk="0" hangingPunct="1">
              <a:lnSpc>
                <a:spcPct val="100000"/>
              </a:lnSpc>
              <a:spcBef>
                <a:spcPts val="0"/>
              </a:spcBef>
              <a:spcAft>
                <a:spcPts val="600"/>
              </a:spcAft>
              <a:buClrTx/>
              <a:buSzTx/>
              <a:buFontTx/>
              <a:buNone/>
              <a:tabLst/>
              <a:defRPr/>
            </a:pPr>
            <a:r>
              <a:rPr kumimoji="0" lang="ja-JP" altLang="en-US"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都道府県の「緑の広域計画」、市町村の「緑の基本計画」の策定促進</a:t>
            </a:r>
            <a:endParaRPr kumimoji="0" lang="en-US" altLang="ja-JP"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89" name="テキスト ボックス 88">
            <a:extLst>
              <a:ext uri="{FF2B5EF4-FFF2-40B4-BE49-F238E27FC236}">
                <a16:creationId xmlns:a16="http://schemas.microsoft.com/office/drawing/2014/main" id="{20AE7BCF-3169-6D6B-D9C6-A7CB9894A6C9}"/>
              </a:ext>
            </a:extLst>
          </p:cNvPr>
          <p:cNvSpPr txBox="1"/>
          <p:nvPr/>
        </p:nvSpPr>
        <p:spPr>
          <a:xfrm>
            <a:off x="713371" y="4888584"/>
            <a:ext cx="4068000" cy="726728"/>
          </a:xfrm>
          <a:prstGeom prst="rect">
            <a:avLst/>
          </a:prstGeom>
          <a:solidFill>
            <a:srgbClr val="FFFFFF"/>
          </a:solidFill>
          <a:ln w="25400" cap="flat" cmpd="sng" algn="ctr">
            <a:noFill/>
            <a:prstDash val="solid"/>
          </a:ln>
          <a:effectLst/>
        </p:spPr>
        <p:txBody>
          <a:bodyPr wrap="square" lIns="36000" tIns="36000" rIns="36000" bIns="36000" rtlCol="0">
            <a:noAutofit/>
          </a:bodyPr>
          <a:lstStyle/>
          <a:p>
            <a:pPr marL="234000" marR="0" lvl="0" indent="-234000" defTabSz="914400" eaLnBrk="1" fontAlgn="t" latinLnBrk="0" hangingPunct="1">
              <a:lnSpc>
                <a:spcPct val="100000"/>
              </a:lnSpc>
              <a:spcBef>
                <a:spcPts val="0"/>
              </a:spcBef>
              <a:spcAft>
                <a:spcPts val="300"/>
              </a:spcAft>
              <a:buClrTx/>
              <a:buSzTx/>
              <a:buFontTx/>
              <a:buNone/>
              <a:tabLst/>
              <a:defRPr/>
            </a:pPr>
            <a:r>
              <a:rPr kumimoji="0" lang="ja-JP" altLang="en-US"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行政による永続性の担保された公的な緑地の確保の推進</a:t>
            </a:r>
            <a:endParaRPr kumimoji="0" lang="en-US" altLang="ja-JP"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34000" marR="0" lvl="0" indent="-234000" defTabSz="914400" eaLnBrk="1" fontAlgn="t"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 </a:t>
            </a:r>
            <a:r>
              <a:rPr kumimoji="0" lang="ja-JP"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特別緑地保全地区の</a:t>
            </a: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拡大・質の向上（機能維持増進事業等）への支援</a:t>
            </a:r>
            <a:endParaRPr kumimoji="0" lang="en-US"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eaLnBrk="1" fontAlgn="t"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 都市公園等の公的空間における緑地の確保・緑化の推進</a:t>
            </a:r>
            <a:endParaRPr kumimoji="0" lang="en-US"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34000" marR="0" lvl="0" indent="-234000" defTabSz="914400" eaLnBrk="1" fontAlgn="t"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 地方公共団体に対する技術的支援</a:t>
            </a:r>
            <a:endParaRPr kumimoji="0" lang="en-US"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0" name="テキスト ボックス 89">
            <a:extLst>
              <a:ext uri="{FF2B5EF4-FFF2-40B4-BE49-F238E27FC236}">
                <a16:creationId xmlns:a16="http://schemas.microsoft.com/office/drawing/2014/main" id="{24CF5963-8F90-1532-974E-4D3D0A271B06}"/>
              </a:ext>
            </a:extLst>
          </p:cNvPr>
          <p:cNvSpPr txBox="1"/>
          <p:nvPr/>
        </p:nvSpPr>
        <p:spPr>
          <a:xfrm>
            <a:off x="646323" y="5956508"/>
            <a:ext cx="3780000" cy="839096"/>
          </a:xfrm>
          <a:prstGeom prst="rect">
            <a:avLst/>
          </a:prstGeom>
          <a:solidFill>
            <a:srgbClr val="FFFFFF"/>
          </a:solidFill>
          <a:ln w="9525" cap="flat" cmpd="sng" algn="ctr">
            <a:noFill/>
            <a:prstDash val="solid"/>
          </a:ln>
          <a:effectLst/>
        </p:spPr>
        <p:txBody>
          <a:bodyPr vertOverflow="overflow" horzOverflow="overflow" wrap="square" lIns="36000" tIns="36000" rIns="36000" bIns="36000" rtlCol="0">
            <a:no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ja-JP" altLang="en-US"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「緑の広域計画」の策定と計画に基づく各取組の実施</a:t>
            </a:r>
            <a:endParaRPr kumimoji="0" lang="en-US" altLang="ja-JP"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6213" marR="0" lvl="0" indent="-176213" defTabSz="914400" eaLnBrk="1" fontAlgn="auto" latinLnBrk="0" hangingPunct="1">
              <a:lnSpc>
                <a:spcPct val="100000"/>
              </a:lnSpc>
              <a:spcBef>
                <a:spcPts val="0"/>
              </a:spcBef>
              <a:spcAft>
                <a:spcPts val="300"/>
              </a:spcAft>
              <a:buClrTx/>
              <a:buSzTx/>
              <a:buFontTx/>
              <a:buNone/>
              <a:tabLst/>
              <a:defRPr/>
            </a:pPr>
            <a:r>
              <a:rPr kumimoji="0" lang="ja-JP" alt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 一つの市町村を超える広域的な見地から、広域計画を策定</a:t>
            </a:r>
            <a:endParaRPr kumimoji="0" lang="en-US" altLang="ja-JP"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6213" marR="0" lvl="0" indent="-176213" defTabSz="914400" eaLnBrk="1" fontAlgn="auto" latinLnBrk="0" hangingPunct="1">
              <a:lnSpc>
                <a:spcPct val="100000"/>
              </a:lnSpc>
              <a:spcBef>
                <a:spcPts val="0"/>
              </a:spcBef>
              <a:spcAft>
                <a:spcPts val="300"/>
              </a:spcAft>
              <a:buClrTx/>
              <a:buSzTx/>
              <a:buFontTx/>
              <a:buNone/>
              <a:tabLst/>
              <a:defRPr/>
            </a:pPr>
            <a:r>
              <a:rPr kumimoji="0" lang="ja-JP" alt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 都道府県における緑地の保全及び緑化の推進に関する措置を総合的に示し、計画的かつ積極的に当該措置を実施（都市公園の整備・管理、特別緑地保全地区や緑地保全地域等の制度の活用等）</a:t>
            </a:r>
            <a:endParaRPr kumimoji="0" lang="en-US" altLang="ja-JP"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1" name="テキスト ボックス 90">
            <a:extLst>
              <a:ext uri="{FF2B5EF4-FFF2-40B4-BE49-F238E27FC236}">
                <a16:creationId xmlns:a16="http://schemas.microsoft.com/office/drawing/2014/main" id="{F086B342-CE9F-A919-719C-887B1619EC33}"/>
              </a:ext>
            </a:extLst>
          </p:cNvPr>
          <p:cNvSpPr txBox="1"/>
          <p:nvPr/>
        </p:nvSpPr>
        <p:spPr>
          <a:xfrm>
            <a:off x="365630" y="4999364"/>
            <a:ext cx="400110" cy="602270"/>
          </a:xfrm>
          <a:prstGeom prst="rect">
            <a:avLst/>
          </a:prstGeom>
          <a:noFill/>
        </p:spPr>
        <p:txBody>
          <a:bodyPr vert="eaVert" wrap="square" rtlCol="0" anchor="ctr" anchorCtr="0">
            <a:spAutoFit/>
          </a:bodyPr>
          <a:lstStyle/>
          <a:p>
            <a:pPr algn="ctr">
              <a:defRPr/>
            </a:pPr>
            <a:r>
              <a:rPr lang="ja-JP" altLang="en-US" sz="1400" b="1">
                <a:solidFill>
                  <a:srgbClr val="FFFFFF"/>
                </a:solidFill>
                <a:latin typeface="Meiryo UI" panose="020B0604030504040204" pitchFamily="50" charset="-128"/>
                <a:ea typeface="Meiryo UI" panose="020B0604030504040204" pitchFamily="50" charset="-128"/>
              </a:rPr>
              <a:t>国</a:t>
            </a:r>
          </a:p>
        </p:txBody>
      </p:sp>
      <p:sp>
        <p:nvSpPr>
          <p:cNvPr id="92" name="テキスト ボックス 91">
            <a:extLst>
              <a:ext uri="{FF2B5EF4-FFF2-40B4-BE49-F238E27FC236}">
                <a16:creationId xmlns:a16="http://schemas.microsoft.com/office/drawing/2014/main" id="{FB0F8FAC-7AFE-23D6-B9BE-F252DDB48961}"/>
              </a:ext>
            </a:extLst>
          </p:cNvPr>
          <p:cNvSpPr txBox="1"/>
          <p:nvPr/>
        </p:nvSpPr>
        <p:spPr>
          <a:xfrm>
            <a:off x="450139" y="5946993"/>
            <a:ext cx="169277" cy="735016"/>
          </a:xfrm>
          <a:prstGeom prst="rect">
            <a:avLst/>
          </a:prstGeom>
          <a:solidFill>
            <a:srgbClr val="679792"/>
          </a:solidFill>
        </p:spPr>
        <p:txBody>
          <a:bodyPr vert="eaVert" wrap="square" lIns="0" tIns="0" rIns="0" bIns="0" rtlCol="0" anchor="ctr" anchorCtr="0">
            <a:spAutoFit/>
          </a:bodyPr>
          <a:lstStyle/>
          <a:p>
            <a:pPr algn="ctr">
              <a:defRPr/>
            </a:pPr>
            <a:r>
              <a:rPr lang="ja-JP" altLang="en-US" sz="1100" b="1">
                <a:solidFill>
                  <a:srgbClr val="FFFFFF"/>
                </a:solidFill>
                <a:latin typeface="Meiryo UI" panose="020B0604030504040204" pitchFamily="50" charset="-128"/>
                <a:ea typeface="Meiryo UI" panose="020B0604030504040204" pitchFamily="50" charset="-128"/>
              </a:rPr>
              <a:t>都道府県</a:t>
            </a:r>
          </a:p>
        </p:txBody>
      </p:sp>
      <p:sp>
        <p:nvSpPr>
          <p:cNvPr id="93" name="テキスト ボックス 92">
            <a:extLst>
              <a:ext uri="{FF2B5EF4-FFF2-40B4-BE49-F238E27FC236}">
                <a16:creationId xmlns:a16="http://schemas.microsoft.com/office/drawing/2014/main" id="{9C30E4C8-5D1C-8658-9B87-76B261681621}"/>
              </a:ext>
            </a:extLst>
          </p:cNvPr>
          <p:cNvSpPr txBox="1"/>
          <p:nvPr/>
        </p:nvSpPr>
        <p:spPr>
          <a:xfrm>
            <a:off x="4701170" y="5936851"/>
            <a:ext cx="4176000" cy="882000"/>
          </a:xfrm>
          <a:prstGeom prst="rect">
            <a:avLst/>
          </a:prstGeom>
          <a:solidFill>
            <a:srgbClr val="679792"/>
          </a:solidFill>
          <a:ln w="19050" cap="flat" cmpd="sng" algn="ctr">
            <a:solidFill>
              <a:srgbClr val="679792"/>
            </a:solidFill>
            <a:prstDash val="solid"/>
            <a:miter lim="800000"/>
          </a:ln>
          <a:effectLst/>
        </p:spPr>
        <p:txBody>
          <a:bodyPr wrap="square" lIns="36000" tIns="36000" rIns="36000" bIns="36000" rtlCol="0">
            <a:noAutofit/>
          </a:bodyPr>
          <a:lstStyle/>
          <a:p>
            <a:pPr marL="87313" marR="0" lvl="0" indent="-87313" defTabSz="914400" eaLnBrk="1" fontAlgn="t" latinLnBrk="0" hangingPunct="1">
              <a:lnSpc>
                <a:spcPct val="100000"/>
              </a:lnSpc>
              <a:spcBef>
                <a:spcPts val="0"/>
              </a:spcBef>
              <a:spcAft>
                <a:spcPts val="0"/>
              </a:spcAft>
              <a:buClrTx/>
              <a:buSzTx/>
              <a:buFontTx/>
              <a:buNone/>
              <a:tabLst/>
              <a:defRPr/>
            </a:pPr>
            <a:endParaRPr kumimoji="0" lang="ja-JP" altLang="ja-JP" sz="14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94" name="テキスト ボックス 93">
            <a:extLst>
              <a:ext uri="{FF2B5EF4-FFF2-40B4-BE49-F238E27FC236}">
                <a16:creationId xmlns:a16="http://schemas.microsoft.com/office/drawing/2014/main" id="{7CBBE14B-7C34-6EC1-D5BD-11D691D64547}"/>
              </a:ext>
            </a:extLst>
          </p:cNvPr>
          <p:cNvSpPr txBox="1"/>
          <p:nvPr/>
        </p:nvSpPr>
        <p:spPr>
          <a:xfrm>
            <a:off x="4940365" y="5956508"/>
            <a:ext cx="3780000" cy="848589"/>
          </a:xfrm>
          <a:prstGeom prst="rect">
            <a:avLst/>
          </a:prstGeom>
          <a:solidFill>
            <a:srgbClr val="FFFFFF"/>
          </a:solidFill>
          <a:ln w="9525" cap="flat" cmpd="sng" algn="ctr">
            <a:noFill/>
            <a:prstDash val="solid"/>
          </a:ln>
          <a:effectLst/>
        </p:spPr>
        <p:txBody>
          <a:bodyPr vertOverflow="overflow" horzOverflow="overflow" wrap="square" lIns="36000" tIns="36000" rIns="36000" bIns="36000" rtlCol="0">
            <a:no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ja-JP" altLang="en-US"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「緑の基本計画」の策定と計画に基づく各取組の実施</a:t>
            </a:r>
            <a:endParaRPr kumimoji="0" lang="en-US" altLang="ja-JP"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6213" marR="0" lvl="0" indent="-176213" defTabSz="914400" eaLnBrk="1" fontAlgn="auto" latinLnBrk="0" hangingPunct="1">
              <a:lnSpc>
                <a:spcPct val="100000"/>
              </a:lnSpc>
              <a:spcBef>
                <a:spcPts val="0"/>
              </a:spcBef>
              <a:spcAft>
                <a:spcPts val="300"/>
              </a:spcAft>
              <a:buClrTx/>
              <a:buSzTx/>
              <a:buFontTx/>
              <a:buNone/>
              <a:tabLst/>
              <a:defRPr/>
            </a:pPr>
            <a:r>
              <a:rPr kumimoji="0" lang="ja-JP" alt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 地域の実情をよく把握している基礎自治体として、基本計画を策定</a:t>
            </a:r>
            <a:endParaRPr kumimoji="0" lang="en-US" altLang="ja-JP"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6213" marR="0" lvl="0" indent="-176213" defTabSz="914400" eaLnBrk="1" fontAlgn="auto" latinLnBrk="0" hangingPunct="1">
              <a:lnSpc>
                <a:spcPct val="100000"/>
              </a:lnSpc>
              <a:spcBef>
                <a:spcPts val="0"/>
              </a:spcBef>
              <a:spcAft>
                <a:spcPts val="300"/>
              </a:spcAft>
              <a:buClrTx/>
              <a:buSzTx/>
              <a:buFontTx/>
              <a:buNone/>
              <a:tabLst/>
              <a:defRPr/>
            </a:pPr>
            <a:r>
              <a:rPr kumimoji="0" lang="ja-JP" alt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 市町村における緑地の保全及び緑化の推進に関する措置を総合的に示し、計画的かつ積極的に当該措置を実施（都市公園の整備・管理、特別緑地保全地区や緑地保全地域、生産緑地地区、緑化地域等の制度の活用等）</a:t>
            </a:r>
          </a:p>
        </p:txBody>
      </p:sp>
      <p:sp>
        <p:nvSpPr>
          <p:cNvPr id="95" name="テキスト ボックス 94">
            <a:extLst>
              <a:ext uri="{FF2B5EF4-FFF2-40B4-BE49-F238E27FC236}">
                <a16:creationId xmlns:a16="http://schemas.microsoft.com/office/drawing/2014/main" id="{E449ECE7-BF9B-8E90-FE4C-B56B0C701807}"/>
              </a:ext>
            </a:extLst>
          </p:cNvPr>
          <p:cNvSpPr txBox="1"/>
          <p:nvPr/>
        </p:nvSpPr>
        <p:spPr>
          <a:xfrm>
            <a:off x="4735752" y="6036102"/>
            <a:ext cx="169277" cy="551263"/>
          </a:xfrm>
          <a:prstGeom prst="rect">
            <a:avLst/>
          </a:prstGeom>
          <a:solidFill>
            <a:srgbClr val="679792"/>
          </a:solidFill>
        </p:spPr>
        <p:txBody>
          <a:bodyPr vert="eaVert" wrap="square" lIns="0" tIns="0" rIns="0" bIns="0" rtlCol="0" anchor="ctr" anchorCtr="0">
            <a:spAutoFit/>
          </a:bodyPr>
          <a:lstStyle/>
          <a:p>
            <a:pPr algn="ctr">
              <a:defRPr/>
            </a:pPr>
            <a:r>
              <a:rPr lang="ja-JP" altLang="en-US" sz="1100" b="1">
                <a:solidFill>
                  <a:srgbClr val="FFFFFF"/>
                </a:solidFill>
                <a:latin typeface="Meiryo UI" panose="020B0604030504040204" pitchFamily="50" charset="-128"/>
                <a:ea typeface="Meiryo UI" panose="020B0604030504040204" pitchFamily="50" charset="-128"/>
              </a:rPr>
              <a:t>市町村</a:t>
            </a:r>
          </a:p>
        </p:txBody>
      </p:sp>
      <p:sp>
        <p:nvSpPr>
          <p:cNvPr id="96" name="テキスト ボックス 95">
            <a:extLst>
              <a:ext uri="{FF2B5EF4-FFF2-40B4-BE49-F238E27FC236}">
                <a16:creationId xmlns:a16="http://schemas.microsoft.com/office/drawing/2014/main" id="{8A803A86-92EB-31B7-6C44-D96F7D2A54E0}"/>
              </a:ext>
            </a:extLst>
          </p:cNvPr>
          <p:cNvSpPr txBox="1"/>
          <p:nvPr/>
        </p:nvSpPr>
        <p:spPr>
          <a:xfrm>
            <a:off x="525329" y="2183282"/>
            <a:ext cx="2974193" cy="534368"/>
          </a:xfrm>
          <a:prstGeom prst="rect">
            <a:avLst/>
          </a:prstGeom>
          <a:noFill/>
          <a:ln w="9525" cap="flat" cmpd="sng" algn="ctr">
            <a:noFill/>
            <a:prstDash val="solid"/>
          </a:ln>
          <a:effectLst/>
        </p:spPr>
        <p:txBody>
          <a:bodyPr vertOverflow="overflow" horzOverflow="overflow" wrap="square" lIns="90000" tIns="36000" rIns="36000" bIns="36000"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altLang="ja-JP"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CO</a:t>
            </a:r>
            <a:r>
              <a:rPr kumimoji="0" lang="en-US" altLang="ja-JP" sz="1000" b="1" i="0" u="none" strike="noStrike" kern="0" cap="none" spc="0" normalizeH="0" baseline="-25000" noProof="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0" lang="ja-JP" altLang="en-US"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の吸収源としての役割を担う緑地の保全・整備・管理</a:t>
            </a: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及び</a:t>
            </a:r>
            <a:r>
              <a:rPr kumimoji="0" lang="ja-JP" altLang="en-US"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緑化</a:t>
            </a: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の総合的な取組を推進することにより、</a:t>
            </a:r>
            <a:r>
              <a:rPr kumimoji="0" lang="ja-JP" altLang="en-US"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カーボンニュートラルの実現に貢献</a:t>
            </a:r>
            <a:endPar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7" name="テキスト ボックス 96">
            <a:extLst>
              <a:ext uri="{FF2B5EF4-FFF2-40B4-BE49-F238E27FC236}">
                <a16:creationId xmlns:a16="http://schemas.microsoft.com/office/drawing/2014/main" id="{7DEAA473-02C0-3FF6-FE9B-659BCF1E716E}"/>
              </a:ext>
            </a:extLst>
          </p:cNvPr>
          <p:cNvSpPr txBox="1"/>
          <p:nvPr/>
        </p:nvSpPr>
        <p:spPr>
          <a:xfrm>
            <a:off x="3676224" y="2183282"/>
            <a:ext cx="2973600" cy="688256"/>
          </a:xfrm>
          <a:prstGeom prst="rect">
            <a:avLst/>
          </a:prstGeom>
          <a:noFill/>
          <a:ln w="9525" cap="flat" cmpd="sng" algn="ctr">
            <a:noFill/>
            <a:prstDash val="solid"/>
          </a:ln>
          <a:effectLst/>
        </p:spPr>
        <p:txBody>
          <a:bodyPr vertOverflow="overflow" horzOverflow="overflow" wrap="square" lIns="90000" tIns="36000" rIns="36000" bIns="36000"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緑地の確保</a:t>
            </a: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を進めるとともに、</a:t>
            </a:r>
            <a:r>
              <a:rPr kumimoji="0" lang="ja-JP" altLang="en-US"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適切な樹林更新等による緑地の質の向上</a:t>
            </a: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を図り、緑地を生態系ネットワークとして有機的に結びつけることで、</a:t>
            </a:r>
            <a:r>
              <a:rPr kumimoji="0" lang="ja-JP" altLang="en-US" sz="10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広域レベルでの緑地の量的拡大・質的向上を推進</a:t>
            </a:r>
            <a:r>
              <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する</a:t>
            </a:r>
          </a:p>
        </p:txBody>
      </p:sp>
      <p:sp>
        <p:nvSpPr>
          <p:cNvPr id="98" name="テキスト ボックス 97">
            <a:extLst>
              <a:ext uri="{FF2B5EF4-FFF2-40B4-BE49-F238E27FC236}">
                <a16:creationId xmlns:a16="http://schemas.microsoft.com/office/drawing/2014/main" id="{E088D1A4-1223-8817-7FA1-46EDDF81E3D3}"/>
              </a:ext>
            </a:extLst>
          </p:cNvPr>
          <p:cNvSpPr txBox="1"/>
          <p:nvPr/>
        </p:nvSpPr>
        <p:spPr>
          <a:xfrm>
            <a:off x="6802508" y="2183282"/>
            <a:ext cx="2973600" cy="688256"/>
          </a:xfrm>
          <a:prstGeom prst="rect">
            <a:avLst/>
          </a:prstGeom>
          <a:noFill/>
          <a:ln w="9525" cap="flat" cmpd="sng" algn="ctr">
            <a:noFill/>
            <a:prstDash val="solid"/>
          </a:ln>
          <a:effectLst/>
        </p:spPr>
        <p:txBody>
          <a:bodyPr vertOverflow="overflow" horzOverflow="overflow" wrap="square" lIns="90000" tIns="36000" rIns="36000" bIns="36000"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地域の実情に応じた</a:t>
            </a:r>
            <a:r>
              <a:rPr kumimoji="0" lang="ja-JP" altLang="en-US" sz="1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緑地の質・量の確保</a:t>
            </a: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を図り、精神的・身体的な健康の増進、コミュニティの醸成、都市のレジリエンスの向上等の</a:t>
            </a:r>
            <a:r>
              <a:rPr kumimoji="0" lang="ja-JP" altLang="en-US" sz="1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グリーンインフラとしての多様な機能を発揮</a:t>
            </a: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させていく</a:t>
            </a:r>
          </a:p>
        </p:txBody>
      </p:sp>
      <p:sp>
        <p:nvSpPr>
          <p:cNvPr id="99" name="二等辺三角形 98">
            <a:extLst>
              <a:ext uri="{FF2B5EF4-FFF2-40B4-BE49-F238E27FC236}">
                <a16:creationId xmlns:a16="http://schemas.microsoft.com/office/drawing/2014/main" id="{323489A5-7703-0389-AC38-3A6F33E9B1BA}"/>
              </a:ext>
            </a:extLst>
          </p:cNvPr>
          <p:cNvSpPr/>
          <p:nvPr/>
        </p:nvSpPr>
        <p:spPr>
          <a:xfrm rot="5400000" flipV="1">
            <a:off x="7930225" y="5648663"/>
            <a:ext cx="2218920" cy="121151"/>
          </a:xfrm>
          <a:prstGeom prst="triangle">
            <a:avLst>
              <a:gd name="adj" fmla="val 49971"/>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100" name="テキスト ボックス 99">
            <a:extLst>
              <a:ext uri="{FF2B5EF4-FFF2-40B4-BE49-F238E27FC236}">
                <a16:creationId xmlns:a16="http://schemas.microsoft.com/office/drawing/2014/main" id="{01C52576-065C-6DE7-593D-46B6DDEE4E07}"/>
              </a:ext>
            </a:extLst>
          </p:cNvPr>
          <p:cNvSpPr txBox="1"/>
          <p:nvPr/>
        </p:nvSpPr>
        <p:spPr>
          <a:xfrm>
            <a:off x="9117292" y="4599778"/>
            <a:ext cx="750018" cy="1088247"/>
          </a:xfrm>
          <a:prstGeom prst="rect">
            <a:avLst/>
          </a:prstGeom>
          <a:solidFill>
            <a:srgbClr val="C5E0B4"/>
          </a:solidFill>
          <a:ln w="19050">
            <a:solidFill>
              <a:srgbClr val="679792"/>
            </a:solidFill>
            <a:miter lim="800000"/>
          </a:ln>
        </p:spPr>
        <p:txBody>
          <a:bodyPr vert="horz" wrap="square" lIns="72000" rIns="36000" rtlCol="0" anchor="ctr" anchorCtr="1">
            <a:noAutofit/>
          </a:bodyPr>
          <a:lstStyle/>
          <a:p>
            <a:pPr>
              <a:defRPr/>
            </a:pPr>
            <a:r>
              <a:rPr lang="ja-JP" altLang="en-US" sz="1000" b="1" dirty="0">
                <a:solidFill>
                  <a:srgbClr val="000000"/>
                </a:solidFill>
                <a:latin typeface="Meiryo UI" panose="020B0604030504040204" pitchFamily="50" charset="-128"/>
                <a:ea typeface="Meiryo UI" panose="020B0604030504040204" pitchFamily="50" charset="-128"/>
              </a:rPr>
              <a:t>コンパクトなまちづくり</a:t>
            </a:r>
            <a:r>
              <a:rPr lang="ja-JP" altLang="en-US" sz="1000" dirty="0">
                <a:solidFill>
                  <a:srgbClr val="000000"/>
                </a:solidFill>
                <a:latin typeface="Meiryo UI" panose="020B0604030504040204" pitchFamily="50" charset="-128"/>
                <a:ea typeface="Meiryo UI" panose="020B0604030504040204" pitchFamily="50" charset="-128"/>
              </a:rPr>
              <a:t>等都市の特性等に応じたまちづくりの取組との</a:t>
            </a:r>
            <a:r>
              <a:rPr lang="ja-JP" altLang="en-US" sz="1000" b="1" dirty="0">
                <a:solidFill>
                  <a:srgbClr val="000000"/>
                </a:solidFill>
                <a:latin typeface="Meiryo UI" panose="020B0604030504040204" pitchFamily="50" charset="-128"/>
                <a:ea typeface="Meiryo UI" panose="020B0604030504040204" pitchFamily="50" charset="-128"/>
              </a:rPr>
              <a:t>連携</a:t>
            </a:r>
            <a:endParaRPr lang="en-US" altLang="ja-JP" sz="1000" b="1" dirty="0">
              <a:solidFill>
                <a:srgbClr val="000000"/>
              </a:solidFill>
              <a:latin typeface="Meiryo UI" panose="020B0604030504040204" pitchFamily="50" charset="-128"/>
              <a:ea typeface="Meiryo UI" panose="020B0604030504040204" pitchFamily="50" charset="-128"/>
            </a:endParaRPr>
          </a:p>
        </p:txBody>
      </p:sp>
      <p:sp>
        <p:nvSpPr>
          <p:cNvPr id="101" name="テキスト ボックス 100">
            <a:extLst>
              <a:ext uri="{FF2B5EF4-FFF2-40B4-BE49-F238E27FC236}">
                <a16:creationId xmlns:a16="http://schemas.microsoft.com/office/drawing/2014/main" id="{02D5D9A3-45CF-3D54-A015-EF8F78CCBD6E}"/>
              </a:ext>
            </a:extLst>
          </p:cNvPr>
          <p:cNvSpPr txBox="1"/>
          <p:nvPr/>
        </p:nvSpPr>
        <p:spPr>
          <a:xfrm>
            <a:off x="9116366" y="5733651"/>
            <a:ext cx="750944" cy="1085048"/>
          </a:xfrm>
          <a:prstGeom prst="rect">
            <a:avLst/>
          </a:prstGeom>
          <a:solidFill>
            <a:srgbClr val="C5E0B4"/>
          </a:solidFill>
          <a:ln w="19050">
            <a:solidFill>
              <a:srgbClr val="679792"/>
            </a:solidFill>
            <a:miter lim="800000"/>
          </a:ln>
        </p:spPr>
        <p:txBody>
          <a:bodyPr vert="horz" wrap="square" rtlCol="0" anchor="ctr" anchorCtr="1">
            <a:noAutofit/>
          </a:bodyPr>
          <a:lstStyle/>
          <a:p>
            <a:pPr>
              <a:defRPr/>
            </a:pPr>
            <a:r>
              <a:rPr lang="ja-JP" altLang="en-US" sz="1000" b="1">
                <a:solidFill>
                  <a:srgbClr val="000000"/>
                </a:solidFill>
                <a:latin typeface="Meiryo UI" panose="020B0604030504040204" pitchFamily="50" charset="-128"/>
                <a:ea typeface="Meiryo UI" panose="020B0604030504040204" pitchFamily="50" charset="-128"/>
              </a:rPr>
              <a:t>まちづくり</a:t>
            </a:r>
            <a:endParaRPr lang="en-US" altLang="ja-JP" sz="1000" b="1">
              <a:solidFill>
                <a:srgbClr val="000000"/>
              </a:solidFill>
              <a:latin typeface="Meiryo UI" panose="020B0604030504040204" pitchFamily="50" charset="-128"/>
              <a:ea typeface="Meiryo UI" panose="020B0604030504040204" pitchFamily="50" charset="-128"/>
            </a:endParaRPr>
          </a:p>
          <a:p>
            <a:pPr>
              <a:defRPr/>
            </a:pPr>
            <a:r>
              <a:rPr lang="en-US" altLang="ja-JP" sz="1000" b="1">
                <a:solidFill>
                  <a:srgbClr val="000000"/>
                </a:solidFill>
                <a:latin typeface="Meiryo UI" panose="020B0604030504040204" pitchFamily="50" charset="-128"/>
                <a:ea typeface="Meiryo UI" panose="020B0604030504040204" pitchFamily="50" charset="-128"/>
              </a:rPr>
              <a:t>DX</a:t>
            </a:r>
            <a:r>
              <a:rPr lang="ja-JP" altLang="en-US" sz="1000">
                <a:solidFill>
                  <a:srgbClr val="000000"/>
                </a:solidFill>
                <a:latin typeface="Meiryo UI" panose="020B0604030504040204" pitchFamily="50" charset="-128"/>
                <a:ea typeface="Meiryo UI" panose="020B0604030504040204" pitchFamily="50" charset="-128"/>
              </a:rPr>
              <a:t>との</a:t>
            </a:r>
            <a:endParaRPr lang="en-US" altLang="ja-JP" sz="1000">
              <a:solidFill>
                <a:srgbClr val="000000"/>
              </a:solidFill>
              <a:latin typeface="Meiryo UI" panose="020B0604030504040204" pitchFamily="50" charset="-128"/>
              <a:ea typeface="Meiryo UI" panose="020B0604030504040204" pitchFamily="50" charset="-128"/>
            </a:endParaRPr>
          </a:p>
          <a:p>
            <a:pPr>
              <a:defRPr/>
            </a:pPr>
            <a:r>
              <a:rPr lang="ja-JP" altLang="en-US" sz="1000" b="1">
                <a:solidFill>
                  <a:srgbClr val="000000"/>
                </a:solidFill>
                <a:latin typeface="Meiryo UI" panose="020B0604030504040204" pitchFamily="50" charset="-128"/>
                <a:ea typeface="Meiryo UI" panose="020B0604030504040204" pitchFamily="50" charset="-128"/>
              </a:rPr>
              <a:t>連携</a:t>
            </a:r>
            <a:r>
              <a:rPr lang="ja-JP" altLang="en-US" sz="1000">
                <a:solidFill>
                  <a:srgbClr val="000000"/>
                </a:solidFill>
                <a:latin typeface="Meiryo UI" panose="020B0604030504040204" pitchFamily="50" charset="-128"/>
                <a:ea typeface="Meiryo UI" panose="020B0604030504040204" pitchFamily="50" charset="-128"/>
              </a:rPr>
              <a:t>等</a:t>
            </a:r>
            <a:endParaRPr lang="en-US" altLang="ja-JP" sz="800">
              <a:solidFill>
                <a:srgbClr val="000000"/>
              </a:solidFill>
              <a:latin typeface="Meiryo UI" panose="020B0604030504040204" pitchFamily="50" charset="-128"/>
              <a:ea typeface="Meiryo UI" panose="020B0604030504040204" pitchFamily="50" charset="-128"/>
            </a:endParaRPr>
          </a:p>
        </p:txBody>
      </p:sp>
      <p:sp>
        <p:nvSpPr>
          <p:cNvPr id="102" name="二等辺三角形 101">
            <a:extLst>
              <a:ext uri="{FF2B5EF4-FFF2-40B4-BE49-F238E27FC236}">
                <a16:creationId xmlns:a16="http://schemas.microsoft.com/office/drawing/2014/main" id="{48B97611-729C-4496-A865-B6CAA7F693ED}"/>
              </a:ext>
            </a:extLst>
          </p:cNvPr>
          <p:cNvSpPr/>
          <p:nvPr/>
        </p:nvSpPr>
        <p:spPr>
          <a:xfrm flipV="1">
            <a:off x="4856565" y="3588906"/>
            <a:ext cx="541946" cy="97746"/>
          </a:xfrm>
          <a:prstGeom prst="triangle">
            <a:avLst/>
          </a:prstGeom>
          <a:solidFill>
            <a:srgbClr val="FF9900"/>
          </a:solidFill>
          <a:ln w="25400" cap="flat" cmpd="sng" algn="ctr">
            <a:noFill/>
            <a:prstDash val="sysDash"/>
          </a:ln>
          <a:effectLst/>
        </p:spPr>
        <p:txBody>
          <a:bodyPr vertOverflow="overflow" horzOverflow="overflow"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0000"/>
              </a:solidFill>
              <a:effectLst/>
              <a:uLnTx/>
              <a:uFillTx/>
              <a:latin typeface="Arial"/>
              <a:ea typeface="ＭＳ Ｐゴシック"/>
              <a:cs typeface="+mn-cs"/>
            </a:endParaRPr>
          </a:p>
        </p:txBody>
      </p:sp>
      <p:sp>
        <p:nvSpPr>
          <p:cNvPr id="103" name="加算記号 102">
            <a:extLst>
              <a:ext uri="{FF2B5EF4-FFF2-40B4-BE49-F238E27FC236}">
                <a16:creationId xmlns:a16="http://schemas.microsoft.com/office/drawing/2014/main" id="{6FF588DC-03B4-A08A-159A-471F758D5DC9}"/>
              </a:ext>
            </a:extLst>
          </p:cNvPr>
          <p:cNvSpPr/>
          <p:nvPr/>
        </p:nvSpPr>
        <p:spPr>
          <a:xfrm>
            <a:off x="4984067" y="3152273"/>
            <a:ext cx="334129" cy="334129"/>
          </a:xfrm>
          <a:prstGeom prst="mathPlus">
            <a:avLst/>
          </a:prstGeom>
          <a:solidFill>
            <a:srgbClr val="FF9900"/>
          </a:solidFill>
          <a:ln w="25400" cap="flat" cmpd="sng" algn="ctr">
            <a:noFill/>
            <a:prstDash val="sysDash"/>
          </a:ln>
          <a:effectLst/>
        </p:spPr>
        <p:txBody>
          <a:bodyPr vertOverflow="overflow" horzOverflow="overflow"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0000"/>
              </a:solidFill>
              <a:effectLst/>
              <a:uLnTx/>
              <a:uFillTx/>
              <a:latin typeface="Arial"/>
              <a:ea typeface="ＭＳ Ｐゴシック"/>
              <a:cs typeface="+mn-cs"/>
            </a:endParaRPr>
          </a:p>
        </p:txBody>
      </p:sp>
      <p:sp>
        <p:nvSpPr>
          <p:cNvPr id="104" name="テキスト ボックス 103">
            <a:extLst>
              <a:ext uri="{FF2B5EF4-FFF2-40B4-BE49-F238E27FC236}">
                <a16:creationId xmlns:a16="http://schemas.microsoft.com/office/drawing/2014/main" id="{0691B4B4-4657-3612-FE12-25011F9100D7}"/>
              </a:ext>
            </a:extLst>
          </p:cNvPr>
          <p:cNvSpPr txBox="1"/>
          <p:nvPr/>
        </p:nvSpPr>
        <p:spPr>
          <a:xfrm>
            <a:off x="565685" y="3695311"/>
            <a:ext cx="9170205" cy="360000"/>
          </a:xfrm>
          <a:prstGeom prst="rect">
            <a:avLst/>
          </a:prstGeom>
          <a:solidFill>
            <a:srgbClr val="FFF4DD"/>
          </a:solidFill>
          <a:ln w="19050" cap="flat" cmpd="sng" algn="ctr">
            <a:solidFill>
              <a:srgbClr val="FF9900"/>
            </a:solidFill>
            <a:prstDash val="solid"/>
          </a:ln>
          <a:effectLst/>
        </p:spPr>
        <p:txBody>
          <a:bodyPr wrap="square" lIns="0" tIns="36000" rIns="0" bIns="36000" rtlCol="0" anchor="ctr">
            <a:noAutofit/>
          </a:bodyPr>
          <a:lstStyle>
            <a:defPPr>
              <a:defRPr lang="ja-JP"/>
            </a:defPPr>
            <a:lvl1pPr algn="ctr">
              <a:defRPr sz="1200" b="1">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300"/>
              </a:spcAft>
              <a:buClrTx/>
              <a:buSzTx/>
              <a:buFontTx/>
              <a:buNone/>
              <a:tabLst/>
              <a:defRPr/>
            </a:pPr>
            <a:r>
              <a:rPr kumimoji="0" lang="ja-JP" altLang="en-US" sz="1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緑地の更なる充実</a:t>
            </a:r>
            <a:endParaRPr kumimoji="0" lang="en-US" altLang="ja-JP" sz="10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93663"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より</a:t>
            </a:r>
            <a:r>
              <a:rPr kumimoji="0" lang="ja-JP" altLang="en-US" sz="1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質を重視した保全・活用を実施</a:t>
            </a: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するとともに、生物多様性の確保、景観・歴史文化の形成等にも考慮し、</a:t>
            </a:r>
            <a:r>
              <a:rPr kumimoji="0" lang="ja-JP" altLang="en-US" sz="1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樹木の更新等を計画的に実施</a:t>
            </a:r>
            <a:endParaRPr kumimoji="0" lang="ja-JP" altLang="en-US" sz="11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5" name="二等辺三角形 104">
            <a:extLst>
              <a:ext uri="{FF2B5EF4-FFF2-40B4-BE49-F238E27FC236}">
                <a16:creationId xmlns:a16="http://schemas.microsoft.com/office/drawing/2014/main" id="{E5E08184-931C-7FB7-CA49-0E8AF07CC2D0}"/>
              </a:ext>
            </a:extLst>
          </p:cNvPr>
          <p:cNvSpPr/>
          <p:nvPr/>
        </p:nvSpPr>
        <p:spPr>
          <a:xfrm flipV="1">
            <a:off x="4856565" y="4080863"/>
            <a:ext cx="541946" cy="97746"/>
          </a:xfrm>
          <a:prstGeom prst="triangle">
            <a:avLst/>
          </a:prstGeom>
          <a:solidFill>
            <a:srgbClr val="FF9900"/>
          </a:solidFill>
          <a:ln w="25400" cap="flat" cmpd="sng" algn="ctr">
            <a:noFill/>
            <a:prstDash val="sysDash"/>
          </a:ln>
          <a:effectLst/>
        </p:spPr>
        <p:txBody>
          <a:bodyPr vertOverflow="overflow" horzOverflow="overflow"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0000"/>
              </a:solidFill>
              <a:effectLst/>
              <a:uLnTx/>
              <a:uFillTx/>
              <a:latin typeface="Arial"/>
              <a:ea typeface="ＭＳ Ｐゴシック"/>
              <a:cs typeface="+mn-cs"/>
            </a:endParaRPr>
          </a:p>
        </p:txBody>
      </p:sp>
      <p:sp>
        <p:nvSpPr>
          <p:cNvPr id="108" name="四角形: 角を丸くする 107">
            <a:extLst>
              <a:ext uri="{FF2B5EF4-FFF2-40B4-BE49-F238E27FC236}">
                <a16:creationId xmlns:a16="http://schemas.microsoft.com/office/drawing/2014/main" id="{548F401D-C03A-DE50-8D39-949FE3F30C98}"/>
              </a:ext>
            </a:extLst>
          </p:cNvPr>
          <p:cNvSpPr/>
          <p:nvPr/>
        </p:nvSpPr>
        <p:spPr>
          <a:xfrm>
            <a:off x="302960" y="5919674"/>
            <a:ext cx="4367682" cy="924355"/>
          </a:xfrm>
          <a:prstGeom prst="roundRect">
            <a:avLst>
              <a:gd name="adj" fmla="val 20860"/>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9" name="スライド番号プレースホルダー 27">
            <a:extLst>
              <a:ext uri="{FF2B5EF4-FFF2-40B4-BE49-F238E27FC236}">
                <a16:creationId xmlns:a16="http://schemas.microsoft.com/office/drawing/2014/main" id="{71BDFF30-B652-07AF-1827-2EA69B6DE49E}"/>
              </a:ext>
            </a:extLst>
          </p:cNvPr>
          <p:cNvSpPr>
            <a:spLocks noGrp="1"/>
          </p:cNvSpPr>
          <p:nvPr>
            <p:ph type="sldNum" sz="quarter" idx="12"/>
          </p:nvPr>
        </p:nvSpPr>
        <p:spPr>
          <a:xfrm>
            <a:off x="9345612" y="6552730"/>
            <a:ext cx="503932" cy="332654"/>
          </a:xfrm>
        </p:spPr>
        <p:txBody>
          <a:bodyPr/>
          <a:lstStyle/>
          <a:p>
            <a:pPr>
              <a:defRPr/>
            </a:pPr>
            <a:fld id="{651FC12D-27C1-4F31-90C9-A93D49E44687}" type="slidenum">
              <a:rPr lang="en-US" altLang="ja-JP" smtClean="0"/>
              <a:pPr>
                <a:defRPr/>
              </a:pPr>
              <a:t>3</a:t>
            </a:fld>
            <a:endParaRPr lang="en-US" altLang="ja-JP"/>
          </a:p>
        </p:txBody>
      </p:sp>
    </p:spTree>
    <p:extLst>
      <p:ext uri="{BB962C8B-B14F-4D97-AF65-F5344CB8AC3E}">
        <p14:creationId xmlns:p14="http://schemas.microsoft.com/office/powerpoint/2010/main" val="219642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1CF77-1F04-322F-32FA-4DB796AE8CDD}"/>
            </a:ext>
          </a:extLst>
        </p:cNvPr>
        <p:cNvGrpSpPr/>
        <p:nvPr/>
      </p:nvGrpSpPr>
      <p:grpSpPr>
        <a:xfrm>
          <a:off x="0" y="0"/>
          <a:ext cx="0" cy="0"/>
          <a:chOff x="0" y="0"/>
          <a:chExt cx="0" cy="0"/>
        </a:xfrm>
      </p:grpSpPr>
      <p:sp>
        <p:nvSpPr>
          <p:cNvPr id="5" name="タイトル 3">
            <a:extLst>
              <a:ext uri="{FF2B5EF4-FFF2-40B4-BE49-F238E27FC236}">
                <a16:creationId xmlns:a16="http://schemas.microsoft.com/office/drawing/2014/main" id="{9D27CE4F-D4AA-3B19-080A-18E68CDA641A}"/>
              </a:ext>
            </a:extLst>
          </p:cNvPr>
          <p:cNvSpPr>
            <a:spLocks noGrp="1"/>
          </p:cNvSpPr>
          <p:nvPr>
            <p:ph type="title"/>
          </p:nvPr>
        </p:nvSpPr>
        <p:spPr>
          <a:xfrm>
            <a:off x="0" y="-18944"/>
            <a:ext cx="8385381" cy="476250"/>
          </a:xfrm>
        </p:spPr>
        <p:txBody>
          <a:bodyPr/>
          <a:lstStyle/>
          <a:p>
            <a:r>
              <a:rPr kumimoji="1" lang="ja-JP" altLang="en-US" sz="2400" dirty="0"/>
              <a:t>緑の基本方針（案）　抜粋　</a:t>
            </a:r>
          </a:p>
        </p:txBody>
      </p:sp>
      <p:sp>
        <p:nvSpPr>
          <p:cNvPr id="7" name="テキスト ボックス 6">
            <a:extLst>
              <a:ext uri="{FF2B5EF4-FFF2-40B4-BE49-F238E27FC236}">
                <a16:creationId xmlns:a16="http://schemas.microsoft.com/office/drawing/2014/main" id="{261D9A70-5193-0AEB-9A30-A0AFF783A133}"/>
              </a:ext>
            </a:extLst>
          </p:cNvPr>
          <p:cNvSpPr txBox="1"/>
          <p:nvPr/>
        </p:nvSpPr>
        <p:spPr>
          <a:xfrm>
            <a:off x="75667" y="548680"/>
            <a:ext cx="9754666" cy="5963171"/>
          </a:xfrm>
          <a:prstGeom prst="rect">
            <a:avLst/>
          </a:prstGeom>
          <a:noFill/>
        </p:spPr>
        <p:txBody>
          <a:bodyPr wrap="square">
            <a:spAutoFit/>
          </a:bodyPr>
          <a:lstStyle>
            <a:defPPr>
              <a:defRPr lang="ja-JP"/>
            </a:defPPr>
            <a:lvl1pPr>
              <a:defRPr sz="900">
                <a:latin typeface="Meiryo UI" panose="020B0604030504040204" pitchFamily="50" charset="-128"/>
                <a:ea typeface="Meiryo UI" panose="020B0604030504040204" pitchFamily="50" charset="-128"/>
              </a:defRPr>
            </a:lvl1pPr>
          </a:lstStyle>
          <a:p>
            <a:pPr>
              <a:spcAft>
                <a:spcPts val="300"/>
              </a:spcAft>
            </a:pPr>
            <a:r>
              <a:rPr lang="ja-JP" altLang="en-US" sz="1400" b="1" dirty="0"/>
              <a:t>四 都道府県における広域計画の策定に関する基本的な事項</a:t>
            </a:r>
          </a:p>
          <a:p>
            <a:pPr marL="87313">
              <a:spcAft>
                <a:spcPts val="0"/>
              </a:spcAft>
            </a:pPr>
            <a:r>
              <a:rPr lang="ja-JP" altLang="en-US" sz="1200" dirty="0"/>
              <a:t>　広域計画は、人と自然が共生し、環境への負荷が小さく、</a:t>
            </a:r>
            <a:r>
              <a:rPr lang="en-US" altLang="ja-JP" sz="1200" dirty="0"/>
              <a:t>Well-being </a:t>
            </a:r>
            <a:r>
              <a:rPr lang="ja-JP" altLang="en-US" sz="1200" dirty="0"/>
              <a:t>が実感できる緑豊かな都市の実現に向けて、都道府県において緑地を質・量両面で確保するに当たり、激甚化する風水害に対する流域治水等の対策や生物多様性・生態系ネットワークの確保など、一つの市町村の区域を超える広域的な見地から、系統的な緑地の配置方針等を示すものとして本基本方針に基づいて策定されるものである。</a:t>
            </a:r>
          </a:p>
          <a:p>
            <a:pPr marL="87313">
              <a:spcAft>
                <a:spcPts val="0"/>
              </a:spcAft>
            </a:pPr>
            <a:r>
              <a:rPr lang="ja-JP" altLang="en-US" sz="1200" dirty="0"/>
              <a:t>　広域計画は、都市における緑地の適正な保全及び緑化の推進に関する措置で主として都市計画区域内において講じられるものを総合的かつ計画的に実施するために定めるものであり、都市計画区域外の緑地の状況も勘案して、都道府県が設置する都市公園、複数の市町村にまたがる大規模緑地や市街地を取り囲む農地、河川沿いに広がる樹林帯といった都道府県にとって根幹的な緑地など、基本計画では扱うことが難しい規模、連続性を有する緑地についても対象とすることが望ましい。</a:t>
            </a:r>
          </a:p>
          <a:p>
            <a:pPr marL="87313">
              <a:spcAft>
                <a:spcPts val="0"/>
              </a:spcAft>
            </a:pPr>
            <a:r>
              <a:rPr lang="ja-JP" altLang="en-US" sz="1200" dirty="0"/>
              <a:t>　広域計画の内容として、法第３条の３第２項においておおむね定める事項を示しているが、広域計画の機能を十分に発揮するため、広域計画の基本的な事項である計画の目標とその具体的な実施方法である「緑地の保全及び緑化の目標」、「緑地の保全及び緑化の推進の方針に関する事項」、「緑地の保全及び緑化の推進のための施策に関する事項」については定めることが望ましい。併せて、地域の実情に応じて、その他の事項についても積極的に定め、計画の充実を図ることが望ましい。</a:t>
            </a:r>
          </a:p>
          <a:p>
            <a:pPr marL="87313">
              <a:spcAft>
                <a:spcPts val="0"/>
              </a:spcAft>
            </a:pPr>
            <a:r>
              <a:rPr lang="ja-JP" altLang="en-US" sz="1200" dirty="0"/>
              <a:t>　また、計画を着実に推進するため、定期的に施策の実施状況や目標の達成状況等についてフォローアップするなど、計画の進捗管理を行うことが望ましい。</a:t>
            </a:r>
          </a:p>
          <a:p>
            <a:pPr>
              <a:spcAft>
                <a:spcPts val="0"/>
              </a:spcAft>
            </a:pPr>
            <a:endParaRPr lang="en-US" altLang="ja-JP" sz="1200" dirty="0"/>
          </a:p>
          <a:p>
            <a:pPr>
              <a:spcAft>
                <a:spcPts val="300"/>
              </a:spcAft>
            </a:pPr>
            <a:r>
              <a:rPr lang="ja-JP" altLang="en-US" sz="1200" b="1" dirty="0"/>
              <a:t>１ 緑地の保全及び緑化の目標</a:t>
            </a:r>
          </a:p>
          <a:p>
            <a:pPr marL="180975">
              <a:spcAft>
                <a:spcPts val="0"/>
              </a:spcAft>
              <a:tabLst>
                <a:tab pos="180975" algn="l"/>
              </a:tabLst>
            </a:pPr>
            <a:r>
              <a:rPr lang="ja-JP" altLang="en-US" sz="1200" dirty="0"/>
              <a:t>　広域計画においては、郊外部も含め広域的な見地から目標を設定することとし、具体的には、本基本方針一２で示した緑被率、気候変動対策、生物多様性の確保、</a:t>
            </a:r>
            <a:r>
              <a:rPr lang="en-US" altLang="ja-JP" sz="1200" dirty="0"/>
              <a:t>Well-being</a:t>
            </a:r>
            <a:r>
              <a:rPr lang="ja-JP" altLang="en-US" sz="1200" dirty="0"/>
              <a:t>の向上等の目標を踏まえ、都道府県の実情に応じた適切な目標と関連する指標を設定することが望ましい。その際、グリーンインフラの観点から、緑地の多様な機能に着目し、雨水流出抑制・浸水軽減、生物多様性の確保など、具体の広域的な課題の解決に向けた目標も設定することが望ましい。</a:t>
            </a:r>
          </a:p>
          <a:p>
            <a:pPr marL="180975">
              <a:spcAft>
                <a:spcPts val="0"/>
              </a:spcAft>
              <a:tabLst>
                <a:tab pos="180975" algn="l"/>
              </a:tabLst>
            </a:pPr>
            <a:r>
              <a:rPr lang="ja-JP" altLang="en-US" sz="1200" dirty="0"/>
              <a:t>　また、都道府県の緑地の現状や課題、緑地に対するニーズ等に応じた緑地の保全及び緑化を推進するため、本基本方針一２で示した目標以外の目標についても必要に応じて検討することが望ましい。</a:t>
            </a:r>
          </a:p>
          <a:p>
            <a:pPr>
              <a:spcAft>
                <a:spcPts val="0"/>
              </a:spcAft>
            </a:pPr>
            <a:endParaRPr lang="en-US" altLang="ja-JP" sz="1200" dirty="0"/>
          </a:p>
          <a:p>
            <a:pPr>
              <a:spcAft>
                <a:spcPts val="300"/>
              </a:spcAft>
            </a:pPr>
            <a:r>
              <a:rPr lang="ja-JP" altLang="en-US" sz="1200" b="1" dirty="0"/>
              <a:t>２ 緑地の保全及び緑化の推進の方針に関する事項</a:t>
            </a:r>
          </a:p>
          <a:p>
            <a:pPr marL="180975">
              <a:spcAft>
                <a:spcPts val="0"/>
              </a:spcAft>
              <a:tabLst>
                <a:tab pos="180975" algn="l"/>
              </a:tabLst>
            </a:pPr>
            <a:r>
              <a:rPr lang="ja-JP" altLang="en-US" sz="1200" dirty="0"/>
              <a:t>　広域計画においては、緑地を特性に応じて系統的に配置し、適正に管理していくため、都道府県における都市緑地政策の理念やネットワーク形成の観点から広域的・骨格的な緑地の配置の方針を定めることが望ましい。</a:t>
            </a:r>
          </a:p>
          <a:p>
            <a:pPr marL="180975">
              <a:spcAft>
                <a:spcPts val="0"/>
              </a:spcAft>
              <a:tabLst>
                <a:tab pos="180975" algn="l"/>
              </a:tabLst>
            </a:pPr>
            <a:r>
              <a:rPr lang="ja-JP" altLang="en-US" sz="1200" dirty="0"/>
              <a:t>都市の緑地には、広域的な見地から設置される都市公園、複数の市町村にまたがる河川敷緑地、あるいは大規模な特別緑地保全地区や風致地区など、一つの市町村の区域を超えた広域的観点からその配置を検討しなければならないものがある。これらは、市町村が基本計画を策定するに当たっての前提条件となるものであることから、広域計画においてその配置や保全の考え方を明確にしておくことが望ましい。</a:t>
            </a:r>
          </a:p>
          <a:p>
            <a:pPr marL="180975">
              <a:spcAft>
                <a:spcPts val="0"/>
              </a:spcAft>
              <a:tabLst>
                <a:tab pos="180975" algn="l"/>
              </a:tabLst>
            </a:pPr>
            <a:r>
              <a:rPr lang="ja-JP" altLang="en-US" sz="1200" dirty="0"/>
              <a:t>広域計画の実行に当たっては、地域住民や官民の関係主体、さらには行政内の様々な部局との情報交換・分担・連携が重要であるため、広域的な課題に対して緑地が果たす役割を示しつつ、流域治水など各種事業と相互に連携できるように都市の緑地をグリーンインフラとして効果的に活用する方針等を定めることが望ましい。</a:t>
            </a:r>
          </a:p>
        </p:txBody>
      </p:sp>
      <p:sp>
        <p:nvSpPr>
          <p:cNvPr id="2" name="スライド番号プレースホルダー 27">
            <a:extLst>
              <a:ext uri="{FF2B5EF4-FFF2-40B4-BE49-F238E27FC236}">
                <a16:creationId xmlns:a16="http://schemas.microsoft.com/office/drawing/2014/main" id="{E0BC4D7D-EC77-9C1E-5B3A-91A2D0B337C5}"/>
              </a:ext>
            </a:extLst>
          </p:cNvPr>
          <p:cNvSpPr>
            <a:spLocks noGrp="1"/>
          </p:cNvSpPr>
          <p:nvPr>
            <p:ph type="sldNum" sz="quarter" idx="12"/>
          </p:nvPr>
        </p:nvSpPr>
        <p:spPr>
          <a:xfrm>
            <a:off x="9345612" y="6552730"/>
            <a:ext cx="503932" cy="332654"/>
          </a:xfrm>
        </p:spPr>
        <p:txBody>
          <a:bodyPr/>
          <a:lstStyle/>
          <a:p>
            <a:pPr>
              <a:defRPr/>
            </a:pPr>
            <a:fld id="{651FC12D-27C1-4F31-90C9-A93D49E44687}" type="slidenum">
              <a:rPr lang="en-US" altLang="ja-JP" smtClean="0"/>
              <a:pPr>
                <a:defRPr/>
              </a:pPr>
              <a:t>4</a:t>
            </a:fld>
            <a:endParaRPr lang="en-US" altLang="ja-JP" dirty="0"/>
          </a:p>
        </p:txBody>
      </p:sp>
    </p:spTree>
    <p:extLst>
      <p:ext uri="{BB962C8B-B14F-4D97-AF65-F5344CB8AC3E}">
        <p14:creationId xmlns:p14="http://schemas.microsoft.com/office/powerpoint/2010/main" val="197077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FAD3C55-5A81-E17F-7CB3-C6F0C02720A9}"/>
              </a:ext>
            </a:extLst>
          </p:cNvPr>
          <p:cNvSpPr txBox="1"/>
          <p:nvPr/>
        </p:nvSpPr>
        <p:spPr>
          <a:xfrm>
            <a:off x="75667" y="548680"/>
            <a:ext cx="9754666" cy="5893921"/>
          </a:xfrm>
          <a:prstGeom prst="rect">
            <a:avLst/>
          </a:prstGeom>
          <a:noFill/>
        </p:spPr>
        <p:txBody>
          <a:bodyPr wrap="square">
            <a:spAutoFit/>
          </a:bodyPr>
          <a:lstStyle>
            <a:defPPr>
              <a:defRPr lang="ja-JP"/>
            </a:defPPr>
            <a:lvl1pPr>
              <a:defRPr sz="900">
                <a:latin typeface="Meiryo UI" panose="020B0604030504040204" pitchFamily="50" charset="-128"/>
                <a:ea typeface="Meiryo UI" panose="020B0604030504040204" pitchFamily="50" charset="-128"/>
              </a:defRPr>
            </a:lvl1pPr>
          </a:lstStyle>
          <a:p>
            <a:pPr>
              <a:spcAft>
                <a:spcPts val="300"/>
              </a:spcAft>
              <a:tabLst>
                <a:tab pos="0" algn="l"/>
              </a:tabLst>
            </a:pPr>
            <a:r>
              <a:rPr lang="ja-JP" altLang="en-US" sz="1200" b="1" dirty="0"/>
              <a:t>２ 緑地の保全及び緑化の推進の方針に関する事項　</a:t>
            </a:r>
            <a:r>
              <a:rPr lang="en-US" altLang="ja-JP" sz="1200" b="1" dirty="0"/>
              <a:t>※</a:t>
            </a:r>
            <a:r>
              <a:rPr lang="ja-JP" altLang="en-US" sz="1200" b="1" dirty="0"/>
              <a:t>前頁からの続き</a:t>
            </a:r>
          </a:p>
          <a:p>
            <a:pPr marL="180975">
              <a:spcAft>
                <a:spcPts val="0"/>
              </a:spcAft>
              <a:tabLst>
                <a:tab pos="180975" algn="l"/>
              </a:tabLst>
            </a:pPr>
            <a:r>
              <a:rPr lang="ja-JP" altLang="en-US" sz="1200" dirty="0"/>
              <a:t>　・・・　</a:t>
            </a:r>
            <a:endParaRPr lang="en-US" altLang="ja-JP" sz="1200" dirty="0"/>
          </a:p>
          <a:p>
            <a:pPr marL="180975">
              <a:spcAft>
                <a:spcPts val="0"/>
              </a:spcAft>
              <a:tabLst>
                <a:tab pos="180975" algn="l"/>
              </a:tabLst>
            </a:pPr>
            <a:r>
              <a:rPr lang="ja-JP" altLang="en-US" sz="1200" dirty="0"/>
              <a:t>　また、都市の緑地をグリーンインフラとして効果的に活用する方針の検討に当たっては、生態系ネットワークの形成、流域治水や健全な水循環の確保などの施策の検討に必要となる生物情報、地形・地質・土壌情報、水関連情報などの科学的データについても収集し、検討した方針を広域計画に反映するとともに、収集したデータについては、市町村の基本計画との整合及び広域的なネットワーク形成の観点から、関係市町村にも共有することが望ましい。</a:t>
            </a:r>
          </a:p>
          <a:p>
            <a:pPr marL="180975">
              <a:spcAft>
                <a:spcPts val="0"/>
              </a:spcAft>
              <a:tabLst>
                <a:tab pos="180975" algn="l"/>
              </a:tabLst>
            </a:pPr>
            <a:r>
              <a:rPr lang="ja-JP" altLang="en-US" sz="1200" dirty="0"/>
              <a:t>　さらに、質・量両面での緑地の確保を図るためには、マネジメントの視点も重要であり、中間支援組織の活用も含め、民間企業や</a:t>
            </a:r>
            <a:r>
              <a:rPr lang="en-US" altLang="ja-JP" sz="1200" dirty="0"/>
              <a:t>NPO </a:t>
            </a:r>
            <a:r>
              <a:rPr lang="ja-JP" altLang="en-US" sz="1200" dirty="0"/>
              <a:t>法人、住民等と連携した緑地の管理・運営の方針についても定めることが望ましい。</a:t>
            </a:r>
          </a:p>
          <a:p>
            <a:pPr>
              <a:spcAft>
                <a:spcPts val="0"/>
              </a:spcAft>
            </a:pPr>
            <a:endParaRPr lang="en-US" altLang="ja-JP" sz="1200" b="1" dirty="0"/>
          </a:p>
          <a:p>
            <a:pPr>
              <a:spcAft>
                <a:spcPts val="300"/>
              </a:spcAft>
              <a:tabLst>
                <a:tab pos="0" algn="l"/>
              </a:tabLst>
            </a:pPr>
            <a:r>
              <a:rPr lang="ja-JP" altLang="en-US" sz="1200" b="1" dirty="0"/>
              <a:t>３ 緑地の保全及び緑化の推進のための施策に関する事項</a:t>
            </a:r>
          </a:p>
          <a:p>
            <a:pPr marL="180975">
              <a:spcAft>
                <a:spcPts val="0"/>
              </a:spcAft>
              <a:tabLst>
                <a:tab pos="180975" algn="l"/>
              </a:tabLst>
            </a:pPr>
            <a:r>
              <a:rPr lang="ja-JP" altLang="en-US" sz="1200" dirty="0"/>
              <a:t>　広域計画においては、広域的な見地から目標を実現するため、水と緑のネットワーク形成や生物多様性の確保、防災・減災等に資する都市公園の整備・管理、緑地保全地域の指定、特別緑地保全地区の指定・拡大、公共公益施設や民有地の緑化の支援、緑地の保全及び緑化の推進のための普及啓発・環境教育、都市緑化基金の活用、民間企業や</a:t>
            </a:r>
            <a:r>
              <a:rPr lang="en-US" altLang="ja-JP" sz="1200" dirty="0"/>
              <a:t>NPO</a:t>
            </a:r>
            <a:r>
              <a:rPr lang="ja-JP" altLang="en-US" sz="1200" dirty="0"/>
              <a:t>法人、住民等の多様な主体との連携・協働を促進する仕組みの構築、流域治水等の関連施策との連携等に関する施策の展開方策について定めることが望ましい。あわせて、上記の施策を定める場合は、都市計画区域外の緑地に関する取組との連携を踏まえることが望ましい。</a:t>
            </a:r>
          </a:p>
          <a:p>
            <a:pPr marL="180975">
              <a:spcAft>
                <a:spcPts val="0"/>
              </a:spcAft>
              <a:tabLst>
                <a:tab pos="180975" algn="l"/>
              </a:tabLst>
            </a:pPr>
            <a:r>
              <a:rPr lang="ja-JP" altLang="en-US" sz="1200" dirty="0"/>
              <a:t>　また、各施策を効率的・効果的に推進し、都市の緑地の質・量両面の充実を図るためには市町村との連携が重要であることから、市町村における基本計画の検討や充実の参考となる観点や施策の具体例等についても定めることが望ましい。</a:t>
            </a:r>
          </a:p>
          <a:p>
            <a:pPr>
              <a:spcAft>
                <a:spcPts val="0"/>
              </a:spcAft>
            </a:pPr>
            <a:endParaRPr lang="en-US" altLang="ja-JP" sz="1200" b="1" dirty="0"/>
          </a:p>
          <a:p>
            <a:pPr>
              <a:spcAft>
                <a:spcPts val="300"/>
              </a:spcAft>
              <a:tabLst>
                <a:tab pos="0" algn="l"/>
              </a:tabLst>
            </a:pPr>
            <a:r>
              <a:rPr lang="ja-JP" altLang="en-US" sz="1200" b="1" dirty="0"/>
              <a:t>４ 都道府県の設置に係る都市公園の整備及び管理に関する事項</a:t>
            </a:r>
          </a:p>
          <a:p>
            <a:pPr marL="180975">
              <a:spcAft>
                <a:spcPts val="0"/>
              </a:spcAft>
              <a:tabLst>
                <a:tab pos="180975" algn="l"/>
              </a:tabLst>
            </a:pPr>
            <a:r>
              <a:rPr lang="ja-JP" altLang="en-US" sz="1200" dirty="0"/>
              <a:t>　都市公園は、気候変動対策、生物多様性の確保、</a:t>
            </a:r>
            <a:r>
              <a:rPr lang="en-US" altLang="ja-JP" sz="1200" dirty="0"/>
              <a:t>Well-being </a:t>
            </a:r>
            <a:r>
              <a:rPr lang="ja-JP" altLang="en-US" sz="1200" dirty="0"/>
              <a:t>の向上等に向け、地域の課題や公園の特性に応じ、その多機能性のポテンシャルを更に発揮することが求められている。</a:t>
            </a:r>
          </a:p>
          <a:p>
            <a:pPr marL="180975">
              <a:spcAft>
                <a:spcPts val="0"/>
              </a:spcAft>
              <a:tabLst>
                <a:tab pos="180975" algn="l"/>
              </a:tabLst>
            </a:pPr>
            <a:r>
              <a:rPr lang="ja-JP" altLang="en-US" sz="1200" dirty="0"/>
              <a:t>　広域計画においては、上記を踏まえて、都道府県の設置に係る都市公園の整備及び管理の方針、配置計画、具体的な整備及び管理の内容等を定めることが考えられる。</a:t>
            </a:r>
          </a:p>
          <a:p>
            <a:pPr marL="180975">
              <a:spcAft>
                <a:spcPts val="0"/>
              </a:spcAft>
              <a:tabLst>
                <a:tab pos="180975" algn="l"/>
              </a:tabLst>
            </a:pPr>
            <a:r>
              <a:rPr lang="ja-JP" altLang="en-US" sz="1200" dirty="0"/>
              <a:t>　都市公園の整備の方針については、例えば広域的な水と緑のネットワークの形成や生物多様性の確保の拠点となる都市公園の整備の方針、災害時に広域避難地や広域防災拠点等となる都市公園の確保や都市公園間や緑地とのネットワーク化の推進等を定めることが考えられる。</a:t>
            </a:r>
          </a:p>
          <a:p>
            <a:pPr marL="180975">
              <a:spcAft>
                <a:spcPts val="0"/>
              </a:spcAft>
              <a:tabLst>
                <a:tab pos="180975" algn="l"/>
              </a:tabLst>
            </a:pPr>
            <a:r>
              <a:rPr lang="ja-JP" altLang="en-US" sz="1200" dirty="0"/>
              <a:t>都市公園の管理の方針については、都市公園の特性に応じた管理の方針や公園施設の老朽化対策の方針等を記載することが考えられる。具体的には、</a:t>
            </a:r>
            <a:r>
              <a:rPr lang="en-US" altLang="ja-JP" sz="1200" dirty="0"/>
              <a:t>Well-being </a:t>
            </a:r>
            <a:r>
              <a:rPr lang="ja-JP" altLang="en-US" sz="1200" dirty="0"/>
              <a:t>の向上に向けた都市公園の多機能性の発揮に資する管理、生態系ネットワークの向上に資する管理、民間企業や</a:t>
            </a:r>
            <a:r>
              <a:rPr lang="en-US" altLang="ja-JP" sz="1200" dirty="0"/>
              <a:t>NPO </a:t>
            </a:r>
            <a:r>
              <a:rPr lang="ja-JP" altLang="en-US" sz="1200" dirty="0"/>
              <a:t>法人、住民等多様な担い手との協働による管理や、公園施設の集約・再編等を含めた公園施設長寿命化計画に基づく管理等の方針並びに、都市公園のマネジメント計画の策定と当該計画に基づき管理を行う旨について記載することが考えられる。</a:t>
            </a:r>
          </a:p>
          <a:p>
            <a:pPr marL="180975">
              <a:spcAft>
                <a:spcPts val="0"/>
              </a:spcAft>
              <a:tabLst>
                <a:tab pos="180975" algn="l"/>
              </a:tabLst>
            </a:pPr>
            <a:r>
              <a:rPr lang="ja-JP" altLang="en-US" sz="1200" dirty="0"/>
              <a:t>　また、公園の一層の利活用の推進に向けて、民間活力により都市公園の質の向上と公園利用者の利便の向上を図る観点から、公園施設の公募設置管理制度や</a:t>
            </a:r>
            <a:r>
              <a:rPr lang="en-US" altLang="ja-JP" sz="1200" dirty="0"/>
              <a:t>PFI </a:t>
            </a:r>
            <a:r>
              <a:rPr lang="ja-JP" altLang="en-US" sz="1200" dirty="0"/>
              <a:t>制度、公園をしなやかに使いこなす仕組みとしての協議会制度の活用の方針等、都市公園における官民連携の方針についても定めることが望ましい。</a:t>
            </a:r>
            <a:endParaRPr lang="en-US" altLang="ja-JP" sz="1200" dirty="0"/>
          </a:p>
        </p:txBody>
      </p:sp>
      <p:sp>
        <p:nvSpPr>
          <p:cNvPr id="6" name="タイトル 3">
            <a:extLst>
              <a:ext uri="{FF2B5EF4-FFF2-40B4-BE49-F238E27FC236}">
                <a16:creationId xmlns:a16="http://schemas.microsoft.com/office/drawing/2014/main" id="{7EEDE2B0-F067-B33C-19F2-3152784D6DB0}"/>
              </a:ext>
            </a:extLst>
          </p:cNvPr>
          <p:cNvSpPr>
            <a:spLocks noGrp="1"/>
          </p:cNvSpPr>
          <p:nvPr>
            <p:ph type="title"/>
          </p:nvPr>
        </p:nvSpPr>
        <p:spPr>
          <a:xfrm>
            <a:off x="0" y="-18944"/>
            <a:ext cx="8385381" cy="476250"/>
          </a:xfrm>
        </p:spPr>
        <p:txBody>
          <a:bodyPr/>
          <a:lstStyle/>
          <a:p>
            <a:r>
              <a:rPr kumimoji="1" lang="ja-JP" altLang="en-US" sz="2400" dirty="0"/>
              <a:t>緑の基本方針（案）　抜粋　</a:t>
            </a:r>
          </a:p>
        </p:txBody>
      </p:sp>
      <p:sp>
        <p:nvSpPr>
          <p:cNvPr id="7" name="スライド番号プレースホルダー 27">
            <a:extLst>
              <a:ext uri="{FF2B5EF4-FFF2-40B4-BE49-F238E27FC236}">
                <a16:creationId xmlns:a16="http://schemas.microsoft.com/office/drawing/2014/main" id="{F0D450B6-199D-8F27-B5DC-DCEB878973AC}"/>
              </a:ext>
            </a:extLst>
          </p:cNvPr>
          <p:cNvSpPr>
            <a:spLocks noGrp="1"/>
          </p:cNvSpPr>
          <p:nvPr>
            <p:ph type="sldNum" sz="quarter" idx="12"/>
          </p:nvPr>
        </p:nvSpPr>
        <p:spPr>
          <a:xfrm>
            <a:off x="9345612" y="6552730"/>
            <a:ext cx="503932" cy="332654"/>
          </a:xfrm>
        </p:spPr>
        <p:txBody>
          <a:bodyPr/>
          <a:lstStyle/>
          <a:p>
            <a:pPr>
              <a:defRPr/>
            </a:pPr>
            <a:fld id="{651FC12D-27C1-4F31-90C9-A93D49E44687}" type="slidenum">
              <a:rPr lang="en-US" altLang="ja-JP" smtClean="0"/>
              <a:pPr>
                <a:defRPr/>
              </a:pPr>
              <a:t>5</a:t>
            </a:fld>
            <a:endParaRPr lang="en-US" altLang="ja-JP" dirty="0"/>
          </a:p>
        </p:txBody>
      </p:sp>
    </p:spTree>
    <p:extLst>
      <p:ext uri="{BB962C8B-B14F-4D97-AF65-F5344CB8AC3E}">
        <p14:creationId xmlns:p14="http://schemas.microsoft.com/office/powerpoint/2010/main" val="470367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55F7183-C542-7052-54DA-58221201ACB0}"/>
              </a:ext>
            </a:extLst>
          </p:cNvPr>
          <p:cNvSpPr txBox="1"/>
          <p:nvPr/>
        </p:nvSpPr>
        <p:spPr>
          <a:xfrm>
            <a:off x="75667" y="548680"/>
            <a:ext cx="9754666" cy="6301725"/>
          </a:xfrm>
          <a:prstGeom prst="rect">
            <a:avLst/>
          </a:prstGeom>
          <a:noFill/>
        </p:spPr>
        <p:txBody>
          <a:bodyPr wrap="square">
            <a:spAutoFit/>
          </a:bodyPr>
          <a:lstStyle>
            <a:defPPr>
              <a:defRPr lang="ja-JP"/>
            </a:defPPr>
            <a:lvl1pPr>
              <a:defRPr sz="900">
                <a:latin typeface="Meiryo UI" panose="020B0604030504040204" pitchFamily="50" charset="-128"/>
                <a:ea typeface="Meiryo UI" panose="020B0604030504040204" pitchFamily="50" charset="-128"/>
              </a:defRPr>
            </a:lvl1pPr>
          </a:lstStyle>
          <a:p>
            <a:pPr>
              <a:spcAft>
                <a:spcPts val="300"/>
              </a:spcAft>
              <a:tabLst>
                <a:tab pos="0" algn="l"/>
              </a:tabLst>
            </a:pPr>
            <a:r>
              <a:rPr lang="ja-JP" altLang="en-US" sz="1200" b="1" dirty="0"/>
              <a:t>５ 町村の区域内の緑地保全地域内における行為の規制又は措置の基準</a:t>
            </a:r>
          </a:p>
          <a:p>
            <a:pPr marL="180975">
              <a:spcBef>
                <a:spcPts val="0"/>
              </a:spcBef>
              <a:spcAft>
                <a:spcPts val="0"/>
              </a:spcAft>
              <a:tabLst>
                <a:tab pos="180975" algn="l"/>
              </a:tabLst>
            </a:pPr>
            <a:r>
              <a:rPr lang="ja-JP" altLang="en-US" sz="1200" dirty="0"/>
              <a:t>　緑地保全地域は、比較的広域的な見地から緑地を保全するためには、都市整備と調和しつつ、総体としての緑を維持保全していくことが必要であることを踏まえ、無秩序な市街地化の防止、地域住民の健全な生活環境の確保等の観点から適正に保全する必要がある緑地について、都市計画法（昭和</a:t>
            </a:r>
            <a:r>
              <a:rPr lang="en-US" altLang="ja-JP" sz="1200" dirty="0"/>
              <a:t>43 </a:t>
            </a:r>
            <a:r>
              <a:rPr lang="ja-JP" altLang="en-US" sz="1200" dirty="0"/>
              <a:t>年法律第</a:t>
            </a:r>
            <a:r>
              <a:rPr lang="en-US" altLang="ja-JP" sz="1200" dirty="0"/>
              <a:t>100 </a:t>
            </a:r>
            <a:r>
              <a:rPr lang="ja-JP" altLang="en-US" sz="1200" dirty="0"/>
              <a:t>号）第８条に規定される地域地区として、二以上の市町村の区域にわたるものについては都道府県が、それ以外のものについては市町村が一定の土地利用との調和を図りつつ、適正な保全を図ることを目的として、定めるものである。</a:t>
            </a:r>
          </a:p>
          <a:p>
            <a:pPr marL="180975">
              <a:spcBef>
                <a:spcPts val="0"/>
              </a:spcBef>
              <a:spcAft>
                <a:spcPts val="0"/>
              </a:spcAft>
              <a:tabLst>
                <a:tab pos="180975" algn="l"/>
              </a:tabLst>
            </a:pPr>
            <a:r>
              <a:rPr lang="ja-JP" altLang="en-US" sz="1200" dirty="0"/>
              <a:t>　緑地保全地域における第８条の規定による行為の規制又は措置の基準は、緑地の実情に応じて都道府県（市の区域内にあっては、当該市。以下「都道府県等」という。）において個別に定められるべきものであるが、緑地の保全のために必要な限度において禁止を含む行為の規制がなされる反面、損失の補償等が行われ得る地域であるので、当該地域内における行為の規制又は措置の基準は、以下を踏まえて定めることが望ましい。</a:t>
            </a:r>
          </a:p>
          <a:p>
            <a:pPr marL="180975">
              <a:spcBef>
                <a:spcPts val="0"/>
              </a:spcBef>
              <a:spcAft>
                <a:spcPts val="0"/>
              </a:spcAft>
              <a:tabLst>
                <a:tab pos="180975" algn="l"/>
              </a:tabLst>
            </a:pPr>
            <a:r>
              <a:rPr lang="ja-JP" altLang="en-US" sz="1200" dirty="0"/>
              <a:t>　現状凍結的な厳しい行為規制を課す必要がある枢要な緑地の保全については、特別緑地保全地区等の行為の許可による規制を有する制度によるべきであり、緑地保全地域における行為の規制の程度は、少なくとも特別緑地保全地区等における許可の基準よりも緩やかなものとするべきである。他方、緑地としての機能、効用を著しく損なうおそれのある行為に対しては、必要な命令が行われるように基準が定められるべきである。</a:t>
            </a:r>
          </a:p>
          <a:p>
            <a:pPr marL="180975">
              <a:spcBef>
                <a:spcPts val="0"/>
              </a:spcBef>
              <a:spcAft>
                <a:spcPts val="0"/>
              </a:spcAft>
              <a:tabLst>
                <a:tab pos="180975" algn="l"/>
              </a:tabLst>
            </a:pPr>
            <a:r>
              <a:rPr lang="ja-JP" altLang="en-US" sz="1200" dirty="0"/>
              <a:t>　なお、既存建築物の敷地内における一定の基準の範囲内での建築等の行為、一定の基準の範囲内での農林業を営むため必要な行為、防災上の観点から必要な工作物の設置など地域において立地を認める必要性の高い特定の行為等については、基準を緩和することが望ましい。</a:t>
            </a:r>
            <a:endParaRPr lang="en-US" altLang="ja-JP" sz="1200" dirty="0"/>
          </a:p>
          <a:p>
            <a:pPr marL="180975">
              <a:spcBef>
                <a:spcPts val="0"/>
              </a:spcBef>
              <a:spcAft>
                <a:spcPts val="0"/>
              </a:spcAft>
              <a:tabLst>
                <a:tab pos="180975" algn="l"/>
              </a:tabLst>
            </a:pPr>
            <a:endParaRPr lang="en-US" altLang="ja-JP" sz="1200" dirty="0"/>
          </a:p>
          <a:p>
            <a:pPr>
              <a:spcAft>
                <a:spcPts val="300"/>
              </a:spcAft>
              <a:tabLst>
                <a:tab pos="0" algn="l"/>
              </a:tabLst>
            </a:pPr>
            <a:r>
              <a:rPr lang="ja-JP" altLang="en-US" sz="1200" b="1" dirty="0"/>
              <a:t>６ 特別緑地保全地区内における土地の買入れ及び買い入れた土地の管理に関する事項</a:t>
            </a:r>
          </a:p>
          <a:p>
            <a:pPr marL="180975">
              <a:spcBef>
                <a:spcPts val="0"/>
              </a:spcBef>
              <a:spcAft>
                <a:spcPts val="0"/>
              </a:spcAft>
              <a:tabLst>
                <a:tab pos="180975" algn="l"/>
              </a:tabLst>
            </a:pPr>
            <a:r>
              <a:rPr lang="ja-JP" altLang="en-US" sz="1200" dirty="0"/>
              <a:t>　特別緑地保全地区は、都市計画区域内の緑地であって、特に良好な自然的環境を形成しているもので市街地及びその周辺地域に存するものについて指定するものである。</a:t>
            </a:r>
          </a:p>
          <a:p>
            <a:pPr marL="180975">
              <a:spcBef>
                <a:spcPts val="0"/>
              </a:spcBef>
              <a:spcAft>
                <a:spcPts val="0"/>
              </a:spcAft>
              <a:tabLst>
                <a:tab pos="180975" algn="l"/>
              </a:tabLst>
            </a:pPr>
            <a:r>
              <a:rPr lang="ja-JP" altLang="en-US" sz="1200" dirty="0"/>
              <a:t>　広域計画においては、第</a:t>
            </a:r>
            <a:r>
              <a:rPr lang="en-US" altLang="ja-JP" sz="1200" dirty="0"/>
              <a:t>17 </a:t>
            </a:r>
            <a:r>
              <a:rPr lang="ja-JP" altLang="en-US" sz="1200" dirty="0"/>
              <a:t>条の規定による特別緑地保全地区内における土地の買入れについて、緑地の特性に応じて都道府県と市町村の役割分担を定めるとともに、買い入れた土地の管理の方針を定めることが望ましい。特に、複数の市町村にまたがる大規模な緑地については都道府県を土地の買入れを行う者として定めることが考えられる。</a:t>
            </a:r>
          </a:p>
          <a:p>
            <a:pPr marL="180975">
              <a:spcBef>
                <a:spcPts val="0"/>
              </a:spcBef>
              <a:spcAft>
                <a:spcPts val="0"/>
              </a:spcAft>
              <a:tabLst>
                <a:tab pos="180975" algn="l"/>
              </a:tabLst>
            </a:pPr>
            <a:r>
              <a:rPr lang="ja-JP" altLang="en-US" sz="1200" dirty="0"/>
              <a:t>　買い入れた土地については、例えば、樹木の整枝、枯損木処理に重点を置くこと、住民の自然とのふれあいの場として公開すること、動植物の生息地又は生育地となる空間を保全し生物多様性を確保すること等の保全・活用の方針や、住民、</a:t>
            </a:r>
            <a:r>
              <a:rPr lang="en-US" altLang="ja-JP" sz="1200" dirty="0"/>
              <a:t>NPO </a:t>
            </a:r>
            <a:r>
              <a:rPr lang="ja-JP" altLang="en-US" sz="1200" dirty="0"/>
              <a:t>法人、民間企業など多様な主体との連携による持続的な管理の方法、そのような管理活動を都市緑化基金の活用により支援する方策等をあわせて定めることが望ましい。</a:t>
            </a:r>
          </a:p>
          <a:p>
            <a:pPr>
              <a:spcBef>
                <a:spcPts val="0"/>
              </a:spcBef>
              <a:spcAft>
                <a:spcPts val="0"/>
              </a:spcAft>
            </a:pPr>
            <a:endParaRPr lang="en-US" altLang="ja-JP" sz="1200" b="1" dirty="0"/>
          </a:p>
          <a:p>
            <a:pPr>
              <a:spcAft>
                <a:spcPts val="300"/>
              </a:spcAft>
              <a:tabLst>
                <a:tab pos="0" algn="l"/>
              </a:tabLst>
            </a:pPr>
            <a:r>
              <a:rPr lang="ja-JP" altLang="en-US" sz="1200" b="1" dirty="0"/>
              <a:t>７ その他の広域計画の策定に関する基本的な事項</a:t>
            </a:r>
          </a:p>
          <a:p>
            <a:pPr marL="180975">
              <a:spcBef>
                <a:spcPts val="0"/>
              </a:spcBef>
              <a:spcAft>
                <a:spcPts val="0"/>
              </a:spcAft>
              <a:tabLst>
                <a:tab pos="180975" algn="l"/>
              </a:tabLst>
            </a:pPr>
            <a:r>
              <a:rPr lang="ja-JP" altLang="en-US" sz="1200" dirty="0"/>
              <a:t>　都市における緑豊かな生活環境の形成は、多様なステークホルダーの参加、協力を得て、市街地の大半を占める民有地における緑地の保全や緑化の推進を図ることにより実現されるものであることから、都市における緑地の保全及び緑化の推進の方針や施策等を定める広域計画の策定に当たっては、幅広い意見を踏まえた議論がなされることが望ましい。また、策定した広域計画やこれに基づく施策の進捗状況について、分かりやすい形で積極的に公表し、周知を図ることが望ましい。これにより、広域計画に基づく施策に対する多様なステークホルダーの理解、協力が得られることが期待されるものである。</a:t>
            </a:r>
          </a:p>
          <a:p>
            <a:pPr marL="180975">
              <a:spcBef>
                <a:spcPts val="0"/>
              </a:spcBef>
              <a:spcAft>
                <a:spcPts val="0"/>
              </a:spcAft>
              <a:tabLst>
                <a:tab pos="180975" algn="l"/>
              </a:tabLst>
            </a:pPr>
            <a:r>
              <a:rPr lang="ja-JP" altLang="en-US" sz="1200" dirty="0"/>
              <a:t>　また、各施策を効率的・効果的に推進し、都市の緑地の質・量両面の充実を図るためには市町村との連携が重要であることから、都道府県が広域計画を定め、あるいは変更を行おうとするときは、あらかじめ関係市町村の意見を聴かなければならないこととされている。</a:t>
            </a:r>
          </a:p>
          <a:p>
            <a:pPr marL="180975">
              <a:spcBef>
                <a:spcPts val="0"/>
              </a:spcBef>
              <a:spcAft>
                <a:spcPts val="0"/>
              </a:spcAft>
              <a:tabLst>
                <a:tab pos="180975" algn="l"/>
              </a:tabLst>
            </a:pPr>
            <a:r>
              <a:rPr lang="ja-JP" altLang="en-US" sz="1200" dirty="0"/>
              <a:t>　さらに、広域計画は、社会情勢の変化や事業の進捗等により変更を行う必要が生じたときには、遅滞なく変更すべきであり、計画内容の充実に努めることが望ましい。</a:t>
            </a:r>
          </a:p>
        </p:txBody>
      </p:sp>
      <p:sp>
        <p:nvSpPr>
          <p:cNvPr id="6" name="タイトル 3">
            <a:extLst>
              <a:ext uri="{FF2B5EF4-FFF2-40B4-BE49-F238E27FC236}">
                <a16:creationId xmlns:a16="http://schemas.microsoft.com/office/drawing/2014/main" id="{F7A19A7F-6DF2-BB26-C68B-928A80EEA626}"/>
              </a:ext>
            </a:extLst>
          </p:cNvPr>
          <p:cNvSpPr>
            <a:spLocks noGrp="1"/>
          </p:cNvSpPr>
          <p:nvPr>
            <p:ph type="title"/>
          </p:nvPr>
        </p:nvSpPr>
        <p:spPr>
          <a:xfrm>
            <a:off x="0" y="-18944"/>
            <a:ext cx="8385381" cy="476250"/>
          </a:xfrm>
        </p:spPr>
        <p:txBody>
          <a:bodyPr/>
          <a:lstStyle/>
          <a:p>
            <a:r>
              <a:rPr kumimoji="1" lang="ja-JP" altLang="en-US" sz="2400" dirty="0"/>
              <a:t>緑の基本方針（案）　抜粋　</a:t>
            </a:r>
          </a:p>
        </p:txBody>
      </p:sp>
      <p:sp>
        <p:nvSpPr>
          <p:cNvPr id="7" name="スライド番号プレースホルダー 27">
            <a:extLst>
              <a:ext uri="{FF2B5EF4-FFF2-40B4-BE49-F238E27FC236}">
                <a16:creationId xmlns:a16="http://schemas.microsoft.com/office/drawing/2014/main" id="{C272B2BD-A69A-C4BA-4E69-7124D72C2AAE}"/>
              </a:ext>
            </a:extLst>
          </p:cNvPr>
          <p:cNvSpPr>
            <a:spLocks noGrp="1"/>
          </p:cNvSpPr>
          <p:nvPr>
            <p:ph type="sldNum" sz="quarter" idx="12"/>
          </p:nvPr>
        </p:nvSpPr>
        <p:spPr>
          <a:xfrm>
            <a:off x="9345612" y="6552730"/>
            <a:ext cx="503932" cy="332654"/>
          </a:xfrm>
        </p:spPr>
        <p:txBody>
          <a:bodyPr/>
          <a:lstStyle/>
          <a:p>
            <a:pPr>
              <a:defRPr/>
            </a:pPr>
            <a:fld id="{651FC12D-27C1-4F31-90C9-A93D49E44687}" type="slidenum">
              <a:rPr lang="en-US" altLang="ja-JP" smtClean="0"/>
              <a:pPr>
                <a:defRPr/>
              </a:pPr>
              <a:t>6</a:t>
            </a:fld>
            <a:endParaRPr lang="en-US" altLang="ja-JP" dirty="0"/>
          </a:p>
        </p:txBody>
      </p:sp>
    </p:spTree>
    <p:extLst>
      <p:ext uri="{BB962C8B-B14F-4D97-AF65-F5344CB8AC3E}">
        <p14:creationId xmlns:p14="http://schemas.microsoft.com/office/powerpoint/2010/main" val="3408811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A060D28-85C1-D086-FC74-6E672EC513E4}"/>
              </a:ext>
            </a:extLst>
          </p:cNvPr>
          <p:cNvSpPr/>
          <p:nvPr/>
        </p:nvSpPr>
        <p:spPr>
          <a:xfrm>
            <a:off x="71696" y="1783903"/>
            <a:ext cx="6753512" cy="4727682"/>
          </a:xfrm>
          <a:prstGeom prst="rect">
            <a:avLst/>
          </a:prstGeom>
          <a:ln w="3175">
            <a:solidFill>
              <a:schemeClr val="accent6"/>
            </a:solidFill>
          </a:ln>
        </p:spPr>
        <p:style>
          <a:lnRef idx="2">
            <a:schemeClr val="accent6"/>
          </a:lnRef>
          <a:fillRef idx="1">
            <a:schemeClr val="lt1"/>
          </a:fillRef>
          <a:effectRef idx="0">
            <a:schemeClr val="accent6"/>
          </a:effectRef>
          <a:fontRef idx="minor">
            <a:schemeClr val="dk1"/>
          </a:fontRef>
        </p:style>
        <p:txBody>
          <a:bodyPr rtlCol="0" anchor="t"/>
          <a:lstStyle/>
          <a:p>
            <a:pPr defTabSz="457200" fontAlgn="auto">
              <a:lnSpc>
                <a:spcPct val="150000"/>
              </a:lnSpc>
              <a:spcBef>
                <a:spcPts val="0"/>
              </a:spcBef>
              <a:spcAft>
                <a:spcPts val="0"/>
              </a:spcAft>
            </a:pPr>
            <a:r>
              <a:rPr lang="ja-JP" altLang="en-US" sz="1200" b="1" dirty="0">
                <a:solidFill>
                  <a:srgbClr val="000000"/>
                </a:solidFill>
                <a:latin typeface="Meiryo UI" panose="020B0604030504040204" pitchFamily="50" charset="-128"/>
                <a:ea typeface="Meiryo UI" panose="020B0604030504040204" pitchFamily="50" charset="-128"/>
              </a:rPr>
              <a:t>名　　　称｜ 　まちづくり</a:t>
            </a:r>
            <a:r>
              <a:rPr lang="en-US" altLang="ja-JP" sz="1200" b="1" dirty="0">
                <a:solidFill>
                  <a:srgbClr val="000000"/>
                </a:solidFill>
                <a:latin typeface="Meiryo UI" panose="020B0604030504040204" pitchFamily="50" charset="-128"/>
                <a:ea typeface="Meiryo UI" panose="020B0604030504040204" pitchFamily="50" charset="-128"/>
              </a:rPr>
              <a:t>GX</a:t>
            </a:r>
            <a:r>
              <a:rPr lang="ja-JP" altLang="en-US" sz="1200" b="1" dirty="0">
                <a:solidFill>
                  <a:srgbClr val="000000"/>
                </a:solidFill>
                <a:latin typeface="Meiryo UI" panose="020B0604030504040204" pitchFamily="50" charset="-128"/>
                <a:ea typeface="Meiryo UI" panose="020B0604030504040204" pitchFamily="50" charset="-128"/>
              </a:rPr>
              <a:t>セミナー　～都市の未来が緑で変わる～　</a:t>
            </a:r>
            <a:r>
              <a:rPr lang="en-US" altLang="ja-JP" sz="1200" b="1" dirty="0">
                <a:solidFill>
                  <a:srgbClr val="000000"/>
                </a:solidFill>
                <a:latin typeface="Meiryo UI" panose="020B0604030504040204" pitchFamily="50" charset="-128"/>
                <a:ea typeface="Meiryo UI" panose="020B0604030504040204" pitchFamily="50" charset="-128"/>
              </a:rPr>
              <a:t>in </a:t>
            </a:r>
            <a:r>
              <a:rPr lang="ja-JP" altLang="en-US" sz="1200" b="1" dirty="0">
                <a:solidFill>
                  <a:srgbClr val="000000"/>
                </a:solidFill>
                <a:latin typeface="Meiryo UI" panose="020B0604030504040204" pitchFamily="50" charset="-128"/>
                <a:ea typeface="Meiryo UI" panose="020B0604030504040204" pitchFamily="50" charset="-128"/>
              </a:rPr>
              <a:t>大阪</a:t>
            </a:r>
            <a:endParaRPr lang="en-US" altLang="ja-JP" sz="1200" b="1" dirty="0">
              <a:solidFill>
                <a:srgbClr val="000000"/>
              </a:solidFill>
              <a:latin typeface="Meiryo UI" panose="020B0604030504040204" pitchFamily="50" charset="-128"/>
              <a:ea typeface="Meiryo UI" panose="020B0604030504040204" pitchFamily="50" charset="-128"/>
            </a:endParaRPr>
          </a:p>
          <a:p>
            <a:pPr defTabSz="457200" fontAlgn="auto">
              <a:lnSpc>
                <a:spcPct val="150000"/>
              </a:lnSpc>
              <a:spcBef>
                <a:spcPts val="0"/>
              </a:spcBef>
              <a:spcAft>
                <a:spcPts val="0"/>
              </a:spcAft>
            </a:pPr>
            <a:r>
              <a:rPr lang="ja-JP" altLang="en-US" sz="1200" b="1" dirty="0">
                <a:solidFill>
                  <a:srgbClr val="000000"/>
                </a:solidFill>
                <a:latin typeface="Meiryo UI" panose="020B0604030504040204" pitchFamily="50" charset="-128"/>
                <a:ea typeface="Meiryo UI" panose="020B0604030504040204" pitchFamily="50" charset="-128"/>
              </a:rPr>
              <a:t>開催日時｜ 　令和６年１０月１６日（水）　１４：００～１７：００</a:t>
            </a:r>
            <a:endParaRPr lang="en-US" altLang="ja-JP" sz="1200" b="1" dirty="0">
              <a:solidFill>
                <a:srgbClr val="000000"/>
              </a:solidFill>
              <a:latin typeface="Meiryo UI" panose="020B0604030504040204" pitchFamily="50" charset="-128"/>
              <a:ea typeface="Meiryo UI" panose="020B0604030504040204" pitchFamily="50" charset="-128"/>
            </a:endParaRPr>
          </a:p>
          <a:p>
            <a:pPr defTabSz="457200" fontAlgn="auto">
              <a:lnSpc>
                <a:spcPct val="150000"/>
              </a:lnSpc>
              <a:spcBef>
                <a:spcPts val="0"/>
              </a:spcBef>
              <a:spcAft>
                <a:spcPts val="0"/>
              </a:spcAft>
            </a:pPr>
            <a:r>
              <a:rPr lang="ja-JP" altLang="en-US" sz="1200" b="1" dirty="0">
                <a:solidFill>
                  <a:srgbClr val="000000"/>
                </a:solidFill>
                <a:latin typeface="Meiryo UI" panose="020B0604030504040204" pitchFamily="50" charset="-128"/>
                <a:ea typeface="Meiryo UI" panose="020B0604030504040204" pitchFamily="50" charset="-128"/>
              </a:rPr>
              <a:t>開催場所｜ 　大手前合同庁舎　１</a:t>
            </a:r>
            <a:r>
              <a:rPr lang="en-US" altLang="ja-JP" sz="1200" b="1" dirty="0">
                <a:solidFill>
                  <a:srgbClr val="000000"/>
                </a:solidFill>
                <a:latin typeface="Meiryo UI" panose="020B0604030504040204" pitchFamily="50" charset="-128"/>
                <a:ea typeface="Meiryo UI" panose="020B0604030504040204" pitchFamily="50" charset="-128"/>
              </a:rPr>
              <a:t>F</a:t>
            </a:r>
            <a:r>
              <a:rPr lang="ja-JP" altLang="en-US" sz="1200" b="1" dirty="0">
                <a:solidFill>
                  <a:srgbClr val="000000"/>
                </a:solidFill>
                <a:latin typeface="Meiryo UI" panose="020B0604030504040204" pitchFamily="50" charset="-128"/>
                <a:ea typeface="Meiryo UI" panose="020B0604030504040204" pitchFamily="50" charset="-128"/>
              </a:rPr>
              <a:t>共用会議室１</a:t>
            </a:r>
            <a:endParaRPr lang="en-US" altLang="ja-JP" sz="1200" b="1" dirty="0">
              <a:solidFill>
                <a:srgbClr val="000000"/>
              </a:solidFill>
              <a:latin typeface="Meiryo UI" panose="020B0604030504040204" pitchFamily="50" charset="-128"/>
              <a:ea typeface="Meiryo UI" panose="020B0604030504040204" pitchFamily="50" charset="-128"/>
            </a:endParaRPr>
          </a:p>
          <a:p>
            <a:pPr defTabSz="457200" fontAlgn="auto">
              <a:lnSpc>
                <a:spcPct val="150000"/>
              </a:lnSpc>
              <a:spcBef>
                <a:spcPts val="0"/>
              </a:spcBef>
              <a:spcAft>
                <a:spcPts val="0"/>
              </a:spcAft>
            </a:pPr>
            <a:r>
              <a:rPr lang="ja-JP" altLang="en-US" sz="1200" b="1" dirty="0">
                <a:solidFill>
                  <a:srgbClr val="000000"/>
                </a:solidFill>
                <a:latin typeface="Meiryo UI" panose="020B0604030504040204" pitchFamily="50" charset="-128"/>
                <a:ea typeface="Meiryo UI" panose="020B0604030504040204" pitchFamily="50" charset="-128"/>
              </a:rPr>
              <a:t>内　　　容｜  </a:t>
            </a:r>
            <a:r>
              <a:rPr lang="en-US" altLang="ja-JP" sz="1200" b="1" dirty="0">
                <a:solidFill>
                  <a:srgbClr val="000000"/>
                </a:solidFill>
                <a:latin typeface="Meiryo UI" panose="020B0604030504040204" pitchFamily="50" charset="-128"/>
                <a:ea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rPr>
              <a:t>政策説明</a:t>
            </a:r>
            <a:r>
              <a:rPr lang="en-US" altLang="ja-JP" sz="1200" b="1" dirty="0">
                <a:solidFill>
                  <a:srgbClr val="000000"/>
                </a:solidFill>
                <a:latin typeface="Meiryo UI" panose="020B0604030504040204" pitchFamily="50" charset="-128"/>
                <a:ea typeface="Meiryo UI" panose="020B0604030504040204" pitchFamily="50" charset="-128"/>
              </a:rPr>
              <a:t>】</a:t>
            </a:r>
          </a:p>
          <a:p>
            <a:pPr defTabSz="457200" fontAlgn="auto">
              <a:lnSpc>
                <a:spcPct val="150000"/>
              </a:lnSpc>
              <a:spcBef>
                <a:spcPts val="0"/>
              </a:spcBef>
              <a:spcAft>
                <a:spcPts val="0"/>
              </a:spcAft>
            </a:pPr>
            <a:r>
              <a:rPr lang="ja-JP" altLang="en-US" sz="1200" dirty="0">
                <a:solidFill>
                  <a:srgbClr val="000000"/>
                </a:solidFill>
                <a:latin typeface="Meiryo UI" panose="020B0604030504040204" pitchFamily="50" charset="-128"/>
                <a:ea typeface="Meiryo UI" panose="020B0604030504040204" pitchFamily="50" charset="-128"/>
              </a:rPr>
              <a:t>　　　　　　　　　○国土交通省都市局都市環境課</a:t>
            </a:r>
            <a:endParaRPr lang="en-US" altLang="ja-JP" sz="1200" dirty="0">
              <a:solidFill>
                <a:srgbClr val="000000"/>
              </a:solidFill>
              <a:latin typeface="Meiryo UI" panose="020B0604030504040204" pitchFamily="50" charset="-128"/>
              <a:ea typeface="Meiryo UI" panose="020B0604030504040204" pitchFamily="50" charset="-128"/>
            </a:endParaRPr>
          </a:p>
          <a:p>
            <a:pPr defTabSz="457200" fontAlgn="auto">
              <a:lnSpc>
                <a:spcPct val="150000"/>
              </a:lnSpc>
              <a:spcBef>
                <a:spcPts val="0"/>
              </a:spcBef>
              <a:spcAft>
                <a:spcPts val="0"/>
              </a:spcAft>
            </a:pPr>
            <a:r>
              <a:rPr lang="ja-JP" altLang="en-US" sz="1200" dirty="0">
                <a:solidFill>
                  <a:srgbClr val="000000"/>
                </a:solidFill>
                <a:latin typeface="Meiryo UI" panose="020B0604030504040204" pitchFamily="50" charset="-128"/>
                <a:ea typeface="Meiryo UI" panose="020B0604030504040204" pitchFamily="50" charset="-128"/>
              </a:rPr>
              <a:t>　　　　　　　　　　： </a:t>
            </a:r>
            <a:r>
              <a:rPr lang="en-US" altLang="ja-JP" sz="1200" dirty="0">
                <a:solidFill>
                  <a:srgbClr val="000000"/>
                </a:solidFill>
                <a:latin typeface="Meiryo UI" panose="020B0604030504040204" pitchFamily="50" charset="-128"/>
                <a:ea typeface="Meiryo UI" panose="020B0604030504040204" pitchFamily="50" charset="-128"/>
              </a:rPr>
              <a:t>TSUNAG</a:t>
            </a:r>
            <a:r>
              <a:rPr lang="ja-JP" altLang="en-US" sz="1200" dirty="0">
                <a:solidFill>
                  <a:srgbClr val="000000"/>
                </a:solidFill>
                <a:latin typeface="Meiryo UI" panose="020B0604030504040204" pitchFamily="50" charset="-128"/>
                <a:ea typeface="Meiryo UI" panose="020B0604030504040204" pitchFamily="50" charset="-128"/>
              </a:rPr>
              <a:t>（優良緑地確保計画認定制度）</a:t>
            </a:r>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緑地確保の取組の価値の見える化</a:t>
            </a:r>
            <a:r>
              <a:rPr lang="en-US" altLang="ja-JP" sz="1200" dirty="0">
                <a:solidFill>
                  <a:srgbClr val="000000"/>
                </a:solidFill>
                <a:latin typeface="Meiryo UI" panose="020B0604030504040204" pitchFamily="50" charset="-128"/>
                <a:ea typeface="Meiryo UI" panose="020B0604030504040204" pitchFamily="50" charset="-128"/>
              </a:rPr>
              <a:t>-</a:t>
            </a:r>
          </a:p>
          <a:p>
            <a:pPr defTabSz="457200" fontAlgn="auto">
              <a:lnSpc>
                <a:spcPct val="150000"/>
              </a:lnSpc>
              <a:spcBef>
                <a:spcPts val="0"/>
              </a:spcBef>
              <a:spcAft>
                <a:spcPts val="0"/>
              </a:spcAft>
            </a:pPr>
            <a:r>
              <a:rPr lang="ja-JP" altLang="en-US" sz="1200" dirty="0">
                <a:solidFill>
                  <a:srgbClr val="000000"/>
                </a:solidFill>
                <a:latin typeface="Meiryo UI" panose="020B0604030504040204" pitchFamily="50" charset="-128"/>
                <a:ea typeface="Meiryo UI" panose="020B0604030504040204" pitchFamily="50" charset="-128"/>
              </a:rPr>
              <a:t>　　　　　　</a:t>
            </a:r>
            <a:r>
              <a:rPr lang="ja-JP" altLang="en-US" sz="1200" b="1" dirty="0">
                <a:solidFill>
                  <a:srgbClr val="000000"/>
                </a:solidFill>
                <a:latin typeface="Meiryo UI" panose="020B0604030504040204" pitchFamily="50" charset="-128"/>
                <a:ea typeface="Meiryo UI" panose="020B0604030504040204" pitchFamily="50" charset="-128"/>
              </a:rPr>
              <a:t>　 　</a:t>
            </a:r>
            <a:r>
              <a:rPr lang="en-US" altLang="ja-JP" sz="1200" b="1" dirty="0">
                <a:solidFill>
                  <a:srgbClr val="000000"/>
                </a:solidFill>
                <a:latin typeface="Meiryo UI" panose="020B0604030504040204" pitchFamily="50" charset="-128"/>
                <a:ea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rPr>
              <a:t>基調講演</a:t>
            </a:r>
            <a:r>
              <a:rPr lang="en-US" altLang="ja-JP" sz="1200" b="1" dirty="0">
                <a:solidFill>
                  <a:srgbClr val="000000"/>
                </a:solidFill>
                <a:latin typeface="Meiryo UI" panose="020B0604030504040204" pitchFamily="50" charset="-128"/>
                <a:ea typeface="Meiryo UI" panose="020B0604030504040204" pitchFamily="50" charset="-128"/>
              </a:rPr>
              <a:t>】</a:t>
            </a:r>
          </a:p>
          <a:p>
            <a:pPr defTabSz="457200" fontAlgn="auto">
              <a:lnSpc>
                <a:spcPct val="150000"/>
              </a:lnSpc>
              <a:spcBef>
                <a:spcPts val="0"/>
              </a:spcBef>
              <a:spcAft>
                <a:spcPts val="0"/>
              </a:spcAft>
            </a:pPr>
            <a:r>
              <a:rPr lang="ja-JP" altLang="en-US" sz="1200" dirty="0">
                <a:solidFill>
                  <a:srgbClr val="000000"/>
                </a:solidFill>
                <a:latin typeface="Meiryo UI" panose="020B0604030504040204" pitchFamily="50" charset="-128"/>
                <a:ea typeface="Meiryo UI" panose="020B0604030504040204" pitchFamily="50" charset="-128"/>
              </a:rPr>
              <a:t>　　　　　　　　　○打田篤彦氏（神戸大学ウェルビーイング先端研究センター助教）</a:t>
            </a:r>
            <a:endParaRPr lang="en-US" altLang="ja-JP" sz="1200" dirty="0">
              <a:solidFill>
                <a:srgbClr val="000000"/>
              </a:solidFill>
              <a:latin typeface="Meiryo UI" panose="020B0604030504040204" pitchFamily="50" charset="-128"/>
              <a:ea typeface="Meiryo UI" panose="020B0604030504040204" pitchFamily="50" charset="-128"/>
            </a:endParaRPr>
          </a:p>
          <a:p>
            <a:pPr defTabSz="457200" fontAlgn="auto">
              <a:lnSpc>
                <a:spcPct val="150000"/>
              </a:lnSpc>
              <a:spcBef>
                <a:spcPts val="0"/>
              </a:spcBef>
              <a:spcAft>
                <a:spcPts val="0"/>
              </a:spcAft>
            </a:pPr>
            <a:r>
              <a:rPr lang="ja-JP" altLang="en-US" sz="1200" dirty="0">
                <a:solidFill>
                  <a:srgbClr val="000000"/>
                </a:solidFill>
                <a:latin typeface="Meiryo UI" panose="020B0604030504040204" pitchFamily="50" charset="-128"/>
                <a:ea typeface="Meiryo UI" panose="020B0604030504040204" pitchFamily="50" charset="-128"/>
              </a:rPr>
              <a:t>　　　　　　　　　　： ウェルビーイングから考えるまちづくりと「緑」</a:t>
            </a:r>
            <a:endParaRPr lang="en-US" altLang="ja-JP" sz="1200" dirty="0">
              <a:solidFill>
                <a:srgbClr val="000000"/>
              </a:solidFill>
              <a:latin typeface="Meiryo UI" panose="020B0604030504040204" pitchFamily="50" charset="-128"/>
              <a:ea typeface="Meiryo UI" panose="020B0604030504040204" pitchFamily="50" charset="-128"/>
            </a:endParaRPr>
          </a:p>
          <a:p>
            <a:pPr defTabSz="457200" fontAlgn="auto">
              <a:lnSpc>
                <a:spcPct val="150000"/>
              </a:lnSpc>
              <a:spcBef>
                <a:spcPts val="0"/>
              </a:spcBef>
              <a:spcAft>
                <a:spcPts val="0"/>
              </a:spcAft>
            </a:pPr>
            <a:r>
              <a:rPr lang="ja-JP" altLang="en-US" sz="1200" dirty="0">
                <a:solidFill>
                  <a:srgbClr val="000000"/>
                </a:solidFill>
                <a:latin typeface="Meiryo UI" panose="020B0604030504040204" pitchFamily="50" charset="-128"/>
                <a:ea typeface="Meiryo UI" panose="020B0604030504040204" pitchFamily="50" charset="-128"/>
              </a:rPr>
              <a:t>　　　　　　</a:t>
            </a:r>
            <a:r>
              <a:rPr lang="ja-JP" altLang="en-US" sz="1200" b="1" dirty="0">
                <a:solidFill>
                  <a:srgbClr val="000000"/>
                </a:solidFill>
                <a:latin typeface="Meiryo UI" panose="020B0604030504040204" pitchFamily="50" charset="-128"/>
                <a:ea typeface="Meiryo UI" panose="020B0604030504040204" pitchFamily="50" charset="-128"/>
              </a:rPr>
              <a:t>　 　</a:t>
            </a:r>
            <a:r>
              <a:rPr lang="en-US" altLang="ja-JP" sz="1200" b="1" dirty="0">
                <a:solidFill>
                  <a:srgbClr val="000000"/>
                </a:solidFill>
                <a:latin typeface="Meiryo UI" panose="020B0604030504040204" pitchFamily="50" charset="-128"/>
                <a:ea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rPr>
              <a:t>まちづくり</a:t>
            </a:r>
            <a:r>
              <a:rPr lang="en-US" altLang="ja-JP" sz="1200" b="1" dirty="0">
                <a:solidFill>
                  <a:srgbClr val="000000"/>
                </a:solidFill>
                <a:latin typeface="Meiryo UI" panose="020B0604030504040204" pitchFamily="50" charset="-128"/>
                <a:ea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rPr>
              <a:t>緑の取組紹介</a:t>
            </a:r>
            <a:r>
              <a:rPr lang="en-US" altLang="ja-JP" sz="1200" b="1" dirty="0">
                <a:solidFill>
                  <a:srgbClr val="000000"/>
                </a:solidFill>
                <a:latin typeface="Meiryo UI" panose="020B0604030504040204" pitchFamily="50" charset="-128"/>
                <a:ea typeface="Meiryo UI" panose="020B0604030504040204" pitchFamily="50" charset="-128"/>
              </a:rPr>
              <a:t>】</a:t>
            </a:r>
          </a:p>
          <a:p>
            <a:pPr defTabSz="457200" fontAlgn="auto">
              <a:lnSpc>
                <a:spcPct val="150000"/>
              </a:lnSpc>
              <a:spcBef>
                <a:spcPts val="0"/>
              </a:spcBef>
              <a:spcAft>
                <a:spcPts val="0"/>
              </a:spcAft>
            </a:pPr>
            <a:r>
              <a:rPr lang="ja-JP" altLang="en-US" sz="1200" dirty="0">
                <a:solidFill>
                  <a:srgbClr val="000000"/>
                </a:solidFill>
                <a:latin typeface="Meiryo UI" panose="020B0604030504040204" pitchFamily="50" charset="-128"/>
                <a:ea typeface="Meiryo UI" panose="020B0604030504040204" pitchFamily="50" charset="-128"/>
              </a:rPr>
              <a:t>　　　　　　　　　○株式会社日本政策投資銀行</a:t>
            </a:r>
            <a:endParaRPr lang="en-US" altLang="ja-JP" sz="1200" dirty="0">
              <a:solidFill>
                <a:srgbClr val="000000"/>
              </a:solidFill>
              <a:latin typeface="Meiryo UI" panose="020B0604030504040204" pitchFamily="50" charset="-128"/>
              <a:ea typeface="Meiryo UI" panose="020B0604030504040204" pitchFamily="50" charset="-128"/>
            </a:endParaRPr>
          </a:p>
          <a:p>
            <a:pPr defTabSz="457200" fontAlgn="auto">
              <a:lnSpc>
                <a:spcPct val="150000"/>
              </a:lnSpc>
              <a:spcBef>
                <a:spcPts val="0"/>
              </a:spcBef>
              <a:spcAft>
                <a:spcPts val="0"/>
              </a:spcAft>
            </a:pPr>
            <a:r>
              <a:rPr lang="ja-JP" altLang="en-US" sz="1200" dirty="0">
                <a:solidFill>
                  <a:srgbClr val="000000"/>
                </a:solidFill>
                <a:latin typeface="Meiryo UI" panose="020B0604030504040204" pitchFamily="50" charset="-128"/>
                <a:ea typeface="Meiryo UI" panose="020B0604030504040204" pitchFamily="50" charset="-128"/>
              </a:rPr>
              <a:t>　　　　　　　　　　： </a:t>
            </a:r>
            <a:r>
              <a:rPr lang="en-US" altLang="ja-JP" sz="1200" dirty="0">
                <a:solidFill>
                  <a:srgbClr val="000000"/>
                </a:solidFill>
                <a:latin typeface="Meiryo UI" panose="020B0604030504040204" pitchFamily="50" charset="-128"/>
                <a:ea typeface="Meiryo UI" panose="020B0604030504040204" pitchFamily="50" charset="-128"/>
              </a:rPr>
              <a:t>ESG</a:t>
            </a:r>
            <a:r>
              <a:rPr lang="ja-JP" altLang="en-US" sz="1200" dirty="0">
                <a:solidFill>
                  <a:srgbClr val="000000"/>
                </a:solidFill>
                <a:latin typeface="Meiryo UI" panose="020B0604030504040204" pitchFamily="50" charset="-128"/>
                <a:ea typeface="Meiryo UI" panose="020B0604030504040204" pitchFamily="50" charset="-128"/>
              </a:rPr>
              <a:t>金融／インパクトファイナンスと緑地開発の現在地</a:t>
            </a:r>
            <a:endParaRPr lang="en-US" altLang="ja-JP" sz="1200" dirty="0">
              <a:solidFill>
                <a:srgbClr val="000000"/>
              </a:solidFill>
              <a:latin typeface="Meiryo UI" panose="020B0604030504040204" pitchFamily="50" charset="-128"/>
              <a:ea typeface="Meiryo UI" panose="020B0604030504040204" pitchFamily="50" charset="-128"/>
            </a:endParaRPr>
          </a:p>
          <a:p>
            <a:pPr defTabSz="457200" fontAlgn="auto">
              <a:lnSpc>
                <a:spcPct val="150000"/>
              </a:lnSpc>
              <a:spcBef>
                <a:spcPts val="0"/>
              </a:spcBef>
              <a:spcAft>
                <a:spcPts val="0"/>
              </a:spcAft>
            </a:pPr>
            <a:r>
              <a:rPr lang="ja-JP" altLang="en-US" sz="1200" dirty="0">
                <a:solidFill>
                  <a:srgbClr val="000000"/>
                </a:solidFill>
                <a:latin typeface="Meiryo UI" panose="020B0604030504040204" pitchFamily="50" charset="-128"/>
                <a:ea typeface="Meiryo UI" panose="020B0604030504040204" pitchFamily="50" charset="-128"/>
              </a:rPr>
              <a:t>　　　　　　　　　○積水ハウス株式会社</a:t>
            </a:r>
            <a:endParaRPr lang="en-US" altLang="ja-JP" sz="1200" dirty="0">
              <a:solidFill>
                <a:srgbClr val="000000"/>
              </a:solidFill>
              <a:latin typeface="Meiryo UI" panose="020B0604030504040204" pitchFamily="50" charset="-128"/>
              <a:ea typeface="Meiryo UI" panose="020B0604030504040204" pitchFamily="50" charset="-128"/>
            </a:endParaRPr>
          </a:p>
          <a:p>
            <a:pPr defTabSz="457200" fontAlgn="auto">
              <a:lnSpc>
                <a:spcPct val="150000"/>
              </a:lnSpc>
              <a:spcBef>
                <a:spcPts val="0"/>
              </a:spcBef>
              <a:spcAft>
                <a:spcPts val="0"/>
              </a:spcAft>
            </a:pPr>
            <a:r>
              <a:rPr lang="ja-JP" altLang="en-US" sz="1200" dirty="0">
                <a:solidFill>
                  <a:srgbClr val="000000"/>
                </a:solidFill>
                <a:latin typeface="Meiryo UI" panose="020B0604030504040204" pitchFamily="50" charset="-128"/>
                <a:ea typeface="Meiryo UI" panose="020B0604030504040204" pitchFamily="50" charset="-128"/>
              </a:rPr>
              <a:t>　　　　　　　　　　： 都市の生物多様性の取り組み～「５本の樹」計画＆企業緑地「新・里山」～</a:t>
            </a:r>
            <a:endParaRPr lang="en-US" altLang="ja-JP" sz="1200" dirty="0">
              <a:solidFill>
                <a:srgbClr val="000000"/>
              </a:solidFill>
              <a:latin typeface="Meiryo UI" panose="020B0604030504040204" pitchFamily="50" charset="-128"/>
              <a:ea typeface="Meiryo UI" panose="020B0604030504040204" pitchFamily="50" charset="-128"/>
            </a:endParaRPr>
          </a:p>
          <a:p>
            <a:pPr defTabSz="457200" fontAlgn="auto">
              <a:lnSpc>
                <a:spcPct val="150000"/>
              </a:lnSpc>
              <a:spcBef>
                <a:spcPts val="0"/>
              </a:spcBef>
              <a:spcAft>
                <a:spcPts val="0"/>
              </a:spcAft>
            </a:pPr>
            <a:r>
              <a:rPr lang="ja-JP" altLang="en-US" sz="1200" dirty="0">
                <a:solidFill>
                  <a:srgbClr val="000000"/>
                </a:solidFill>
                <a:latin typeface="Meiryo UI" panose="020B0604030504040204" pitchFamily="50" charset="-128"/>
                <a:ea typeface="Meiryo UI" panose="020B0604030504040204" pitchFamily="50" charset="-128"/>
              </a:rPr>
              <a:t>　　　　　　　　　○大阪府都市整備部公園課</a:t>
            </a:r>
            <a:r>
              <a:rPr lang="en-US" altLang="ja-JP" sz="1200" dirty="0">
                <a:solidFill>
                  <a:srgbClr val="000000"/>
                </a:solidFill>
                <a:latin typeface="Meiryo UI" panose="020B0604030504040204" pitchFamily="50" charset="-128"/>
                <a:ea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rPr>
              <a:t>： みどりの大阪推進計画と取組事例について</a:t>
            </a:r>
            <a:endParaRPr lang="en-US" altLang="ja-JP" sz="1200" dirty="0">
              <a:solidFill>
                <a:srgbClr val="000000"/>
              </a:solidFill>
              <a:latin typeface="Meiryo UI" panose="020B0604030504040204" pitchFamily="50" charset="-128"/>
              <a:ea typeface="Meiryo UI" panose="020B0604030504040204" pitchFamily="50" charset="-128"/>
            </a:endParaRPr>
          </a:p>
          <a:p>
            <a:pPr defTabSz="457200" fontAlgn="auto">
              <a:lnSpc>
                <a:spcPct val="150000"/>
              </a:lnSpc>
              <a:spcBef>
                <a:spcPts val="0"/>
              </a:spcBef>
              <a:spcAft>
                <a:spcPts val="0"/>
              </a:spcAft>
            </a:pPr>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1200" b="1" dirty="0">
                <a:solidFill>
                  <a:srgbClr val="000000"/>
                </a:solidFill>
                <a:latin typeface="Meiryo UI" panose="020B0604030504040204" pitchFamily="50" charset="-128"/>
                <a:ea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rPr>
              <a:t>質疑応答</a:t>
            </a:r>
            <a:r>
              <a:rPr lang="en-US" altLang="ja-JP" sz="1200" b="1" dirty="0">
                <a:solidFill>
                  <a:srgbClr val="000000"/>
                </a:solidFill>
                <a:latin typeface="Meiryo UI" panose="020B0604030504040204" pitchFamily="50" charset="-128"/>
                <a:ea typeface="Meiryo UI" panose="020B0604030504040204" pitchFamily="50" charset="-128"/>
              </a:rPr>
              <a:t>】</a:t>
            </a:r>
          </a:p>
          <a:p>
            <a:pPr defTabSz="457200" fontAlgn="auto">
              <a:lnSpc>
                <a:spcPct val="150000"/>
              </a:lnSpc>
              <a:spcBef>
                <a:spcPts val="0"/>
              </a:spcBef>
              <a:spcAft>
                <a:spcPts val="0"/>
              </a:spcAft>
            </a:pPr>
            <a:r>
              <a:rPr lang="ja-JP" altLang="en-US" sz="1200" b="1" dirty="0">
                <a:solidFill>
                  <a:srgbClr val="000000"/>
                </a:solidFill>
                <a:latin typeface="Meiryo UI" panose="020B0604030504040204" pitchFamily="50" charset="-128"/>
                <a:ea typeface="Meiryo UI" panose="020B0604030504040204" pitchFamily="50" charset="-128"/>
              </a:rPr>
              <a:t>参加者数｜　約１００名</a:t>
            </a:r>
            <a:endParaRPr lang="en-US" altLang="ja-JP" sz="1100" b="1" dirty="0">
              <a:solidFill>
                <a:srgbClr val="000000"/>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FFC5B3AA-C894-F60D-9FC3-6B6EEA68FAF4}"/>
              </a:ext>
            </a:extLst>
          </p:cNvPr>
          <p:cNvSpPr txBox="1"/>
          <p:nvPr/>
        </p:nvSpPr>
        <p:spPr>
          <a:xfrm>
            <a:off x="57150" y="548680"/>
            <a:ext cx="9791700" cy="1154162"/>
          </a:xfrm>
          <a:prstGeom prst="rect">
            <a:avLst/>
          </a:prstGeom>
          <a:noFill/>
          <a:ln>
            <a:solidFill>
              <a:schemeClr val="bg2"/>
            </a:solidFill>
          </a:ln>
        </p:spPr>
        <p:txBody>
          <a:bodyPr wrap="square">
            <a:spAutoFit/>
          </a:bodyPr>
          <a:lstStyle/>
          <a:p>
            <a:pPr marL="182561" indent="-182561" defTabSz="844083">
              <a:spcAft>
                <a:spcPts val="600"/>
              </a:spcAft>
              <a:buFont typeface="Arial" panose="020B0604020202020204" pitchFamily="34" charset="0"/>
              <a:buChar char="•"/>
            </a:pPr>
            <a:r>
              <a:rPr lang="ja-JP" altLang="en-US" sz="1600" kern="100" dirty="0">
                <a:solidFill>
                  <a:srgbClr val="000000"/>
                </a:solidFill>
                <a:latin typeface="Meiryo UI"/>
                <a:ea typeface="Meiryo UI"/>
                <a:cs typeface="Courier New" panose="02070309020205020404" pitchFamily="49" charset="0"/>
              </a:rPr>
              <a:t>国土交通省では、「まちづくり </a:t>
            </a:r>
            <a:r>
              <a:rPr lang="en-US" altLang="ja-JP" sz="1600" kern="100" dirty="0">
                <a:solidFill>
                  <a:srgbClr val="000000"/>
                </a:solidFill>
                <a:latin typeface="Meiryo UI"/>
                <a:ea typeface="Meiryo UI"/>
                <a:cs typeface="Courier New" panose="02070309020205020404" pitchFamily="49" charset="0"/>
              </a:rPr>
              <a:t>GX</a:t>
            </a:r>
            <a:r>
              <a:rPr lang="ja-JP" altLang="en-US" sz="1600" kern="100" dirty="0">
                <a:solidFill>
                  <a:srgbClr val="000000"/>
                </a:solidFill>
                <a:latin typeface="Meiryo UI"/>
                <a:ea typeface="Meiryo UI"/>
                <a:cs typeface="Courier New" panose="02070309020205020404" pitchFamily="49" charset="0"/>
              </a:rPr>
              <a:t>」の一環として、都市の良質な緑の創出・維持に向けた取り組みの促進を図ることを目的に、全国７都市でセミナーを開催。</a:t>
            </a:r>
            <a:endParaRPr lang="en-US" altLang="ja-JP" sz="1600" kern="100" dirty="0">
              <a:solidFill>
                <a:srgbClr val="000000"/>
              </a:solidFill>
              <a:latin typeface="Meiryo UI"/>
              <a:ea typeface="Meiryo UI"/>
              <a:cs typeface="Courier New" panose="02070309020205020404" pitchFamily="49" charset="0"/>
            </a:endParaRPr>
          </a:p>
          <a:p>
            <a:pPr marL="182561" indent="-182561" defTabSz="844083">
              <a:spcAft>
                <a:spcPts val="600"/>
              </a:spcAft>
              <a:buFont typeface="Arial" panose="020B0604020202020204" pitchFamily="34" charset="0"/>
              <a:buChar char="•"/>
            </a:pPr>
            <a:r>
              <a:rPr lang="ja-JP" altLang="en-US" sz="1600" kern="100" dirty="0">
                <a:solidFill>
                  <a:srgbClr val="000000"/>
                </a:solidFill>
                <a:latin typeface="Meiryo UI"/>
                <a:ea typeface="Meiryo UI"/>
                <a:cs typeface="Courier New" panose="02070309020205020404" pitchFamily="49" charset="0"/>
              </a:rPr>
              <a:t>第１弾を</a:t>
            </a:r>
            <a:r>
              <a:rPr lang="en-US" altLang="ja-JP" sz="1600" kern="100" dirty="0">
                <a:solidFill>
                  <a:srgbClr val="000000"/>
                </a:solidFill>
                <a:latin typeface="Meiryo UI"/>
                <a:ea typeface="Meiryo UI"/>
                <a:cs typeface="Courier New" panose="02070309020205020404" pitchFamily="49" charset="0"/>
              </a:rPr>
              <a:t>10</a:t>
            </a:r>
            <a:r>
              <a:rPr lang="ja-JP" altLang="en-US" sz="1600" kern="100" dirty="0">
                <a:solidFill>
                  <a:srgbClr val="000000"/>
                </a:solidFill>
                <a:latin typeface="Meiryo UI"/>
                <a:ea typeface="Meiryo UI"/>
                <a:cs typeface="Courier New" panose="02070309020205020404" pitchFamily="49" charset="0"/>
              </a:rPr>
              <a:t>月</a:t>
            </a:r>
            <a:r>
              <a:rPr lang="en-US" altLang="ja-JP" sz="1600" kern="100" dirty="0">
                <a:solidFill>
                  <a:srgbClr val="000000"/>
                </a:solidFill>
                <a:latin typeface="Meiryo UI"/>
                <a:ea typeface="Meiryo UI"/>
                <a:cs typeface="Courier New" panose="02070309020205020404" pitchFamily="49" charset="0"/>
              </a:rPr>
              <a:t>16</a:t>
            </a:r>
            <a:r>
              <a:rPr lang="ja-JP" altLang="en-US" sz="1600" kern="100" dirty="0">
                <a:solidFill>
                  <a:srgbClr val="000000"/>
                </a:solidFill>
                <a:latin typeface="Meiryo UI"/>
                <a:ea typeface="Meiryo UI"/>
                <a:cs typeface="Courier New" panose="02070309020205020404" pitchFamily="49" charset="0"/>
              </a:rPr>
              <a:t>日（水）に大阪で開催。国土交通省からの政策説明のほか、有識者からの基調講演、官民からの取組紹介をしていただき、会場には民間企業、地方公共団体などから約</a:t>
            </a:r>
            <a:r>
              <a:rPr lang="en-US" altLang="ja-JP" sz="1600" kern="100" dirty="0">
                <a:solidFill>
                  <a:srgbClr val="000000"/>
                </a:solidFill>
                <a:latin typeface="Meiryo UI"/>
                <a:ea typeface="Meiryo UI"/>
                <a:cs typeface="Courier New" panose="02070309020205020404" pitchFamily="49" charset="0"/>
              </a:rPr>
              <a:t>100</a:t>
            </a:r>
            <a:r>
              <a:rPr lang="ja-JP" altLang="en-US" sz="1600" kern="100" dirty="0">
                <a:solidFill>
                  <a:srgbClr val="000000"/>
                </a:solidFill>
                <a:latin typeface="Meiryo UI"/>
                <a:ea typeface="Meiryo UI"/>
                <a:cs typeface="Courier New" panose="02070309020205020404" pitchFamily="49" charset="0"/>
              </a:rPr>
              <a:t>名が参加。</a:t>
            </a:r>
            <a:endParaRPr lang="en-US" altLang="ja-JP" sz="1600" kern="100" dirty="0">
              <a:solidFill>
                <a:srgbClr val="000000"/>
              </a:solidFill>
              <a:latin typeface="Meiryo UI"/>
              <a:ea typeface="Meiryo UI"/>
              <a:cs typeface="Courier New" panose="02070309020205020404" pitchFamily="49" charset="0"/>
            </a:endParaRPr>
          </a:p>
        </p:txBody>
      </p:sp>
      <p:pic>
        <p:nvPicPr>
          <p:cNvPr id="9" name="図 8" descr="会議室にいる人たち&#10;&#10;自動的に生成された説明">
            <a:extLst>
              <a:ext uri="{FF2B5EF4-FFF2-40B4-BE49-F238E27FC236}">
                <a16:creationId xmlns:a16="http://schemas.microsoft.com/office/drawing/2014/main" id="{11AABA85-4622-2891-0826-52E682AD85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12721" y="1783904"/>
            <a:ext cx="2921583" cy="1413315"/>
          </a:xfrm>
          <a:prstGeom prst="rect">
            <a:avLst/>
          </a:prstGeom>
        </p:spPr>
      </p:pic>
      <p:sp>
        <p:nvSpPr>
          <p:cNvPr id="11" name="正方形/長方形 10">
            <a:extLst>
              <a:ext uri="{FF2B5EF4-FFF2-40B4-BE49-F238E27FC236}">
                <a16:creationId xmlns:a16="http://schemas.microsoft.com/office/drawing/2014/main" id="{6A90E936-8A57-3126-79E7-65AFC6DD17D6}"/>
              </a:ext>
            </a:extLst>
          </p:cNvPr>
          <p:cNvSpPr/>
          <p:nvPr/>
        </p:nvSpPr>
        <p:spPr>
          <a:xfrm>
            <a:off x="7041232" y="1824871"/>
            <a:ext cx="760427" cy="204671"/>
          </a:xfrm>
          <a:prstGeom prst="rect">
            <a:avLst/>
          </a:prstGeom>
          <a:solidFill>
            <a:srgbClr val="FFFFFF">
              <a:alpha val="69804"/>
            </a:srgbClr>
          </a:solidFill>
          <a:ln w="3175">
            <a:noFill/>
          </a:ln>
        </p:spPr>
        <p:style>
          <a:lnRef idx="2">
            <a:schemeClr val="accent6"/>
          </a:lnRef>
          <a:fillRef idx="1">
            <a:schemeClr val="lt1"/>
          </a:fillRef>
          <a:effectRef idx="0">
            <a:schemeClr val="accent6"/>
          </a:effectRef>
          <a:fontRef idx="minor">
            <a:schemeClr val="dk1"/>
          </a:fontRef>
        </p:style>
        <p:txBody>
          <a:bodyPr rtlCol="0" anchor="ctr"/>
          <a:lstStyle/>
          <a:p>
            <a:pPr defTabSz="457200" fontAlgn="auto">
              <a:spcBef>
                <a:spcPts val="0"/>
              </a:spcBef>
              <a:spcAft>
                <a:spcPts val="0"/>
              </a:spcAft>
            </a:pPr>
            <a:r>
              <a:rPr lang="ja-JP" altLang="en-US" sz="900" b="1" dirty="0">
                <a:solidFill>
                  <a:srgbClr val="000000"/>
                </a:solidFill>
                <a:latin typeface="游ゴシック" panose="020B0400000000000000" pitchFamily="50" charset="-128"/>
                <a:ea typeface="游ゴシック" panose="020B0400000000000000" pitchFamily="50" charset="-128"/>
              </a:rPr>
              <a:t>会場の様子</a:t>
            </a:r>
            <a:endParaRPr lang="en-US" altLang="ja-JP" sz="900" b="1" dirty="0">
              <a:solidFill>
                <a:srgbClr val="000000"/>
              </a:solidFill>
              <a:latin typeface="游ゴシック" panose="020B0400000000000000" pitchFamily="50" charset="-128"/>
              <a:ea typeface="游ゴシック" panose="020B0400000000000000" pitchFamily="50" charset="-128"/>
            </a:endParaRPr>
          </a:p>
        </p:txBody>
      </p:sp>
      <p:pic>
        <p:nvPicPr>
          <p:cNvPr id="25" name="図 24">
            <a:extLst>
              <a:ext uri="{FF2B5EF4-FFF2-40B4-BE49-F238E27FC236}">
                <a16:creationId xmlns:a16="http://schemas.microsoft.com/office/drawing/2014/main" id="{CCF983CA-7B3F-179E-B0D7-CAEA3BE2CA4F}"/>
              </a:ext>
            </a:extLst>
          </p:cNvPr>
          <p:cNvPicPr>
            <a:picLocks noChangeAspect="1"/>
          </p:cNvPicPr>
          <p:nvPr/>
        </p:nvPicPr>
        <p:blipFill>
          <a:blip r:embed="rId4"/>
          <a:stretch>
            <a:fillRect/>
          </a:stretch>
        </p:blipFill>
        <p:spPr>
          <a:xfrm>
            <a:off x="6912721" y="3287018"/>
            <a:ext cx="2921583" cy="3312368"/>
          </a:xfrm>
          <a:prstGeom prst="rect">
            <a:avLst/>
          </a:prstGeom>
        </p:spPr>
      </p:pic>
      <p:grpSp>
        <p:nvGrpSpPr>
          <p:cNvPr id="34" name="グループ化 33">
            <a:extLst>
              <a:ext uri="{FF2B5EF4-FFF2-40B4-BE49-F238E27FC236}">
                <a16:creationId xmlns:a16="http://schemas.microsoft.com/office/drawing/2014/main" id="{7AF900B1-2781-180B-1EAC-2468EEF18BC0}"/>
              </a:ext>
            </a:extLst>
          </p:cNvPr>
          <p:cNvGrpSpPr/>
          <p:nvPr/>
        </p:nvGrpSpPr>
        <p:grpSpPr>
          <a:xfrm>
            <a:off x="5380162" y="1903210"/>
            <a:ext cx="1133008" cy="1050787"/>
            <a:chOff x="909978" y="202258"/>
            <a:chExt cx="1800000" cy="1800000"/>
          </a:xfrm>
        </p:grpSpPr>
        <p:sp>
          <p:nvSpPr>
            <p:cNvPr id="35" name="楕円 34">
              <a:extLst>
                <a:ext uri="{FF2B5EF4-FFF2-40B4-BE49-F238E27FC236}">
                  <a16:creationId xmlns:a16="http://schemas.microsoft.com/office/drawing/2014/main" id="{765B9533-2D30-5DB6-3876-FAB1A3F06C6D}"/>
                </a:ext>
              </a:extLst>
            </p:cNvPr>
            <p:cNvSpPr/>
            <p:nvPr/>
          </p:nvSpPr>
          <p:spPr>
            <a:xfrm>
              <a:off x="909978" y="202258"/>
              <a:ext cx="1800000" cy="18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srgbClr val="FFFFFF"/>
                </a:solidFill>
                <a:latin typeface="Meiryo UI"/>
                <a:ea typeface="Meiryo UI"/>
              </a:endParaRPr>
            </a:p>
          </p:txBody>
        </p:sp>
        <p:pic>
          <p:nvPicPr>
            <p:cNvPr id="36" name="図 35" descr="ロゴ&#10;&#10;自動的に生成された説明">
              <a:extLst>
                <a:ext uri="{FF2B5EF4-FFF2-40B4-BE49-F238E27FC236}">
                  <a16:creationId xmlns:a16="http://schemas.microsoft.com/office/drawing/2014/main" id="{91BD2121-2A1F-5C8E-2D4F-A006B46426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449" y="205487"/>
              <a:ext cx="1665057" cy="1796771"/>
            </a:xfrm>
            <a:prstGeom prst="rect">
              <a:avLst/>
            </a:prstGeom>
          </p:spPr>
        </p:pic>
      </p:grpSp>
      <p:sp>
        <p:nvSpPr>
          <p:cNvPr id="3" name="テキスト ボックス 2">
            <a:extLst>
              <a:ext uri="{FF2B5EF4-FFF2-40B4-BE49-F238E27FC236}">
                <a16:creationId xmlns:a16="http://schemas.microsoft.com/office/drawing/2014/main" id="{CDA2E075-19CB-6DA6-1D12-C127FE19FFE9}"/>
              </a:ext>
            </a:extLst>
          </p:cNvPr>
          <p:cNvSpPr txBox="1"/>
          <p:nvPr/>
        </p:nvSpPr>
        <p:spPr>
          <a:xfrm>
            <a:off x="3368824" y="5984591"/>
            <a:ext cx="3371947" cy="601054"/>
          </a:xfrm>
          <a:custGeom>
            <a:avLst/>
            <a:gdLst>
              <a:gd name="connsiteX0" fmla="*/ 0 w 3371947"/>
              <a:gd name="connsiteY0" fmla="*/ 0 h 601054"/>
              <a:gd name="connsiteX1" fmla="*/ 460833 w 3371947"/>
              <a:gd name="connsiteY1" fmla="*/ 0 h 601054"/>
              <a:gd name="connsiteX2" fmla="*/ 921666 w 3371947"/>
              <a:gd name="connsiteY2" fmla="*/ 0 h 601054"/>
              <a:gd name="connsiteX3" fmla="*/ 1382498 w 3371947"/>
              <a:gd name="connsiteY3" fmla="*/ 0 h 601054"/>
              <a:gd name="connsiteX4" fmla="*/ 1877050 w 3371947"/>
              <a:gd name="connsiteY4" fmla="*/ 0 h 601054"/>
              <a:gd name="connsiteX5" fmla="*/ 2337883 w 3371947"/>
              <a:gd name="connsiteY5" fmla="*/ 0 h 601054"/>
              <a:gd name="connsiteX6" fmla="*/ 3371947 w 3371947"/>
              <a:gd name="connsiteY6" fmla="*/ 0 h 601054"/>
              <a:gd name="connsiteX7" fmla="*/ 3371947 w 3371947"/>
              <a:gd name="connsiteY7" fmla="*/ 306538 h 601054"/>
              <a:gd name="connsiteX8" fmla="*/ 3371947 w 3371947"/>
              <a:gd name="connsiteY8" fmla="*/ 601054 h 601054"/>
              <a:gd name="connsiteX9" fmla="*/ 2911114 w 3371947"/>
              <a:gd name="connsiteY9" fmla="*/ 601054 h 601054"/>
              <a:gd name="connsiteX10" fmla="*/ 2281684 w 3371947"/>
              <a:gd name="connsiteY10" fmla="*/ 601054 h 601054"/>
              <a:gd name="connsiteX11" fmla="*/ 1652254 w 3371947"/>
              <a:gd name="connsiteY11" fmla="*/ 601054 h 601054"/>
              <a:gd name="connsiteX12" fmla="*/ 1090263 w 3371947"/>
              <a:gd name="connsiteY12" fmla="*/ 601054 h 601054"/>
              <a:gd name="connsiteX13" fmla="*/ 629430 w 3371947"/>
              <a:gd name="connsiteY13" fmla="*/ 601054 h 601054"/>
              <a:gd name="connsiteX14" fmla="*/ 0 w 3371947"/>
              <a:gd name="connsiteY14" fmla="*/ 601054 h 601054"/>
              <a:gd name="connsiteX15" fmla="*/ 0 w 3371947"/>
              <a:gd name="connsiteY15" fmla="*/ 288506 h 601054"/>
              <a:gd name="connsiteX16" fmla="*/ 0 w 3371947"/>
              <a:gd name="connsiteY16" fmla="*/ 0 h 6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1947" h="601054" fill="none" extrusionOk="0">
                <a:moveTo>
                  <a:pt x="0" y="0"/>
                </a:moveTo>
                <a:cubicBezTo>
                  <a:pt x="131774" y="-22470"/>
                  <a:pt x="309855" y="24951"/>
                  <a:pt x="460833" y="0"/>
                </a:cubicBezTo>
                <a:cubicBezTo>
                  <a:pt x="611811" y="-24951"/>
                  <a:pt x="725199" y="40981"/>
                  <a:pt x="921666" y="0"/>
                </a:cubicBezTo>
                <a:cubicBezTo>
                  <a:pt x="1118133" y="-40981"/>
                  <a:pt x="1183061" y="11563"/>
                  <a:pt x="1382498" y="0"/>
                </a:cubicBezTo>
                <a:cubicBezTo>
                  <a:pt x="1581935" y="-11563"/>
                  <a:pt x="1697252" y="40257"/>
                  <a:pt x="1877050" y="0"/>
                </a:cubicBezTo>
                <a:cubicBezTo>
                  <a:pt x="2056848" y="-40257"/>
                  <a:pt x="2210550" y="40909"/>
                  <a:pt x="2337883" y="0"/>
                </a:cubicBezTo>
                <a:cubicBezTo>
                  <a:pt x="2465216" y="-40909"/>
                  <a:pt x="2909788" y="12720"/>
                  <a:pt x="3371947" y="0"/>
                </a:cubicBezTo>
                <a:cubicBezTo>
                  <a:pt x="3381313" y="101249"/>
                  <a:pt x="3366171" y="189251"/>
                  <a:pt x="3371947" y="306538"/>
                </a:cubicBezTo>
                <a:cubicBezTo>
                  <a:pt x="3377723" y="423825"/>
                  <a:pt x="3343220" y="499284"/>
                  <a:pt x="3371947" y="601054"/>
                </a:cubicBezTo>
                <a:cubicBezTo>
                  <a:pt x="3157776" y="652507"/>
                  <a:pt x="3014171" y="592408"/>
                  <a:pt x="2911114" y="601054"/>
                </a:cubicBezTo>
                <a:cubicBezTo>
                  <a:pt x="2808057" y="609700"/>
                  <a:pt x="2417478" y="578473"/>
                  <a:pt x="2281684" y="601054"/>
                </a:cubicBezTo>
                <a:cubicBezTo>
                  <a:pt x="2145890" y="623635"/>
                  <a:pt x="1944857" y="582830"/>
                  <a:pt x="1652254" y="601054"/>
                </a:cubicBezTo>
                <a:cubicBezTo>
                  <a:pt x="1359651" y="619278"/>
                  <a:pt x="1208588" y="596623"/>
                  <a:pt x="1090263" y="601054"/>
                </a:cubicBezTo>
                <a:cubicBezTo>
                  <a:pt x="971938" y="605485"/>
                  <a:pt x="758091" y="576049"/>
                  <a:pt x="629430" y="601054"/>
                </a:cubicBezTo>
                <a:cubicBezTo>
                  <a:pt x="500769" y="626059"/>
                  <a:pt x="287245" y="599368"/>
                  <a:pt x="0" y="601054"/>
                </a:cubicBezTo>
                <a:cubicBezTo>
                  <a:pt x="-4918" y="516635"/>
                  <a:pt x="37207" y="422537"/>
                  <a:pt x="0" y="288506"/>
                </a:cubicBezTo>
                <a:cubicBezTo>
                  <a:pt x="-37207" y="154475"/>
                  <a:pt x="18364" y="80423"/>
                  <a:pt x="0" y="0"/>
                </a:cubicBezTo>
                <a:close/>
              </a:path>
              <a:path w="3371947" h="601054" stroke="0" extrusionOk="0">
                <a:moveTo>
                  <a:pt x="0" y="0"/>
                </a:moveTo>
                <a:cubicBezTo>
                  <a:pt x="217892" y="-47174"/>
                  <a:pt x="309566" y="6501"/>
                  <a:pt x="460833" y="0"/>
                </a:cubicBezTo>
                <a:cubicBezTo>
                  <a:pt x="612100" y="-6501"/>
                  <a:pt x="794213" y="49782"/>
                  <a:pt x="955385" y="0"/>
                </a:cubicBezTo>
                <a:cubicBezTo>
                  <a:pt x="1116557" y="-49782"/>
                  <a:pt x="1418085" y="27928"/>
                  <a:pt x="1584815" y="0"/>
                </a:cubicBezTo>
                <a:cubicBezTo>
                  <a:pt x="1751545" y="-27928"/>
                  <a:pt x="2004171" y="27834"/>
                  <a:pt x="2214245" y="0"/>
                </a:cubicBezTo>
                <a:cubicBezTo>
                  <a:pt x="2424319" y="-27834"/>
                  <a:pt x="2482275" y="20079"/>
                  <a:pt x="2708797" y="0"/>
                </a:cubicBezTo>
                <a:cubicBezTo>
                  <a:pt x="2935319" y="-20079"/>
                  <a:pt x="3082513" y="65867"/>
                  <a:pt x="3371947" y="0"/>
                </a:cubicBezTo>
                <a:cubicBezTo>
                  <a:pt x="3391578" y="67167"/>
                  <a:pt x="3339455" y="152268"/>
                  <a:pt x="3371947" y="288506"/>
                </a:cubicBezTo>
                <a:cubicBezTo>
                  <a:pt x="3404439" y="424744"/>
                  <a:pt x="3348891" y="464149"/>
                  <a:pt x="3371947" y="601054"/>
                </a:cubicBezTo>
                <a:cubicBezTo>
                  <a:pt x="3254539" y="648456"/>
                  <a:pt x="2990669" y="579039"/>
                  <a:pt x="2809956" y="601054"/>
                </a:cubicBezTo>
                <a:cubicBezTo>
                  <a:pt x="2629243" y="623069"/>
                  <a:pt x="2449124" y="545364"/>
                  <a:pt x="2315404" y="601054"/>
                </a:cubicBezTo>
                <a:cubicBezTo>
                  <a:pt x="2181684" y="656744"/>
                  <a:pt x="1993982" y="570635"/>
                  <a:pt x="1685974" y="601054"/>
                </a:cubicBezTo>
                <a:cubicBezTo>
                  <a:pt x="1377966" y="631473"/>
                  <a:pt x="1337434" y="548616"/>
                  <a:pt x="1225141" y="601054"/>
                </a:cubicBezTo>
                <a:cubicBezTo>
                  <a:pt x="1112848" y="653492"/>
                  <a:pt x="919090" y="574501"/>
                  <a:pt x="730589" y="601054"/>
                </a:cubicBezTo>
                <a:cubicBezTo>
                  <a:pt x="542088" y="627607"/>
                  <a:pt x="247443" y="552064"/>
                  <a:pt x="0" y="601054"/>
                </a:cubicBezTo>
                <a:cubicBezTo>
                  <a:pt x="-20384" y="504604"/>
                  <a:pt x="14399" y="408511"/>
                  <a:pt x="0" y="300527"/>
                </a:cubicBezTo>
                <a:cubicBezTo>
                  <a:pt x="-14399" y="192543"/>
                  <a:pt x="17289" y="145625"/>
                  <a:pt x="0" y="0"/>
                </a:cubicBezTo>
                <a:close/>
              </a:path>
            </a:pathLst>
          </a:custGeom>
          <a:solidFill>
            <a:srgbClr val="99FF99"/>
          </a:solidFill>
          <a:ln cmpd="sng">
            <a:noFill/>
            <a:prstDash val="sysDash"/>
            <a:extLst>
              <a:ext uri="{C807C97D-BFC1-408E-A445-0C87EB9F89A2}">
                <ask:lineSketchStyleProps xmlns:ask="http://schemas.microsoft.com/office/drawing/2018/sketchyshapes" sd="1645314886">
                  <a:prstGeom prst="rect">
                    <a:avLst/>
                  </a:prstGeom>
                  <ask:type>
                    <ask:lineSketchScribble/>
                  </ask:type>
                </ask:lineSketchStyleProps>
              </a:ext>
            </a:extLst>
          </a:ln>
        </p:spPr>
        <p:txBody>
          <a:bodyPr wrap="square" lIns="72000" rIns="0" rtlCol="0" anchor="ctr">
            <a:noAutofit/>
          </a:bodyPr>
          <a:lstStyle/>
          <a:p>
            <a:pPr marL="177800">
              <a:lnSpc>
                <a:spcPct val="150000"/>
              </a:lnSpc>
              <a:tabLst>
                <a:tab pos="177800" algn="l"/>
                <a:tab pos="714375" algn="l"/>
              </a:tabLst>
            </a:pPr>
            <a:endParaRPr kumimoji="1" lang="en" altLang="ja-JP" sz="800" dirty="0">
              <a:latin typeface="Meiryo UI" panose="020B0604030504040204" pitchFamily="34" charset="-128"/>
              <a:ea typeface="Meiryo UI" panose="020B0604030504040204" pitchFamily="34" charset="-128"/>
              <a:hlinkClick r:id="rId6">
                <a:extLst>
                  <a:ext uri="{A12FA001-AC4F-418D-AE19-62706E023703}">
                    <ahyp:hlinkClr xmlns:ahyp="http://schemas.microsoft.com/office/drawing/2018/hyperlinkcolor" val="tx"/>
                  </a:ext>
                </a:extLst>
              </a:hlinkClick>
            </a:endParaRPr>
          </a:p>
        </p:txBody>
      </p:sp>
      <p:sp>
        <p:nvSpPr>
          <p:cNvPr id="4" name="テキスト ボックス 3">
            <a:extLst>
              <a:ext uri="{FF2B5EF4-FFF2-40B4-BE49-F238E27FC236}">
                <a16:creationId xmlns:a16="http://schemas.microsoft.com/office/drawing/2014/main" id="{E20EDE11-37C9-A237-A7D8-D19855DC0F46}"/>
              </a:ext>
            </a:extLst>
          </p:cNvPr>
          <p:cNvSpPr txBox="1"/>
          <p:nvPr/>
        </p:nvSpPr>
        <p:spPr>
          <a:xfrm>
            <a:off x="3368824" y="6077084"/>
            <a:ext cx="2808312" cy="453970"/>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資料・動画をセミナー</a:t>
            </a:r>
            <a:r>
              <a:rPr kumimoji="1" lang="en-US" altLang="ja-JP" sz="1200" b="1" dirty="0">
                <a:latin typeface="Meiryo UI" panose="020B0604030504040204" pitchFamily="50" charset="-128"/>
                <a:ea typeface="Meiryo UI" panose="020B0604030504040204" pitchFamily="50" charset="-128"/>
              </a:rPr>
              <a:t>HP</a:t>
            </a:r>
            <a:r>
              <a:rPr kumimoji="1" lang="ja-JP" altLang="en-US" sz="1200" b="1" dirty="0">
                <a:latin typeface="Meiryo UI" panose="020B0604030504040204" pitchFamily="50" charset="-128"/>
                <a:ea typeface="Meiryo UI" panose="020B0604030504040204" pitchFamily="50" charset="-128"/>
              </a:rPr>
              <a:t>に掲載中</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algn="ctr">
              <a:spcBef>
                <a:spcPts val="300"/>
              </a:spcBef>
            </a:pPr>
            <a:r>
              <a:rPr kumimoji="1" lang="en-US" altLang="ja-JP" sz="900" dirty="0">
                <a:latin typeface="Meiryo UI" panose="020B0604030504040204" pitchFamily="50" charset="-128"/>
                <a:ea typeface="Meiryo UI" panose="020B0604030504040204" pitchFamily="50" charset="-128"/>
                <a:hlinkClick r:id="rId7"/>
              </a:rPr>
              <a:t>https://tsunag-mlit.com/UxhwZTsp/osaka</a:t>
            </a:r>
            <a:endParaRPr kumimoji="1" lang="en-US" altLang="ja-JP" sz="900" dirty="0">
              <a:latin typeface="Meiryo UI" panose="020B0604030504040204" pitchFamily="50" charset="-128"/>
              <a:ea typeface="Meiryo UI" panose="020B0604030504040204" pitchFamily="50" charset="-128"/>
            </a:endParaRPr>
          </a:p>
        </p:txBody>
      </p:sp>
      <p:pic>
        <p:nvPicPr>
          <p:cNvPr id="5" name="Picture 2" descr="QR コード​の​画像">
            <a:extLst>
              <a:ext uri="{FF2B5EF4-FFF2-40B4-BE49-F238E27FC236}">
                <a16:creationId xmlns:a16="http://schemas.microsoft.com/office/drawing/2014/main" id="{6FB342F1-1B0A-8703-968D-C51789C116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05128" y="6012829"/>
            <a:ext cx="544577" cy="544577"/>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3">
            <a:extLst>
              <a:ext uri="{FF2B5EF4-FFF2-40B4-BE49-F238E27FC236}">
                <a16:creationId xmlns:a16="http://schemas.microsoft.com/office/drawing/2014/main" id="{BA046D72-BB10-789F-9289-5E69DF794742}"/>
              </a:ext>
            </a:extLst>
          </p:cNvPr>
          <p:cNvSpPr txBox="1">
            <a:spLocks/>
          </p:cNvSpPr>
          <p:nvPr/>
        </p:nvSpPr>
        <p:spPr bwMode="auto">
          <a:xfrm>
            <a:off x="0" y="-18944"/>
            <a:ext cx="838538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kumimoji="1" lang="en-US" altLang="ja-JP" sz="2400" dirty="0"/>
              <a:t>【</a:t>
            </a:r>
            <a:r>
              <a:rPr kumimoji="1" lang="ja-JP" altLang="en-US" sz="2400" dirty="0"/>
              <a:t>参考</a:t>
            </a:r>
            <a:r>
              <a:rPr kumimoji="1" lang="en-US" altLang="ja-JP" sz="2400" dirty="0"/>
              <a:t>】</a:t>
            </a:r>
            <a:r>
              <a:rPr kumimoji="1" lang="ja-JP" altLang="en-US" sz="2400" dirty="0"/>
              <a:t>まちづくり</a:t>
            </a:r>
            <a:r>
              <a:rPr kumimoji="1" lang="en-US" altLang="ja-JP" sz="2400" dirty="0"/>
              <a:t>GX</a:t>
            </a:r>
            <a:r>
              <a:rPr kumimoji="1" lang="ja-JP" altLang="en-US" sz="2400" dirty="0"/>
              <a:t>セミナー</a:t>
            </a:r>
            <a:r>
              <a:rPr kumimoji="1" lang="en-US" altLang="ja-JP" sz="2400" dirty="0"/>
              <a:t>in</a:t>
            </a:r>
            <a:r>
              <a:rPr kumimoji="1" lang="ja-JP" altLang="en-US" sz="2400" dirty="0"/>
              <a:t>大阪を開催（</a:t>
            </a:r>
            <a:r>
              <a:rPr kumimoji="1" lang="en-US" altLang="ja-JP" sz="2400" dirty="0"/>
              <a:t>10</a:t>
            </a:r>
            <a:r>
              <a:rPr kumimoji="1" lang="ja-JP" altLang="en-US" sz="2400" dirty="0"/>
              <a:t>月</a:t>
            </a:r>
            <a:r>
              <a:rPr kumimoji="1" lang="en-US" altLang="ja-JP" sz="2400" dirty="0"/>
              <a:t>16</a:t>
            </a:r>
            <a:r>
              <a:rPr kumimoji="1" lang="ja-JP" altLang="en-US" sz="2400" dirty="0"/>
              <a:t>日）</a:t>
            </a:r>
            <a:endParaRPr lang="ja-JP" altLang="en-US" sz="2400" kern="0" dirty="0"/>
          </a:p>
        </p:txBody>
      </p:sp>
      <p:sp>
        <p:nvSpPr>
          <p:cNvPr id="2" name="スライド番号プレースホルダー 27">
            <a:extLst>
              <a:ext uri="{FF2B5EF4-FFF2-40B4-BE49-F238E27FC236}">
                <a16:creationId xmlns:a16="http://schemas.microsoft.com/office/drawing/2014/main" id="{71E2D4B3-BE98-44CE-351E-D0EFC416004F}"/>
              </a:ext>
            </a:extLst>
          </p:cNvPr>
          <p:cNvSpPr>
            <a:spLocks noGrp="1"/>
          </p:cNvSpPr>
          <p:nvPr>
            <p:ph type="sldNum" sz="quarter" idx="12"/>
          </p:nvPr>
        </p:nvSpPr>
        <p:spPr>
          <a:xfrm>
            <a:off x="9345612" y="6552730"/>
            <a:ext cx="503932" cy="332654"/>
          </a:xfrm>
        </p:spPr>
        <p:txBody>
          <a:bodyPr/>
          <a:lstStyle/>
          <a:p>
            <a:pPr>
              <a:defRPr/>
            </a:pPr>
            <a:fld id="{651FC12D-27C1-4F31-90C9-A93D49E44687}" type="slidenum">
              <a:rPr lang="en-US" altLang="ja-JP" smtClean="0"/>
              <a:pPr>
                <a:defRPr/>
              </a:pPr>
              <a:t>7</a:t>
            </a:fld>
            <a:endParaRPr lang="en-US" altLang="ja-JP" dirty="0"/>
          </a:p>
        </p:txBody>
      </p:sp>
    </p:spTree>
  </p:cSld>
  <p:clrMapOvr>
    <a:masterClrMapping/>
  </p:clrMapOvr>
</p:sld>
</file>

<file path=ppt/theme/theme1.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5110</Words>
  <Application>Microsoft Office PowerPoint</Application>
  <PresentationFormat>A4 210 x 297 mm</PresentationFormat>
  <Paragraphs>244</Paragraphs>
  <Slides>8</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8</vt:i4>
      </vt:variant>
    </vt:vector>
  </HeadingPairs>
  <TitlesOfParts>
    <vt:vector size="17" baseType="lpstr">
      <vt:lpstr>BIZ UDPゴシック</vt:lpstr>
      <vt:lpstr>HGP創英角ｺﾞｼｯｸUB</vt:lpstr>
      <vt:lpstr>Meiryo UI</vt:lpstr>
      <vt:lpstr>游ゴシック</vt:lpstr>
      <vt:lpstr>Arial</vt:lpstr>
      <vt:lpstr>Calibri</vt:lpstr>
      <vt:lpstr>Times New Roman</vt:lpstr>
      <vt:lpstr>1_標準デザイン</vt:lpstr>
      <vt:lpstr>2_標準デザイン</vt:lpstr>
      <vt:lpstr>都市緑地法等の改正について</vt:lpstr>
      <vt:lpstr>都市緑地法等の一部を改正する法律</vt:lpstr>
      <vt:lpstr>国主導による戦略的な都市緑地の確保</vt:lpstr>
      <vt:lpstr>緑の基本方針（案）の概要</vt:lpstr>
      <vt:lpstr>緑の基本方針（案）　抜粋　</vt:lpstr>
      <vt:lpstr>緑の基本方針（案）　抜粋　</vt:lpstr>
      <vt:lpstr>緑の基本方針（案）　抜粋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2024-12-05T03:55:22Z</dcterms:created>
  <dcterms:modified xsi:type="dcterms:W3CDTF">2024-12-05T06:03:13Z</dcterms:modified>
</cp:coreProperties>
</file>