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1E9"/>
    <a:srgbClr val="D5E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81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1412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F8EE-1689-4EBA-9669-0E1E33B9797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BE48-CD98-4CD6-B07A-D7E86B45C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00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F8EE-1689-4EBA-9669-0E1E33B9797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BE48-CD98-4CD6-B07A-D7E86B45C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14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F8EE-1689-4EBA-9669-0E1E33B9797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BE48-CD98-4CD6-B07A-D7E86B45C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390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F8EE-1689-4EBA-9669-0E1E33B9797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BE48-CD98-4CD6-B07A-D7E86B45C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96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F8EE-1689-4EBA-9669-0E1E33B9797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BE48-CD98-4CD6-B07A-D7E86B45C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74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F8EE-1689-4EBA-9669-0E1E33B9797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BE48-CD98-4CD6-B07A-D7E86B45C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78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F8EE-1689-4EBA-9669-0E1E33B9797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BE48-CD98-4CD6-B07A-D7E86B45C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479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F8EE-1689-4EBA-9669-0E1E33B9797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BE48-CD98-4CD6-B07A-D7E86B45C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778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F8EE-1689-4EBA-9669-0E1E33B9797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BE48-CD98-4CD6-B07A-D7E86B45C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6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F8EE-1689-4EBA-9669-0E1E33B9797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BE48-CD98-4CD6-B07A-D7E86B45C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6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F8EE-1689-4EBA-9669-0E1E33B9797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4BE48-CD98-4CD6-B07A-D7E86B45C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78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3F8EE-1689-4EBA-9669-0E1E33B9797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4BE48-CD98-4CD6-B07A-D7E86B45C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14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C8958B-6665-4D85-AB3E-0ED2DCC677EB}"/>
              </a:ext>
            </a:extLst>
          </p:cNvPr>
          <p:cNvSpPr txBox="1"/>
          <p:nvPr/>
        </p:nvSpPr>
        <p:spPr>
          <a:xfrm>
            <a:off x="1300853" y="127048"/>
            <a:ext cx="4256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今後の大阪府環境審議会 環境・みどり活動促進部会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令和７年度末までのスケジュール（案）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8B167747-C61D-42ED-89E9-4225C3219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63124"/>
              </p:ext>
            </p:extLst>
          </p:nvPr>
        </p:nvGraphicFramePr>
        <p:xfrm>
          <a:off x="143166" y="676333"/>
          <a:ext cx="6571669" cy="80219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43525">
                  <a:extLst>
                    <a:ext uri="{9D8B030D-6E8A-4147-A177-3AD203B41FA5}">
                      <a16:colId xmlns:a16="http://schemas.microsoft.com/office/drawing/2014/main" val="2027410655"/>
                    </a:ext>
                  </a:extLst>
                </a:gridCol>
                <a:gridCol w="2909454">
                  <a:extLst>
                    <a:ext uri="{9D8B030D-6E8A-4147-A177-3AD203B41FA5}">
                      <a16:colId xmlns:a16="http://schemas.microsoft.com/office/drawing/2014/main" val="79713493"/>
                    </a:ext>
                  </a:extLst>
                </a:gridCol>
                <a:gridCol w="2918690">
                  <a:extLst>
                    <a:ext uri="{9D8B030D-6E8A-4147-A177-3AD203B41FA5}">
                      <a16:colId xmlns:a16="http://schemas.microsoft.com/office/drawing/2014/main" val="3757811456"/>
                    </a:ext>
                  </a:extLst>
                </a:gridCol>
              </a:tblGrid>
              <a:tr h="20020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環境担当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みどり担当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650553"/>
                  </a:ext>
                </a:extLst>
              </a:tr>
              <a:tr h="200207"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６年度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782332"/>
                  </a:ext>
                </a:extLst>
              </a:tr>
              <a:tr h="142500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１１～３月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1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第７回部会</a:t>
                      </a:r>
                      <a:r>
                        <a:rPr kumimoji="1" lang="ja-JP" altLang="en-US" sz="1100" b="0" u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：１月中～下旬</a:t>
                      </a:r>
                      <a:endParaRPr kumimoji="1" lang="en-US" altLang="ja-JP" sz="1100" b="0" u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・おおさか環境賞の選考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第５回部会</a:t>
                      </a:r>
                      <a:r>
                        <a:rPr kumimoji="1" lang="ja-JP" altLang="en-US" sz="1100" b="0" u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：１１月２８日</a:t>
                      </a:r>
                      <a:endParaRPr kumimoji="1" lang="en-US" altLang="ja-JP" sz="1100" b="0" u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・みどりの大阪推進計画の見直し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1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第６回部会</a:t>
                      </a:r>
                      <a:r>
                        <a:rPr kumimoji="1" lang="ja-JP" altLang="en-US" sz="1100" b="0" u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：１２月中旬</a:t>
                      </a:r>
                      <a:endParaRPr kumimoji="1" lang="en-US" altLang="ja-JP" sz="1100" b="0" u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・みどりづくり推進事業の審査</a:t>
                      </a:r>
                      <a:endParaRPr kumimoji="1" lang="en-US" altLang="ja-JP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・おおさか優良緑化賞の選考</a:t>
                      </a:r>
                      <a:endParaRPr kumimoji="1" lang="en-US" altLang="ja-JP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第８回部会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・みどりの大阪推進計画の見直し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266356"/>
                  </a:ext>
                </a:extLst>
              </a:tr>
              <a:tr h="200207"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R7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418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868622"/>
                  </a:ext>
                </a:extLst>
              </a:tr>
              <a:tr h="6420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第１回部会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：５月中～下旬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・環境保全活動補助事業（</a:t>
                      </a:r>
                      <a:r>
                        <a:rPr kumimoji="1" lang="en-US" altLang="ja-JP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次）の審査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第２回部会</a:t>
                      </a:r>
                      <a:r>
                        <a:rPr kumimoji="1" lang="ja-JP" altLang="en-US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５月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・みどりの大阪推進計画の見直し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508068"/>
                  </a:ext>
                </a:extLst>
              </a:tr>
              <a:tr h="4585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６月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304162"/>
                  </a:ext>
                </a:extLst>
              </a:tr>
              <a:tr h="1385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７月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68460"/>
                  </a:ext>
                </a:extLst>
              </a:tr>
              <a:tr h="3678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８月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第３回部会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：８月中～下旬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・環境保全活動補助金事業（２次）の審査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100" b="1" u="sng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第４回部会</a:t>
                      </a:r>
                      <a:r>
                        <a:rPr kumimoji="1" lang="ja-JP" altLang="en-US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８～９月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・みどりの大阪推進計画の見直し</a:t>
                      </a:r>
                      <a:endParaRPr kumimoji="1" lang="en-US" altLang="ja-JP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・みどりづくり推進事業の審査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893406"/>
                  </a:ext>
                </a:extLst>
              </a:tr>
              <a:tr h="2704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９月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834199"/>
                  </a:ext>
                </a:extLst>
              </a:tr>
              <a:tr h="4405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第５回部会（合同）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：１０月中旬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・環境保全基金</a:t>
                      </a:r>
                      <a:r>
                        <a:rPr kumimoji="1" lang="en-US" altLang="ja-JP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みどりの基金の活用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3468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１１月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第６回部会（予備）</a:t>
                      </a:r>
                      <a:r>
                        <a:rPr kumimoji="1" lang="ja-JP" altLang="en-US" sz="11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：１１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・みどりの大阪推進計画の見直し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387502"/>
                  </a:ext>
                </a:extLst>
              </a:tr>
              <a:tr h="4814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１２月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第７回部会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：１２月上～中旬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・みどりづくり推進事業の審査</a:t>
                      </a:r>
                      <a:endParaRPr kumimoji="1" lang="en-US" altLang="ja-JP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・おおさか優良緑化賞の選考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857511"/>
                  </a:ext>
                </a:extLst>
              </a:tr>
              <a:tr h="3297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1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第８回部会</a:t>
                      </a:r>
                      <a:r>
                        <a:rPr kumimoji="1" lang="ja-JP" altLang="en-US" sz="1100" b="0" u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：１月中～下旬</a:t>
                      </a:r>
                      <a:endParaRPr kumimoji="1" lang="en-US" altLang="ja-JP" sz="1100" b="0" u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・おおさか環境賞の選考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502128"/>
                  </a:ext>
                </a:extLst>
              </a:tr>
              <a:tr h="1641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　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820890"/>
                  </a:ext>
                </a:extLst>
              </a:tr>
              <a:tr h="20020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801862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1222F3A-00F4-4A0C-ABD0-BFD113073D02}"/>
              </a:ext>
            </a:extLst>
          </p:cNvPr>
          <p:cNvSpPr txBox="1"/>
          <p:nvPr/>
        </p:nvSpPr>
        <p:spPr>
          <a:xfrm>
            <a:off x="868466" y="2210636"/>
            <a:ext cx="5846368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環境審議会（</a:t>
            </a:r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EC3530-DB6D-4C37-9F17-8794480DACE4}"/>
              </a:ext>
            </a:extLst>
          </p:cNvPr>
          <p:cNvSpPr txBox="1"/>
          <p:nvPr/>
        </p:nvSpPr>
        <p:spPr>
          <a:xfrm>
            <a:off x="879213" y="4309633"/>
            <a:ext cx="5846368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環境審議会（６月中旬）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9C9E6D4-BF13-4604-AF6B-E176B1A7FD7A}"/>
              </a:ext>
            </a:extLst>
          </p:cNvPr>
          <p:cNvSpPr txBox="1"/>
          <p:nvPr/>
        </p:nvSpPr>
        <p:spPr>
          <a:xfrm>
            <a:off x="866907" y="7433754"/>
            <a:ext cx="5846368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環境審議会（</a:t>
            </a:r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月中旬）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53996C4-5AF7-48E7-B7B3-888669C35ED6}"/>
              </a:ext>
            </a:extLst>
          </p:cNvPr>
          <p:cNvSpPr txBox="1"/>
          <p:nvPr/>
        </p:nvSpPr>
        <p:spPr>
          <a:xfrm>
            <a:off x="87224" y="8760145"/>
            <a:ext cx="793274" cy="10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/>
            </a:solidFill>
          </a:ln>
        </p:spPr>
        <p:txBody>
          <a:bodyPr vert="horz" wrap="square" lIns="72000" rIns="72000" rtlCol="0" anchor="ctr" anchorCtr="0">
            <a:spAutoFit/>
          </a:bodyPr>
          <a:lstStyle/>
          <a:p>
            <a:pPr algn="ctr"/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部会での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審査・選考が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必要な事業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F5013D-F656-4BE3-8C46-C9A719673EBE}"/>
              </a:ext>
            </a:extLst>
          </p:cNvPr>
          <p:cNvSpPr txBox="1"/>
          <p:nvPr/>
        </p:nvSpPr>
        <p:spPr>
          <a:xfrm>
            <a:off x="891245" y="8760145"/>
            <a:ext cx="2910878" cy="108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■環境保全活動補助金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公募（１次）　　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R7.3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月下旬～５月上旬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公募（２次）　　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R7.6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月上旬～７月下旬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■おおさか環境賞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推薦受付・公募　 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R7.6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月上旬～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月下旬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表彰式　（大賞）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R8.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２月 （大賞以外）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R8.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1989643-A6FF-4CC4-BF05-0E2B6058BF09}"/>
              </a:ext>
            </a:extLst>
          </p:cNvPr>
          <p:cNvSpPr txBox="1"/>
          <p:nvPr/>
        </p:nvSpPr>
        <p:spPr>
          <a:xfrm>
            <a:off x="3802123" y="8760145"/>
            <a:ext cx="2850321" cy="108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■みどりづくり推進事業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公募　　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４月下旬～１０月末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■おおさか優良緑化賞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公募　　　　　　 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R7.6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月上旬～８月下旬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現地調査等　　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９月下旬～１０月下旬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表彰式　　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R8.1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1F65D6F-0682-43FE-8F0E-D3F709FDEBDD}"/>
              </a:ext>
            </a:extLst>
          </p:cNvPr>
          <p:cNvSpPr txBox="1"/>
          <p:nvPr/>
        </p:nvSpPr>
        <p:spPr>
          <a:xfrm>
            <a:off x="5557146" y="159317"/>
            <a:ext cx="1022897" cy="3359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920"/>
              </a:lnSpc>
            </a:pPr>
            <a:r>
              <a:rPr kumimoji="1" lang="ja-JP" altLang="en-US" sz="1600" dirty="0"/>
              <a:t>資料３</a:t>
            </a:r>
          </a:p>
        </p:txBody>
      </p:sp>
    </p:spTree>
    <p:extLst>
      <p:ext uri="{BB962C8B-B14F-4D97-AF65-F5344CB8AC3E}">
        <p14:creationId xmlns:p14="http://schemas.microsoft.com/office/powerpoint/2010/main" val="2891194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396</Words>
  <Application>Microsoft Office PowerPoint</Application>
  <PresentationFormat>A4 210 x 297 mm</PresentationFormat>
  <Paragraphs>83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2024-11-06T09:36:36Z</dcterms:created>
  <dcterms:modified xsi:type="dcterms:W3CDTF">2024-11-06T09:36:54Z</dcterms:modified>
</cp:coreProperties>
</file>