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59" r:id="rId2"/>
  </p:sldIdLst>
  <p:sldSz cx="12801600" cy="9601200" type="A3"/>
  <p:notesSz cx="6807200" cy="9939338"/>
  <p:defaultText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p15:clr>
            <a:srgbClr val="A4A3A4"/>
          </p15:clr>
        </p15:guide>
        <p15:guide id="2" pos="40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5224"/>
    <a:srgbClr val="CCFFCC"/>
    <a:srgbClr val="99FF99"/>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000" autoAdjust="0"/>
    <p:restoredTop sz="92606" autoAdjust="0"/>
  </p:normalViewPr>
  <p:slideViewPr>
    <p:cSldViewPr>
      <p:cViewPr varScale="1">
        <p:scale>
          <a:sx n="45" d="100"/>
          <a:sy n="45" d="100"/>
        </p:scale>
        <p:origin x="656" y="56"/>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CDDB2355-4692-444A-801C-088790ACA373}" type="datetimeFigureOut">
              <a:rPr kumimoji="1" lang="ja-JP" altLang="en-US" smtClean="0"/>
              <a:t>2024/11/6</a:t>
            </a:fld>
            <a:endParaRPr kumimoji="1" lang="ja-JP" altLang="en-US" dirty="0"/>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A20F0E35-1330-4F1E-8C2F-2679904FD523}" type="slidenum">
              <a:rPr kumimoji="1" lang="ja-JP" altLang="en-US" smtClean="0"/>
              <a:t>‹#›</a:t>
            </a:fld>
            <a:endParaRPr kumimoji="1" lang="ja-JP" altLang="en-US" dirty="0"/>
          </a:p>
        </p:txBody>
      </p:sp>
    </p:spTree>
    <p:extLst>
      <p:ext uri="{BB962C8B-B14F-4D97-AF65-F5344CB8AC3E}">
        <p14:creationId xmlns:p14="http://schemas.microsoft.com/office/powerpoint/2010/main" val="11347306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A20F0E35-1330-4F1E-8C2F-2679904FD523}" type="slidenum">
              <a:rPr kumimoji="1" lang="ja-JP" altLang="en-US" smtClean="0"/>
              <a:t>1</a:t>
            </a:fld>
            <a:endParaRPr kumimoji="1" lang="ja-JP" altLang="en-US" dirty="0"/>
          </a:p>
        </p:txBody>
      </p:sp>
    </p:spTree>
    <p:extLst>
      <p:ext uri="{BB962C8B-B14F-4D97-AF65-F5344CB8AC3E}">
        <p14:creationId xmlns:p14="http://schemas.microsoft.com/office/powerpoint/2010/main" val="4816023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7161F6EF-57EE-447A-95B8-BF33D5DC6E2E}" type="datetimeFigureOut">
              <a:rPr kumimoji="1" lang="ja-JP" altLang="en-US" smtClean="0"/>
              <a:t>2024/11/6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1838074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161F6EF-57EE-447A-95B8-BF33D5DC6E2E}" type="datetimeFigureOut">
              <a:rPr kumimoji="1" lang="ja-JP" altLang="en-US" smtClean="0"/>
              <a:t>2024/11/6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14012906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161F6EF-57EE-447A-95B8-BF33D5DC6E2E}" type="datetimeFigureOut">
              <a:rPr kumimoji="1" lang="ja-JP" altLang="en-US" smtClean="0"/>
              <a:t>2024/11/6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2880229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161F6EF-57EE-447A-95B8-BF33D5DC6E2E}" type="datetimeFigureOut">
              <a:rPr kumimoji="1" lang="ja-JP" altLang="en-US" smtClean="0"/>
              <a:t>2024/11/6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5578621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00">
                <a:solidFill>
                  <a:schemeClr val="tx1">
                    <a:tint val="75000"/>
                  </a:schemeClr>
                </a:solidFill>
              </a:defRPr>
            </a:lvl2pPr>
            <a:lvl3pPr marL="1280160" indent="0">
              <a:buNone/>
              <a:defRPr sz="2200">
                <a:solidFill>
                  <a:schemeClr val="tx1">
                    <a:tint val="75000"/>
                  </a:schemeClr>
                </a:solidFill>
              </a:defRPr>
            </a:lvl3pPr>
            <a:lvl4pPr marL="1920240" indent="0">
              <a:buNone/>
              <a:defRPr sz="2000">
                <a:solidFill>
                  <a:schemeClr val="tx1">
                    <a:tint val="75000"/>
                  </a:schemeClr>
                </a:solidFill>
              </a:defRPr>
            </a:lvl4pPr>
            <a:lvl5pPr marL="2560320" indent="0">
              <a:buNone/>
              <a:defRPr sz="2000">
                <a:solidFill>
                  <a:schemeClr val="tx1">
                    <a:tint val="75000"/>
                  </a:schemeClr>
                </a:solidFill>
              </a:defRPr>
            </a:lvl5pPr>
            <a:lvl6pPr marL="3200400" indent="0">
              <a:buNone/>
              <a:defRPr sz="2000">
                <a:solidFill>
                  <a:schemeClr val="tx1">
                    <a:tint val="75000"/>
                  </a:schemeClr>
                </a:solidFill>
              </a:defRPr>
            </a:lvl6pPr>
            <a:lvl7pPr marL="3840480" indent="0">
              <a:buNone/>
              <a:defRPr sz="2000">
                <a:solidFill>
                  <a:schemeClr val="tx1">
                    <a:tint val="75000"/>
                  </a:schemeClr>
                </a:solidFill>
              </a:defRPr>
            </a:lvl7pPr>
            <a:lvl8pPr marL="4480560" indent="0">
              <a:buNone/>
              <a:defRPr sz="2000">
                <a:solidFill>
                  <a:schemeClr val="tx1">
                    <a:tint val="75000"/>
                  </a:schemeClr>
                </a:solidFill>
              </a:defRPr>
            </a:lvl8pPr>
            <a:lvl9pPr marL="5120640" indent="0">
              <a:buNone/>
              <a:defRPr sz="20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7161F6EF-57EE-447A-95B8-BF33D5DC6E2E}" type="datetimeFigureOut">
              <a:rPr kumimoji="1" lang="ja-JP" altLang="en-US" smtClean="0"/>
              <a:t>2024/11/6</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210603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00"/>
            </a:lvl1pPr>
            <a:lvl2pPr>
              <a:defRPr sz="3400"/>
            </a:lvl2pPr>
            <a:lvl3pPr>
              <a:defRPr sz="2800"/>
            </a:lvl3pPr>
            <a:lvl4pPr>
              <a:defRPr sz="2500"/>
            </a:lvl4pPr>
            <a:lvl5pPr>
              <a:defRPr sz="2500"/>
            </a:lvl5pPr>
            <a:lvl6pPr>
              <a:defRPr sz="2500"/>
            </a:lvl6pPr>
            <a:lvl7pPr>
              <a:defRPr sz="2500"/>
            </a:lvl7pPr>
            <a:lvl8pPr>
              <a:defRPr sz="2500"/>
            </a:lvl8pPr>
            <a:lvl9pPr>
              <a:defRPr sz="2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7161F6EF-57EE-447A-95B8-BF33D5DC6E2E}" type="datetimeFigureOut">
              <a:rPr kumimoji="1" lang="ja-JP" altLang="en-US" smtClean="0"/>
              <a:t>2024/11/6</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3711635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400" b="1"/>
            </a:lvl1pPr>
            <a:lvl2pPr marL="640080" indent="0">
              <a:buNone/>
              <a:defRPr sz="2800" b="1"/>
            </a:lvl2pPr>
            <a:lvl3pPr marL="1280160" indent="0">
              <a:buNone/>
              <a:defRPr sz="2500" b="1"/>
            </a:lvl3pPr>
            <a:lvl4pPr marL="1920240" indent="0">
              <a:buNone/>
              <a:defRPr sz="2200" b="1"/>
            </a:lvl4pPr>
            <a:lvl5pPr marL="2560320" indent="0">
              <a:buNone/>
              <a:defRPr sz="2200" b="1"/>
            </a:lvl5pPr>
            <a:lvl6pPr marL="3200400" indent="0">
              <a:buNone/>
              <a:defRPr sz="2200" b="1"/>
            </a:lvl6pPr>
            <a:lvl7pPr marL="3840480" indent="0">
              <a:buNone/>
              <a:defRPr sz="2200" b="1"/>
            </a:lvl7pPr>
            <a:lvl8pPr marL="4480560" indent="0">
              <a:buNone/>
              <a:defRPr sz="2200" b="1"/>
            </a:lvl8pPr>
            <a:lvl9pPr marL="5120640" indent="0">
              <a:buNone/>
              <a:defRPr sz="22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400"/>
            </a:lvl1pPr>
            <a:lvl2pPr>
              <a:defRPr sz="2800"/>
            </a:lvl2pPr>
            <a:lvl3pPr>
              <a:defRPr sz="2500"/>
            </a:lvl3pPr>
            <a:lvl4pPr>
              <a:defRPr sz="2200"/>
            </a:lvl4pPr>
            <a:lvl5pPr>
              <a:defRPr sz="2200"/>
            </a:lvl5pPr>
            <a:lvl6pPr>
              <a:defRPr sz="2200"/>
            </a:lvl6pPr>
            <a:lvl7pPr>
              <a:defRPr sz="2200"/>
            </a:lvl7pPr>
            <a:lvl8pPr>
              <a:defRPr sz="2200"/>
            </a:lvl8pPr>
            <a:lvl9pPr>
              <a:defRPr sz="22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161F6EF-57EE-447A-95B8-BF33D5DC6E2E}" type="datetimeFigureOut">
              <a:rPr kumimoji="1" lang="ja-JP" altLang="en-US" smtClean="0"/>
              <a:t>2024/11/6</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245181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7161F6EF-57EE-447A-95B8-BF33D5DC6E2E}" type="datetimeFigureOut">
              <a:rPr kumimoji="1" lang="ja-JP" altLang="en-US" smtClean="0"/>
              <a:t>2024/11/6</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3341470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161F6EF-57EE-447A-95B8-BF33D5DC6E2E}" type="datetimeFigureOut">
              <a:rPr kumimoji="1" lang="ja-JP" altLang="en-US" smtClean="0"/>
              <a:t>2024/11/6</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22731300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500"/>
            </a:lvl1pPr>
            <a:lvl2pPr>
              <a:defRPr sz="3900"/>
            </a:lvl2pPr>
            <a:lvl3pPr>
              <a:defRPr sz="340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161F6EF-57EE-447A-95B8-BF33D5DC6E2E}" type="datetimeFigureOut">
              <a:rPr kumimoji="1" lang="ja-JP" altLang="en-US" smtClean="0"/>
              <a:t>2024/11/6</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882352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500"/>
            </a:lvl1pPr>
            <a:lvl2pPr marL="640080" indent="0">
              <a:buNone/>
              <a:defRPr sz="3900"/>
            </a:lvl2pPr>
            <a:lvl3pPr marL="1280160" indent="0">
              <a:buNone/>
              <a:defRPr sz="340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dirty="0"/>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2000"/>
            </a:lvl1pPr>
            <a:lvl2pPr marL="640080" indent="0">
              <a:buNone/>
              <a:defRPr sz="1700"/>
            </a:lvl2pPr>
            <a:lvl3pPr marL="1280160" indent="0">
              <a:buNone/>
              <a:defRPr sz="1400"/>
            </a:lvl3pPr>
            <a:lvl4pPr marL="1920240" indent="0">
              <a:buNone/>
              <a:defRPr sz="1300"/>
            </a:lvl4pPr>
            <a:lvl5pPr marL="2560320" indent="0">
              <a:buNone/>
              <a:defRPr sz="1300"/>
            </a:lvl5pPr>
            <a:lvl6pPr marL="3200400" indent="0">
              <a:buNone/>
              <a:defRPr sz="1300"/>
            </a:lvl6pPr>
            <a:lvl7pPr marL="3840480" indent="0">
              <a:buNone/>
              <a:defRPr sz="1300"/>
            </a:lvl7pPr>
            <a:lvl8pPr marL="4480560" indent="0">
              <a:buNone/>
              <a:defRPr sz="1300"/>
            </a:lvl8pPr>
            <a:lvl9pPr marL="5120640" indent="0">
              <a:buNone/>
              <a:defRPr sz="13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7161F6EF-57EE-447A-95B8-BF33D5DC6E2E}" type="datetimeFigureOut">
              <a:rPr kumimoji="1" lang="ja-JP" altLang="en-US" smtClean="0"/>
              <a:t>2024/11/6</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3802821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128016" tIns="64008" rIns="128016" bIns="64008"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128016" tIns="64008" rIns="128016" bIns="64008"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128016" tIns="64008" rIns="128016" bIns="64008" rtlCol="0" anchor="ctr"/>
          <a:lstStyle>
            <a:lvl1pPr algn="l">
              <a:defRPr sz="1700">
                <a:solidFill>
                  <a:schemeClr val="tx1">
                    <a:tint val="75000"/>
                  </a:schemeClr>
                </a:solidFill>
              </a:defRPr>
            </a:lvl1pPr>
          </a:lstStyle>
          <a:p>
            <a:fld id="{7161F6EF-57EE-447A-95B8-BF33D5DC6E2E}" type="datetimeFigureOut">
              <a:rPr kumimoji="1" lang="ja-JP" altLang="en-US" smtClean="0"/>
              <a:t>2024/11/6</a:t>
            </a:fld>
            <a:endParaRPr kumimoji="1" lang="ja-JP" altLang="en-US" dirty="0"/>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128016" tIns="64008" rIns="128016" bIns="64008" rtlCol="0" anchor="ctr"/>
          <a:lstStyle>
            <a:lvl1pPr algn="ctr">
              <a:defRPr sz="17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128016" tIns="64008" rIns="128016" bIns="64008" rtlCol="0" anchor="ctr"/>
          <a:lstStyle>
            <a:lvl1pPr algn="r">
              <a:defRPr sz="1700">
                <a:solidFill>
                  <a:schemeClr val="tx1">
                    <a:tint val="75000"/>
                  </a:schemeClr>
                </a:solidFill>
              </a:defRPr>
            </a:lvl1pPr>
          </a:lstStyle>
          <a:p>
            <a:fld id="{DBF0AA03-7DEB-45D1-B58C-7C6901B8AE97}" type="slidenum">
              <a:rPr kumimoji="1" lang="ja-JP" altLang="en-US" smtClean="0"/>
              <a:t>‹#›</a:t>
            </a:fld>
            <a:endParaRPr kumimoji="1" lang="ja-JP" altLang="en-US" dirty="0"/>
          </a:p>
        </p:txBody>
      </p:sp>
    </p:spTree>
    <p:extLst>
      <p:ext uri="{BB962C8B-B14F-4D97-AF65-F5344CB8AC3E}">
        <p14:creationId xmlns:p14="http://schemas.microsoft.com/office/powerpoint/2010/main" val="39447981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20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50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0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40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00" kern="1200">
          <a:solidFill>
            <a:schemeClr val="tx1"/>
          </a:solidFill>
          <a:latin typeface="+mn-lt"/>
          <a:ea typeface="+mn-ea"/>
          <a:cs typeface="+mn-cs"/>
        </a:defRPr>
      </a:lvl1pPr>
      <a:lvl2pPr marL="640080" algn="l" defTabSz="1280160" rtl="0" eaLnBrk="1" latinLnBrk="0" hangingPunct="1">
        <a:defRPr kumimoji="1" sz="2500" kern="1200">
          <a:solidFill>
            <a:schemeClr val="tx1"/>
          </a:solidFill>
          <a:latin typeface="+mn-lt"/>
          <a:ea typeface="+mn-ea"/>
          <a:cs typeface="+mn-cs"/>
        </a:defRPr>
      </a:lvl2pPr>
      <a:lvl3pPr marL="1280160" algn="l" defTabSz="1280160" rtl="0" eaLnBrk="1" latinLnBrk="0" hangingPunct="1">
        <a:defRPr kumimoji="1" sz="2500" kern="1200">
          <a:solidFill>
            <a:schemeClr val="tx1"/>
          </a:solidFill>
          <a:latin typeface="+mn-lt"/>
          <a:ea typeface="+mn-ea"/>
          <a:cs typeface="+mn-cs"/>
        </a:defRPr>
      </a:lvl3pPr>
      <a:lvl4pPr marL="1920240" algn="l" defTabSz="1280160" rtl="0" eaLnBrk="1" latinLnBrk="0" hangingPunct="1">
        <a:defRPr kumimoji="1" sz="2500" kern="1200">
          <a:solidFill>
            <a:schemeClr val="tx1"/>
          </a:solidFill>
          <a:latin typeface="+mn-lt"/>
          <a:ea typeface="+mn-ea"/>
          <a:cs typeface="+mn-cs"/>
        </a:defRPr>
      </a:lvl4pPr>
      <a:lvl5pPr marL="2560320" algn="l" defTabSz="1280160" rtl="0" eaLnBrk="1" latinLnBrk="0" hangingPunct="1">
        <a:defRPr kumimoji="1" sz="2500" kern="1200">
          <a:solidFill>
            <a:schemeClr val="tx1"/>
          </a:solidFill>
          <a:latin typeface="+mn-lt"/>
          <a:ea typeface="+mn-ea"/>
          <a:cs typeface="+mn-cs"/>
        </a:defRPr>
      </a:lvl5pPr>
      <a:lvl6pPr marL="3200400" algn="l" defTabSz="1280160" rtl="0" eaLnBrk="1" latinLnBrk="0" hangingPunct="1">
        <a:defRPr kumimoji="1" sz="2500" kern="1200">
          <a:solidFill>
            <a:schemeClr val="tx1"/>
          </a:solidFill>
          <a:latin typeface="+mn-lt"/>
          <a:ea typeface="+mn-ea"/>
          <a:cs typeface="+mn-cs"/>
        </a:defRPr>
      </a:lvl6pPr>
      <a:lvl7pPr marL="3840480" algn="l" defTabSz="1280160" rtl="0" eaLnBrk="1" latinLnBrk="0" hangingPunct="1">
        <a:defRPr kumimoji="1" sz="2500" kern="1200">
          <a:solidFill>
            <a:schemeClr val="tx1"/>
          </a:solidFill>
          <a:latin typeface="+mn-lt"/>
          <a:ea typeface="+mn-ea"/>
          <a:cs typeface="+mn-cs"/>
        </a:defRPr>
      </a:lvl7pPr>
      <a:lvl8pPr marL="4480560" algn="l" defTabSz="1280160" rtl="0" eaLnBrk="1" latinLnBrk="0" hangingPunct="1">
        <a:defRPr kumimoji="1" sz="2500" kern="1200">
          <a:solidFill>
            <a:schemeClr val="tx1"/>
          </a:solidFill>
          <a:latin typeface="+mn-lt"/>
          <a:ea typeface="+mn-ea"/>
          <a:cs typeface="+mn-cs"/>
        </a:defRPr>
      </a:lvl8pPr>
      <a:lvl9pPr marL="5120640" algn="l" defTabSz="1280160" rtl="0" eaLnBrk="1" latinLnBrk="0" hangingPunct="1">
        <a:defRPr kumimoji="1" sz="2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角丸四角形 93"/>
          <p:cNvSpPr/>
          <p:nvPr/>
        </p:nvSpPr>
        <p:spPr>
          <a:xfrm>
            <a:off x="957295" y="5141046"/>
            <a:ext cx="11196000" cy="324000"/>
          </a:xfrm>
          <a:prstGeom prst="roundRect">
            <a:avLst>
              <a:gd name="adj" fmla="val 0"/>
            </a:avLst>
          </a:prstGeom>
          <a:solidFill>
            <a:schemeClr val="accent6">
              <a:lumMod val="75000"/>
            </a:schemeClr>
          </a:solidFill>
          <a:ln>
            <a:solidFill>
              <a:schemeClr val="accent6">
                <a:lumMod val="75000"/>
              </a:schemeClr>
            </a:solidFill>
          </a:ln>
          <a:effectLst/>
        </p:spPr>
        <p:style>
          <a:lnRef idx="2">
            <a:schemeClr val="accent3"/>
          </a:lnRef>
          <a:fillRef idx="1">
            <a:schemeClr val="lt1"/>
          </a:fillRef>
          <a:effectRef idx="0">
            <a:schemeClr val="accent3"/>
          </a:effectRef>
          <a:fontRef idx="minor">
            <a:schemeClr val="dk1"/>
          </a:fontRef>
        </p:style>
        <p:txBody>
          <a:bodyPr bIns="72000" rtlCol="0" anchor="ctr">
            <a:noAutofit/>
          </a:bodyPr>
          <a:lstStyle/>
          <a:p>
            <a:pPr>
              <a:lnSpc>
                <a:spcPts val="2500"/>
              </a:lnSpc>
            </a:pPr>
            <a:r>
              <a:rPr lang="ja-JP" altLang="en-US" sz="1600" b="1" spc="60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rPr>
              <a:t>　地域緑化推進事業</a:t>
            </a:r>
          </a:p>
        </p:txBody>
      </p:sp>
      <p:sp>
        <p:nvSpPr>
          <p:cNvPr id="102" name="角丸四角形 101"/>
          <p:cNvSpPr/>
          <p:nvPr/>
        </p:nvSpPr>
        <p:spPr>
          <a:xfrm>
            <a:off x="956610" y="3515089"/>
            <a:ext cx="11196000" cy="324000"/>
          </a:xfrm>
          <a:prstGeom prst="roundRect">
            <a:avLst>
              <a:gd name="adj" fmla="val 0"/>
            </a:avLst>
          </a:prstGeom>
          <a:solidFill>
            <a:schemeClr val="accent6">
              <a:lumMod val="75000"/>
            </a:schemeClr>
          </a:solidFill>
          <a:ln>
            <a:solidFill>
              <a:schemeClr val="accent6">
                <a:lumMod val="75000"/>
              </a:schemeClr>
            </a:solidFill>
          </a:ln>
          <a:effectLst/>
        </p:spPr>
        <p:style>
          <a:lnRef idx="2">
            <a:schemeClr val="accent3"/>
          </a:lnRef>
          <a:fillRef idx="1">
            <a:schemeClr val="lt1"/>
          </a:fillRef>
          <a:effectRef idx="0">
            <a:schemeClr val="accent3"/>
          </a:effectRef>
          <a:fontRef idx="minor">
            <a:schemeClr val="dk1"/>
          </a:fontRef>
        </p:style>
        <p:txBody>
          <a:bodyPr tIns="36000" bIns="72000" rtlCol="0" anchor="ctr">
            <a:noAutofit/>
          </a:bodyPr>
          <a:lstStyle/>
          <a:p>
            <a:pPr>
              <a:lnSpc>
                <a:spcPts val="2500"/>
              </a:lnSpc>
            </a:pPr>
            <a:r>
              <a:rPr lang="ja-JP" altLang="en-US" sz="1600" b="1" spc="30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rPr>
              <a:t>　みどりづくり推進事業（活動助成）</a:t>
            </a:r>
            <a:endParaRPr lang="zh-TW" altLang="en-US" sz="1600" b="1" spc="30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3" name="四角形: 角を丸くする 2">
            <a:extLst>
              <a:ext uri="{FF2B5EF4-FFF2-40B4-BE49-F238E27FC236}">
                <a16:creationId xmlns:a16="http://schemas.microsoft.com/office/drawing/2014/main" id="{5976DF78-06FA-FB70-C740-8BC992B7BBA5}"/>
              </a:ext>
            </a:extLst>
          </p:cNvPr>
          <p:cNvSpPr/>
          <p:nvPr/>
        </p:nvSpPr>
        <p:spPr>
          <a:xfrm>
            <a:off x="784176" y="1231888"/>
            <a:ext cx="7251260" cy="559674"/>
          </a:xfrm>
          <a:prstGeom prst="roundRect">
            <a:avLst>
              <a:gd name="adj" fmla="val 21335"/>
            </a:avLst>
          </a:prstGeom>
          <a:solidFill>
            <a:schemeClr val="accent3">
              <a:lumMod val="20000"/>
              <a:lumOff val="80000"/>
            </a:schemeClr>
          </a:solidFill>
          <a:ln w="19050"/>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sz="1600" b="1" spc="-15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58" name="角丸四角形 57"/>
          <p:cNvSpPr/>
          <p:nvPr/>
        </p:nvSpPr>
        <p:spPr>
          <a:xfrm>
            <a:off x="2885163" y="1315014"/>
            <a:ext cx="6623479" cy="375744"/>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lIns="91429" tIns="0" rIns="91429" bIns="72000" rtlCol="0" anchor="ctr"/>
          <a:lstStyle/>
          <a:p>
            <a:pPr>
              <a:lnSpc>
                <a:spcPts val="3300"/>
              </a:lnSpc>
            </a:pPr>
            <a:r>
              <a:rPr lang="ja-JP" altLang="en-US" sz="2000" b="1" spc="300" dirty="0">
                <a:solidFill>
                  <a:srgbClr val="2C5224"/>
                </a:solidFill>
                <a:uFill>
                  <a:solidFill>
                    <a:srgbClr val="2C5224"/>
                  </a:solidFill>
                </a:uFill>
                <a:latin typeface="BIZ UDPゴシック" panose="020B0400000000000000" pitchFamily="50" charset="-128"/>
                <a:ea typeface="BIZ UDPゴシック" panose="020B0400000000000000" pitchFamily="50" charset="-128"/>
                <a:cs typeface="メイリオ" panose="020B0604030504040204" pitchFamily="50" charset="-128"/>
              </a:rPr>
              <a:t>みどりの風を感じる大都市・大阪</a:t>
            </a:r>
          </a:p>
        </p:txBody>
      </p:sp>
      <p:sp>
        <p:nvSpPr>
          <p:cNvPr id="39" name="角丸四角形 38"/>
          <p:cNvSpPr/>
          <p:nvPr/>
        </p:nvSpPr>
        <p:spPr>
          <a:xfrm>
            <a:off x="426920" y="459973"/>
            <a:ext cx="8557772" cy="396000"/>
          </a:xfrm>
          <a:prstGeom prst="roundRect">
            <a:avLst>
              <a:gd name="adj" fmla="val 21516"/>
            </a:avLst>
          </a:prstGeom>
          <a:effectLst>
            <a:outerShdw blurRad="50800" dist="38100" dir="2700000" algn="tl" rotWithShape="0">
              <a:prstClr val="black">
                <a:alpha val="40000"/>
              </a:prstClr>
            </a:outerShdw>
          </a:effectLst>
        </p:spPr>
        <p:style>
          <a:lnRef idx="1">
            <a:schemeClr val="accent3"/>
          </a:lnRef>
          <a:fillRef idx="2">
            <a:schemeClr val="accent3"/>
          </a:fillRef>
          <a:effectRef idx="1">
            <a:schemeClr val="accent3"/>
          </a:effectRef>
          <a:fontRef idx="minor">
            <a:schemeClr val="dk1"/>
          </a:fontRef>
        </p:style>
        <p:txBody>
          <a:bodyPr lIns="87856" tIns="36000" rIns="87856" bIns="72000" rtlCol="0" anchor="ctr"/>
          <a:lstStyle/>
          <a:p>
            <a:pPr algn="ctr"/>
            <a:r>
              <a:rPr lang="ja-JP" altLang="en-US" sz="2000" b="1" spc="577" dirty="0">
                <a:latin typeface="BIZ UDPゴシック" panose="020B0400000000000000" pitchFamily="50" charset="-128"/>
                <a:ea typeface="BIZ UDPゴシック" panose="020B0400000000000000" pitchFamily="50" charset="-128"/>
                <a:cs typeface="メイリオ" panose="020B0604030504040204" pitchFamily="50" charset="-128"/>
              </a:rPr>
              <a:t>令和７年度　</a:t>
            </a:r>
            <a:r>
              <a:rPr lang="ja-JP" altLang="en-US" sz="2000" b="1" spc="600" dirty="0">
                <a:latin typeface="BIZ UDPゴシック" panose="020B0400000000000000" pitchFamily="50" charset="-128"/>
                <a:ea typeface="BIZ UDPゴシック" panose="020B0400000000000000" pitchFamily="50" charset="-128"/>
                <a:cs typeface="メイリオ" panose="020B0604030504040204" pitchFamily="50" charset="-128"/>
              </a:rPr>
              <a:t>みどりの基金を活用して実施する事業（案）</a:t>
            </a:r>
            <a:endParaRPr lang="ja-JP" altLang="en-US" sz="2000" b="1" spc="577" dirty="0">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41" name="テキスト ボックス 40"/>
          <p:cNvSpPr txBox="1"/>
          <p:nvPr/>
        </p:nvSpPr>
        <p:spPr>
          <a:xfrm>
            <a:off x="11276203" y="384221"/>
            <a:ext cx="1153368" cy="338554"/>
          </a:xfrm>
          <a:prstGeom prst="rect">
            <a:avLst/>
          </a:prstGeom>
          <a:noFill/>
          <a:ln>
            <a:solidFill>
              <a:schemeClr val="tx1"/>
            </a:solidFill>
          </a:ln>
        </p:spPr>
        <p:txBody>
          <a:bodyPr wrap="square" rtlCol="0">
            <a:spAutoFit/>
          </a:bodyPr>
          <a:lstStyle/>
          <a:p>
            <a:pPr algn="ctr"/>
            <a:r>
              <a:rPr lang="ja-JP" altLang="en-US" sz="1600" dirty="0">
                <a:latin typeface="BIZ UDPゴシック" panose="020B0400000000000000" pitchFamily="50" charset="-128"/>
                <a:ea typeface="BIZ UDPゴシック" panose="020B0400000000000000" pitchFamily="50" charset="-128"/>
              </a:rPr>
              <a:t>資料２－２</a:t>
            </a:r>
          </a:p>
        </p:txBody>
      </p:sp>
      <p:sp>
        <p:nvSpPr>
          <p:cNvPr id="45" name="正方形/長方形 44"/>
          <p:cNvSpPr/>
          <p:nvPr/>
        </p:nvSpPr>
        <p:spPr>
          <a:xfrm>
            <a:off x="9752999" y="820500"/>
            <a:ext cx="2653254" cy="461665"/>
          </a:xfrm>
          <a:prstGeom prst="rect">
            <a:avLst/>
          </a:prstGeom>
        </p:spPr>
        <p:txBody>
          <a:bodyPr wrap="square">
            <a:spAutoFit/>
          </a:bodyPr>
          <a:lstStyle/>
          <a:p>
            <a:pPr marL="92075" indent="-92075"/>
            <a:r>
              <a:rPr lang="en-US" altLang="ja-JP" sz="800" dirty="0">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800" dirty="0">
                <a:latin typeface="BIZ UDPゴシック" panose="020B0400000000000000" pitchFamily="50" charset="-128"/>
                <a:ea typeface="BIZ UDPゴシック" panose="020B0400000000000000" pitchFamily="50" charset="-128"/>
                <a:cs typeface="Times New Roman" panose="02020603050405020304" pitchFamily="18" charset="0"/>
              </a:rPr>
              <a:t>掲載の各事業については、</a:t>
            </a:r>
            <a:r>
              <a:rPr lang="ja-JP" altLang="ja-JP" sz="800" dirty="0">
                <a:latin typeface="BIZ UDPゴシック" panose="020B0400000000000000" pitchFamily="50" charset="-128"/>
                <a:ea typeface="BIZ UDPゴシック" panose="020B0400000000000000" pitchFamily="50" charset="-128"/>
                <a:cs typeface="Times New Roman" panose="02020603050405020304" pitchFamily="18" charset="0"/>
              </a:rPr>
              <a:t>今後、財政部局との議論、</a:t>
            </a:r>
            <a:r>
              <a:rPr lang="ja-JP" altLang="en-US" sz="8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800" dirty="0">
                <a:latin typeface="BIZ UDPゴシック" panose="020B0400000000000000" pitchFamily="50" charset="-128"/>
                <a:ea typeface="BIZ UDPゴシック" panose="020B0400000000000000" pitchFamily="50" charset="-128"/>
                <a:cs typeface="Times New Roman" panose="02020603050405020304" pitchFamily="18" charset="0"/>
              </a:rPr>
              <a:t>議会での審議を経て、最終的に決ま</a:t>
            </a:r>
            <a:r>
              <a:rPr lang="ja-JP" altLang="en-US" sz="800" dirty="0">
                <a:latin typeface="BIZ UDPゴシック" panose="020B0400000000000000" pitchFamily="50" charset="-128"/>
                <a:ea typeface="BIZ UDPゴシック" panose="020B0400000000000000" pitchFamily="50" charset="-128"/>
                <a:cs typeface="Times New Roman" panose="02020603050405020304" pitchFamily="18" charset="0"/>
              </a:rPr>
              <a:t>るもの</a:t>
            </a:r>
            <a:r>
              <a:rPr lang="ja-JP" altLang="ja-JP" sz="800" dirty="0">
                <a:latin typeface="BIZ UDPゴシック" panose="020B0400000000000000" pitchFamily="50" charset="-128"/>
                <a:ea typeface="BIZ UDPゴシック" panose="020B0400000000000000" pitchFamily="50" charset="-128"/>
                <a:cs typeface="Times New Roman" panose="02020603050405020304" pitchFamily="18" charset="0"/>
              </a:rPr>
              <a:t>であるため、事業の成立の可否、内容の変更等がある</a:t>
            </a:r>
            <a:r>
              <a:rPr lang="ja-JP" altLang="en-US" sz="800" dirty="0">
                <a:latin typeface="BIZ UDPゴシック" panose="020B0400000000000000" pitchFamily="50" charset="-128"/>
                <a:ea typeface="BIZ UDPゴシック" panose="020B0400000000000000" pitchFamily="50" charset="-128"/>
                <a:cs typeface="Times New Roman" panose="02020603050405020304" pitchFamily="18" charset="0"/>
              </a:rPr>
              <a:t>。</a:t>
            </a:r>
            <a:endParaRPr lang="ja-JP" altLang="en-US" sz="800" dirty="0">
              <a:latin typeface="BIZ UDPゴシック" panose="020B0400000000000000" pitchFamily="50" charset="-128"/>
              <a:ea typeface="BIZ UDPゴシック" panose="020B0400000000000000" pitchFamily="50" charset="-128"/>
            </a:endParaRPr>
          </a:p>
        </p:txBody>
      </p:sp>
      <p:sp>
        <p:nvSpPr>
          <p:cNvPr id="57" name="角丸四角形 56"/>
          <p:cNvSpPr/>
          <p:nvPr/>
        </p:nvSpPr>
        <p:spPr>
          <a:xfrm>
            <a:off x="913583" y="1284151"/>
            <a:ext cx="1775498" cy="398690"/>
          </a:xfrm>
          <a:prstGeom prst="roundRect">
            <a:avLst>
              <a:gd name="adj" fmla="val 22980"/>
            </a:avLst>
          </a:prstGeom>
          <a:noFill/>
          <a:ln w="12700">
            <a:noFill/>
          </a:ln>
          <a:effectLst/>
        </p:spPr>
        <p:style>
          <a:lnRef idx="2">
            <a:schemeClr val="accent3"/>
          </a:lnRef>
          <a:fillRef idx="1">
            <a:schemeClr val="lt1"/>
          </a:fillRef>
          <a:effectRef idx="0">
            <a:schemeClr val="accent3"/>
          </a:effectRef>
          <a:fontRef idx="minor">
            <a:schemeClr val="dk1"/>
          </a:fontRef>
        </p:style>
        <p:txBody>
          <a:bodyPr lIns="87856" tIns="36000" rIns="87856" bIns="36000" rtlCol="0" anchor="ctr" anchorCtr="0"/>
          <a:lstStyle/>
          <a:p>
            <a:pPr algn="ctr"/>
            <a:r>
              <a:rPr lang="ja-JP" altLang="en-US" sz="1600" b="1" spc="-144" dirty="0">
                <a:latin typeface="BIZ UDPゴシック" panose="020B0400000000000000" pitchFamily="50" charset="-128"/>
                <a:ea typeface="BIZ UDPゴシック" panose="020B0400000000000000" pitchFamily="50" charset="-128"/>
                <a:cs typeface="Biome Light" panose="020B0502040204020203" pitchFamily="34" charset="0"/>
              </a:rPr>
              <a:t>目ざすべき将来像</a:t>
            </a:r>
          </a:p>
        </p:txBody>
      </p:sp>
      <p:sp>
        <p:nvSpPr>
          <p:cNvPr id="62" name="角丸四角形 61"/>
          <p:cNvSpPr/>
          <p:nvPr/>
        </p:nvSpPr>
        <p:spPr>
          <a:xfrm>
            <a:off x="956610" y="2428689"/>
            <a:ext cx="9063022" cy="746850"/>
          </a:xfrm>
          <a:prstGeom prst="roundRect">
            <a:avLst>
              <a:gd name="adj" fmla="val 7483"/>
            </a:avLst>
          </a:prstGeom>
          <a:noFill/>
          <a:ln>
            <a:noFill/>
          </a:ln>
          <a:effectLst/>
        </p:spPr>
        <p:style>
          <a:lnRef idx="2">
            <a:schemeClr val="accent3"/>
          </a:lnRef>
          <a:fillRef idx="1">
            <a:schemeClr val="lt1"/>
          </a:fillRef>
          <a:effectRef idx="0">
            <a:schemeClr val="accent3"/>
          </a:effectRef>
          <a:fontRef idx="minor">
            <a:schemeClr val="dk1"/>
          </a:fontRef>
        </p:style>
        <p:txBody>
          <a:bodyPr wrap="square" tIns="36000" bIns="36000" rtlCol="0" anchor="ctr">
            <a:spAutoFit/>
          </a:bodyPr>
          <a:lstStyle/>
          <a:p>
            <a:pPr marL="285750" indent="-285750" algn="just">
              <a:buFont typeface="Wingdings" panose="05000000000000000000" pitchFamily="2" charset="2"/>
              <a:buChar char="Ø"/>
            </a:pP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府民がみどりづくりをはじめる機会をつくるとともに、みどりづくりを通じた地域交流や緑化を促進するため、地域住民等が協同して行う緑化活動を支援する。</a:t>
            </a:r>
            <a:endPar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a:p>
            <a:pPr marL="285750" indent="-285750" algn="just">
              <a:buFont typeface="Wingdings" panose="05000000000000000000" pitchFamily="2" charset="2"/>
              <a:buChar char="Ø"/>
            </a:pPr>
            <a:r>
              <a:rPr lang="ja-JP" altLang="en-US"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身近な自然環境に生息する生物の情報発信を進め、理解を促すことにより、良好な自然環境の保全を図る。</a:t>
            </a:r>
            <a:endParaRPr lang="en-US" altLang="ja-JP" sz="140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63" name="角丸四角形 62"/>
          <p:cNvSpPr/>
          <p:nvPr/>
        </p:nvSpPr>
        <p:spPr>
          <a:xfrm>
            <a:off x="907644" y="1954830"/>
            <a:ext cx="1618509" cy="288032"/>
          </a:xfrm>
          <a:prstGeom prst="roundRect">
            <a:avLst/>
          </a:prstGeom>
          <a:noFill/>
          <a:ln w="12700">
            <a:noFill/>
          </a:ln>
          <a:effectLst/>
        </p:spPr>
        <p:style>
          <a:lnRef idx="2">
            <a:schemeClr val="accent3"/>
          </a:lnRef>
          <a:fillRef idx="1">
            <a:schemeClr val="lt1"/>
          </a:fillRef>
          <a:effectRef idx="0">
            <a:schemeClr val="accent3"/>
          </a:effectRef>
          <a:fontRef idx="minor">
            <a:schemeClr val="dk1"/>
          </a:fontRef>
        </p:style>
        <p:txBody>
          <a:bodyPr rtlCol="0" anchor="ctr"/>
          <a:lstStyle/>
          <a:p>
            <a:pPr algn="dist">
              <a:lnSpc>
                <a:spcPts val="2500"/>
              </a:lnSpc>
            </a:pPr>
            <a:r>
              <a:rPr kumimoji="1" lang="ja-JP" altLang="en-US" sz="1600" b="1" u="sng" dirty="0">
                <a:latin typeface="BIZ UDPゴシック" panose="020B0400000000000000" pitchFamily="50" charset="-128"/>
                <a:ea typeface="BIZ UDPゴシック" panose="020B0400000000000000" pitchFamily="50" charset="-128"/>
                <a:cs typeface="メイリオ" panose="020B0604030504040204" pitchFamily="50" charset="-128"/>
              </a:rPr>
              <a:t>事業の方向性</a:t>
            </a:r>
          </a:p>
        </p:txBody>
      </p:sp>
      <p:sp>
        <p:nvSpPr>
          <p:cNvPr id="97" name="大かっこ 96"/>
          <p:cNvSpPr/>
          <p:nvPr/>
        </p:nvSpPr>
        <p:spPr>
          <a:xfrm>
            <a:off x="999538" y="5519733"/>
            <a:ext cx="9320231" cy="1208842"/>
          </a:xfrm>
          <a:prstGeom prst="bracketPair">
            <a:avLst>
              <a:gd name="adj" fmla="val 16641"/>
            </a:avLst>
          </a:prstGeom>
          <a:ln>
            <a:noFill/>
          </a:ln>
        </p:spPr>
        <p:txBody>
          <a:bodyPr wrap="square">
            <a:spAutoFit/>
          </a:bodyPr>
          <a:lstStyle/>
          <a:p>
            <a:pPr>
              <a:lnSpc>
                <a:spcPts val="1800"/>
              </a:lnSpc>
            </a:pPr>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自治会、住民グループなどに市町村を通じて苗木を無料で配付し、住民による地域の植樹活動を促進する。</a:t>
            </a:r>
            <a:endPar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endParaRPr>
          </a:p>
          <a:p>
            <a:pPr>
              <a:lnSpc>
                <a:spcPts val="1800"/>
              </a:lnSpc>
              <a:spcBef>
                <a:spcPts val="600"/>
              </a:spcBef>
            </a:pPr>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［配付対象］ </a:t>
            </a:r>
            <a:br>
              <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rPr>
            </a:br>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　多くの方の目にふれる場所（公園、学校、住宅地等）で地域の方々が協同で行う緑化活動</a:t>
            </a:r>
            <a:endPar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101" name="角丸四角形 100"/>
          <p:cNvSpPr/>
          <p:nvPr/>
        </p:nvSpPr>
        <p:spPr>
          <a:xfrm>
            <a:off x="11282992" y="5603709"/>
            <a:ext cx="606256" cy="307777"/>
          </a:xfrm>
          <a:prstGeom prst="roundRect">
            <a:avLst>
              <a:gd name="adj" fmla="val 0"/>
            </a:avLst>
          </a:prstGeom>
          <a:solidFill>
            <a:srgbClr val="0070C0"/>
          </a:solidFill>
          <a:ln>
            <a:noFill/>
          </a:ln>
          <a:effectLst/>
        </p:spPr>
        <p:style>
          <a:lnRef idx="2">
            <a:schemeClr val="accent3"/>
          </a:lnRef>
          <a:fillRef idx="1">
            <a:schemeClr val="lt1"/>
          </a:fillRef>
          <a:effectRef idx="0">
            <a:schemeClr val="accent3"/>
          </a:effectRef>
          <a:fontRef idx="minor">
            <a:schemeClr val="dk1"/>
          </a:fontRef>
        </p:style>
        <p:txBody>
          <a:bodyPr wrap="none" rtlCol="0" anchor="ctr">
            <a:spAutoFit/>
          </a:bodyPr>
          <a:lstStyle/>
          <a:p>
            <a:pPr algn="ctr"/>
            <a:r>
              <a:rPr lang="ja-JP" altLang="en-US" sz="1400" b="1" spc="-15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rPr>
              <a:t>委　託</a:t>
            </a:r>
            <a:endParaRPr kumimoji="1" lang="en-US" altLang="ja-JP" sz="1400" b="1" spc="-15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103" name="大かっこ 102"/>
          <p:cNvSpPr/>
          <p:nvPr/>
        </p:nvSpPr>
        <p:spPr>
          <a:xfrm>
            <a:off x="1031693" y="3871055"/>
            <a:ext cx="9332825" cy="1177141"/>
          </a:xfrm>
          <a:prstGeom prst="bracketPair">
            <a:avLst>
              <a:gd name="adj" fmla="val 13631"/>
            </a:avLst>
          </a:prstGeom>
          <a:ln>
            <a:noFill/>
          </a:ln>
        </p:spPr>
        <p:txBody>
          <a:bodyPr wrap="square">
            <a:spAutoFit/>
          </a:bodyPr>
          <a:lstStyle/>
          <a:p>
            <a:pPr>
              <a:lnSpc>
                <a:spcPts val="1800"/>
              </a:lnSpc>
            </a:pPr>
            <a:r>
              <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rPr>
              <a:t>PTA</a:t>
            </a:r>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や商店会などの地域団体が連携して行う花壇づくりや幼稚園等での植樹、芝生化などの緑化活動に対する助成を行う。</a:t>
            </a:r>
            <a:endPar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endParaRPr>
          </a:p>
          <a:p>
            <a:pPr>
              <a:lnSpc>
                <a:spcPts val="1800"/>
              </a:lnSpc>
              <a:spcBef>
                <a:spcPts val="600"/>
              </a:spcBef>
            </a:pPr>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［助成対象］ </a:t>
            </a:r>
            <a:br>
              <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rPr>
            </a:br>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　地域の緑化組織（地域住民、</a:t>
            </a:r>
            <a:r>
              <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rPr>
              <a:t>PTA</a:t>
            </a:r>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、民間企業等で構成）が協同で行う緑化活動</a:t>
            </a:r>
            <a:endPar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104" name="角丸四角形 103"/>
          <p:cNvSpPr/>
          <p:nvPr/>
        </p:nvSpPr>
        <p:spPr>
          <a:xfrm>
            <a:off x="11282992" y="4002592"/>
            <a:ext cx="606256" cy="307777"/>
          </a:xfrm>
          <a:prstGeom prst="roundRect">
            <a:avLst>
              <a:gd name="adj" fmla="val 0"/>
            </a:avLst>
          </a:prstGeom>
          <a:solidFill>
            <a:srgbClr val="0070C0"/>
          </a:solidFill>
          <a:ln>
            <a:noFill/>
          </a:ln>
          <a:effectLst/>
        </p:spPr>
        <p:style>
          <a:lnRef idx="2">
            <a:schemeClr val="accent3"/>
          </a:lnRef>
          <a:fillRef idx="1">
            <a:schemeClr val="lt1"/>
          </a:fillRef>
          <a:effectRef idx="0">
            <a:schemeClr val="accent3"/>
          </a:effectRef>
          <a:fontRef idx="minor">
            <a:schemeClr val="dk1"/>
          </a:fontRef>
        </p:style>
        <p:txBody>
          <a:bodyPr wrap="none" rtlCol="0" anchor="ctr">
            <a:spAutoFit/>
          </a:bodyPr>
          <a:lstStyle/>
          <a:p>
            <a:pPr algn="ctr"/>
            <a:r>
              <a:rPr lang="ja-JP" altLang="en-US" sz="1400" b="1" spc="-15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rPr>
              <a:t>助　成</a:t>
            </a:r>
            <a:endParaRPr kumimoji="1" lang="en-US" altLang="ja-JP" sz="1400" b="1" spc="-15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5" name="正方形/長方形 4">
            <a:extLst>
              <a:ext uri="{FF2B5EF4-FFF2-40B4-BE49-F238E27FC236}">
                <a16:creationId xmlns:a16="http://schemas.microsoft.com/office/drawing/2014/main" id="{FE172F4B-984A-3738-CC3C-D14C9DB19CD4}"/>
              </a:ext>
            </a:extLst>
          </p:cNvPr>
          <p:cNvSpPr/>
          <p:nvPr/>
        </p:nvSpPr>
        <p:spPr>
          <a:xfrm>
            <a:off x="426920" y="3504456"/>
            <a:ext cx="11736000" cy="5415858"/>
          </a:xfrm>
          <a:prstGeom prst="rect">
            <a:avLst/>
          </a:prstGeom>
          <a:noFill/>
          <a:ln w="15875">
            <a:solidFill>
              <a:schemeClr val="accent6">
                <a:lumMod val="75000"/>
              </a:schemeClr>
            </a:solidFill>
          </a:ln>
          <a:effectLst/>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sz="1500" b="1" spc="-150" dirty="0">
              <a:solidFill>
                <a:schemeClr val="bg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06" name="テキスト ボックス 105"/>
          <p:cNvSpPr txBox="1"/>
          <p:nvPr/>
        </p:nvSpPr>
        <p:spPr>
          <a:xfrm>
            <a:off x="426516" y="3504116"/>
            <a:ext cx="540000" cy="5415858"/>
          </a:xfrm>
          <a:prstGeom prst="rect">
            <a:avLst/>
          </a:prstGeom>
          <a:solidFill>
            <a:schemeClr val="accent6">
              <a:lumMod val="20000"/>
              <a:lumOff val="80000"/>
            </a:schemeClr>
          </a:solidFill>
          <a:ln w="15875">
            <a:solidFill>
              <a:schemeClr val="accent6">
                <a:lumMod val="75000"/>
              </a:schemeClr>
            </a:solidFill>
          </a:ln>
        </p:spPr>
        <p:txBody>
          <a:bodyPr vert="eaVert" wrap="square" rtlCol="0" anchor="ctr" anchorCtr="0">
            <a:normAutofit/>
          </a:bodyPr>
          <a:lstStyle/>
          <a:p>
            <a:pPr algn="ctr"/>
            <a:r>
              <a:rPr lang="ja-JP" altLang="en-US" sz="1600" b="1" dirty="0">
                <a:latin typeface="BIZ UDPゴシック" panose="020B0400000000000000" pitchFamily="50" charset="-128"/>
                <a:ea typeface="BIZ UDPゴシック" panose="020B0400000000000000" pitchFamily="50" charset="-128"/>
                <a:cs typeface="メイリオ" panose="020B0604030504040204" pitchFamily="50" charset="-128"/>
              </a:rPr>
              <a:t>令和７年度実施予定事業</a:t>
            </a:r>
            <a:endParaRPr lang="en-US" altLang="ja-JP" sz="1600" b="1" dirty="0">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32" name="角丸四角形 93">
            <a:extLst>
              <a:ext uri="{FF2B5EF4-FFF2-40B4-BE49-F238E27FC236}">
                <a16:creationId xmlns:a16="http://schemas.microsoft.com/office/drawing/2014/main" id="{0864CBAF-83AE-485F-9ACC-FDE6BBEF61CE}"/>
              </a:ext>
            </a:extLst>
          </p:cNvPr>
          <p:cNvSpPr/>
          <p:nvPr/>
        </p:nvSpPr>
        <p:spPr>
          <a:xfrm>
            <a:off x="969865" y="6778175"/>
            <a:ext cx="11196000" cy="324000"/>
          </a:xfrm>
          <a:prstGeom prst="roundRect">
            <a:avLst>
              <a:gd name="adj" fmla="val 0"/>
            </a:avLst>
          </a:prstGeom>
          <a:solidFill>
            <a:schemeClr val="accent6">
              <a:lumMod val="75000"/>
            </a:schemeClr>
          </a:solidFill>
          <a:ln>
            <a:solidFill>
              <a:schemeClr val="accent6">
                <a:lumMod val="75000"/>
              </a:schemeClr>
            </a:solidFill>
          </a:ln>
          <a:effectLst/>
        </p:spPr>
        <p:style>
          <a:lnRef idx="2">
            <a:schemeClr val="accent3"/>
          </a:lnRef>
          <a:fillRef idx="1">
            <a:schemeClr val="lt1"/>
          </a:fillRef>
          <a:effectRef idx="0">
            <a:schemeClr val="accent3"/>
          </a:effectRef>
          <a:fontRef idx="minor">
            <a:schemeClr val="dk1"/>
          </a:fontRef>
        </p:style>
        <p:txBody>
          <a:bodyPr bIns="72000" rtlCol="0" anchor="ctr">
            <a:noAutofit/>
          </a:bodyPr>
          <a:lstStyle/>
          <a:p>
            <a:pPr>
              <a:lnSpc>
                <a:spcPts val="2500"/>
              </a:lnSpc>
            </a:pPr>
            <a:r>
              <a:rPr lang="ja-JP" altLang="en-US" sz="1600" b="1" spc="30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rPr>
              <a:t>　自然環境保全事業</a:t>
            </a:r>
            <a:endParaRPr lang="zh-TW" altLang="en-US" sz="1600" b="1" spc="30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23" name="大かっこ 22">
            <a:extLst>
              <a:ext uri="{FF2B5EF4-FFF2-40B4-BE49-F238E27FC236}">
                <a16:creationId xmlns:a16="http://schemas.microsoft.com/office/drawing/2014/main" id="{FED4B075-E047-492F-A54A-C60AFDF30231}"/>
              </a:ext>
            </a:extLst>
          </p:cNvPr>
          <p:cNvSpPr/>
          <p:nvPr/>
        </p:nvSpPr>
        <p:spPr>
          <a:xfrm>
            <a:off x="1016525" y="7160448"/>
            <a:ext cx="9363159" cy="845552"/>
          </a:xfrm>
          <a:prstGeom prst="bracketPair">
            <a:avLst>
              <a:gd name="adj" fmla="val 13631"/>
            </a:avLst>
          </a:prstGeom>
          <a:ln>
            <a:noFill/>
          </a:ln>
        </p:spPr>
        <p:txBody>
          <a:bodyPr wrap="square">
            <a:spAutoFit/>
          </a:bodyPr>
          <a:lstStyle/>
          <a:p>
            <a:pPr>
              <a:lnSpc>
                <a:spcPts val="1800"/>
              </a:lnSpc>
            </a:pPr>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（１）大阪府レッドリストの改訂</a:t>
            </a:r>
            <a:endPar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endParaRPr>
          </a:p>
          <a:p>
            <a:pPr marL="182563">
              <a:lnSpc>
                <a:spcPts val="1800"/>
              </a:lnSpc>
            </a:pPr>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大阪府内における絶滅の恐れのある野生生物等の現状を把握し、環境アセスメントや普及啓発・保全活動等に活用するため、大阪府レッドリストを改訂する。</a:t>
            </a:r>
          </a:p>
        </p:txBody>
      </p:sp>
      <p:sp>
        <p:nvSpPr>
          <p:cNvPr id="24" name="角丸四角形 100">
            <a:extLst>
              <a:ext uri="{FF2B5EF4-FFF2-40B4-BE49-F238E27FC236}">
                <a16:creationId xmlns:a16="http://schemas.microsoft.com/office/drawing/2014/main" id="{31F3C12F-580D-4434-B01F-1075EACB6E75}"/>
              </a:ext>
            </a:extLst>
          </p:cNvPr>
          <p:cNvSpPr/>
          <p:nvPr/>
        </p:nvSpPr>
        <p:spPr>
          <a:xfrm>
            <a:off x="11267156" y="7248872"/>
            <a:ext cx="651006" cy="295406"/>
          </a:xfrm>
          <a:prstGeom prst="roundRect">
            <a:avLst>
              <a:gd name="adj" fmla="val 0"/>
            </a:avLst>
          </a:prstGeom>
          <a:solidFill>
            <a:srgbClr val="0070C0"/>
          </a:solidFill>
          <a:ln>
            <a:noFill/>
          </a:ln>
          <a:effectLst/>
        </p:spPr>
        <p:style>
          <a:lnRef idx="2">
            <a:schemeClr val="accent3"/>
          </a:lnRef>
          <a:fillRef idx="1">
            <a:schemeClr val="lt1"/>
          </a:fillRef>
          <a:effectRef idx="0">
            <a:schemeClr val="accent3"/>
          </a:effectRef>
          <a:fontRef idx="minor">
            <a:schemeClr val="dk1"/>
          </a:fontRef>
        </p:style>
        <p:txBody>
          <a:bodyPr wrap="none" rtlCol="0" anchor="ctr"/>
          <a:lstStyle/>
          <a:p>
            <a:pPr algn="ctr"/>
            <a:r>
              <a:rPr lang="ja-JP" altLang="en-US" sz="1400" b="1" spc="-15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rPr>
              <a:t>委　託</a:t>
            </a:r>
            <a:endParaRPr kumimoji="1" lang="en-US" altLang="ja-JP" sz="1400" b="1" spc="-150" dirty="0">
              <a:solidFill>
                <a:schemeClr val="bg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
        <p:nvSpPr>
          <p:cNvPr id="26" name="大かっこ 25">
            <a:extLst>
              <a:ext uri="{FF2B5EF4-FFF2-40B4-BE49-F238E27FC236}">
                <a16:creationId xmlns:a16="http://schemas.microsoft.com/office/drawing/2014/main" id="{A601F61F-4980-4CD2-BEDB-CC45DD8D58B1}"/>
              </a:ext>
            </a:extLst>
          </p:cNvPr>
          <p:cNvSpPr/>
          <p:nvPr/>
        </p:nvSpPr>
        <p:spPr>
          <a:xfrm>
            <a:off x="1000407" y="8006000"/>
            <a:ext cx="9721080" cy="845552"/>
          </a:xfrm>
          <a:prstGeom prst="bracketPair">
            <a:avLst>
              <a:gd name="adj" fmla="val 13631"/>
            </a:avLst>
          </a:prstGeom>
          <a:ln>
            <a:noFill/>
          </a:ln>
        </p:spPr>
        <p:txBody>
          <a:bodyPr wrap="square">
            <a:spAutoFit/>
          </a:bodyPr>
          <a:lstStyle/>
          <a:p>
            <a:pPr>
              <a:lnSpc>
                <a:spcPts val="1800"/>
              </a:lnSpc>
            </a:pPr>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（２）特定外来生物防除行動の促進</a:t>
            </a:r>
            <a:endParaRPr lang="en-US" altLang="ja-JP" sz="1600" dirty="0">
              <a:latin typeface="BIZ UDPゴシック" panose="020B0400000000000000" pitchFamily="50" charset="-128"/>
              <a:ea typeface="BIZ UDPゴシック" panose="020B0400000000000000" pitchFamily="50" charset="-128"/>
              <a:cs typeface="メイリオ" panose="020B0604030504040204" pitchFamily="50" charset="-128"/>
            </a:endParaRPr>
          </a:p>
          <a:p>
            <a:pPr marL="182563">
              <a:lnSpc>
                <a:spcPts val="1800"/>
              </a:lnSpc>
            </a:pPr>
            <a:r>
              <a:rPr lang="ja-JP" altLang="en-US" sz="1600" dirty="0">
                <a:latin typeface="BIZ UDPゴシック" panose="020B0400000000000000" pitchFamily="50" charset="-128"/>
                <a:ea typeface="BIZ UDPゴシック" panose="020B0400000000000000" pitchFamily="50" charset="-128"/>
                <a:cs typeface="メイリオ" panose="020B0604030504040204" pitchFamily="50" charset="-128"/>
              </a:rPr>
              <a:t>特定外来生物への理解促進を図るため、府内で被害が拡大している特定外来生物のクビアカツヤカミキリを題材に、捕獲大会及び講習会を開催する。</a:t>
            </a:r>
          </a:p>
        </p:txBody>
      </p:sp>
      <p:sp>
        <p:nvSpPr>
          <p:cNvPr id="4" name="角丸四角形 100">
            <a:extLst>
              <a:ext uri="{FF2B5EF4-FFF2-40B4-BE49-F238E27FC236}">
                <a16:creationId xmlns:a16="http://schemas.microsoft.com/office/drawing/2014/main" id="{06BC24DC-DFFD-8E8A-505F-CAB0F57E551C}"/>
              </a:ext>
            </a:extLst>
          </p:cNvPr>
          <p:cNvSpPr/>
          <p:nvPr/>
        </p:nvSpPr>
        <p:spPr>
          <a:xfrm>
            <a:off x="3304456" y="6796280"/>
            <a:ext cx="651006" cy="295406"/>
          </a:xfrm>
          <a:prstGeom prst="roundRect">
            <a:avLst>
              <a:gd name="adj" fmla="val 0"/>
            </a:avLst>
          </a:prstGeom>
          <a:noFill/>
          <a:ln>
            <a:noFill/>
          </a:ln>
          <a:effectLst/>
        </p:spPr>
        <p:style>
          <a:lnRef idx="2">
            <a:schemeClr val="accent3"/>
          </a:lnRef>
          <a:fillRef idx="1">
            <a:schemeClr val="lt1"/>
          </a:fillRef>
          <a:effectRef idx="0">
            <a:schemeClr val="accent3"/>
          </a:effectRef>
          <a:fontRef idx="minor">
            <a:schemeClr val="dk1"/>
          </a:fontRef>
        </p:style>
        <p:txBody>
          <a:bodyPr wrap="none" rtlCol="0" anchor="ctr"/>
          <a:lstStyle/>
          <a:p>
            <a:pPr algn="ctr"/>
            <a:r>
              <a:rPr lang="en-US" altLang="ja-JP" sz="1100" spc="-1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a:t>
            </a:r>
            <a:r>
              <a:rPr lang="ja-JP" altLang="en-US" sz="1100" spc="-1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rPr>
              <a:t>新規</a:t>
            </a:r>
            <a:endParaRPr kumimoji="1" lang="en-US" altLang="ja-JP" sz="1100" spc="-150" dirty="0">
              <a:solidFill>
                <a:schemeClr val="tx1"/>
              </a:solidFill>
              <a:latin typeface="BIZ UDPゴシック" panose="020B0400000000000000" pitchFamily="50" charset="-128"/>
              <a:ea typeface="BIZ UDPゴシック" panose="020B0400000000000000" pitchFamily="50" charset="-128"/>
              <a:cs typeface="メイリオ" panose="020B0604030504040204" pitchFamily="50" charset="-128"/>
            </a:endParaRPr>
          </a:p>
        </p:txBody>
      </p:sp>
    </p:spTree>
    <p:extLst>
      <p:ext uri="{BB962C8B-B14F-4D97-AF65-F5344CB8AC3E}">
        <p14:creationId xmlns:p14="http://schemas.microsoft.com/office/powerpoint/2010/main" val="287917502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effectLst/>
      </a:spPr>
      <a:bodyPr rtlCol="0" anchor="ctr"/>
      <a:lstStyle>
        <a:defPPr algn="ctr">
          <a:defRPr kumimoji="1" sz="1500" b="1" spc="-150" dirty="0" smtClean="0">
            <a:solidFill>
              <a:schemeClr val="bg1"/>
            </a:solidFill>
            <a:latin typeface="メイリオ" panose="020B0604030504040204" pitchFamily="50" charset="-128"/>
            <a:ea typeface="メイリオ" panose="020B0604030504040204" pitchFamily="50" charset="-128"/>
            <a:cs typeface="メイリオ" panose="020B0604030504040204" pitchFamily="50" charset="-128"/>
          </a:defRPr>
        </a:defPPr>
      </a:lstStyle>
      <a:style>
        <a:lnRef idx="2">
          <a:schemeClr val="accent3"/>
        </a:lnRef>
        <a:fillRef idx="1">
          <a:schemeClr val="lt1"/>
        </a:fillRef>
        <a:effectRef idx="0">
          <a:schemeClr val="accent3"/>
        </a:effectRef>
        <a:fontRef idx="minor">
          <a:schemeClr val="dk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378</Words>
  <Application>Microsoft Office PowerPoint</Application>
  <PresentationFormat>A3 297x420 mm</PresentationFormat>
  <Paragraphs>25</Paragraphs>
  <Slides>1</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BIZ UDPゴシック</vt:lpstr>
      <vt:lpstr>メイリオ</vt:lpstr>
      <vt:lpstr>Arial</vt:lpstr>
      <vt:lpstr>Calibri</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2024-11-06T09:36:05Z</dcterms:created>
  <dcterms:modified xsi:type="dcterms:W3CDTF">2024-11-06T09:36:24Z</dcterms:modified>
</cp:coreProperties>
</file>