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2" r:id="rId2"/>
  </p:sldIdLst>
  <p:sldSz cx="9601200" cy="12801600" type="A3"/>
  <p:notesSz cx="6807200" cy="9939338"/>
  <p:defaultTextStyle>
    <a:defPPr>
      <a:defRPr lang="ja-JP"/>
    </a:defPPr>
    <a:lvl1pPr marL="0" algn="l" defTabSz="1279998" rtl="0" eaLnBrk="1" latinLnBrk="0" hangingPunct="1">
      <a:defRPr kumimoji="1" sz="2500" kern="1200">
        <a:solidFill>
          <a:schemeClr val="tx1"/>
        </a:solidFill>
        <a:latin typeface="+mn-lt"/>
        <a:ea typeface="+mn-ea"/>
        <a:cs typeface="+mn-cs"/>
      </a:defRPr>
    </a:lvl1pPr>
    <a:lvl2pPr marL="639999" algn="l" defTabSz="1279998" rtl="0" eaLnBrk="1" latinLnBrk="0" hangingPunct="1">
      <a:defRPr kumimoji="1" sz="2500" kern="1200">
        <a:solidFill>
          <a:schemeClr val="tx1"/>
        </a:solidFill>
        <a:latin typeface="+mn-lt"/>
        <a:ea typeface="+mn-ea"/>
        <a:cs typeface="+mn-cs"/>
      </a:defRPr>
    </a:lvl2pPr>
    <a:lvl3pPr marL="1279998" algn="l" defTabSz="1279998" rtl="0" eaLnBrk="1" latinLnBrk="0" hangingPunct="1">
      <a:defRPr kumimoji="1" sz="2500" kern="1200">
        <a:solidFill>
          <a:schemeClr val="tx1"/>
        </a:solidFill>
        <a:latin typeface="+mn-lt"/>
        <a:ea typeface="+mn-ea"/>
        <a:cs typeface="+mn-cs"/>
      </a:defRPr>
    </a:lvl3pPr>
    <a:lvl4pPr marL="1919997" algn="l" defTabSz="1279998" rtl="0" eaLnBrk="1" latinLnBrk="0" hangingPunct="1">
      <a:defRPr kumimoji="1" sz="2500" kern="1200">
        <a:solidFill>
          <a:schemeClr val="tx1"/>
        </a:solidFill>
        <a:latin typeface="+mn-lt"/>
        <a:ea typeface="+mn-ea"/>
        <a:cs typeface="+mn-cs"/>
      </a:defRPr>
    </a:lvl4pPr>
    <a:lvl5pPr marL="2559996" algn="l" defTabSz="1279998" rtl="0" eaLnBrk="1" latinLnBrk="0" hangingPunct="1">
      <a:defRPr kumimoji="1" sz="2500" kern="1200">
        <a:solidFill>
          <a:schemeClr val="tx1"/>
        </a:solidFill>
        <a:latin typeface="+mn-lt"/>
        <a:ea typeface="+mn-ea"/>
        <a:cs typeface="+mn-cs"/>
      </a:defRPr>
    </a:lvl5pPr>
    <a:lvl6pPr marL="3199995" algn="l" defTabSz="1279998" rtl="0" eaLnBrk="1" latinLnBrk="0" hangingPunct="1">
      <a:defRPr kumimoji="1" sz="2500" kern="1200">
        <a:solidFill>
          <a:schemeClr val="tx1"/>
        </a:solidFill>
        <a:latin typeface="+mn-lt"/>
        <a:ea typeface="+mn-ea"/>
        <a:cs typeface="+mn-cs"/>
      </a:defRPr>
    </a:lvl6pPr>
    <a:lvl7pPr marL="3839995" algn="l" defTabSz="1279998" rtl="0" eaLnBrk="1" latinLnBrk="0" hangingPunct="1">
      <a:defRPr kumimoji="1" sz="2500" kern="1200">
        <a:solidFill>
          <a:schemeClr val="tx1"/>
        </a:solidFill>
        <a:latin typeface="+mn-lt"/>
        <a:ea typeface="+mn-ea"/>
        <a:cs typeface="+mn-cs"/>
      </a:defRPr>
    </a:lvl7pPr>
    <a:lvl8pPr marL="4479993" algn="l" defTabSz="1279998" rtl="0" eaLnBrk="1" latinLnBrk="0" hangingPunct="1">
      <a:defRPr kumimoji="1" sz="2500" kern="1200">
        <a:solidFill>
          <a:schemeClr val="tx1"/>
        </a:solidFill>
        <a:latin typeface="+mn-lt"/>
        <a:ea typeface="+mn-ea"/>
        <a:cs typeface="+mn-cs"/>
      </a:defRPr>
    </a:lvl8pPr>
    <a:lvl9pPr marL="5119992" algn="l" defTabSz="1279998"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userDrawn="1">
          <p15:clr>
            <a:srgbClr val="A4A3A4"/>
          </p15:clr>
        </p15:guide>
        <p15:guide id="2" pos="30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26" autoAdjust="0"/>
    <p:restoredTop sz="96395" autoAdjust="0"/>
  </p:normalViewPr>
  <p:slideViewPr>
    <p:cSldViewPr>
      <p:cViewPr varScale="1">
        <p:scale>
          <a:sx n="34" d="100"/>
          <a:sy n="34" d="100"/>
        </p:scale>
        <p:origin x="1340" y="56"/>
      </p:cViewPr>
      <p:guideLst>
        <p:guide orient="horz" pos="4032"/>
        <p:guide pos="3025"/>
      </p:guideLst>
    </p:cSldViewPr>
  </p:slideViewPr>
  <p:notesTextViewPr>
    <p:cViewPr>
      <p:scale>
        <a:sx n="1" d="1"/>
        <a:sy n="1" d="1"/>
      </p:scale>
      <p:origin x="0" y="0"/>
    </p:cViewPr>
  </p:notesTextViewPr>
  <p:sorterViewPr>
    <p:cViewPr>
      <p:scale>
        <a:sx n="146" d="100"/>
        <a:sy n="14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CDDB2355-4692-444A-801C-088790ACA373}" type="datetimeFigureOut">
              <a:rPr kumimoji="1" lang="ja-JP" altLang="en-US" smtClean="0"/>
              <a:t>2024/11/6</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A20F0E35-1330-4F1E-8C2F-2679904FD523}" type="slidenum">
              <a:rPr kumimoji="1" lang="ja-JP" altLang="en-US" smtClean="0"/>
              <a:t>‹#›</a:t>
            </a:fld>
            <a:endParaRPr kumimoji="1" lang="ja-JP" altLang="en-US"/>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284" rtl="0" eaLnBrk="1" latinLnBrk="0" hangingPunct="1">
      <a:defRPr kumimoji="1" sz="1200" kern="1200">
        <a:solidFill>
          <a:schemeClr val="tx1"/>
        </a:solidFill>
        <a:latin typeface="+mn-lt"/>
        <a:ea typeface="+mn-ea"/>
        <a:cs typeface="+mn-cs"/>
      </a:defRPr>
    </a:lvl1pPr>
    <a:lvl2pPr marL="457143" algn="l" defTabSz="914284" rtl="0" eaLnBrk="1" latinLnBrk="0" hangingPunct="1">
      <a:defRPr kumimoji="1" sz="1200" kern="1200">
        <a:solidFill>
          <a:schemeClr val="tx1"/>
        </a:solidFill>
        <a:latin typeface="+mn-lt"/>
        <a:ea typeface="+mn-ea"/>
        <a:cs typeface="+mn-cs"/>
      </a:defRPr>
    </a:lvl2pPr>
    <a:lvl3pPr marL="914284" algn="l" defTabSz="914284" rtl="0" eaLnBrk="1" latinLnBrk="0" hangingPunct="1">
      <a:defRPr kumimoji="1" sz="1200" kern="1200">
        <a:solidFill>
          <a:schemeClr val="tx1"/>
        </a:solidFill>
        <a:latin typeface="+mn-lt"/>
        <a:ea typeface="+mn-ea"/>
        <a:cs typeface="+mn-cs"/>
      </a:defRPr>
    </a:lvl3pPr>
    <a:lvl4pPr marL="1371427" algn="l" defTabSz="914284" rtl="0" eaLnBrk="1" latinLnBrk="0" hangingPunct="1">
      <a:defRPr kumimoji="1" sz="1200" kern="1200">
        <a:solidFill>
          <a:schemeClr val="tx1"/>
        </a:solidFill>
        <a:latin typeface="+mn-lt"/>
        <a:ea typeface="+mn-ea"/>
        <a:cs typeface="+mn-cs"/>
      </a:defRPr>
    </a:lvl4pPr>
    <a:lvl5pPr marL="1828568" algn="l" defTabSz="914284" rtl="0" eaLnBrk="1" latinLnBrk="0" hangingPunct="1">
      <a:defRPr kumimoji="1" sz="1200" kern="1200">
        <a:solidFill>
          <a:schemeClr val="tx1"/>
        </a:solidFill>
        <a:latin typeface="+mn-lt"/>
        <a:ea typeface="+mn-ea"/>
        <a:cs typeface="+mn-cs"/>
      </a:defRPr>
    </a:lvl5pPr>
    <a:lvl6pPr marL="2285711" algn="l" defTabSz="914284" rtl="0" eaLnBrk="1" latinLnBrk="0" hangingPunct="1">
      <a:defRPr kumimoji="1" sz="1200" kern="1200">
        <a:solidFill>
          <a:schemeClr val="tx1"/>
        </a:solidFill>
        <a:latin typeface="+mn-lt"/>
        <a:ea typeface="+mn-ea"/>
        <a:cs typeface="+mn-cs"/>
      </a:defRPr>
    </a:lvl6pPr>
    <a:lvl7pPr marL="2742853" algn="l" defTabSz="914284" rtl="0" eaLnBrk="1" latinLnBrk="0" hangingPunct="1">
      <a:defRPr kumimoji="1" sz="1200" kern="1200">
        <a:solidFill>
          <a:schemeClr val="tx1"/>
        </a:solidFill>
        <a:latin typeface="+mn-lt"/>
        <a:ea typeface="+mn-ea"/>
        <a:cs typeface="+mn-cs"/>
      </a:defRPr>
    </a:lvl7pPr>
    <a:lvl8pPr marL="3199995" algn="l" defTabSz="914284" rtl="0" eaLnBrk="1" latinLnBrk="0" hangingPunct="1">
      <a:defRPr kumimoji="1" sz="1200" kern="1200">
        <a:solidFill>
          <a:schemeClr val="tx1"/>
        </a:solidFill>
        <a:latin typeface="+mn-lt"/>
        <a:ea typeface="+mn-ea"/>
        <a:cs typeface="+mn-cs"/>
      </a:defRPr>
    </a:lvl8pPr>
    <a:lvl9pPr marL="3657137" algn="l" defTabSz="91428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06600" y="746125"/>
            <a:ext cx="27940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a:p>
        </p:txBody>
      </p:sp>
    </p:spTree>
    <p:extLst>
      <p:ext uri="{BB962C8B-B14F-4D97-AF65-F5344CB8AC3E}">
        <p14:creationId xmlns:p14="http://schemas.microsoft.com/office/powerpoint/2010/main" val="1408132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94" y="3976807"/>
            <a:ext cx="8161019" cy="2744047"/>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40185" y="7254240"/>
            <a:ext cx="6720841" cy="3271520"/>
          </a:xfrm>
        </p:spPr>
        <p:txBody>
          <a:bodyPr/>
          <a:lstStyle>
            <a:lvl1pPr marL="0" indent="0" algn="ctr">
              <a:buNone/>
              <a:defRPr>
                <a:solidFill>
                  <a:schemeClr val="tx1">
                    <a:tint val="75000"/>
                  </a:schemeClr>
                </a:solidFill>
              </a:defRPr>
            </a:lvl1pPr>
            <a:lvl2pPr marL="461208" indent="0" algn="ctr">
              <a:buNone/>
              <a:defRPr>
                <a:solidFill>
                  <a:schemeClr val="tx1">
                    <a:tint val="75000"/>
                  </a:schemeClr>
                </a:solidFill>
              </a:defRPr>
            </a:lvl2pPr>
            <a:lvl3pPr marL="922417" indent="0" algn="ctr">
              <a:buNone/>
              <a:defRPr>
                <a:solidFill>
                  <a:schemeClr val="tx1">
                    <a:tint val="75000"/>
                  </a:schemeClr>
                </a:solidFill>
              </a:defRPr>
            </a:lvl3pPr>
            <a:lvl4pPr marL="1383625" indent="0" algn="ctr">
              <a:buNone/>
              <a:defRPr>
                <a:solidFill>
                  <a:schemeClr val="tx1">
                    <a:tint val="75000"/>
                  </a:schemeClr>
                </a:solidFill>
              </a:defRPr>
            </a:lvl4pPr>
            <a:lvl5pPr marL="1844833" indent="0" algn="ctr">
              <a:buNone/>
              <a:defRPr>
                <a:solidFill>
                  <a:schemeClr val="tx1">
                    <a:tint val="75000"/>
                  </a:schemeClr>
                </a:solidFill>
              </a:defRPr>
            </a:lvl5pPr>
            <a:lvl6pPr marL="2306041" indent="0" algn="ctr">
              <a:buNone/>
              <a:defRPr>
                <a:solidFill>
                  <a:schemeClr val="tx1">
                    <a:tint val="75000"/>
                  </a:schemeClr>
                </a:solidFill>
              </a:defRPr>
            </a:lvl6pPr>
            <a:lvl7pPr marL="2767250" indent="0" algn="ctr">
              <a:buNone/>
              <a:defRPr>
                <a:solidFill>
                  <a:schemeClr val="tx1">
                    <a:tint val="75000"/>
                  </a:schemeClr>
                </a:solidFill>
              </a:defRPr>
            </a:lvl7pPr>
            <a:lvl8pPr marL="3228458" indent="0" algn="ctr">
              <a:buNone/>
              <a:defRPr>
                <a:solidFill>
                  <a:schemeClr val="tx1">
                    <a:tint val="75000"/>
                  </a:schemeClr>
                </a:solidFill>
              </a:defRPr>
            </a:lvl8pPr>
            <a:lvl9pPr marL="3689666"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0870" y="512673"/>
            <a:ext cx="2160270" cy="1092284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80061" y="512673"/>
            <a:ext cx="6320790" cy="1092284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33" y="8226223"/>
            <a:ext cx="8161019" cy="2542540"/>
          </a:xfrm>
        </p:spPr>
        <p:txBody>
          <a:bodyPr anchor="t"/>
          <a:lstStyle>
            <a:lvl1pPr algn="l">
              <a:defRPr sz="4036"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58433" y="5425868"/>
            <a:ext cx="8161019" cy="2800349"/>
          </a:xfrm>
        </p:spPr>
        <p:txBody>
          <a:bodyPr anchor="b"/>
          <a:lstStyle>
            <a:lvl1pPr marL="0" indent="0">
              <a:buNone/>
              <a:defRPr sz="2018">
                <a:solidFill>
                  <a:schemeClr val="tx1">
                    <a:tint val="75000"/>
                  </a:schemeClr>
                </a:solidFill>
              </a:defRPr>
            </a:lvl1pPr>
            <a:lvl2pPr marL="461208" indent="0">
              <a:buNone/>
              <a:defRPr sz="1802">
                <a:solidFill>
                  <a:schemeClr val="tx1">
                    <a:tint val="75000"/>
                  </a:schemeClr>
                </a:solidFill>
              </a:defRPr>
            </a:lvl2pPr>
            <a:lvl3pPr marL="922417" indent="0">
              <a:buNone/>
              <a:defRPr sz="1586">
                <a:solidFill>
                  <a:schemeClr val="tx1">
                    <a:tint val="75000"/>
                  </a:schemeClr>
                </a:solidFill>
              </a:defRPr>
            </a:lvl3pPr>
            <a:lvl4pPr marL="1383625" indent="0">
              <a:buNone/>
              <a:defRPr sz="1442">
                <a:solidFill>
                  <a:schemeClr val="tx1">
                    <a:tint val="75000"/>
                  </a:schemeClr>
                </a:solidFill>
              </a:defRPr>
            </a:lvl4pPr>
            <a:lvl5pPr marL="1844833" indent="0">
              <a:buNone/>
              <a:defRPr sz="1442">
                <a:solidFill>
                  <a:schemeClr val="tx1">
                    <a:tint val="75000"/>
                  </a:schemeClr>
                </a:solidFill>
              </a:defRPr>
            </a:lvl5pPr>
            <a:lvl6pPr marL="2306041" indent="0">
              <a:buNone/>
              <a:defRPr sz="1442">
                <a:solidFill>
                  <a:schemeClr val="tx1">
                    <a:tint val="75000"/>
                  </a:schemeClr>
                </a:solidFill>
              </a:defRPr>
            </a:lvl6pPr>
            <a:lvl7pPr marL="2767250" indent="0">
              <a:buNone/>
              <a:defRPr sz="1442">
                <a:solidFill>
                  <a:schemeClr val="tx1">
                    <a:tint val="75000"/>
                  </a:schemeClr>
                </a:solidFill>
              </a:defRPr>
            </a:lvl7pPr>
            <a:lvl8pPr marL="3228458" indent="0">
              <a:buNone/>
              <a:defRPr sz="1442">
                <a:solidFill>
                  <a:schemeClr val="tx1">
                    <a:tint val="75000"/>
                  </a:schemeClr>
                </a:solidFill>
              </a:defRPr>
            </a:lvl8pPr>
            <a:lvl9pPr marL="3689666" indent="0">
              <a:buNone/>
              <a:defRPr sz="144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80060" y="2987041"/>
            <a:ext cx="4240530" cy="8448464"/>
          </a:xfrm>
        </p:spPr>
        <p:txBody>
          <a:bodyPr/>
          <a:lstStyle>
            <a:lvl1pPr>
              <a:defRPr sz="2811"/>
            </a:lvl1pPr>
            <a:lvl2pPr>
              <a:defRPr sz="2450"/>
            </a:lvl2pPr>
            <a:lvl3pPr>
              <a:defRPr sz="2018"/>
            </a:lvl3pPr>
            <a:lvl4pPr>
              <a:defRPr sz="1802"/>
            </a:lvl4pPr>
            <a:lvl5pPr>
              <a:defRPr sz="1802"/>
            </a:lvl5pPr>
            <a:lvl6pPr>
              <a:defRPr sz="1802"/>
            </a:lvl6pPr>
            <a:lvl7pPr>
              <a:defRPr sz="1802"/>
            </a:lvl7pPr>
            <a:lvl8pPr>
              <a:defRPr sz="1802"/>
            </a:lvl8pPr>
            <a:lvl9pPr>
              <a:defRPr sz="180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880610" y="2987041"/>
            <a:ext cx="4240530" cy="8448464"/>
          </a:xfrm>
        </p:spPr>
        <p:txBody>
          <a:bodyPr/>
          <a:lstStyle>
            <a:lvl1pPr>
              <a:defRPr sz="2811"/>
            </a:lvl1pPr>
            <a:lvl2pPr>
              <a:defRPr sz="2450"/>
            </a:lvl2pPr>
            <a:lvl3pPr>
              <a:defRPr sz="2018"/>
            </a:lvl3pPr>
            <a:lvl4pPr>
              <a:defRPr sz="1802"/>
            </a:lvl4pPr>
            <a:lvl5pPr>
              <a:defRPr sz="1802"/>
            </a:lvl5pPr>
            <a:lvl6pPr>
              <a:defRPr sz="1802"/>
            </a:lvl6pPr>
            <a:lvl7pPr>
              <a:defRPr sz="1802"/>
            </a:lvl7pPr>
            <a:lvl8pPr>
              <a:defRPr sz="1802"/>
            </a:lvl8pPr>
            <a:lvl9pPr>
              <a:defRPr sz="180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80066" y="2865558"/>
            <a:ext cx="4242197" cy="1194223"/>
          </a:xfrm>
        </p:spPr>
        <p:txBody>
          <a:bodyPr anchor="b"/>
          <a:lstStyle>
            <a:lvl1pPr marL="0" indent="0">
              <a:buNone/>
              <a:defRPr sz="2450" b="1"/>
            </a:lvl1pPr>
            <a:lvl2pPr marL="461208" indent="0">
              <a:buNone/>
              <a:defRPr sz="2018" b="1"/>
            </a:lvl2pPr>
            <a:lvl3pPr marL="922417" indent="0">
              <a:buNone/>
              <a:defRPr sz="1802" b="1"/>
            </a:lvl3pPr>
            <a:lvl4pPr marL="1383625" indent="0">
              <a:buNone/>
              <a:defRPr sz="1586" b="1"/>
            </a:lvl4pPr>
            <a:lvl5pPr marL="1844833" indent="0">
              <a:buNone/>
              <a:defRPr sz="1586" b="1"/>
            </a:lvl5pPr>
            <a:lvl6pPr marL="2306041" indent="0">
              <a:buNone/>
              <a:defRPr sz="1586" b="1"/>
            </a:lvl6pPr>
            <a:lvl7pPr marL="2767250" indent="0">
              <a:buNone/>
              <a:defRPr sz="1586" b="1"/>
            </a:lvl7pPr>
            <a:lvl8pPr marL="3228458" indent="0">
              <a:buNone/>
              <a:defRPr sz="1586" b="1"/>
            </a:lvl8pPr>
            <a:lvl9pPr marL="3689666" indent="0">
              <a:buNone/>
              <a:defRPr sz="1586"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80066" y="4059772"/>
            <a:ext cx="4242197" cy="7375737"/>
          </a:xfrm>
        </p:spPr>
        <p:txBody>
          <a:bodyPr/>
          <a:lstStyle>
            <a:lvl1pPr>
              <a:defRPr sz="2450"/>
            </a:lvl1pPr>
            <a:lvl2pPr>
              <a:defRPr sz="2018"/>
            </a:lvl2pPr>
            <a:lvl3pPr>
              <a:defRPr sz="1802"/>
            </a:lvl3pPr>
            <a:lvl4pPr>
              <a:defRPr sz="1586"/>
            </a:lvl4pPr>
            <a:lvl5pPr>
              <a:defRPr sz="1586"/>
            </a:lvl5pPr>
            <a:lvl6pPr>
              <a:defRPr sz="1586"/>
            </a:lvl6pPr>
            <a:lvl7pPr>
              <a:defRPr sz="1586"/>
            </a:lvl7pPr>
            <a:lvl8pPr>
              <a:defRPr sz="1586"/>
            </a:lvl8pPr>
            <a:lvl9pPr>
              <a:defRPr sz="15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877279" y="2865558"/>
            <a:ext cx="4243863" cy="1194223"/>
          </a:xfrm>
        </p:spPr>
        <p:txBody>
          <a:bodyPr anchor="b"/>
          <a:lstStyle>
            <a:lvl1pPr marL="0" indent="0">
              <a:buNone/>
              <a:defRPr sz="2450" b="1"/>
            </a:lvl1pPr>
            <a:lvl2pPr marL="461208" indent="0">
              <a:buNone/>
              <a:defRPr sz="2018" b="1"/>
            </a:lvl2pPr>
            <a:lvl3pPr marL="922417" indent="0">
              <a:buNone/>
              <a:defRPr sz="1802" b="1"/>
            </a:lvl3pPr>
            <a:lvl4pPr marL="1383625" indent="0">
              <a:buNone/>
              <a:defRPr sz="1586" b="1"/>
            </a:lvl4pPr>
            <a:lvl5pPr marL="1844833" indent="0">
              <a:buNone/>
              <a:defRPr sz="1586" b="1"/>
            </a:lvl5pPr>
            <a:lvl6pPr marL="2306041" indent="0">
              <a:buNone/>
              <a:defRPr sz="1586" b="1"/>
            </a:lvl6pPr>
            <a:lvl7pPr marL="2767250" indent="0">
              <a:buNone/>
              <a:defRPr sz="1586" b="1"/>
            </a:lvl7pPr>
            <a:lvl8pPr marL="3228458" indent="0">
              <a:buNone/>
              <a:defRPr sz="1586" b="1"/>
            </a:lvl8pPr>
            <a:lvl9pPr marL="3689666" indent="0">
              <a:buNone/>
              <a:defRPr sz="1586"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877279" y="4059772"/>
            <a:ext cx="4243863" cy="7375737"/>
          </a:xfrm>
        </p:spPr>
        <p:txBody>
          <a:bodyPr/>
          <a:lstStyle>
            <a:lvl1pPr>
              <a:defRPr sz="2450"/>
            </a:lvl1pPr>
            <a:lvl2pPr>
              <a:defRPr sz="2018"/>
            </a:lvl2pPr>
            <a:lvl3pPr>
              <a:defRPr sz="1802"/>
            </a:lvl3pPr>
            <a:lvl4pPr>
              <a:defRPr sz="1586"/>
            </a:lvl4pPr>
            <a:lvl5pPr>
              <a:defRPr sz="1586"/>
            </a:lvl5pPr>
            <a:lvl6pPr>
              <a:defRPr sz="1586"/>
            </a:lvl6pPr>
            <a:lvl7pPr>
              <a:defRPr sz="1586"/>
            </a:lvl7pPr>
            <a:lvl8pPr>
              <a:defRPr sz="1586"/>
            </a:lvl8pPr>
            <a:lvl9pPr>
              <a:defRPr sz="15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4" y="509693"/>
            <a:ext cx="3158729" cy="2169160"/>
          </a:xfrm>
        </p:spPr>
        <p:txBody>
          <a:bodyPr anchor="b"/>
          <a:lstStyle>
            <a:lvl1pPr algn="l">
              <a:defRPr sz="2018"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753808" y="509697"/>
            <a:ext cx="5367337" cy="10925811"/>
          </a:xfrm>
        </p:spPr>
        <p:txBody>
          <a:bodyPr/>
          <a:lstStyle>
            <a:lvl1pPr>
              <a:defRPr sz="3243"/>
            </a:lvl1pPr>
            <a:lvl2pPr>
              <a:defRPr sz="2811"/>
            </a:lvl2pPr>
            <a:lvl3pPr>
              <a:defRPr sz="2450"/>
            </a:lvl3pPr>
            <a:lvl4pPr>
              <a:defRPr sz="2018"/>
            </a:lvl4pPr>
            <a:lvl5pPr>
              <a:defRPr sz="2018"/>
            </a:lvl5pPr>
            <a:lvl6pPr>
              <a:defRPr sz="2018"/>
            </a:lvl6pPr>
            <a:lvl7pPr>
              <a:defRPr sz="2018"/>
            </a:lvl7pPr>
            <a:lvl8pPr>
              <a:defRPr sz="2018"/>
            </a:lvl8pPr>
            <a:lvl9pPr>
              <a:defRPr sz="201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80064" y="2678857"/>
            <a:ext cx="3158729" cy="8756651"/>
          </a:xfrm>
        </p:spPr>
        <p:txBody>
          <a:bodyPr/>
          <a:lstStyle>
            <a:lvl1pPr marL="0" indent="0">
              <a:buNone/>
              <a:defRPr sz="1442"/>
            </a:lvl1pPr>
            <a:lvl2pPr marL="461208" indent="0">
              <a:buNone/>
              <a:defRPr sz="1226"/>
            </a:lvl2pPr>
            <a:lvl3pPr marL="922417" indent="0">
              <a:buNone/>
              <a:defRPr sz="1009"/>
            </a:lvl3pPr>
            <a:lvl4pPr marL="1383625" indent="0">
              <a:buNone/>
              <a:defRPr sz="937"/>
            </a:lvl4pPr>
            <a:lvl5pPr marL="1844833" indent="0">
              <a:buNone/>
              <a:defRPr sz="937"/>
            </a:lvl5pPr>
            <a:lvl6pPr marL="2306041" indent="0">
              <a:buNone/>
              <a:defRPr sz="937"/>
            </a:lvl6pPr>
            <a:lvl7pPr marL="2767250" indent="0">
              <a:buNone/>
              <a:defRPr sz="937"/>
            </a:lvl7pPr>
            <a:lvl8pPr marL="3228458" indent="0">
              <a:buNone/>
              <a:defRPr sz="937"/>
            </a:lvl8pPr>
            <a:lvl9pPr marL="3689666" indent="0">
              <a:buNone/>
              <a:defRPr sz="93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1904" y="8961134"/>
            <a:ext cx="5760720" cy="1057911"/>
          </a:xfrm>
        </p:spPr>
        <p:txBody>
          <a:bodyPr anchor="b"/>
          <a:lstStyle>
            <a:lvl1pPr algn="l">
              <a:defRPr sz="2018" b="1"/>
            </a:lvl1pPr>
          </a:lstStyle>
          <a:p>
            <a:r>
              <a:rPr kumimoji="1" lang="ja-JP" altLang="en-US"/>
              <a:t>マスター タイトルの書式設定</a:t>
            </a:r>
          </a:p>
        </p:txBody>
      </p:sp>
      <p:sp>
        <p:nvSpPr>
          <p:cNvPr id="3" name="図プレースホルダー 2"/>
          <p:cNvSpPr>
            <a:spLocks noGrp="1"/>
          </p:cNvSpPr>
          <p:nvPr>
            <p:ph type="pic" idx="1"/>
          </p:nvPr>
        </p:nvSpPr>
        <p:spPr>
          <a:xfrm>
            <a:off x="1881904" y="1143848"/>
            <a:ext cx="5760720" cy="7680960"/>
          </a:xfrm>
        </p:spPr>
        <p:txBody>
          <a:bodyPr/>
          <a:lstStyle>
            <a:lvl1pPr marL="0" indent="0">
              <a:buNone/>
              <a:defRPr sz="3243"/>
            </a:lvl1pPr>
            <a:lvl2pPr marL="461208" indent="0">
              <a:buNone/>
              <a:defRPr sz="2811"/>
            </a:lvl2pPr>
            <a:lvl3pPr marL="922417" indent="0">
              <a:buNone/>
              <a:defRPr sz="2450"/>
            </a:lvl3pPr>
            <a:lvl4pPr marL="1383625" indent="0">
              <a:buNone/>
              <a:defRPr sz="2018"/>
            </a:lvl4pPr>
            <a:lvl5pPr marL="1844833" indent="0">
              <a:buNone/>
              <a:defRPr sz="2018"/>
            </a:lvl5pPr>
            <a:lvl6pPr marL="2306041" indent="0">
              <a:buNone/>
              <a:defRPr sz="2018"/>
            </a:lvl6pPr>
            <a:lvl7pPr marL="2767250" indent="0">
              <a:buNone/>
              <a:defRPr sz="2018"/>
            </a:lvl7pPr>
            <a:lvl8pPr marL="3228458" indent="0">
              <a:buNone/>
              <a:defRPr sz="2018"/>
            </a:lvl8pPr>
            <a:lvl9pPr marL="3689666" indent="0">
              <a:buNone/>
              <a:defRPr sz="2018"/>
            </a:lvl9pPr>
          </a:lstStyle>
          <a:p>
            <a:endParaRPr kumimoji="1" lang="ja-JP" altLang="en-US"/>
          </a:p>
        </p:txBody>
      </p:sp>
      <p:sp>
        <p:nvSpPr>
          <p:cNvPr id="4" name="テキスト プレースホルダー 3"/>
          <p:cNvSpPr>
            <a:spLocks noGrp="1"/>
          </p:cNvSpPr>
          <p:nvPr>
            <p:ph type="body" sz="half" idx="2"/>
          </p:nvPr>
        </p:nvSpPr>
        <p:spPr>
          <a:xfrm>
            <a:off x="1881904" y="10019045"/>
            <a:ext cx="5760720" cy="1502409"/>
          </a:xfrm>
        </p:spPr>
        <p:txBody>
          <a:bodyPr/>
          <a:lstStyle>
            <a:lvl1pPr marL="0" indent="0">
              <a:buNone/>
              <a:defRPr sz="1442"/>
            </a:lvl1pPr>
            <a:lvl2pPr marL="461208" indent="0">
              <a:buNone/>
              <a:defRPr sz="1226"/>
            </a:lvl2pPr>
            <a:lvl3pPr marL="922417" indent="0">
              <a:buNone/>
              <a:defRPr sz="1009"/>
            </a:lvl3pPr>
            <a:lvl4pPr marL="1383625" indent="0">
              <a:buNone/>
              <a:defRPr sz="937"/>
            </a:lvl4pPr>
            <a:lvl5pPr marL="1844833" indent="0">
              <a:buNone/>
              <a:defRPr sz="937"/>
            </a:lvl5pPr>
            <a:lvl6pPr marL="2306041" indent="0">
              <a:buNone/>
              <a:defRPr sz="937"/>
            </a:lvl6pPr>
            <a:lvl7pPr marL="2767250" indent="0">
              <a:buNone/>
              <a:defRPr sz="937"/>
            </a:lvl7pPr>
            <a:lvl8pPr marL="3228458" indent="0">
              <a:buNone/>
              <a:defRPr sz="937"/>
            </a:lvl8pPr>
            <a:lvl9pPr marL="3689666" indent="0">
              <a:buNone/>
              <a:defRPr sz="93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0064" y="512657"/>
            <a:ext cx="8641079" cy="2133600"/>
          </a:xfrm>
          <a:prstGeom prst="rect">
            <a:avLst/>
          </a:prstGeom>
        </p:spPr>
        <p:txBody>
          <a:bodyPr vert="horz" lIns="127999" tIns="64000" rIns="127999" bIns="6400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80064" y="2987041"/>
            <a:ext cx="8641079" cy="8448464"/>
          </a:xfrm>
          <a:prstGeom prst="rect">
            <a:avLst/>
          </a:prstGeom>
        </p:spPr>
        <p:txBody>
          <a:bodyPr vert="horz" lIns="127999" tIns="64000" rIns="127999" bIns="6400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80062" y="11865202"/>
            <a:ext cx="2240280" cy="681567"/>
          </a:xfrm>
          <a:prstGeom prst="rect">
            <a:avLst/>
          </a:prstGeom>
        </p:spPr>
        <p:txBody>
          <a:bodyPr vert="horz" lIns="127999" tIns="64000" rIns="127999" bIns="64000" rtlCol="0" anchor="ctr"/>
          <a:lstStyle>
            <a:lvl1pPr algn="l">
              <a:defRPr sz="1226">
                <a:solidFill>
                  <a:schemeClr val="tx1">
                    <a:tint val="75000"/>
                  </a:schemeClr>
                </a:solidFill>
              </a:defRPr>
            </a:lvl1pPr>
          </a:lstStyle>
          <a:p>
            <a:fld id="{7161F6EF-57EE-447A-95B8-BF33D5DC6E2E}" type="datetimeFigureOut">
              <a:rPr kumimoji="1" lang="ja-JP" altLang="en-US" smtClean="0"/>
              <a:t>2024/11/6</a:t>
            </a:fld>
            <a:endParaRPr kumimoji="1" lang="ja-JP" altLang="en-US"/>
          </a:p>
        </p:txBody>
      </p:sp>
      <p:sp>
        <p:nvSpPr>
          <p:cNvPr id="5" name="フッター プレースホルダー 4"/>
          <p:cNvSpPr>
            <a:spLocks noGrp="1"/>
          </p:cNvSpPr>
          <p:nvPr>
            <p:ph type="ftr" sz="quarter" idx="3"/>
          </p:nvPr>
        </p:nvSpPr>
        <p:spPr>
          <a:xfrm>
            <a:off x="3280412" y="11865202"/>
            <a:ext cx="3040380" cy="681567"/>
          </a:xfrm>
          <a:prstGeom prst="rect">
            <a:avLst/>
          </a:prstGeom>
        </p:spPr>
        <p:txBody>
          <a:bodyPr vert="horz" lIns="127999" tIns="64000" rIns="127999" bIns="64000" rtlCol="0" anchor="ctr"/>
          <a:lstStyle>
            <a:lvl1pPr algn="ctr">
              <a:defRPr sz="1226">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80860" y="11865202"/>
            <a:ext cx="2240280" cy="681567"/>
          </a:xfrm>
          <a:prstGeom prst="rect">
            <a:avLst/>
          </a:prstGeom>
        </p:spPr>
        <p:txBody>
          <a:bodyPr vert="horz" lIns="127999" tIns="64000" rIns="127999" bIns="64000" rtlCol="0" anchor="ctr"/>
          <a:lstStyle>
            <a:lvl1pPr algn="r">
              <a:defRPr sz="1226">
                <a:solidFill>
                  <a:schemeClr val="tx1">
                    <a:tint val="75000"/>
                  </a:schemeClr>
                </a:solidFill>
              </a:defRPr>
            </a:lvl1p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2417" rtl="0" eaLnBrk="1" latinLnBrk="0" hangingPunct="1">
        <a:spcBef>
          <a:spcPct val="0"/>
        </a:spcBef>
        <a:buNone/>
        <a:defRPr kumimoji="1" sz="4469" kern="1200">
          <a:solidFill>
            <a:schemeClr val="tx1"/>
          </a:solidFill>
          <a:latin typeface="+mj-lt"/>
          <a:ea typeface="+mj-ea"/>
          <a:cs typeface="+mj-cs"/>
        </a:defRPr>
      </a:lvl1pPr>
    </p:titleStyle>
    <p:bodyStyle>
      <a:lvl1pPr marL="345907" indent="-345907" algn="l" defTabSz="922417" rtl="0" eaLnBrk="1" latinLnBrk="0" hangingPunct="1">
        <a:spcBef>
          <a:spcPct val="20000"/>
        </a:spcBef>
        <a:buFont typeface="Arial" panose="020B0604020202020204" pitchFamily="34" charset="0"/>
        <a:buChar char="•"/>
        <a:defRPr kumimoji="1" sz="3243" kern="1200">
          <a:solidFill>
            <a:schemeClr val="tx1"/>
          </a:solidFill>
          <a:latin typeface="+mn-lt"/>
          <a:ea typeface="+mn-ea"/>
          <a:cs typeface="+mn-cs"/>
        </a:defRPr>
      </a:lvl1pPr>
      <a:lvl2pPr marL="749464" indent="-288256" algn="l" defTabSz="922417" rtl="0" eaLnBrk="1" latinLnBrk="0" hangingPunct="1">
        <a:spcBef>
          <a:spcPct val="20000"/>
        </a:spcBef>
        <a:buFont typeface="Arial" panose="020B0604020202020204" pitchFamily="34" charset="0"/>
        <a:buChar char="–"/>
        <a:defRPr kumimoji="1" sz="2811" kern="1200">
          <a:solidFill>
            <a:schemeClr val="tx1"/>
          </a:solidFill>
          <a:latin typeface="+mn-lt"/>
          <a:ea typeface="+mn-ea"/>
          <a:cs typeface="+mn-cs"/>
        </a:defRPr>
      </a:lvl2pPr>
      <a:lvl3pPr marL="1153021" indent="-230604" algn="l" defTabSz="922417" rtl="0" eaLnBrk="1" latinLnBrk="0" hangingPunct="1">
        <a:spcBef>
          <a:spcPct val="20000"/>
        </a:spcBef>
        <a:buFont typeface="Arial" panose="020B0604020202020204" pitchFamily="34" charset="0"/>
        <a:buChar char="•"/>
        <a:defRPr kumimoji="1" sz="2450" kern="1200">
          <a:solidFill>
            <a:schemeClr val="tx1"/>
          </a:solidFill>
          <a:latin typeface="+mn-lt"/>
          <a:ea typeface="+mn-ea"/>
          <a:cs typeface="+mn-cs"/>
        </a:defRPr>
      </a:lvl3pPr>
      <a:lvl4pPr marL="1614230" indent="-230604" algn="l" defTabSz="922417" rtl="0" eaLnBrk="1" latinLnBrk="0" hangingPunct="1">
        <a:spcBef>
          <a:spcPct val="20000"/>
        </a:spcBef>
        <a:buFont typeface="Arial" panose="020B0604020202020204" pitchFamily="34" charset="0"/>
        <a:buChar char="–"/>
        <a:defRPr kumimoji="1" sz="2018" kern="1200">
          <a:solidFill>
            <a:schemeClr val="tx1"/>
          </a:solidFill>
          <a:latin typeface="+mn-lt"/>
          <a:ea typeface="+mn-ea"/>
          <a:cs typeface="+mn-cs"/>
        </a:defRPr>
      </a:lvl4pPr>
      <a:lvl5pPr marL="2075436" indent="-230604" algn="l" defTabSz="922417" rtl="0" eaLnBrk="1" latinLnBrk="0" hangingPunct="1">
        <a:spcBef>
          <a:spcPct val="20000"/>
        </a:spcBef>
        <a:buFont typeface="Arial" panose="020B0604020202020204" pitchFamily="34" charset="0"/>
        <a:buChar char="»"/>
        <a:defRPr kumimoji="1" sz="2018" kern="1200">
          <a:solidFill>
            <a:schemeClr val="tx1"/>
          </a:solidFill>
          <a:latin typeface="+mn-lt"/>
          <a:ea typeface="+mn-ea"/>
          <a:cs typeface="+mn-cs"/>
        </a:defRPr>
      </a:lvl5pPr>
      <a:lvl6pPr marL="2536645" indent="-230604" algn="l" defTabSz="922417" rtl="0" eaLnBrk="1" latinLnBrk="0" hangingPunct="1">
        <a:spcBef>
          <a:spcPct val="20000"/>
        </a:spcBef>
        <a:buFont typeface="Arial" panose="020B0604020202020204" pitchFamily="34" charset="0"/>
        <a:buChar char="•"/>
        <a:defRPr kumimoji="1" sz="2018" kern="1200">
          <a:solidFill>
            <a:schemeClr val="tx1"/>
          </a:solidFill>
          <a:latin typeface="+mn-lt"/>
          <a:ea typeface="+mn-ea"/>
          <a:cs typeface="+mn-cs"/>
        </a:defRPr>
      </a:lvl6pPr>
      <a:lvl7pPr marL="2997853" indent="-230604" algn="l" defTabSz="922417" rtl="0" eaLnBrk="1" latinLnBrk="0" hangingPunct="1">
        <a:spcBef>
          <a:spcPct val="20000"/>
        </a:spcBef>
        <a:buFont typeface="Arial" panose="020B0604020202020204" pitchFamily="34" charset="0"/>
        <a:buChar char="•"/>
        <a:defRPr kumimoji="1" sz="2018" kern="1200">
          <a:solidFill>
            <a:schemeClr val="tx1"/>
          </a:solidFill>
          <a:latin typeface="+mn-lt"/>
          <a:ea typeface="+mn-ea"/>
          <a:cs typeface="+mn-cs"/>
        </a:defRPr>
      </a:lvl7pPr>
      <a:lvl8pPr marL="3459062" indent="-230604" algn="l" defTabSz="922417" rtl="0" eaLnBrk="1" latinLnBrk="0" hangingPunct="1">
        <a:spcBef>
          <a:spcPct val="20000"/>
        </a:spcBef>
        <a:buFont typeface="Arial" panose="020B0604020202020204" pitchFamily="34" charset="0"/>
        <a:buChar char="•"/>
        <a:defRPr kumimoji="1" sz="2018" kern="1200">
          <a:solidFill>
            <a:schemeClr val="tx1"/>
          </a:solidFill>
          <a:latin typeface="+mn-lt"/>
          <a:ea typeface="+mn-ea"/>
          <a:cs typeface="+mn-cs"/>
        </a:defRPr>
      </a:lvl8pPr>
      <a:lvl9pPr marL="3920269" indent="-230604" algn="l" defTabSz="922417" rtl="0" eaLnBrk="1" latinLnBrk="0" hangingPunct="1">
        <a:spcBef>
          <a:spcPct val="20000"/>
        </a:spcBef>
        <a:buFont typeface="Arial" panose="020B0604020202020204" pitchFamily="34" charset="0"/>
        <a:buChar char="•"/>
        <a:defRPr kumimoji="1" sz="2018" kern="1200">
          <a:solidFill>
            <a:schemeClr val="tx1"/>
          </a:solidFill>
          <a:latin typeface="+mn-lt"/>
          <a:ea typeface="+mn-ea"/>
          <a:cs typeface="+mn-cs"/>
        </a:defRPr>
      </a:lvl9pPr>
    </p:bodyStyle>
    <p:otherStyle>
      <a:defPPr>
        <a:defRPr lang="ja-JP"/>
      </a:defPPr>
      <a:lvl1pPr marL="0" algn="l" defTabSz="922417" rtl="0" eaLnBrk="1" latinLnBrk="0" hangingPunct="1">
        <a:defRPr kumimoji="1" sz="1802" kern="1200">
          <a:solidFill>
            <a:schemeClr val="tx1"/>
          </a:solidFill>
          <a:latin typeface="+mn-lt"/>
          <a:ea typeface="+mn-ea"/>
          <a:cs typeface="+mn-cs"/>
        </a:defRPr>
      </a:lvl1pPr>
      <a:lvl2pPr marL="461208" algn="l" defTabSz="922417" rtl="0" eaLnBrk="1" latinLnBrk="0" hangingPunct="1">
        <a:defRPr kumimoji="1" sz="1802" kern="1200">
          <a:solidFill>
            <a:schemeClr val="tx1"/>
          </a:solidFill>
          <a:latin typeface="+mn-lt"/>
          <a:ea typeface="+mn-ea"/>
          <a:cs typeface="+mn-cs"/>
        </a:defRPr>
      </a:lvl2pPr>
      <a:lvl3pPr marL="922417" algn="l" defTabSz="922417" rtl="0" eaLnBrk="1" latinLnBrk="0" hangingPunct="1">
        <a:defRPr kumimoji="1" sz="1802" kern="1200">
          <a:solidFill>
            <a:schemeClr val="tx1"/>
          </a:solidFill>
          <a:latin typeface="+mn-lt"/>
          <a:ea typeface="+mn-ea"/>
          <a:cs typeface="+mn-cs"/>
        </a:defRPr>
      </a:lvl3pPr>
      <a:lvl4pPr marL="1383625" algn="l" defTabSz="922417" rtl="0" eaLnBrk="1" latinLnBrk="0" hangingPunct="1">
        <a:defRPr kumimoji="1" sz="1802" kern="1200">
          <a:solidFill>
            <a:schemeClr val="tx1"/>
          </a:solidFill>
          <a:latin typeface="+mn-lt"/>
          <a:ea typeface="+mn-ea"/>
          <a:cs typeface="+mn-cs"/>
        </a:defRPr>
      </a:lvl4pPr>
      <a:lvl5pPr marL="1844833" algn="l" defTabSz="922417" rtl="0" eaLnBrk="1" latinLnBrk="0" hangingPunct="1">
        <a:defRPr kumimoji="1" sz="1802" kern="1200">
          <a:solidFill>
            <a:schemeClr val="tx1"/>
          </a:solidFill>
          <a:latin typeface="+mn-lt"/>
          <a:ea typeface="+mn-ea"/>
          <a:cs typeface="+mn-cs"/>
        </a:defRPr>
      </a:lvl5pPr>
      <a:lvl6pPr marL="2306041" algn="l" defTabSz="922417" rtl="0" eaLnBrk="1" latinLnBrk="0" hangingPunct="1">
        <a:defRPr kumimoji="1" sz="1802" kern="1200">
          <a:solidFill>
            <a:schemeClr val="tx1"/>
          </a:solidFill>
          <a:latin typeface="+mn-lt"/>
          <a:ea typeface="+mn-ea"/>
          <a:cs typeface="+mn-cs"/>
        </a:defRPr>
      </a:lvl6pPr>
      <a:lvl7pPr marL="2767250" algn="l" defTabSz="922417" rtl="0" eaLnBrk="1" latinLnBrk="0" hangingPunct="1">
        <a:defRPr kumimoji="1" sz="1802" kern="1200">
          <a:solidFill>
            <a:schemeClr val="tx1"/>
          </a:solidFill>
          <a:latin typeface="+mn-lt"/>
          <a:ea typeface="+mn-ea"/>
          <a:cs typeface="+mn-cs"/>
        </a:defRPr>
      </a:lvl7pPr>
      <a:lvl8pPr marL="3228458" algn="l" defTabSz="922417" rtl="0" eaLnBrk="1" latinLnBrk="0" hangingPunct="1">
        <a:defRPr kumimoji="1" sz="1802" kern="1200">
          <a:solidFill>
            <a:schemeClr val="tx1"/>
          </a:solidFill>
          <a:latin typeface="+mn-lt"/>
          <a:ea typeface="+mn-ea"/>
          <a:cs typeface="+mn-cs"/>
        </a:defRPr>
      </a:lvl8pPr>
      <a:lvl9pPr marL="3689666" algn="l" defTabSz="922417" rtl="0" eaLnBrk="1" latinLnBrk="0" hangingPunct="1">
        <a:defRPr kumimoji="1" sz="180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角丸四角形 198"/>
          <p:cNvSpPr/>
          <p:nvPr/>
        </p:nvSpPr>
        <p:spPr>
          <a:xfrm>
            <a:off x="1183650" y="4308349"/>
            <a:ext cx="8352000" cy="8397561"/>
          </a:xfrm>
          <a:prstGeom prst="roundRect">
            <a:avLst>
              <a:gd name="adj" fmla="val 948"/>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98" name="角丸四角形 197"/>
          <p:cNvSpPr/>
          <p:nvPr/>
        </p:nvSpPr>
        <p:spPr>
          <a:xfrm>
            <a:off x="1205835" y="1121582"/>
            <a:ext cx="8332617" cy="3105783"/>
          </a:xfrm>
          <a:prstGeom prst="roundRect">
            <a:avLst>
              <a:gd name="adj" fmla="val 2321"/>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角丸四角形 17"/>
          <p:cNvSpPr/>
          <p:nvPr/>
        </p:nvSpPr>
        <p:spPr>
          <a:xfrm>
            <a:off x="575530" y="1080048"/>
            <a:ext cx="396000" cy="5632619"/>
          </a:xfrm>
          <a:prstGeom prst="roundRect">
            <a:avLst/>
          </a:prstGeom>
          <a:solidFill>
            <a:srgbClr val="CCFF99"/>
          </a:solidFill>
          <a:ln>
            <a:solidFill>
              <a:schemeClr val="accent3"/>
            </a:solidFill>
          </a:ln>
        </p:spPr>
        <p:style>
          <a:lnRef idx="1">
            <a:schemeClr val="accent3"/>
          </a:lnRef>
          <a:fillRef idx="2">
            <a:schemeClr val="accent3"/>
          </a:fillRef>
          <a:effectRef idx="1">
            <a:schemeClr val="accent3"/>
          </a:effectRef>
          <a:fontRef idx="minor">
            <a:schemeClr val="dk1"/>
          </a:fontRef>
        </p:style>
        <p:txBody>
          <a:bodyPr vert="eaVert" lIns="65892" tIns="32945" rIns="65892" bIns="32945"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①脱炭素・省エネルギー社会</a:t>
            </a:r>
          </a:p>
        </p:txBody>
      </p:sp>
      <p:sp>
        <p:nvSpPr>
          <p:cNvPr id="4" name="角丸四角形 3"/>
          <p:cNvSpPr/>
          <p:nvPr/>
        </p:nvSpPr>
        <p:spPr>
          <a:xfrm>
            <a:off x="48072" y="136144"/>
            <a:ext cx="5760000" cy="360000"/>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lIns="65892" tIns="77834" rIns="65892" bIns="32945" rtlCol="0" anchor="ctr"/>
          <a:lstStyle/>
          <a:p>
            <a:r>
              <a:rPr lang="ja-JP" altLang="en-US" sz="1600" b="1" spc="433"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令和７年度 環境保全基金活用事業の枠組み</a:t>
            </a:r>
            <a:r>
              <a:rPr lang="en-US" altLang="ja-JP" sz="1600" b="1" spc="433"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600" b="1" spc="433"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案</a:t>
            </a:r>
            <a:r>
              <a:rPr lang="en-US" altLang="ja-JP" sz="1600" b="1" spc="433"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endParaRPr lang="ja-JP" altLang="en-US" sz="1600" b="1" spc="433"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 name="角丸四角形 4"/>
          <p:cNvSpPr/>
          <p:nvPr/>
        </p:nvSpPr>
        <p:spPr>
          <a:xfrm>
            <a:off x="1488488" y="621136"/>
            <a:ext cx="8045581" cy="288000"/>
          </a:xfrm>
          <a:prstGeom prst="roundRect">
            <a:avLst>
              <a:gd name="adj" fmla="val 7859"/>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lIns="65892" tIns="32945" rIns="65892" bIns="32945" rtlCol="0" anchor="ctr"/>
          <a:lstStyle/>
          <a:p>
            <a:pPr algn="ctr">
              <a:lnSpc>
                <a:spcPts val="1500"/>
              </a:lnSpc>
            </a:pPr>
            <a:r>
              <a:rPr lang="ja-JP" altLang="en-US" sz="1500" b="1" spc="216"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大阪から世界へ、現在から未来へ府民がつくる暮らしやすい持続可能な社会</a:t>
            </a:r>
          </a:p>
        </p:txBody>
      </p:sp>
      <p:sp>
        <p:nvSpPr>
          <p:cNvPr id="83" name="角丸四角形 82"/>
          <p:cNvSpPr/>
          <p:nvPr/>
        </p:nvSpPr>
        <p:spPr>
          <a:xfrm>
            <a:off x="1044455" y="1208050"/>
            <a:ext cx="288000" cy="2880000"/>
          </a:xfrm>
          <a:prstGeom prst="roundRect">
            <a:avLst/>
          </a:prstGeom>
          <a:solidFill>
            <a:schemeClr val="accent6"/>
          </a:solidFill>
          <a:ln>
            <a:solidFill>
              <a:schemeClr val="accent6">
                <a:lumMod val="75000"/>
              </a:schemeClr>
            </a:solidFill>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pPr algn="ctr">
              <a:lnSpc>
                <a:spcPct val="150000"/>
              </a:lnSpc>
            </a:pPr>
            <a:r>
              <a:rPr lang="ja-JP" altLang="en-US" sz="1200" b="1" spc="-108"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脱炭素化促進事業</a:t>
            </a:r>
            <a:endParaRPr lang="en-US" altLang="ja-JP" sz="1200" b="1" spc="-108"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5" name="角丸四角形 54"/>
          <p:cNvSpPr/>
          <p:nvPr/>
        </p:nvSpPr>
        <p:spPr>
          <a:xfrm>
            <a:off x="138079" y="613769"/>
            <a:ext cx="1260000" cy="324000"/>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65892" tIns="103779" rIns="65892" bIns="32945" rtlCol="0" anchor="ctr"/>
          <a:lstStyle/>
          <a:p>
            <a:pPr algn="ctr">
              <a:lnSpc>
                <a:spcPts val="1000"/>
              </a:lnSpc>
            </a:pPr>
            <a:r>
              <a:rPr lang="ja-JP" altLang="en-US" sz="1200" b="1" spc="-108"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目ざすべき将来像</a:t>
            </a:r>
          </a:p>
        </p:txBody>
      </p:sp>
      <p:sp>
        <p:nvSpPr>
          <p:cNvPr id="64" name="角丸四角形 63"/>
          <p:cNvSpPr/>
          <p:nvPr/>
        </p:nvSpPr>
        <p:spPr>
          <a:xfrm>
            <a:off x="111578" y="1084119"/>
            <a:ext cx="396000" cy="11575319"/>
          </a:xfrm>
          <a:prstGeom prst="roundRect">
            <a:avLst/>
          </a:prstGeom>
          <a:noFill/>
          <a:ln>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lIns="65892" tIns="32945" rIns="65892" bIns="32945" rtlCol="0" anchor="ctr"/>
          <a:lstStyle/>
          <a:p>
            <a:pPr algn="ctr"/>
            <a:r>
              <a:rPr lang="ja-JP" altLang="en-US" sz="18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環境施策を通じた、いのち輝くＳＤＧｓ未来都市の実現</a:t>
            </a:r>
            <a:endParaRPr lang="ja-JP" altLang="en-US" sz="1800" dirty="0">
              <a:solidFill>
                <a:schemeClr val="tx1"/>
              </a:solidFill>
              <a:latin typeface="Meiryo UI" panose="020B0604030504040204" pitchFamily="50" charset="-128"/>
              <a:ea typeface="Meiryo UI" panose="020B0604030504040204" pitchFamily="50" charset="-128"/>
            </a:endParaRPr>
          </a:p>
        </p:txBody>
      </p:sp>
      <p:sp>
        <p:nvSpPr>
          <p:cNvPr id="130" name="角丸四角形 129"/>
          <p:cNvSpPr/>
          <p:nvPr/>
        </p:nvSpPr>
        <p:spPr>
          <a:xfrm>
            <a:off x="5471932" y="4380102"/>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1050" b="1" spc="-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環境配慮消費行動促進に向けた脱炭素ポイント付与制度普及事業</a:t>
            </a:r>
            <a:endParaRPr lang="en-US" altLang="ja-JP" sz="1050" b="1" spc="-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9" name="角丸四角形 108"/>
          <p:cNvSpPr/>
          <p:nvPr/>
        </p:nvSpPr>
        <p:spPr>
          <a:xfrm>
            <a:off x="5501651" y="1219486"/>
            <a:ext cx="3965486"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1050" b="1" spc="-3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中小事業者の対策計画書に基づく省エネ･再エネ設備の導入支援事業</a:t>
            </a:r>
            <a:endParaRPr lang="en-US" altLang="ja-JP" sz="1050" b="1" spc="-3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18" name="角丸四角形 117"/>
          <p:cNvSpPr/>
          <p:nvPr/>
        </p:nvSpPr>
        <p:spPr>
          <a:xfrm>
            <a:off x="1454543" y="1216489"/>
            <a:ext cx="3960000" cy="252000"/>
          </a:xfrm>
          <a:prstGeom prst="roundRect">
            <a:avLst/>
          </a:prstGeom>
          <a:solidFill>
            <a:schemeClr val="bg1"/>
          </a:solidFill>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支援機関と連携した脱炭素経営促進事業</a:t>
            </a:r>
            <a:endParaRPr lang="en-US" altLang="zh-TW"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94" name="大かっこ 93"/>
          <p:cNvSpPr/>
          <p:nvPr/>
        </p:nvSpPr>
        <p:spPr>
          <a:xfrm>
            <a:off x="1461469" y="1526457"/>
            <a:ext cx="3931672" cy="647906"/>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脱炭素経営に意欲のある中小事業者等に脱炭素経営宣言の登録制度を周知し掘り起しを行い、宣言事業者へ各種支援を行うとともに、府条例に基づく評価とサステナビリティ・リンク・ローン（</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SLL</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）を連動させた枠組みを構築し、事業者の脱炭素経営を加速させる。</a:t>
            </a:r>
          </a:p>
        </p:txBody>
      </p:sp>
      <p:sp>
        <p:nvSpPr>
          <p:cNvPr id="105" name="大かっこ 104"/>
          <p:cNvSpPr/>
          <p:nvPr/>
        </p:nvSpPr>
        <p:spPr>
          <a:xfrm>
            <a:off x="5507719" y="1524909"/>
            <a:ext cx="3931672" cy="648000"/>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大阪府気候変動対策の推進に関する条例に基づき、中小事業者（特定事業者を除く）が対策計画書を策定し、府へ届出を行い、その計画書に基づいて実施する省エネ設備更新や再エネ設備導入の効果的な取組みを支援するため、府が補助を行う。</a:t>
            </a:r>
            <a:endParaRPr lang="en-US" altLang="ja-JP" sz="9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31" name="角丸四角形 130"/>
          <p:cNvSpPr/>
          <p:nvPr/>
        </p:nvSpPr>
        <p:spPr>
          <a:xfrm>
            <a:off x="5495397" y="2253251"/>
            <a:ext cx="3960000" cy="252000"/>
          </a:xfrm>
          <a:prstGeom prst="roundRect">
            <a:avLst/>
          </a:prstGeom>
          <a:solidFill>
            <a:schemeClr val="bg1"/>
          </a:solidFill>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大阪湾奥部ブルーカーボン生態系創出支援事業</a:t>
            </a:r>
            <a:endPar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49" name="大かっこ 148"/>
          <p:cNvSpPr/>
          <p:nvPr/>
        </p:nvSpPr>
        <p:spPr>
          <a:xfrm>
            <a:off x="5486772" y="5573207"/>
            <a:ext cx="3931672" cy="553589"/>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府域における猛暑対策について、学識経験者等と幅広い視点から意見交換を行うことを目的として設置した大阪府猛暑対策検討会議にていただいた意見をもとに、暑さから身を守る「涼む」「気づく」「備える」の３つの習慣を府民に普及し、暑さによる人への影響を軽減する。</a:t>
            </a:r>
            <a:endParaRPr lang="en-US" altLang="ja-JP" sz="9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51" name="角丸四角形 150"/>
          <p:cNvSpPr/>
          <p:nvPr/>
        </p:nvSpPr>
        <p:spPr>
          <a:xfrm>
            <a:off x="5498423" y="5264057"/>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暑さから身を守る３つの習慣・普及促進事業</a:t>
            </a:r>
            <a:endPar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1" name="角丸四角形 80"/>
          <p:cNvSpPr/>
          <p:nvPr/>
        </p:nvSpPr>
        <p:spPr>
          <a:xfrm>
            <a:off x="1043599" y="4402238"/>
            <a:ext cx="288000" cy="2268000"/>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pPr algn="ctr">
              <a:lnSpc>
                <a:spcPct val="150000"/>
              </a:lnSpc>
            </a:pPr>
            <a:r>
              <a:rPr lang="ja-JP" altLang="en-US" sz="1200" b="1" spc="75"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環境保全活動事業</a:t>
            </a:r>
          </a:p>
        </p:txBody>
      </p:sp>
      <p:sp>
        <p:nvSpPr>
          <p:cNvPr id="137" name="正方形/長方形 136"/>
          <p:cNvSpPr/>
          <p:nvPr/>
        </p:nvSpPr>
        <p:spPr>
          <a:xfrm>
            <a:off x="5864911" y="125537"/>
            <a:ext cx="2382548" cy="461665"/>
          </a:xfrm>
          <a:prstGeom prst="rect">
            <a:avLst/>
          </a:prstGeom>
        </p:spPr>
        <p:txBody>
          <a:bodyPr wrap="square">
            <a:spAutoFit/>
          </a:bodyPr>
          <a:lstStyle/>
          <a:p>
            <a:r>
              <a:rPr lang="en-US" altLang="ja-JP" sz="8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掲載の各事業については、</a:t>
            </a:r>
            <a:r>
              <a:rPr lang="ja-JP" altLang="ja-JP" sz="800" dirty="0">
                <a:latin typeface="Meiryo UI" panose="020B0604030504040204" pitchFamily="50" charset="-128"/>
                <a:ea typeface="Meiryo UI" panose="020B0604030504040204" pitchFamily="50" charset="-128"/>
                <a:cs typeface="Times New Roman" panose="02020603050405020304" pitchFamily="18" charset="0"/>
              </a:rPr>
              <a:t>今後、財政部局との議論、議会での審議を経て、最終的に決ま</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るもの</a:t>
            </a:r>
            <a:r>
              <a:rPr lang="ja-JP" altLang="ja-JP" sz="800" dirty="0">
                <a:latin typeface="Meiryo UI" panose="020B0604030504040204" pitchFamily="50" charset="-128"/>
                <a:ea typeface="Meiryo UI" panose="020B0604030504040204" pitchFamily="50" charset="-128"/>
                <a:cs typeface="Times New Roman" panose="02020603050405020304" pitchFamily="18" charset="0"/>
              </a:rPr>
              <a:t>であるため、事業の成立の可否、内容の変更等がある</a:t>
            </a:r>
            <a:endParaRPr lang="ja-JP" altLang="en-US" sz="800" dirty="0">
              <a:latin typeface="Meiryo UI" panose="020B0604030504040204" pitchFamily="50" charset="-128"/>
              <a:ea typeface="Meiryo UI" panose="020B0604030504040204" pitchFamily="50" charset="-128"/>
            </a:endParaRPr>
          </a:p>
        </p:txBody>
      </p:sp>
      <p:sp>
        <p:nvSpPr>
          <p:cNvPr id="158" name="角丸四角形 97">
            <a:extLst>
              <a:ext uri="{FF2B5EF4-FFF2-40B4-BE49-F238E27FC236}">
                <a16:creationId xmlns:a16="http://schemas.microsoft.com/office/drawing/2014/main" id="{AA7E1017-3C7B-4144-A210-8A563797DE28}"/>
              </a:ext>
            </a:extLst>
          </p:cNvPr>
          <p:cNvSpPr/>
          <p:nvPr/>
        </p:nvSpPr>
        <p:spPr>
          <a:xfrm>
            <a:off x="1460763" y="3221187"/>
            <a:ext cx="3941184" cy="252000"/>
          </a:xfrm>
          <a:prstGeom prst="roundRect">
            <a:avLst/>
          </a:prstGeom>
          <a:solidFill>
            <a:srgbClr val="FFFF00"/>
          </a:solidFill>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中小事業者の対策計画書に基づく</a:t>
            </a:r>
            <a:r>
              <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ZEV</a:t>
            </a:r>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導入促進事業</a:t>
            </a:r>
            <a:endPar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75" name="角丸四角形 174"/>
          <p:cNvSpPr/>
          <p:nvPr/>
        </p:nvSpPr>
        <p:spPr>
          <a:xfrm>
            <a:off x="1461469" y="2306082"/>
            <a:ext cx="3980308" cy="252000"/>
          </a:xfrm>
          <a:prstGeom prst="roundRect">
            <a:avLst/>
          </a:prstGeom>
          <a:solidFill>
            <a:schemeClr val="bg1"/>
          </a:solidFill>
          <a:ln>
            <a:solidFill>
              <a:srgbClr val="00B050"/>
            </a:solidFill>
          </a:ln>
          <a:effectLst/>
        </p:spPr>
        <p:style>
          <a:lnRef idx="2">
            <a:schemeClr val="accent3"/>
          </a:lnRef>
          <a:fillRef idx="1">
            <a:schemeClr val="lt1"/>
          </a:fillRef>
          <a:effectRef idx="0">
            <a:schemeClr val="accent3"/>
          </a:effectRef>
          <a:fontRef idx="minor">
            <a:schemeClr val="dk1"/>
          </a:fontRef>
        </p:style>
        <p:txBody>
          <a:bodyPr wrap="square"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万博を契機とした環境・エネルギー先進技術普及事業</a:t>
            </a:r>
            <a:endPar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 name="テキスト ボックス 1"/>
          <p:cNvSpPr txBox="1"/>
          <p:nvPr/>
        </p:nvSpPr>
        <p:spPr>
          <a:xfrm>
            <a:off x="8296919" y="85417"/>
            <a:ext cx="1224000" cy="335989"/>
          </a:xfrm>
          <a:prstGeom prst="rect">
            <a:avLst/>
          </a:prstGeom>
          <a:noFill/>
          <a:ln>
            <a:solidFill>
              <a:schemeClr val="tx1"/>
            </a:solidFill>
          </a:ln>
        </p:spPr>
        <p:txBody>
          <a:bodyPr wrap="square" rtlCol="0">
            <a:spAutoFit/>
          </a:bodyPr>
          <a:lstStyle/>
          <a:p>
            <a:pPr algn="ctr">
              <a:lnSpc>
                <a:spcPts val="1920"/>
              </a:lnSpc>
            </a:pPr>
            <a:r>
              <a:rPr kumimoji="1" lang="ja-JP" altLang="en-US" sz="1600" dirty="0"/>
              <a:t>資料１－２</a:t>
            </a:r>
          </a:p>
        </p:txBody>
      </p:sp>
      <p:sp>
        <p:nvSpPr>
          <p:cNvPr id="71" name="テキスト ボックス 70"/>
          <p:cNvSpPr txBox="1"/>
          <p:nvPr/>
        </p:nvSpPr>
        <p:spPr>
          <a:xfrm>
            <a:off x="7536904" y="868934"/>
            <a:ext cx="1994457" cy="230832"/>
          </a:xfrm>
          <a:prstGeom prst="rect">
            <a:avLst/>
          </a:prstGeom>
          <a:noFill/>
        </p:spPr>
        <p:txBody>
          <a:bodyPr wrap="none" rtlCol="0">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＜＞内の金額は令和６年度予算額</a:t>
            </a:r>
          </a:p>
        </p:txBody>
      </p:sp>
      <p:sp>
        <p:nvSpPr>
          <p:cNvPr id="80" name="角丸四角形 79"/>
          <p:cNvSpPr/>
          <p:nvPr/>
        </p:nvSpPr>
        <p:spPr>
          <a:xfrm>
            <a:off x="593011" y="10359864"/>
            <a:ext cx="360000" cy="2291529"/>
          </a:xfrm>
          <a:prstGeom prst="roundRect">
            <a:avLst/>
          </a:prstGeom>
          <a:solidFill>
            <a:srgbClr val="CCFF99"/>
          </a:solidFill>
          <a:ln>
            <a:solidFill>
              <a:schemeClr val="accent3"/>
            </a:solidFill>
          </a:ln>
        </p:spPr>
        <p:style>
          <a:lnRef idx="1">
            <a:schemeClr val="accent6"/>
          </a:lnRef>
          <a:fillRef idx="2">
            <a:schemeClr val="accent6"/>
          </a:fillRef>
          <a:effectRef idx="1">
            <a:schemeClr val="accent6"/>
          </a:effectRef>
          <a:fontRef idx="minor">
            <a:schemeClr val="dk1"/>
          </a:fontRef>
        </p:style>
        <p:txBody>
          <a:bodyPr vert="eaVert" lIns="65892" tIns="32945" rIns="65892" bIns="32945"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④魅力と活力ある　</a:t>
            </a:r>
            <a:endParaRPr lang="en-US" altLang="ja-JP" sz="11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lgn="ctr"/>
            <a:r>
              <a:rPr lang="ja-JP" altLang="en-US" sz="11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快適な地域づくり</a:t>
            </a:r>
          </a:p>
        </p:txBody>
      </p:sp>
      <p:sp>
        <p:nvSpPr>
          <p:cNvPr id="82" name="角丸四角形 81"/>
          <p:cNvSpPr/>
          <p:nvPr/>
        </p:nvSpPr>
        <p:spPr>
          <a:xfrm>
            <a:off x="5547009" y="9335114"/>
            <a:ext cx="3898554" cy="252000"/>
          </a:xfrm>
          <a:prstGeom prst="roundRect">
            <a:avLst/>
          </a:prstGeom>
          <a:solidFill>
            <a:srgbClr val="FFFF00"/>
          </a:solidFill>
          <a:ln>
            <a:solidFill>
              <a:srgbClr val="00B050"/>
            </a:solidFill>
          </a:ln>
          <a:effectLst/>
        </p:spPr>
        <p:style>
          <a:lnRef idx="2">
            <a:schemeClr val="accent3"/>
          </a:lnRef>
          <a:fillRef idx="1">
            <a:schemeClr val="lt1"/>
          </a:fillRef>
          <a:effectRef idx="0">
            <a:schemeClr val="accent3"/>
          </a:effectRef>
          <a:fontRef idx="minor">
            <a:schemeClr val="dk1"/>
          </a:fontRef>
        </p:style>
        <p:txBody>
          <a:bodyPr wrap="square"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未来に繋がる環境共創事業</a:t>
            </a:r>
            <a:endPar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7" name="大かっこ 86"/>
          <p:cNvSpPr/>
          <p:nvPr/>
        </p:nvSpPr>
        <p:spPr>
          <a:xfrm>
            <a:off x="5531257" y="9640128"/>
            <a:ext cx="3931672" cy="576000"/>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こどもエコクラブ全国大会の受賞者に活動内容を、おおさか環境賞受賞者に自社での取組を紹介してもらうとともに、それぞれが描く「環境の未来」の内容を発表し、交流・意見交換を通じて、 「大阪環境宣言」を決定し、その宣言を活用して万博後の府域のエコ活動の活性化に繋げる。</a:t>
            </a:r>
          </a:p>
        </p:txBody>
      </p:sp>
      <p:sp>
        <p:nvSpPr>
          <p:cNvPr id="97" name="角丸四角形 96"/>
          <p:cNvSpPr/>
          <p:nvPr/>
        </p:nvSpPr>
        <p:spPr>
          <a:xfrm>
            <a:off x="1430134" y="10311960"/>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wrap="square" lIns="65892" tIns="32945" rIns="65892" bIns="32945" rtlCol="0" anchor="ctr"/>
          <a:lstStyle/>
          <a:p>
            <a:r>
              <a:rPr lang="zh-TW"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環境保全活動推進事業（</a:t>
            </a:r>
            <a:r>
              <a:rPr lang="en-US" altLang="zh-TW"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1</a:t>
            </a:r>
            <a:r>
              <a:rPr lang="zh-TW"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）環境保全活動補助</a:t>
            </a:r>
            <a:endParaRPr lang="en-US" altLang="zh-TW"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98" name="大かっこ 97"/>
          <p:cNvSpPr/>
          <p:nvPr/>
        </p:nvSpPr>
        <p:spPr>
          <a:xfrm>
            <a:off x="1433717" y="10634016"/>
            <a:ext cx="3931672" cy="620927"/>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「脱炭素・省エネルギー」、「資源循環」、「全てのいのちの共生」、「健康で安心な暮らし」、「魅力と活力ある快適な地域づくり」につながり、成果が広く府民に還元される活動に対する補助を行う。　</a:t>
            </a:r>
          </a:p>
        </p:txBody>
      </p:sp>
      <p:sp>
        <p:nvSpPr>
          <p:cNvPr id="100" name="角丸四角形 99"/>
          <p:cNvSpPr/>
          <p:nvPr/>
        </p:nvSpPr>
        <p:spPr>
          <a:xfrm>
            <a:off x="1422626" y="11334979"/>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wrap="square" lIns="65892" tIns="32945" rIns="65892" bIns="32945" rtlCol="0" anchor="ctr"/>
          <a:lstStyle/>
          <a:p>
            <a:r>
              <a:rPr lang="zh-TW"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環境保全活動推進事業（</a:t>
            </a:r>
            <a:r>
              <a:rPr lang="en-US" altLang="zh-TW"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2</a:t>
            </a:r>
            <a:r>
              <a:rPr lang="zh-TW"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）府民協働推進事業</a:t>
            </a:r>
            <a:endParaRPr lang="en-US" altLang="zh-TW"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2" name="大かっこ 101"/>
          <p:cNvSpPr/>
          <p:nvPr/>
        </p:nvSpPr>
        <p:spPr>
          <a:xfrm>
            <a:off x="1422697" y="11650479"/>
            <a:ext cx="3931672" cy="880145"/>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地方公共団体、事業者、府民及び民間団体の協働により、豊かな環境の保全と創造に関する活動を積極的に推進するため、「豊かな環境づくり大阪府民会議」を運営するとともに、府民会議のネットワークを活用し、様々な主体の連携・協働による各種事業を実施。また、「おおさか環境賞」により、他の模範となる環境の保全等に取り組む個人・団体・事業者を奨励。</a:t>
            </a:r>
          </a:p>
        </p:txBody>
      </p:sp>
      <p:sp>
        <p:nvSpPr>
          <p:cNvPr id="103" name="角丸四角形 102"/>
          <p:cNvSpPr/>
          <p:nvPr/>
        </p:nvSpPr>
        <p:spPr>
          <a:xfrm>
            <a:off x="603073" y="8360614"/>
            <a:ext cx="360000" cy="1646393"/>
          </a:xfrm>
          <a:prstGeom prst="roundRect">
            <a:avLst/>
          </a:prstGeom>
          <a:solidFill>
            <a:srgbClr val="CCFF99"/>
          </a:solidFill>
          <a:ln>
            <a:solidFill>
              <a:schemeClr val="accent3"/>
            </a:solidFill>
          </a:ln>
        </p:spPr>
        <p:style>
          <a:lnRef idx="1">
            <a:schemeClr val="accent3"/>
          </a:lnRef>
          <a:fillRef idx="2">
            <a:schemeClr val="accent3"/>
          </a:fillRef>
          <a:effectRef idx="1">
            <a:schemeClr val="accent3"/>
          </a:effectRef>
          <a:fontRef idx="minor">
            <a:schemeClr val="dk1"/>
          </a:fontRef>
        </p:style>
        <p:txBody>
          <a:bodyPr vert="eaVert" lIns="65892" tIns="32945" rIns="65892" bIns="32945"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③健康で安心して</a:t>
            </a:r>
            <a:endParaRPr lang="en-US" altLang="ja-JP" sz="11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lgn="ctr"/>
            <a:r>
              <a:rPr lang="ja-JP" altLang="en-US" sz="11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暮らせる社会</a:t>
            </a:r>
            <a:endParaRPr lang="en-US" altLang="ja-JP" sz="11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10" name="角丸四角形 109"/>
          <p:cNvSpPr/>
          <p:nvPr/>
        </p:nvSpPr>
        <p:spPr>
          <a:xfrm>
            <a:off x="5479135" y="8308308"/>
            <a:ext cx="3960000" cy="252000"/>
          </a:xfrm>
          <a:prstGeom prst="roundRect">
            <a:avLst/>
          </a:prstGeom>
          <a:solidFill>
            <a:srgbClr val="FFFF00"/>
          </a:solidFill>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清掃活動</a:t>
            </a:r>
            <a:r>
              <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ごみゼロアクション</a:t>
            </a:r>
            <a:r>
              <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推進事業</a:t>
            </a:r>
            <a:endPar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11" name="大かっこ 110"/>
          <p:cNvSpPr/>
          <p:nvPr/>
        </p:nvSpPr>
        <p:spPr>
          <a:xfrm>
            <a:off x="5503617" y="8610693"/>
            <a:ext cx="3931672" cy="565817"/>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清掃活動を活性化させるため、引き続き清掃活動の実施・参加を広く呼び掛けるとともに、大阪府が清掃活動を率先・先導し、イベントの実施主体及び参加者のモチベーションアップに寄与する取組を実施する。</a:t>
            </a:r>
          </a:p>
        </p:txBody>
      </p:sp>
      <p:sp>
        <p:nvSpPr>
          <p:cNvPr id="113" name="角丸四角形 97">
            <a:extLst>
              <a:ext uri="{FF2B5EF4-FFF2-40B4-BE49-F238E27FC236}">
                <a16:creationId xmlns:a16="http://schemas.microsoft.com/office/drawing/2014/main" id="{1CF91DE7-E00B-4EB9-BE75-810FFD1C0DE7}"/>
              </a:ext>
            </a:extLst>
          </p:cNvPr>
          <p:cNvSpPr/>
          <p:nvPr/>
        </p:nvSpPr>
        <p:spPr>
          <a:xfrm>
            <a:off x="1432067" y="8319194"/>
            <a:ext cx="3961354" cy="252000"/>
          </a:xfrm>
          <a:prstGeom prst="roundRect">
            <a:avLst/>
          </a:prstGeom>
          <a:solidFill>
            <a:srgbClr val="FFFF00"/>
          </a:solidFill>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OSAKA</a:t>
            </a:r>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ごみゼロ水上ツアー推進事業</a:t>
            </a:r>
            <a:endPar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16" name="大かっこ 115">
            <a:extLst>
              <a:ext uri="{FF2B5EF4-FFF2-40B4-BE49-F238E27FC236}">
                <a16:creationId xmlns:a16="http://schemas.microsoft.com/office/drawing/2014/main" id="{2C2A3CE6-DEBF-428B-8EFB-0164F672581B}"/>
              </a:ext>
            </a:extLst>
          </p:cNvPr>
          <p:cNvSpPr/>
          <p:nvPr/>
        </p:nvSpPr>
        <p:spPr>
          <a:xfrm>
            <a:off x="1446577" y="8610966"/>
            <a:ext cx="3941401" cy="576038"/>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府民等が参加できる新しい浮遊ごみ回収プログラムを継続的に実施できるよう、</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SUP</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やカヌー等の水上アクティビティ実施事業者がモニターツアーを実施し、地元のステークホルダー（商店街、事業者、観光協会など）が連携して取り組める事業スキームを検討し、民間主体での取組の自走化をめざす。</a:t>
            </a:r>
          </a:p>
        </p:txBody>
      </p:sp>
      <p:sp>
        <p:nvSpPr>
          <p:cNvPr id="117" name="角丸四角形 116"/>
          <p:cNvSpPr/>
          <p:nvPr/>
        </p:nvSpPr>
        <p:spPr>
          <a:xfrm>
            <a:off x="583227" y="6880620"/>
            <a:ext cx="396000" cy="1248494"/>
          </a:xfrm>
          <a:prstGeom prst="roundRect">
            <a:avLst/>
          </a:prstGeom>
          <a:solidFill>
            <a:srgbClr val="CCFF99"/>
          </a:solidFill>
          <a:ln>
            <a:solidFill>
              <a:schemeClr val="accent3"/>
            </a:solidFill>
          </a:ln>
        </p:spPr>
        <p:style>
          <a:lnRef idx="1">
            <a:schemeClr val="accent6"/>
          </a:lnRef>
          <a:fillRef idx="2">
            <a:schemeClr val="accent6"/>
          </a:fillRef>
          <a:effectRef idx="1">
            <a:schemeClr val="accent6"/>
          </a:effectRef>
          <a:fontRef idx="minor">
            <a:schemeClr val="dk1"/>
          </a:fontRef>
        </p:style>
        <p:txBody>
          <a:bodyPr vert="eaVert" lIns="65892" tIns="32945" rIns="65892" bIns="32945"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②資源循環</a:t>
            </a:r>
            <a:endParaRPr lang="en-US" altLang="ja-JP" sz="11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19" name="角丸四角形 118"/>
          <p:cNvSpPr/>
          <p:nvPr/>
        </p:nvSpPr>
        <p:spPr>
          <a:xfrm>
            <a:off x="5508590" y="6292719"/>
            <a:ext cx="3960000" cy="252000"/>
          </a:xfrm>
          <a:prstGeom prst="roundRect">
            <a:avLst/>
          </a:prstGeom>
          <a:solidFill>
            <a:schemeClr val="bg1"/>
          </a:solidFill>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使い捨てプラスチックごみ対策推進事業</a:t>
            </a:r>
            <a:endPar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20" name="角丸四角形 119"/>
          <p:cNvSpPr/>
          <p:nvPr/>
        </p:nvSpPr>
        <p:spPr>
          <a:xfrm>
            <a:off x="5488435" y="7371803"/>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食品ロス削減連携活動推進事業</a:t>
            </a:r>
            <a:endPar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21" name="大かっこ 120"/>
          <p:cNvSpPr/>
          <p:nvPr/>
        </p:nvSpPr>
        <p:spPr>
          <a:xfrm>
            <a:off x="5494707" y="7683530"/>
            <a:ext cx="3931672" cy="48379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府民への食品ロス削減に対する意識を醸成し、持続可能な社会の実現に寄与することを目的として、事業者、もったいないやん活動隊、大学、市町村</a:t>
            </a:r>
            <a:r>
              <a:rPr lang="ja-JP" altLang="en-US" sz="900" dirty="0">
                <a:latin typeface="Meiryo UI" panose="020B0604030504040204" pitchFamily="50" charset="-128"/>
                <a:ea typeface="Meiryo UI" panose="020B0604030504040204" pitchFamily="50" charset="-128"/>
              </a:rPr>
              <a:t>が相互に交流する場を創出し、活動の活性化と連携の促進を図る。</a:t>
            </a:r>
          </a:p>
        </p:txBody>
      </p:sp>
      <p:sp>
        <p:nvSpPr>
          <p:cNvPr id="125" name="角丸四角形 124"/>
          <p:cNvSpPr/>
          <p:nvPr/>
        </p:nvSpPr>
        <p:spPr>
          <a:xfrm>
            <a:off x="1422626" y="6893087"/>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おおさかプラスチックごみゼロ宣言推進事業</a:t>
            </a:r>
            <a:endPar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cxnSp>
        <p:nvCxnSpPr>
          <p:cNvPr id="132" name="直線コネクタ 131">
            <a:extLst>
              <a:ext uri="{FF2B5EF4-FFF2-40B4-BE49-F238E27FC236}">
                <a16:creationId xmlns:a16="http://schemas.microsoft.com/office/drawing/2014/main" id="{E93630E2-D573-4ED7-B055-77992617BA41}"/>
              </a:ext>
            </a:extLst>
          </p:cNvPr>
          <p:cNvCxnSpPr>
            <a:cxnSpLocks/>
          </p:cNvCxnSpPr>
          <p:nvPr/>
        </p:nvCxnSpPr>
        <p:spPr>
          <a:xfrm>
            <a:off x="483629" y="8240569"/>
            <a:ext cx="9000000" cy="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90" name="直線コネクタ 89">
            <a:extLst>
              <a:ext uri="{FF2B5EF4-FFF2-40B4-BE49-F238E27FC236}">
                <a16:creationId xmlns:a16="http://schemas.microsoft.com/office/drawing/2014/main" id="{E93630E2-D573-4ED7-B055-77992617BA41}"/>
              </a:ext>
            </a:extLst>
          </p:cNvPr>
          <p:cNvCxnSpPr>
            <a:cxnSpLocks/>
          </p:cNvCxnSpPr>
          <p:nvPr/>
        </p:nvCxnSpPr>
        <p:spPr>
          <a:xfrm>
            <a:off x="508116" y="6816896"/>
            <a:ext cx="4968000" cy="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141" name="テキスト ボックス 140"/>
          <p:cNvSpPr txBox="1"/>
          <p:nvPr/>
        </p:nvSpPr>
        <p:spPr>
          <a:xfrm>
            <a:off x="4504816" y="12318571"/>
            <a:ext cx="886781"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4</a:t>
            </a:r>
            <a:r>
              <a:rPr kumimoji="1" lang="en-US" altLang="ja-JP" sz="800" dirty="0">
                <a:latin typeface="Meiryo UI" panose="020B0604030504040204" pitchFamily="50" charset="-128"/>
                <a:ea typeface="Meiryo UI" panose="020B0604030504040204" pitchFamily="50" charset="-128"/>
              </a:rPr>
              <a:t>,045</a:t>
            </a:r>
            <a:r>
              <a:rPr lang="ja-JP" altLang="en-US" sz="800" dirty="0">
                <a:latin typeface="Meiryo UI" panose="020B0604030504040204" pitchFamily="50" charset="-128"/>
                <a:ea typeface="Meiryo UI" panose="020B0604030504040204" pitchFamily="50" charset="-128"/>
              </a:rPr>
              <a:t>千円</a:t>
            </a:r>
            <a:r>
              <a:rPr kumimoji="1" lang="ja-JP" altLang="en-US" sz="800" dirty="0">
                <a:latin typeface="Meiryo UI" panose="020B0604030504040204" pitchFamily="50" charset="-128"/>
                <a:ea typeface="Meiryo UI" panose="020B0604030504040204" pitchFamily="50" charset="-128"/>
              </a:rPr>
              <a:t>＞</a:t>
            </a:r>
          </a:p>
        </p:txBody>
      </p:sp>
      <p:sp>
        <p:nvSpPr>
          <p:cNvPr id="148" name="テキスト ボックス 147"/>
          <p:cNvSpPr txBox="1"/>
          <p:nvPr/>
        </p:nvSpPr>
        <p:spPr>
          <a:xfrm>
            <a:off x="4544089" y="7677176"/>
            <a:ext cx="886781"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4</a:t>
            </a:r>
            <a:r>
              <a:rPr kumimoji="1" lang="en-US" altLang="ja-JP" sz="800" dirty="0">
                <a:latin typeface="Meiryo UI" panose="020B0604030504040204" pitchFamily="50" charset="-128"/>
                <a:ea typeface="Meiryo UI" panose="020B0604030504040204" pitchFamily="50" charset="-128"/>
              </a:rPr>
              <a:t>,887</a:t>
            </a:r>
            <a:r>
              <a:rPr lang="ja-JP" altLang="en-US" sz="800" dirty="0">
                <a:latin typeface="Meiryo UI" panose="020B0604030504040204" pitchFamily="50" charset="-128"/>
                <a:ea typeface="Meiryo UI" panose="020B0604030504040204" pitchFamily="50" charset="-128"/>
              </a:rPr>
              <a:t>千円</a:t>
            </a:r>
            <a:r>
              <a:rPr kumimoji="1" lang="ja-JP" altLang="en-US" sz="800" dirty="0">
                <a:latin typeface="Meiryo UI" panose="020B0604030504040204" pitchFamily="50" charset="-128"/>
                <a:ea typeface="Meiryo UI" panose="020B0604030504040204" pitchFamily="50" charset="-128"/>
              </a:rPr>
              <a:t>＞</a:t>
            </a:r>
          </a:p>
        </p:txBody>
      </p:sp>
      <p:sp>
        <p:nvSpPr>
          <p:cNvPr id="99" name="テキスト ボックス 98"/>
          <p:cNvSpPr txBox="1"/>
          <p:nvPr/>
        </p:nvSpPr>
        <p:spPr>
          <a:xfrm>
            <a:off x="4504816" y="11048019"/>
            <a:ext cx="886781"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3</a:t>
            </a:r>
            <a:r>
              <a:rPr kumimoji="1" lang="en-US" altLang="ja-JP" sz="800" dirty="0">
                <a:latin typeface="Meiryo UI" panose="020B0604030504040204" pitchFamily="50" charset="-128"/>
                <a:ea typeface="Meiryo UI" panose="020B0604030504040204" pitchFamily="50" charset="-128"/>
              </a:rPr>
              <a:t>,000</a:t>
            </a:r>
            <a:r>
              <a:rPr lang="ja-JP" altLang="en-US" sz="800" dirty="0">
                <a:latin typeface="Meiryo UI" panose="020B0604030504040204" pitchFamily="50" charset="-128"/>
                <a:ea typeface="Meiryo UI" panose="020B0604030504040204" pitchFamily="50" charset="-128"/>
              </a:rPr>
              <a:t>千円</a:t>
            </a:r>
            <a:r>
              <a:rPr kumimoji="1" lang="ja-JP" altLang="en-US" sz="800" dirty="0">
                <a:latin typeface="Meiryo UI" panose="020B0604030504040204" pitchFamily="50" charset="-128"/>
                <a:ea typeface="Meiryo UI" panose="020B0604030504040204" pitchFamily="50" charset="-128"/>
              </a:rPr>
              <a:t>＞</a:t>
            </a:r>
          </a:p>
        </p:txBody>
      </p:sp>
      <p:sp>
        <p:nvSpPr>
          <p:cNvPr id="157" name="テキスト ボックス 156">
            <a:extLst>
              <a:ext uri="{FF2B5EF4-FFF2-40B4-BE49-F238E27FC236}">
                <a16:creationId xmlns:a16="http://schemas.microsoft.com/office/drawing/2014/main" id="{F8F87375-78F5-41B6-9876-D0D9B1223648}"/>
              </a:ext>
            </a:extLst>
          </p:cNvPr>
          <p:cNvSpPr txBox="1"/>
          <p:nvPr/>
        </p:nvSpPr>
        <p:spPr>
          <a:xfrm>
            <a:off x="8510938" y="1983703"/>
            <a:ext cx="950901"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20,000</a:t>
            </a:r>
            <a:r>
              <a:rPr lang="ja-JP" altLang="en-US" sz="800" dirty="0">
                <a:latin typeface="Meiryo UI" panose="020B0604030504040204" pitchFamily="50" charset="-128"/>
                <a:ea typeface="Meiryo UI" panose="020B0604030504040204" pitchFamily="50" charset="-128"/>
              </a:rPr>
              <a:t>千円</a:t>
            </a:r>
            <a:r>
              <a:rPr kumimoji="1" lang="ja-JP" altLang="en-US" sz="800" dirty="0">
                <a:latin typeface="Meiryo UI" panose="020B0604030504040204" pitchFamily="50" charset="-128"/>
                <a:ea typeface="Meiryo UI" panose="020B0604030504040204" pitchFamily="50" charset="-128"/>
              </a:rPr>
              <a:t>＞</a:t>
            </a:r>
          </a:p>
        </p:txBody>
      </p:sp>
      <p:sp>
        <p:nvSpPr>
          <p:cNvPr id="165" name="角丸四角形 96">
            <a:extLst>
              <a:ext uri="{FF2B5EF4-FFF2-40B4-BE49-F238E27FC236}">
                <a16:creationId xmlns:a16="http://schemas.microsoft.com/office/drawing/2014/main" id="{1F36D45B-529B-456B-87E3-3A61AF3061B9}"/>
              </a:ext>
            </a:extLst>
          </p:cNvPr>
          <p:cNvSpPr/>
          <p:nvPr/>
        </p:nvSpPr>
        <p:spPr>
          <a:xfrm>
            <a:off x="5510795" y="11103454"/>
            <a:ext cx="3904032" cy="252000"/>
          </a:xfrm>
          <a:prstGeom prst="roundRect">
            <a:avLst/>
          </a:prstGeom>
          <a:solidFill>
            <a:srgbClr val="FFFF00"/>
          </a:solidFill>
          <a:ln>
            <a:solidFill>
              <a:srgbClr val="00B050"/>
            </a:solidFill>
          </a:ln>
          <a:effectLst/>
        </p:spPr>
        <p:style>
          <a:lnRef idx="2">
            <a:schemeClr val="accent3"/>
          </a:lnRef>
          <a:fillRef idx="1">
            <a:schemeClr val="lt1"/>
          </a:fillRef>
          <a:effectRef idx="0">
            <a:schemeClr val="accent3"/>
          </a:effectRef>
          <a:fontRef idx="minor">
            <a:schemeClr val="dk1"/>
          </a:fontRef>
        </p:style>
        <p:txBody>
          <a:bodyPr wrap="square" lIns="65892" tIns="32945" rIns="65892" bIns="32945" rtlCol="0" anchor="ctr"/>
          <a:lstStyle/>
          <a:p>
            <a:r>
              <a:rPr lang="zh-TW"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幼児環境教育実践者育成事業</a:t>
            </a:r>
            <a:endParaRPr lang="en-US" altLang="zh-TW"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92" name="角丸四角形 109">
            <a:extLst>
              <a:ext uri="{FF2B5EF4-FFF2-40B4-BE49-F238E27FC236}">
                <a16:creationId xmlns:a16="http://schemas.microsoft.com/office/drawing/2014/main" id="{A5482D29-3875-49A1-ACEF-128597C2DE7C}"/>
              </a:ext>
            </a:extLst>
          </p:cNvPr>
          <p:cNvSpPr/>
          <p:nvPr/>
        </p:nvSpPr>
        <p:spPr>
          <a:xfrm>
            <a:off x="5541006" y="10298226"/>
            <a:ext cx="3883346" cy="252000"/>
          </a:xfrm>
          <a:prstGeom prst="roundRect">
            <a:avLst/>
          </a:prstGeom>
          <a:solidFill>
            <a:srgbClr val="FFFF00"/>
          </a:solidFill>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高校生の環境活動推進事業</a:t>
            </a:r>
            <a:endPar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7" name="角丸四角形 109">
            <a:extLst>
              <a:ext uri="{FF2B5EF4-FFF2-40B4-BE49-F238E27FC236}">
                <a16:creationId xmlns:a16="http://schemas.microsoft.com/office/drawing/2014/main" id="{5D90A7D7-2B58-4F20-8227-F09BF028563E}"/>
              </a:ext>
            </a:extLst>
          </p:cNvPr>
          <p:cNvSpPr/>
          <p:nvPr/>
        </p:nvSpPr>
        <p:spPr>
          <a:xfrm>
            <a:off x="1433124" y="9275454"/>
            <a:ext cx="3960000" cy="267101"/>
          </a:xfrm>
          <a:prstGeom prst="roundRect">
            <a:avLst/>
          </a:prstGeom>
          <a:solidFill>
            <a:srgbClr val="FFFF00"/>
          </a:solidFill>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豊かな魚庭</a:t>
            </a:r>
            <a:r>
              <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なにわ</a:t>
            </a:r>
            <a:r>
              <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の海づくり活動支援事業</a:t>
            </a:r>
            <a:endPar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cxnSp>
        <p:nvCxnSpPr>
          <p:cNvPr id="133" name="直線コネクタ 132">
            <a:extLst>
              <a:ext uri="{FF2B5EF4-FFF2-40B4-BE49-F238E27FC236}">
                <a16:creationId xmlns:a16="http://schemas.microsoft.com/office/drawing/2014/main" id="{79BAF4E0-CD03-40A4-AD7E-0755D10D38FE}"/>
              </a:ext>
            </a:extLst>
          </p:cNvPr>
          <p:cNvCxnSpPr>
            <a:cxnSpLocks/>
          </p:cNvCxnSpPr>
          <p:nvPr/>
        </p:nvCxnSpPr>
        <p:spPr>
          <a:xfrm>
            <a:off x="5466349" y="6241051"/>
            <a:ext cx="4032000" cy="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134" name="直線コネクタ 133">
            <a:extLst>
              <a:ext uri="{FF2B5EF4-FFF2-40B4-BE49-F238E27FC236}">
                <a16:creationId xmlns:a16="http://schemas.microsoft.com/office/drawing/2014/main" id="{84CE3AA8-1973-4DE3-AADF-6288819D271C}"/>
              </a:ext>
            </a:extLst>
          </p:cNvPr>
          <p:cNvCxnSpPr>
            <a:cxnSpLocks/>
          </p:cNvCxnSpPr>
          <p:nvPr/>
        </p:nvCxnSpPr>
        <p:spPr>
          <a:xfrm>
            <a:off x="5454919" y="6248121"/>
            <a:ext cx="0" cy="57600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106" name="角丸四角形 122">
            <a:extLst>
              <a:ext uri="{FF2B5EF4-FFF2-40B4-BE49-F238E27FC236}">
                <a16:creationId xmlns:a16="http://schemas.microsoft.com/office/drawing/2014/main" id="{DF6DF0AD-550E-40D9-A860-949FE203BC0A}"/>
              </a:ext>
            </a:extLst>
          </p:cNvPr>
          <p:cNvSpPr/>
          <p:nvPr/>
        </p:nvSpPr>
        <p:spPr>
          <a:xfrm>
            <a:off x="4907317" y="3201623"/>
            <a:ext cx="504000" cy="252000"/>
          </a:xfrm>
          <a:prstGeom prst="roundRect">
            <a:avLst/>
          </a:prstGeom>
          <a:no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r>
              <a:rPr lang="ja-JP" altLang="en-US" sz="11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新規</a:t>
            </a:r>
            <a:endParaRPr lang="ja-JP" altLang="en-US" sz="14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36" name="角丸四角形 122">
            <a:extLst>
              <a:ext uri="{FF2B5EF4-FFF2-40B4-BE49-F238E27FC236}">
                <a16:creationId xmlns:a16="http://schemas.microsoft.com/office/drawing/2014/main" id="{869410EB-4164-48A3-BA38-1B49DD2433FB}"/>
              </a:ext>
            </a:extLst>
          </p:cNvPr>
          <p:cNvSpPr/>
          <p:nvPr/>
        </p:nvSpPr>
        <p:spPr>
          <a:xfrm>
            <a:off x="4570813" y="1201065"/>
            <a:ext cx="828000" cy="252000"/>
          </a:xfrm>
          <a:prstGeom prst="roundRect">
            <a:avLst/>
          </a:prstGeom>
          <a:no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r>
              <a:rPr lang="ja-JP" altLang="en-US" sz="11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一部新規</a:t>
            </a:r>
            <a:endParaRPr lang="ja-JP" altLang="en-US" sz="14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39" name="角丸四角形 122">
            <a:extLst>
              <a:ext uri="{FF2B5EF4-FFF2-40B4-BE49-F238E27FC236}">
                <a16:creationId xmlns:a16="http://schemas.microsoft.com/office/drawing/2014/main" id="{EE819E82-F767-4FEB-8D18-BB17CB5D8DA8}"/>
              </a:ext>
            </a:extLst>
          </p:cNvPr>
          <p:cNvSpPr/>
          <p:nvPr/>
        </p:nvSpPr>
        <p:spPr>
          <a:xfrm>
            <a:off x="4618047" y="2294228"/>
            <a:ext cx="828000" cy="252000"/>
          </a:xfrm>
          <a:prstGeom prst="roundRect">
            <a:avLst/>
          </a:prstGeom>
          <a:no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r>
              <a:rPr lang="ja-JP" altLang="en-US" sz="11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一部新規</a:t>
            </a:r>
            <a:endParaRPr lang="ja-JP" altLang="en-US" sz="14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54" name="角丸四角形 122">
            <a:extLst>
              <a:ext uri="{FF2B5EF4-FFF2-40B4-BE49-F238E27FC236}">
                <a16:creationId xmlns:a16="http://schemas.microsoft.com/office/drawing/2014/main" id="{5E153B6A-7A0B-4456-84AD-4389BD0D1076}"/>
              </a:ext>
            </a:extLst>
          </p:cNvPr>
          <p:cNvSpPr/>
          <p:nvPr/>
        </p:nvSpPr>
        <p:spPr>
          <a:xfrm>
            <a:off x="8618901" y="6285294"/>
            <a:ext cx="861630" cy="252000"/>
          </a:xfrm>
          <a:prstGeom prst="roundRect">
            <a:avLst/>
          </a:prstGeom>
          <a:no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r>
              <a:rPr lang="ja-JP" altLang="en-US" sz="11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一部新規</a:t>
            </a:r>
            <a:endParaRPr lang="ja-JP" altLang="en-US" sz="14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61" name="角丸四角形 122">
            <a:extLst>
              <a:ext uri="{FF2B5EF4-FFF2-40B4-BE49-F238E27FC236}">
                <a16:creationId xmlns:a16="http://schemas.microsoft.com/office/drawing/2014/main" id="{7594E631-AAAD-4358-B14C-F4F94618F629}"/>
              </a:ext>
            </a:extLst>
          </p:cNvPr>
          <p:cNvSpPr/>
          <p:nvPr/>
        </p:nvSpPr>
        <p:spPr>
          <a:xfrm>
            <a:off x="4897122" y="8299648"/>
            <a:ext cx="504000" cy="252000"/>
          </a:xfrm>
          <a:prstGeom prst="roundRect">
            <a:avLst/>
          </a:prstGeom>
          <a:no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r>
              <a:rPr lang="ja-JP" altLang="en-US" sz="11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新規</a:t>
            </a:r>
            <a:endParaRPr lang="ja-JP" altLang="en-US" sz="14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62" name="角丸四角形 122">
            <a:extLst>
              <a:ext uri="{FF2B5EF4-FFF2-40B4-BE49-F238E27FC236}">
                <a16:creationId xmlns:a16="http://schemas.microsoft.com/office/drawing/2014/main" id="{35993428-0D3F-40F2-ACDC-86E2909D8D89}"/>
              </a:ext>
            </a:extLst>
          </p:cNvPr>
          <p:cNvSpPr/>
          <p:nvPr/>
        </p:nvSpPr>
        <p:spPr>
          <a:xfrm>
            <a:off x="4928140" y="9284063"/>
            <a:ext cx="504000" cy="252000"/>
          </a:xfrm>
          <a:prstGeom prst="roundRect">
            <a:avLst/>
          </a:prstGeom>
          <a:no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r>
              <a:rPr lang="ja-JP" altLang="en-US" sz="11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新規</a:t>
            </a:r>
            <a:endParaRPr lang="ja-JP" altLang="en-US" sz="14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63" name="角丸四角形 122">
            <a:extLst>
              <a:ext uri="{FF2B5EF4-FFF2-40B4-BE49-F238E27FC236}">
                <a16:creationId xmlns:a16="http://schemas.microsoft.com/office/drawing/2014/main" id="{60969121-B40B-4F54-8F30-EF8A92239F82}"/>
              </a:ext>
            </a:extLst>
          </p:cNvPr>
          <p:cNvSpPr/>
          <p:nvPr/>
        </p:nvSpPr>
        <p:spPr>
          <a:xfrm>
            <a:off x="8941563" y="8284163"/>
            <a:ext cx="504000" cy="252000"/>
          </a:xfrm>
          <a:prstGeom prst="roundRect">
            <a:avLst/>
          </a:prstGeom>
          <a:no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r>
              <a:rPr lang="ja-JP" altLang="en-US" sz="11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新規</a:t>
            </a:r>
            <a:endParaRPr lang="ja-JP" altLang="en-US" sz="14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64" name="角丸四角形 122">
            <a:extLst>
              <a:ext uri="{FF2B5EF4-FFF2-40B4-BE49-F238E27FC236}">
                <a16:creationId xmlns:a16="http://schemas.microsoft.com/office/drawing/2014/main" id="{52D9D739-27D6-477F-AD93-82A425F17C25}"/>
              </a:ext>
            </a:extLst>
          </p:cNvPr>
          <p:cNvSpPr/>
          <p:nvPr/>
        </p:nvSpPr>
        <p:spPr>
          <a:xfrm>
            <a:off x="8953086" y="9307559"/>
            <a:ext cx="504000" cy="252000"/>
          </a:xfrm>
          <a:prstGeom prst="roundRect">
            <a:avLst/>
          </a:prstGeom>
          <a:no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r>
              <a:rPr lang="ja-JP" altLang="en-US" sz="11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新規</a:t>
            </a:r>
            <a:endParaRPr lang="ja-JP" altLang="en-US" sz="14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67" name="角丸四角形 122">
            <a:extLst>
              <a:ext uri="{FF2B5EF4-FFF2-40B4-BE49-F238E27FC236}">
                <a16:creationId xmlns:a16="http://schemas.microsoft.com/office/drawing/2014/main" id="{3599E0A9-0AA1-4E7C-9738-14C3BCCADA44}"/>
              </a:ext>
            </a:extLst>
          </p:cNvPr>
          <p:cNvSpPr/>
          <p:nvPr/>
        </p:nvSpPr>
        <p:spPr>
          <a:xfrm>
            <a:off x="8908613" y="10289232"/>
            <a:ext cx="504000" cy="252000"/>
          </a:xfrm>
          <a:prstGeom prst="roundRect">
            <a:avLst/>
          </a:prstGeom>
          <a:no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r>
              <a:rPr lang="ja-JP" altLang="en-US" sz="11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新規</a:t>
            </a:r>
            <a:endParaRPr lang="ja-JP" altLang="en-US" sz="14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69" name="角丸四角形 122">
            <a:extLst>
              <a:ext uri="{FF2B5EF4-FFF2-40B4-BE49-F238E27FC236}">
                <a16:creationId xmlns:a16="http://schemas.microsoft.com/office/drawing/2014/main" id="{0DB125FF-4E86-4A1A-AB2B-9076FAF70FB4}"/>
              </a:ext>
            </a:extLst>
          </p:cNvPr>
          <p:cNvSpPr/>
          <p:nvPr/>
        </p:nvSpPr>
        <p:spPr>
          <a:xfrm>
            <a:off x="8960922" y="11083058"/>
            <a:ext cx="504000" cy="252000"/>
          </a:xfrm>
          <a:prstGeom prst="roundRect">
            <a:avLst/>
          </a:prstGeom>
          <a:no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r>
              <a:rPr lang="ja-JP" altLang="en-US" sz="11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新規</a:t>
            </a:r>
            <a:endParaRPr lang="ja-JP" altLang="en-US" sz="14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87" name="角丸四角形 90">
            <a:extLst>
              <a:ext uri="{FF2B5EF4-FFF2-40B4-BE49-F238E27FC236}">
                <a16:creationId xmlns:a16="http://schemas.microsoft.com/office/drawing/2014/main" id="{8676E3E7-2B8D-479F-923F-5D2C6E1A906E}"/>
              </a:ext>
            </a:extLst>
          </p:cNvPr>
          <p:cNvSpPr/>
          <p:nvPr/>
        </p:nvSpPr>
        <p:spPr>
          <a:xfrm>
            <a:off x="1416224" y="4378487"/>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pPr>
              <a:lnSpc>
                <a:spcPts val="1226"/>
              </a:lnSpc>
            </a:pPr>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おおさか気候変動適応・普及強化事業</a:t>
            </a:r>
            <a:endPar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88" name="大かっこ 187">
            <a:extLst>
              <a:ext uri="{FF2B5EF4-FFF2-40B4-BE49-F238E27FC236}">
                <a16:creationId xmlns:a16="http://schemas.microsoft.com/office/drawing/2014/main" id="{716F8068-DEFB-4090-93DB-21010FE257D0}"/>
              </a:ext>
            </a:extLst>
          </p:cNvPr>
          <p:cNvSpPr/>
          <p:nvPr/>
        </p:nvSpPr>
        <p:spPr>
          <a:xfrm>
            <a:off x="1421901" y="4673037"/>
            <a:ext cx="3931672" cy="396000"/>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府域における適応の普及強化を目的に、適応センターに集積した科学的知見や連携体制を最大限に活用し、セミナーやワークショップを開催する。</a:t>
            </a:r>
            <a:endParaRPr lang="en-US" altLang="ja-JP" sz="9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89" name="角丸四角形 88">
            <a:extLst>
              <a:ext uri="{FF2B5EF4-FFF2-40B4-BE49-F238E27FC236}">
                <a16:creationId xmlns:a16="http://schemas.microsoft.com/office/drawing/2014/main" id="{95B80B03-E780-4250-90C2-E08629B4B593}"/>
              </a:ext>
            </a:extLst>
          </p:cNvPr>
          <p:cNvSpPr/>
          <p:nvPr/>
        </p:nvSpPr>
        <p:spPr>
          <a:xfrm>
            <a:off x="1423844" y="5101851"/>
            <a:ext cx="3940089"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wrap="square"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家庭や企業の省エネルギー行動推進事業</a:t>
            </a:r>
            <a:endParaRPr lang="zh-TW"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90" name="大かっこ 189">
            <a:extLst>
              <a:ext uri="{FF2B5EF4-FFF2-40B4-BE49-F238E27FC236}">
                <a16:creationId xmlns:a16="http://schemas.microsoft.com/office/drawing/2014/main" id="{EC6DC55A-C606-4F83-84F3-9C3A2D526BCB}"/>
              </a:ext>
            </a:extLst>
          </p:cNvPr>
          <p:cNvSpPr/>
          <p:nvPr/>
        </p:nvSpPr>
        <p:spPr>
          <a:xfrm>
            <a:off x="1426057" y="5395944"/>
            <a:ext cx="3931672" cy="470335"/>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家庭や企業への環境配慮行動の普及啓発を行うため、地球温暖化対策推進法第</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37</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条に基づき「地球温暖化防止活動推進員」を委嘱のうえ活動を支援する。</a:t>
            </a:r>
            <a:endParaRPr lang="en-US" altLang="ja-JP" sz="900" dirty="0">
              <a:latin typeface="Meiryo UI" panose="020B0604030504040204" pitchFamily="50" charset="-128"/>
              <a:ea typeface="Meiryo UI" panose="020B0604030504040204" pitchFamily="50" charset="-128"/>
              <a:cs typeface="メイリオ" panose="020B0604030504040204" pitchFamily="50" charset="-128"/>
            </a:endParaRPr>
          </a:p>
          <a:p>
            <a:pPr algn="just"/>
            <a:endParaRPr lang="ja-JP" altLang="en-US" sz="9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91" name="テキスト ボックス 190">
            <a:extLst>
              <a:ext uri="{FF2B5EF4-FFF2-40B4-BE49-F238E27FC236}">
                <a16:creationId xmlns:a16="http://schemas.microsoft.com/office/drawing/2014/main" id="{43623AFC-F3C6-4691-B588-36660D4436C4}"/>
              </a:ext>
            </a:extLst>
          </p:cNvPr>
          <p:cNvSpPr txBox="1"/>
          <p:nvPr/>
        </p:nvSpPr>
        <p:spPr>
          <a:xfrm>
            <a:off x="4549313" y="4866158"/>
            <a:ext cx="886781"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2</a:t>
            </a:r>
            <a:r>
              <a:rPr kumimoji="1" lang="en-US" altLang="ja-JP" sz="800" dirty="0">
                <a:latin typeface="Meiryo UI" panose="020B0604030504040204" pitchFamily="50" charset="-128"/>
                <a:ea typeface="Meiryo UI" panose="020B0604030504040204" pitchFamily="50" charset="-128"/>
              </a:rPr>
              <a:t>,499</a:t>
            </a:r>
            <a:r>
              <a:rPr lang="ja-JP" altLang="en-US" sz="800" dirty="0">
                <a:latin typeface="Meiryo UI" panose="020B0604030504040204" pitchFamily="50" charset="-128"/>
                <a:ea typeface="Meiryo UI" panose="020B0604030504040204" pitchFamily="50" charset="-128"/>
              </a:rPr>
              <a:t>千円</a:t>
            </a:r>
            <a:r>
              <a:rPr kumimoji="1" lang="ja-JP" altLang="en-US" sz="800" dirty="0">
                <a:latin typeface="Meiryo UI" panose="020B0604030504040204" pitchFamily="50" charset="-128"/>
                <a:ea typeface="Meiryo UI" panose="020B0604030504040204" pitchFamily="50" charset="-128"/>
              </a:rPr>
              <a:t>＞</a:t>
            </a:r>
          </a:p>
        </p:txBody>
      </p:sp>
      <p:sp>
        <p:nvSpPr>
          <p:cNvPr id="192" name="テキスト ボックス 191">
            <a:extLst>
              <a:ext uri="{FF2B5EF4-FFF2-40B4-BE49-F238E27FC236}">
                <a16:creationId xmlns:a16="http://schemas.microsoft.com/office/drawing/2014/main" id="{8C591200-3F05-40BA-8758-A202F70B243E}"/>
              </a:ext>
            </a:extLst>
          </p:cNvPr>
          <p:cNvSpPr txBox="1"/>
          <p:nvPr/>
        </p:nvSpPr>
        <p:spPr>
          <a:xfrm>
            <a:off x="4598403" y="5674730"/>
            <a:ext cx="828000" cy="180000"/>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240</a:t>
            </a:r>
            <a:r>
              <a:rPr lang="ja-JP" altLang="en-US" sz="800" dirty="0">
                <a:latin typeface="Meiryo UI" panose="020B0604030504040204" pitchFamily="50" charset="-128"/>
                <a:ea typeface="Meiryo UI" panose="020B0604030504040204" pitchFamily="50" charset="-128"/>
              </a:rPr>
              <a:t>千円</a:t>
            </a:r>
            <a:r>
              <a:rPr kumimoji="1" lang="ja-JP" altLang="en-US" sz="800" dirty="0">
                <a:latin typeface="Meiryo UI" panose="020B0604030504040204" pitchFamily="50" charset="-128"/>
                <a:ea typeface="Meiryo UI" panose="020B0604030504040204" pitchFamily="50" charset="-128"/>
              </a:rPr>
              <a:t>＞</a:t>
            </a:r>
          </a:p>
        </p:txBody>
      </p:sp>
      <p:sp>
        <p:nvSpPr>
          <p:cNvPr id="194" name="角丸四角形 137">
            <a:extLst>
              <a:ext uri="{FF2B5EF4-FFF2-40B4-BE49-F238E27FC236}">
                <a16:creationId xmlns:a16="http://schemas.microsoft.com/office/drawing/2014/main" id="{DD7B2917-BAB1-443F-A1F5-835F73432075}"/>
              </a:ext>
            </a:extLst>
          </p:cNvPr>
          <p:cNvSpPr/>
          <p:nvPr/>
        </p:nvSpPr>
        <p:spPr>
          <a:xfrm>
            <a:off x="1399519" y="5922464"/>
            <a:ext cx="3960000" cy="252000"/>
          </a:xfrm>
          <a:prstGeom prst="roundRect">
            <a:avLst/>
          </a:prstGeom>
          <a:solidFill>
            <a:schemeClr val="bg1"/>
          </a:solidFill>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1050" b="1" spc="-36"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大阪産</a:t>
            </a:r>
            <a:r>
              <a:rPr lang="en-US" altLang="ja-JP" sz="1050" b="1" spc="-36"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b="1" spc="-36"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もん</a:t>
            </a:r>
            <a:r>
              <a:rPr lang="en-US" altLang="ja-JP" sz="1050" b="1" spc="-36"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b="1" spc="-36"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を活用した脱炭素化推進事業</a:t>
            </a:r>
          </a:p>
        </p:txBody>
      </p:sp>
      <p:sp>
        <p:nvSpPr>
          <p:cNvPr id="114" name="テキスト ボックス 113">
            <a:extLst>
              <a:ext uri="{FF2B5EF4-FFF2-40B4-BE49-F238E27FC236}">
                <a16:creationId xmlns:a16="http://schemas.microsoft.com/office/drawing/2014/main" id="{12A6BD3B-F60F-4D0D-81B6-2F599F4B7B77}"/>
              </a:ext>
            </a:extLst>
          </p:cNvPr>
          <p:cNvSpPr txBox="1"/>
          <p:nvPr/>
        </p:nvSpPr>
        <p:spPr>
          <a:xfrm>
            <a:off x="8503932" y="4969938"/>
            <a:ext cx="950901"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49</a:t>
            </a:r>
            <a:r>
              <a:rPr kumimoji="1" lang="en-US" altLang="ja-JP" sz="800" dirty="0">
                <a:latin typeface="Meiryo UI" panose="020B0604030504040204" pitchFamily="50" charset="-128"/>
                <a:ea typeface="Meiryo UI" panose="020B0604030504040204" pitchFamily="50" charset="-128"/>
              </a:rPr>
              <a:t>,996</a:t>
            </a:r>
            <a:r>
              <a:rPr lang="ja-JP" altLang="en-US" sz="800" dirty="0">
                <a:latin typeface="Meiryo UI" panose="020B0604030504040204" pitchFamily="50" charset="-128"/>
                <a:ea typeface="Meiryo UI" panose="020B0604030504040204" pitchFamily="50" charset="-128"/>
              </a:rPr>
              <a:t>千円</a:t>
            </a:r>
            <a:r>
              <a:rPr kumimoji="1" lang="ja-JP" altLang="en-US" sz="800" dirty="0">
                <a:latin typeface="Meiryo UI" panose="020B0604030504040204" pitchFamily="50" charset="-128"/>
                <a:ea typeface="Meiryo UI" panose="020B0604030504040204" pitchFamily="50" charset="-128"/>
              </a:rPr>
              <a:t>＞</a:t>
            </a:r>
          </a:p>
        </p:txBody>
      </p:sp>
      <p:sp>
        <p:nvSpPr>
          <p:cNvPr id="122" name="テキスト ボックス 121">
            <a:extLst>
              <a:ext uri="{FF2B5EF4-FFF2-40B4-BE49-F238E27FC236}">
                <a16:creationId xmlns:a16="http://schemas.microsoft.com/office/drawing/2014/main" id="{129AFABF-C08D-4816-BAB0-35FAD3E08E6E}"/>
              </a:ext>
            </a:extLst>
          </p:cNvPr>
          <p:cNvSpPr txBox="1"/>
          <p:nvPr/>
        </p:nvSpPr>
        <p:spPr>
          <a:xfrm>
            <a:off x="8540829" y="2847309"/>
            <a:ext cx="900000"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14,743</a:t>
            </a:r>
            <a:r>
              <a:rPr lang="ja-JP" altLang="en-US" sz="800" dirty="0">
                <a:latin typeface="Meiryo UI" panose="020B0604030504040204" pitchFamily="50" charset="-128"/>
                <a:ea typeface="Meiryo UI" panose="020B0604030504040204" pitchFamily="50" charset="-128"/>
              </a:rPr>
              <a:t>千円</a:t>
            </a:r>
            <a:r>
              <a:rPr kumimoji="1" lang="ja-JP" altLang="en-US" sz="800" dirty="0">
                <a:latin typeface="Meiryo UI" panose="020B0604030504040204" pitchFamily="50" charset="-128"/>
                <a:ea typeface="Meiryo UI" panose="020B0604030504040204" pitchFamily="50" charset="-128"/>
              </a:rPr>
              <a:t>＞</a:t>
            </a:r>
          </a:p>
        </p:txBody>
      </p:sp>
      <p:sp>
        <p:nvSpPr>
          <p:cNvPr id="123" name="テキスト ボックス 122">
            <a:extLst>
              <a:ext uri="{FF2B5EF4-FFF2-40B4-BE49-F238E27FC236}">
                <a16:creationId xmlns:a16="http://schemas.microsoft.com/office/drawing/2014/main" id="{E70FE81B-CE49-4DC1-9818-95F263F1D871}"/>
              </a:ext>
            </a:extLst>
          </p:cNvPr>
          <p:cNvSpPr txBox="1"/>
          <p:nvPr/>
        </p:nvSpPr>
        <p:spPr>
          <a:xfrm>
            <a:off x="8661536" y="5962784"/>
            <a:ext cx="78739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247</a:t>
            </a:r>
            <a:r>
              <a:rPr lang="ja-JP" altLang="en-US" sz="800" dirty="0">
                <a:latin typeface="Meiryo UI" panose="020B0604030504040204" pitchFamily="50" charset="-128"/>
                <a:ea typeface="Meiryo UI" panose="020B0604030504040204" pitchFamily="50" charset="-128"/>
              </a:rPr>
              <a:t>千円</a:t>
            </a:r>
            <a:r>
              <a:rPr kumimoji="1" lang="ja-JP" altLang="en-US" sz="800" dirty="0">
                <a:latin typeface="Meiryo UI" panose="020B0604030504040204" pitchFamily="50" charset="-128"/>
                <a:ea typeface="Meiryo UI" panose="020B0604030504040204" pitchFamily="50" charset="-128"/>
              </a:rPr>
              <a:t>＞</a:t>
            </a:r>
          </a:p>
        </p:txBody>
      </p:sp>
      <p:sp>
        <p:nvSpPr>
          <p:cNvPr id="128" name="テキスト ボックス 127">
            <a:extLst>
              <a:ext uri="{FF2B5EF4-FFF2-40B4-BE49-F238E27FC236}">
                <a16:creationId xmlns:a16="http://schemas.microsoft.com/office/drawing/2014/main" id="{35F301EF-79D5-49F2-B300-E45053D37AA8}"/>
              </a:ext>
            </a:extLst>
          </p:cNvPr>
          <p:cNvSpPr txBox="1"/>
          <p:nvPr/>
        </p:nvSpPr>
        <p:spPr>
          <a:xfrm>
            <a:off x="8584407" y="7998725"/>
            <a:ext cx="886781"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1,331</a:t>
            </a:r>
            <a:r>
              <a:rPr lang="ja-JP" altLang="en-US" sz="800" dirty="0">
                <a:latin typeface="Meiryo UI" panose="020B0604030504040204" pitchFamily="50" charset="-128"/>
                <a:ea typeface="Meiryo UI" panose="020B0604030504040204" pitchFamily="50" charset="-128"/>
              </a:rPr>
              <a:t>千円</a:t>
            </a:r>
            <a:r>
              <a:rPr kumimoji="1" lang="ja-JP" altLang="en-US" sz="800" dirty="0">
                <a:latin typeface="Meiryo UI" panose="020B0604030504040204" pitchFamily="50" charset="-128"/>
                <a:ea typeface="Meiryo UI" panose="020B0604030504040204" pitchFamily="50" charset="-128"/>
              </a:rPr>
              <a:t>＞</a:t>
            </a:r>
          </a:p>
        </p:txBody>
      </p:sp>
      <p:sp>
        <p:nvSpPr>
          <p:cNvPr id="91" name="大かっこ 90">
            <a:extLst>
              <a:ext uri="{FF2B5EF4-FFF2-40B4-BE49-F238E27FC236}">
                <a16:creationId xmlns:a16="http://schemas.microsoft.com/office/drawing/2014/main" id="{D2E6E40C-E0E7-4B42-B77A-A63E1A88B3CA}"/>
              </a:ext>
            </a:extLst>
          </p:cNvPr>
          <p:cNvSpPr/>
          <p:nvPr/>
        </p:nvSpPr>
        <p:spPr>
          <a:xfrm>
            <a:off x="1463192" y="3524664"/>
            <a:ext cx="3931672" cy="57176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災害等による停電時に電源確保が強く求められる事業者に対し、</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ZEV</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の機能を効果的に活かすモデル事例として導入支援を行うとともに、事業者向け</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ZEV</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メリット体験会の開催等により事例を広く周知することで、中小事業者等の</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ZEV</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導入促進を図る。</a:t>
            </a:r>
          </a:p>
        </p:txBody>
      </p:sp>
      <p:sp>
        <p:nvSpPr>
          <p:cNvPr id="96" name="大かっこ 95">
            <a:extLst>
              <a:ext uri="{FF2B5EF4-FFF2-40B4-BE49-F238E27FC236}">
                <a16:creationId xmlns:a16="http://schemas.microsoft.com/office/drawing/2014/main" id="{B9704129-1D69-4507-9A36-C2C7B71F0E83}"/>
              </a:ext>
            </a:extLst>
          </p:cNvPr>
          <p:cNvSpPr/>
          <p:nvPr/>
        </p:nvSpPr>
        <p:spPr>
          <a:xfrm>
            <a:off x="5529864" y="10593766"/>
            <a:ext cx="3931672" cy="432000"/>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高校と事業者との協働取組の機会を創出することにより、環境分野における学習機会や実践的な環境学習の充実を図るため、高校との連携が可能な事業者の開拓・デジタルカタログ化を行う。 </a:t>
            </a:r>
          </a:p>
        </p:txBody>
      </p:sp>
      <p:sp>
        <p:nvSpPr>
          <p:cNvPr id="108" name="大かっこ 107">
            <a:extLst>
              <a:ext uri="{FF2B5EF4-FFF2-40B4-BE49-F238E27FC236}">
                <a16:creationId xmlns:a16="http://schemas.microsoft.com/office/drawing/2014/main" id="{5440E732-E897-43AC-9487-7B5320DFBDD3}"/>
              </a:ext>
            </a:extLst>
          </p:cNvPr>
          <p:cNvSpPr/>
          <p:nvPr/>
        </p:nvSpPr>
        <p:spPr>
          <a:xfrm>
            <a:off x="5512077" y="11409335"/>
            <a:ext cx="3931672" cy="324000"/>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幼児期からの環境配慮行動の習慣化を図るため、環境観の育成につながる環境教育のノウハウをもつ保育者を育成する研修会を実施する。 </a:t>
            </a:r>
          </a:p>
        </p:txBody>
      </p:sp>
      <p:sp>
        <p:nvSpPr>
          <p:cNvPr id="93" name="大かっこ 92">
            <a:extLst>
              <a:ext uri="{FF2B5EF4-FFF2-40B4-BE49-F238E27FC236}">
                <a16:creationId xmlns:a16="http://schemas.microsoft.com/office/drawing/2014/main" id="{4A07C17C-60E8-46F8-9729-0E4DAD50BC25}"/>
              </a:ext>
            </a:extLst>
          </p:cNvPr>
          <p:cNvSpPr/>
          <p:nvPr/>
        </p:nvSpPr>
        <p:spPr>
          <a:xfrm>
            <a:off x="5507870" y="6590651"/>
            <a:ext cx="3931672" cy="723875"/>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マイ容器やマイボトルが利用可能なお店を検索できるウェブサイト「</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Osaka</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ほかさんマップ」を運用し、さらなる府民の行動変容を促す。また、府内の飲食販売を伴うイベントにおいて使い捨てプラスチックごみ（食器やカップ）を削減するため、リユース容器を導入する実証事業を実施する。</a:t>
            </a:r>
          </a:p>
        </p:txBody>
      </p:sp>
      <p:sp>
        <p:nvSpPr>
          <p:cNvPr id="115" name="大かっこ 114">
            <a:extLst>
              <a:ext uri="{FF2B5EF4-FFF2-40B4-BE49-F238E27FC236}">
                <a16:creationId xmlns:a16="http://schemas.microsoft.com/office/drawing/2014/main" id="{A49D5B9C-938D-43A7-8E9D-5331C36ECF78}"/>
              </a:ext>
            </a:extLst>
          </p:cNvPr>
          <p:cNvSpPr/>
          <p:nvPr/>
        </p:nvSpPr>
        <p:spPr>
          <a:xfrm>
            <a:off x="5502740" y="2565098"/>
            <a:ext cx="3960000" cy="468000"/>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令和６年度に創出する咲洲西護岸の藻場の</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CO2</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吸収量等の効果を定性的・定量的に把握するとともに、大阪湾のブルーカーボン生態系に関する映像コンテンツ等を活用し、大阪湾における取組みを広く情報発信する。 </a:t>
            </a:r>
          </a:p>
        </p:txBody>
      </p:sp>
      <p:sp>
        <p:nvSpPr>
          <p:cNvPr id="95" name="大かっこ 94">
            <a:extLst>
              <a:ext uri="{FF2B5EF4-FFF2-40B4-BE49-F238E27FC236}">
                <a16:creationId xmlns:a16="http://schemas.microsoft.com/office/drawing/2014/main" id="{3D3F2634-74DB-46E9-ACC4-D55451E2E00E}"/>
              </a:ext>
            </a:extLst>
          </p:cNvPr>
          <p:cNvSpPr/>
          <p:nvPr/>
        </p:nvSpPr>
        <p:spPr>
          <a:xfrm>
            <a:off x="1426296" y="7193422"/>
            <a:ext cx="3931672" cy="652043"/>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有識者、事業者、</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NPO</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など業種を超えた幅広い関係者が柔軟に連携し、海洋プラスチックごみ問題の解決に向け、マイクロプラスチックの流出防止対策や、使い捨てプラスチック製品の使用削減につながる斬新な回収リサイクルスキームの検討・効果検証等を行い、その成果を共有・発信するプラットフォームを運営する。</a:t>
            </a:r>
            <a:endParaRPr lang="en-US" altLang="ja-JP" sz="9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24" name="大かっこ 123">
            <a:extLst>
              <a:ext uri="{FF2B5EF4-FFF2-40B4-BE49-F238E27FC236}">
                <a16:creationId xmlns:a16="http://schemas.microsoft.com/office/drawing/2014/main" id="{ACA07161-42A3-410B-B458-D39A8E4598CF}"/>
              </a:ext>
            </a:extLst>
          </p:cNvPr>
          <p:cNvSpPr/>
          <p:nvPr/>
        </p:nvSpPr>
        <p:spPr>
          <a:xfrm>
            <a:off x="1413683" y="6241051"/>
            <a:ext cx="3931672" cy="502826"/>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地産地消や環境に配慮した行動など府民の行動変容の契機となるイベントを実施し、府域全体で</a:t>
            </a:r>
            <a:r>
              <a:rPr lang="en-US" altLang="ja-JP" sz="900" dirty="0" err="1">
                <a:latin typeface="Meiryo UI" panose="020B0604030504040204" pitchFamily="50" charset="-128"/>
                <a:ea typeface="Meiryo UI" panose="020B0604030504040204" pitchFamily="50" charset="-128"/>
                <a:cs typeface="メイリオ" panose="020B0604030504040204" pitchFamily="50" charset="-128"/>
              </a:rPr>
              <a:t>AGreen</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 Action</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を通じた大阪産</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もん</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の消費拡大を図り、脱炭素化に取り組む。</a:t>
            </a:r>
          </a:p>
        </p:txBody>
      </p:sp>
      <p:sp>
        <p:nvSpPr>
          <p:cNvPr id="135" name="大かっこ 134">
            <a:extLst>
              <a:ext uri="{FF2B5EF4-FFF2-40B4-BE49-F238E27FC236}">
                <a16:creationId xmlns:a16="http://schemas.microsoft.com/office/drawing/2014/main" id="{8721D88A-83B0-43D6-8369-8E46B90EDEA1}"/>
              </a:ext>
            </a:extLst>
          </p:cNvPr>
          <p:cNvSpPr/>
          <p:nvPr/>
        </p:nvSpPr>
        <p:spPr>
          <a:xfrm>
            <a:off x="1454861" y="2626417"/>
            <a:ext cx="3931672" cy="468000"/>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ペロブスカイト太陽電池等の先進技術の導入促進・初期需要創出のため、府有施設・設備へのモデル導入、イベントなどを通じた情報発信を行い、普及拡大をめざす。</a:t>
            </a:r>
          </a:p>
        </p:txBody>
      </p:sp>
      <p:sp>
        <p:nvSpPr>
          <p:cNvPr id="126" name="大かっこ 125">
            <a:extLst>
              <a:ext uri="{FF2B5EF4-FFF2-40B4-BE49-F238E27FC236}">
                <a16:creationId xmlns:a16="http://schemas.microsoft.com/office/drawing/2014/main" id="{D74B2556-02B9-403E-A7EA-B136CACFAA5F}"/>
              </a:ext>
            </a:extLst>
          </p:cNvPr>
          <p:cNvSpPr/>
          <p:nvPr/>
        </p:nvSpPr>
        <p:spPr>
          <a:xfrm>
            <a:off x="5496709" y="4673293"/>
            <a:ext cx="3944982" cy="468000"/>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府民の脱炭素への意識改革・行動変容を図るため、プラットフォームを利用し、府民向け広報を大々的に実施し、脱炭素ポイント制度の自立化が円滑に進むように支援する周知・</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PR</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を実施する。</a:t>
            </a:r>
            <a:endParaRPr lang="en-US" altLang="ja-JP" sz="9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29" name="角丸四角形 128"/>
          <p:cNvSpPr/>
          <p:nvPr/>
        </p:nvSpPr>
        <p:spPr>
          <a:xfrm>
            <a:off x="5495397" y="3139413"/>
            <a:ext cx="3960000" cy="252000"/>
          </a:xfrm>
          <a:prstGeom prst="roundRect">
            <a:avLst/>
          </a:prstGeom>
          <a:solidFill>
            <a:schemeClr val="bg1"/>
          </a:solidFill>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おおさかカーボンフットプリントプロジェクト普及促進事業</a:t>
            </a:r>
            <a:endParaRPr lang="en-US" altLang="ja-JP"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7" name="大かっこ 76"/>
          <p:cNvSpPr/>
          <p:nvPr/>
        </p:nvSpPr>
        <p:spPr>
          <a:xfrm>
            <a:off x="5504377" y="3447852"/>
            <a:ext cx="3931672" cy="652879"/>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府民が脱炭素に寄与する商品・サービスを選択できる環境を創出するため、小売、飲食、一般企業、大学等の多様な事業者や国と連携し、製品・サービスのカーボンフットプリント（</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CFP</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）が表示される店舗等を拡大・発信するとともに、大阪版</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CFP</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の算定・表示の支援等を実施。</a:t>
            </a:r>
            <a:endParaRPr lang="en-US" altLang="ja-JP" sz="9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12" name="大かっこ 111">
            <a:extLst>
              <a:ext uri="{FF2B5EF4-FFF2-40B4-BE49-F238E27FC236}">
                <a16:creationId xmlns:a16="http://schemas.microsoft.com/office/drawing/2014/main" id="{7C11E80D-6BDB-4793-BC04-C351A9AADE2F}"/>
              </a:ext>
            </a:extLst>
          </p:cNvPr>
          <p:cNvSpPr/>
          <p:nvPr/>
        </p:nvSpPr>
        <p:spPr>
          <a:xfrm>
            <a:off x="1451441" y="9595022"/>
            <a:ext cx="3931672" cy="52969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令和８年開催の第</a:t>
            </a:r>
            <a:r>
              <a:rPr lang="en-US" altLang="ja-JP" sz="900" dirty="0">
                <a:latin typeface="Meiryo UI" panose="020B0604030504040204" pitchFamily="50" charset="-128"/>
                <a:ea typeface="Meiryo UI" panose="020B0604030504040204" pitchFamily="50" charset="-128"/>
                <a:cs typeface="メイリオ" panose="020B0604030504040204" pitchFamily="50" charset="-128"/>
              </a:rPr>
              <a:t>45</a:t>
            </a:r>
            <a:r>
              <a:rPr lang="ja-JP" altLang="en-US" sz="900" dirty="0">
                <a:latin typeface="Meiryo UI" panose="020B0604030504040204" pitchFamily="50" charset="-128"/>
                <a:ea typeface="Meiryo UI" panose="020B0604030504040204" pitchFamily="50" charset="-128"/>
                <a:cs typeface="メイリオ" panose="020B0604030504040204" pitchFamily="50" charset="-128"/>
              </a:rPr>
              <a:t>回全国豊かな海づくり大会の機運醸成として、稚魚放流やアマモ植付等の水産資源の増大を目的とした取組みや漁港で実施される体験メニュー等の提供といった府民参加型の豊かな海づくり活動に対する補助を行う。　 </a:t>
            </a:r>
          </a:p>
        </p:txBody>
      </p:sp>
      <p:cxnSp>
        <p:nvCxnSpPr>
          <p:cNvPr id="138" name="直線コネクタ 137">
            <a:extLst>
              <a:ext uri="{FF2B5EF4-FFF2-40B4-BE49-F238E27FC236}">
                <a16:creationId xmlns:a16="http://schemas.microsoft.com/office/drawing/2014/main" id="{99EA11C1-0C21-4637-8029-B941F16ACF10}"/>
              </a:ext>
            </a:extLst>
          </p:cNvPr>
          <p:cNvCxnSpPr>
            <a:cxnSpLocks/>
          </p:cNvCxnSpPr>
          <p:nvPr/>
        </p:nvCxnSpPr>
        <p:spPr>
          <a:xfrm>
            <a:off x="508695" y="10242288"/>
            <a:ext cx="4968000" cy="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142" name="直線コネクタ 141">
            <a:extLst>
              <a:ext uri="{FF2B5EF4-FFF2-40B4-BE49-F238E27FC236}">
                <a16:creationId xmlns:a16="http://schemas.microsoft.com/office/drawing/2014/main" id="{D0FBEB5A-EEAA-43BB-868F-633CF8C569A6}"/>
              </a:ext>
            </a:extLst>
          </p:cNvPr>
          <p:cNvCxnSpPr>
            <a:cxnSpLocks/>
          </p:cNvCxnSpPr>
          <p:nvPr/>
        </p:nvCxnSpPr>
        <p:spPr>
          <a:xfrm>
            <a:off x="5466349" y="9246330"/>
            <a:ext cx="4032000" cy="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143" name="直線コネクタ 142">
            <a:extLst>
              <a:ext uri="{FF2B5EF4-FFF2-40B4-BE49-F238E27FC236}">
                <a16:creationId xmlns:a16="http://schemas.microsoft.com/office/drawing/2014/main" id="{549C573C-305D-4311-9D04-247D4CF85E9D}"/>
              </a:ext>
            </a:extLst>
          </p:cNvPr>
          <p:cNvCxnSpPr>
            <a:cxnSpLocks/>
          </p:cNvCxnSpPr>
          <p:nvPr/>
        </p:nvCxnSpPr>
        <p:spPr>
          <a:xfrm>
            <a:off x="5454919" y="9234350"/>
            <a:ext cx="0" cy="97200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144" name="角丸四角形 96">
            <a:extLst>
              <a:ext uri="{FF2B5EF4-FFF2-40B4-BE49-F238E27FC236}">
                <a16:creationId xmlns:a16="http://schemas.microsoft.com/office/drawing/2014/main" id="{3265E3FF-AF43-40F3-A8C6-7BB28A50BEDB}"/>
              </a:ext>
            </a:extLst>
          </p:cNvPr>
          <p:cNvSpPr/>
          <p:nvPr/>
        </p:nvSpPr>
        <p:spPr>
          <a:xfrm>
            <a:off x="5520320" y="11778363"/>
            <a:ext cx="3904032" cy="252000"/>
          </a:xfrm>
          <a:prstGeom prst="roundRect">
            <a:avLst/>
          </a:prstGeom>
          <a:solidFill>
            <a:srgbClr val="FFFF00"/>
          </a:solidFill>
          <a:ln>
            <a:solidFill>
              <a:srgbClr val="00B050"/>
            </a:solidFill>
          </a:ln>
          <a:effectLst/>
        </p:spPr>
        <p:style>
          <a:lnRef idx="2">
            <a:schemeClr val="accent3"/>
          </a:lnRef>
          <a:fillRef idx="1">
            <a:schemeClr val="lt1"/>
          </a:fillRef>
          <a:effectRef idx="0">
            <a:schemeClr val="accent3"/>
          </a:effectRef>
          <a:fontRef idx="minor">
            <a:schemeClr val="dk1"/>
          </a:fontRef>
        </p:style>
        <p:txBody>
          <a:bodyPr wrap="square" lIns="65892" tIns="32945" rIns="65892" bIns="32945" rtlCol="0" anchor="ctr"/>
          <a:lstStyle/>
          <a:p>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環境保全の普及啓発・行動変容促進事業</a:t>
            </a:r>
            <a:endParaRPr lang="en-US" altLang="zh-TW"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45" name="角丸四角形 122">
            <a:extLst>
              <a:ext uri="{FF2B5EF4-FFF2-40B4-BE49-F238E27FC236}">
                <a16:creationId xmlns:a16="http://schemas.microsoft.com/office/drawing/2014/main" id="{4787B0E3-148A-4370-B5FC-35B2BC63AF9F}"/>
              </a:ext>
            </a:extLst>
          </p:cNvPr>
          <p:cNvSpPr/>
          <p:nvPr/>
        </p:nvSpPr>
        <p:spPr>
          <a:xfrm>
            <a:off x="8970447" y="11757967"/>
            <a:ext cx="504000" cy="252000"/>
          </a:xfrm>
          <a:prstGeom prst="roundRect">
            <a:avLst/>
          </a:prstGeom>
          <a:no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r>
              <a:rPr lang="ja-JP" altLang="en-US" sz="11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新規</a:t>
            </a:r>
            <a:endParaRPr lang="ja-JP" altLang="en-US" sz="1400" b="1" spc="216"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46" name="大かっこ 145">
            <a:extLst>
              <a:ext uri="{FF2B5EF4-FFF2-40B4-BE49-F238E27FC236}">
                <a16:creationId xmlns:a16="http://schemas.microsoft.com/office/drawing/2014/main" id="{4AB83D4E-E740-4B18-993F-35051669A739}"/>
              </a:ext>
            </a:extLst>
          </p:cNvPr>
          <p:cNvSpPr/>
          <p:nvPr/>
        </p:nvSpPr>
        <p:spPr>
          <a:xfrm>
            <a:off x="5512077" y="12075393"/>
            <a:ext cx="3931672" cy="576000"/>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r>
              <a:rPr lang="ja-JP" altLang="en-US" sz="900" dirty="0">
                <a:latin typeface="Meiryo UI" panose="020B0604030504040204" pitchFamily="50" charset="-128"/>
                <a:ea typeface="Meiryo UI" panose="020B0604030504040204" pitchFamily="50" charset="-128"/>
                <a:cs typeface="メイリオ" panose="020B0604030504040204" pitchFamily="50" charset="-128"/>
              </a:rPr>
              <a:t>　気候変動対策（カーボンニュートラル）や循環経済への移行（サーキュラーエコノミー）と密接に関連し、統合的に取組みを進める必要があるネイチャーポジティブ（生物多様性保全）について、府民に対し認知度向上と行動変容を促進するため、研修会を開催する。</a:t>
            </a:r>
          </a:p>
        </p:txBody>
      </p:sp>
      <p:sp>
        <p:nvSpPr>
          <p:cNvPr id="150" name="テキスト ボックス 149">
            <a:extLst>
              <a:ext uri="{FF2B5EF4-FFF2-40B4-BE49-F238E27FC236}">
                <a16:creationId xmlns:a16="http://schemas.microsoft.com/office/drawing/2014/main" id="{AB367B77-24D8-4AE2-AAB3-D793D35C592C}"/>
              </a:ext>
            </a:extLst>
          </p:cNvPr>
          <p:cNvSpPr txBox="1"/>
          <p:nvPr/>
        </p:nvSpPr>
        <p:spPr>
          <a:xfrm>
            <a:off x="8473008" y="3919434"/>
            <a:ext cx="950901"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46,158</a:t>
            </a:r>
            <a:r>
              <a:rPr lang="ja-JP" altLang="en-US" sz="800" dirty="0">
                <a:latin typeface="Meiryo UI" panose="020B0604030504040204" pitchFamily="50" charset="-128"/>
                <a:ea typeface="Meiryo UI" panose="020B0604030504040204" pitchFamily="50" charset="-128"/>
              </a:rPr>
              <a:t>千円</a:t>
            </a:r>
            <a:r>
              <a:rPr kumimoji="1" lang="ja-JP" altLang="en-US" sz="800" dirty="0">
                <a:latin typeface="Meiryo UI" panose="020B0604030504040204" pitchFamily="50" charset="-128"/>
                <a:ea typeface="Meiryo UI" panose="020B0604030504040204" pitchFamily="50" charset="-128"/>
              </a:rPr>
              <a:t>＞</a:t>
            </a:r>
          </a:p>
        </p:txBody>
      </p:sp>
      <p:sp>
        <p:nvSpPr>
          <p:cNvPr id="127" name="角丸四角形 126"/>
          <p:cNvSpPr/>
          <p:nvPr/>
        </p:nvSpPr>
        <p:spPr>
          <a:xfrm>
            <a:off x="1055574" y="7022409"/>
            <a:ext cx="288000" cy="5619294"/>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pPr algn="ctr">
              <a:lnSpc>
                <a:spcPct val="150000"/>
              </a:lnSpc>
            </a:pPr>
            <a:r>
              <a:rPr lang="ja-JP" altLang="en-US" sz="1200" b="1" spc="75"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環境保全活動事業</a:t>
            </a:r>
          </a:p>
        </p:txBody>
      </p:sp>
      <p:sp>
        <p:nvSpPr>
          <p:cNvPr id="152" name="テキスト ボックス 151">
            <a:extLst>
              <a:ext uri="{FF2B5EF4-FFF2-40B4-BE49-F238E27FC236}">
                <a16:creationId xmlns:a16="http://schemas.microsoft.com/office/drawing/2014/main" id="{235E8025-CD54-4E8B-88BA-71D8FA5450DE}"/>
              </a:ext>
            </a:extLst>
          </p:cNvPr>
          <p:cNvSpPr txBox="1"/>
          <p:nvPr/>
        </p:nvSpPr>
        <p:spPr>
          <a:xfrm>
            <a:off x="4466969" y="6563269"/>
            <a:ext cx="999380"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15,393</a:t>
            </a:r>
            <a:r>
              <a:rPr lang="ja-JP" altLang="en-US" sz="800" dirty="0">
                <a:latin typeface="Meiryo UI" panose="020B0604030504040204" pitchFamily="50" charset="-128"/>
                <a:ea typeface="Meiryo UI" panose="020B0604030504040204" pitchFamily="50" charset="-128"/>
              </a:rPr>
              <a:t>千円</a:t>
            </a:r>
            <a:r>
              <a:rPr kumimoji="1" lang="ja-JP" altLang="en-US" sz="8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2639006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1749</Words>
  <Application>Microsoft Office PowerPoint</Application>
  <PresentationFormat>A3 297x420 mm</PresentationFormat>
  <Paragraphs>86</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2024-11-06T09:33:38Z</dcterms:created>
  <dcterms:modified xsi:type="dcterms:W3CDTF">2024-11-06T09:35:10Z</dcterms:modified>
</cp:coreProperties>
</file>