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72" r:id="rId1"/>
  </p:sldMasterIdLst>
  <p:notesMasterIdLst>
    <p:notesMasterId r:id="rId14"/>
  </p:notesMasterIdLst>
  <p:sldIdLst>
    <p:sldId id="348" r:id="rId2"/>
    <p:sldId id="372" r:id="rId3"/>
    <p:sldId id="371" r:id="rId4"/>
    <p:sldId id="383" r:id="rId5"/>
    <p:sldId id="384" r:id="rId6"/>
    <p:sldId id="385" r:id="rId7"/>
    <p:sldId id="377" r:id="rId8"/>
    <p:sldId id="386" r:id="rId9"/>
    <p:sldId id="380" r:id="rId10"/>
    <p:sldId id="366" r:id="rId11"/>
    <p:sldId id="369" r:id="rId12"/>
    <p:sldId id="319" r:id="rId13"/>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FFCC"/>
    <a:srgbClr val="EBF1E9"/>
    <a:srgbClr val="D5E3CF"/>
    <a:srgbClr val="FFFF99"/>
    <a:srgbClr val="DBEACF"/>
    <a:srgbClr val="CFD9EA"/>
    <a:srgbClr val="CFD5EA"/>
    <a:srgbClr val="D9D9D9"/>
    <a:srgbClr val="EFF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184" y="40"/>
      </p:cViewPr>
      <p:guideLst>
        <p:guide orient="horz" pos="2069"/>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0000sv0ns101\d11723$\doc\&#20225;&#30011;&#25512;&#36914;&#12464;&#12523;&#12540;&#12503;\33_&#12415;&#12393;&#12426;&#12398;&#22823;&#38442;&#25512;&#36914;&#35336;&#30011;\R6\20240913%20&#37096;&#20250;&#36039;&#26009;&#12398;&#20316;&#25104;\&#20844;&#22290;&#20104;&#31639;\&#22823;&#38442;&#24220;&#12288;&#20844;&#22290;&#20104;&#31639;&#12398;&#25512;&#31227;&#65288;H27&#65374;R&#65302;&#6528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44717847769032E-2"/>
          <c:y val="8.2728166464079281E-2"/>
          <c:w val="0.750555282152231"/>
          <c:h val="0.80558560149860436"/>
        </c:manualLayout>
      </c:layout>
      <c:lineChart>
        <c:grouping val="standard"/>
        <c:varyColors val="0"/>
        <c:ser>
          <c:idx val="3"/>
          <c:order val="0"/>
          <c:tx>
            <c:strRef>
              <c:f>Sheet1!$A$5</c:f>
              <c:strCache>
                <c:ptCount val="1"/>
                <c:pt idx="0">
                  <c:v>兵庫県</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3"/>
              <c:layout>
                <c:manualLayout>
                  <c:x val="-3.7057433100122605E-2"/>
                  <c:y val="-6.05415345548741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E52-4C48-9EC7-E6ACB212D18B}"/>
                </c:ext>
              </c:extLst>
            </c:dLbl>
            <c:dLbl>
              <c:idx val="4"/>
              <c:layout>
                <c:manualLayout>
                  <c:x val="-3.7057433100122536E-2"/>
                  <c:y val="-6.05415345548741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E52-4C48-9EC7-E6ACB212D18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Sheet1!$B$5:$I$5</c:f>
              <c:numCache>
                <c:formatCode>General</c:formatCode>
                <c:ptCount val="8"/>
                <c:pt idx="0">
                  <c:v>10.9</c:v>
                </c:pt>
                <c:pt idx="1">
                  <c:v>11.1</c:v>
                </c:pt>
                <c:pt idx="2">
                  <c:v>11.2</c:v>
                </c:pt>
                <c:pt idx="3">
                  <c:v>11.6</c:v>
                </c:pt>
                <c:pt idx="4">
                  <c:v>11.6</c:v>
                </c:pt>
                <c:pt idx="5">
                  <c:v>11.7</c:v>
                </c:pt>
                <c:pt idx="6">
                  <c:v>11.7</c:v>
                </c:pt>
                <c:pt idx="7">
                  <c:v>11.8</c:v>
                </c:pt>
              </c:numCache>
            </c:numRef>
          </c:val>
          <c:smooth val="0"/>
          <c:extLst>
            <c:ext xmlns:c16="http://schemas.microsoft.com/office/drawing/2014/chart" uri="{C3380CC4-5D6E-409C-BE32-E72D297353CC}">
              <c16:uniqueId val="{00000000-FE52-4C48-9EC7-E6ACB212D18B}"/>
            </c:ext>
          </c:extLst>
        </c:ser>
        <c:ser>
          <c:idx val="5"/>
          <c:order val="1"/>
          <c:tx>
            <c:strRef>
              <c:f>Sheet1!$A$7</c:f>
              <c:strCache>
                <c:ptCount val="1"/>
                <c:pt idx="0">
                  <c:v>全国平均</c:v>
                </c:pt>
              </c:strCache>
            </c:strRef>
          </c:tx>
          <c:spPr>
            <a:ln w="34925" cap="rnd" cmpd="sng">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3.1033479584173289E-2"/>
                  <c:y val="-4.58022686863716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E52-4C48-9EC7-E6ACB212D18B}"/>
                </c:ext>
              </c:extLst>
            </c:dLbl>
            <c:dLbl>
              <c:idx val="2"/>
              <c:layout>
                <c:manualLayout>
                  <c:x val="-3.7057433100122571E-2"/>
                  <c:y val="-2.73781863507434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52-4C48-9EC7-E6ACB212D18B}"/>
                </c:ext>
              </c:extLst>
            </c:dLbl>
            <c:dLbl>
              <c:idx val="3"/>
              <c:layout>
                <c:manualLayout>
                  <c:x val="-3.7057433100122605E-2"/>
                  <c:y val="-4.9487085153497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E52-4C48-9EC7-E6ACB212D18B}"/>
                </c:ext>
              </c:extLst>
            </c:dLbl>
            <c:dLbl>
              <c:idx val="4"/>
              <c:layout>
                <c:manualLayout>
                  <c:x val="-3.7057433100122536E-2"/>
                  <c:y val="-4.9487085153497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E52-4C48-9EC7-E6ACB212D18B}"/>
                </c:ext>
              </c:extLst>
            </c:dLbl>
            <c:dLbl>
              <c:idx val="5"/>
              <c:layout>
                <c:manualLayout>
                  <c:x val="-3.9065417605439023E-2"/>
                  <c:y val="-4.9487085153497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E52-4C48-9EC7-E6ACB212D18B}"/>
                </c:ext>
              </c:extLst>
            </c:dLbl>
            <c:dLbl>
              <c:idx val="6"/>
              <c:layout>
                <c:manualLayout>
                  <c:x val="-3.9065417605439023E-2"/>
                  <c:y val="-4.2117452219246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E52-4C48-9EC7-E6ACB212D18B}"/>
                </c:ext>
              </c:extLst>
            </c:dLbl>
            <c:dLbl>
              <c:idx val="7"/>
              <c:layout>
                <c:manualLayout>
                  <c:x val="-4.3081386616071783E-2"/>
                  <c:y val="-4.2117452219246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E52-4C48-9EC7-E6ACB212D18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Sheet1!$B$7:$I$7</c:f>
              <c:numCache>
                <c:formatCode>General</c:formatCode>
                <c:ptCount val="8"/>
                <c:pt idx="0">
                  <c:v>10.3</c:v>
                </c:pt>
                <c:pt idx="1">
                  <c:v>10.199999999999999</c:v>
                </c:pt>
                <c:pt idx="2">
                  <c:v>10.5</c:v>
                </c:pt>
                <c:pt idx="3">
                  <c:v>10.6</c:v>
                </c:pt>
                <c:pt idx="4">
                  <c:v>10.7</c:v>
                </c:pt>
                <c:pt idx="5">
                  <c:v>10.6</c:v>
                </c:pt>
                <c:pt idx="6">
                  <c:v>10.8</c:v>
                </c:pt>
                <c:pt idx="7">
                  <c:v>10.8</c:v>
                </c:pt>
              </c:numCache>
            </c:numRef>
          </c:val>
          <c:smooth val="0"/>
          <c:extLst>
            <c:ext xmlns:c16="http://schemas.microsoft.com/office/drawing/2014/chart" uri="{C3380CC4-5D6E-409C-BE32-E72D297353CC}">
              <c16:uniqueId val="{00000001-FE52-4C48-9EC7-E6ACB212D18B}"/>
            </c:ext>
          </c:extLst>
        </c:ser>
        <c:ser>
          <c:idx val="4"/>
          <c:order val="2"/>
          <c:tx>
            <c:strRef>
              <c:f>Sheet1!$A$6</c:f>
              <c:strCache>
                <c:ptCount val="1"/>
                <c:pt idx="0">
                  <c:v>福岡県</c:v>
                </c:pt>
              </c:strCache>
            </c:strRef>
          </c:tx>
          <c:spPr>
            <a:ln w="28575" cap="rnd">
              <a:solidFill>
                <a:schemeClr val="accent3"/>
              </a:solidFill>
              <a:round/>
            </a:ln>
            <a:effectLst/>
          </c:spPr>
          <c:marker>
            <c:symbol val="diamond"/>
            <c:size val="5"/>
            <c:spPr>
              <a:solidFill>
                <a:schemeClr val="accent3"/>
              </a:solidFill>
              <a:ln w="9525">
                <a:solidFill>
                  <a:schemeClr val="accent3"/>
                </a:solidFill>
              </a:ln>
              <a:effectLst/>
            </c:spPr>
          </c:marker>
          <c:dLbls>
            <c:dLbl>
              <c:idx val="7"/>
              <c:layout>
                <c:manualLayout>
                  <c:x val="-2.9437052847938801E-2"/>
                  <c:y val="-4.9487085153497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E52-4C48-9EC7-E6ACB212D18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Sheet1!$B$6:$I$6</c:f>
              <c:numCache>
                <c:formatCode>General</c:formatCode>
                <c:ptCount val="8"/>
                <c:pt idx="0">
                  <c:v>9.1</c:v>
                </c:pt>
                <c:pt idx="1">
                  <c:v>9.1</c:v>
                </c:pt>
                <c:pt idx="2" formatCode="0.0">
                  <c:v>9</c:v>
                </c:pt>
                <c:pt idx="3" formatCode="0.0">
                  <c:v>9</c:v>
                </c:pt>
                <c:pt idx="4">
                  <c:v>9.1999999999999993</c:v>
                </c:pt>
                <c:pt idx="5">
                  <c:v>9.1</c:v>
                </c:pt>
                <c:pt idx="6">
                  <c:v>9.3000000000000007</c:v>
                </c:pt>
                <c:pt idx="7">
                  <c:v>9.3000000000000007</c:v>
                </c:pt>
              </c:numCache>
            </c:numRef>
          </c:val>
          <c:smooth val="0"/>
          <c:extLst>
            <c:ext xmlns:c16="http://schemas.microsoft.com/office/drawing/2014/chart" uri="{C3380CC4-5D6E-409C-BE32-E72D297353CC}">
              <c16:uniqueId val="{00000002-FE52-4C48-9EC7-E6ACB212D18B}"/>
            </c:ext>
          </c:extLst>
        </c:ser>
        <c:ser>
          <c:idx val="1"/>
          <c:order val="3"/>
          <c:tx>
            <c:strRef>
              <c:f>Sheet1!$A$3</c:f>
              <c:strCache>
                <c:ptCount val="1"/>
                <c:pt idx="0">
                  <c:v>神奈川県</c:v>
                </c:pt>
              </c:strCache>
            </c:strRef>
          </c:tx>
          <c:spPr>
            <a:ln w="28575" cap="rnd">
              <a:solidFill>
                <a:schemeClr val="accent5"/>
              </a:solidFill>
              <a:round/>
            </a:ln>
            <a:effectLst/>
          </c:spPr>
          <c:marker>
            <c:symbol val="x"/>
            <c:size val="5"/>
            <c:spPr>
              <a:noFill/>
              <a:ln w="9525">
                <a:solidFill>
                  <a:schemeClr val="accent5"/>
                </a:solidFill>
              </a:ln>
              <a:effectLst/>
            </c:spPr>
          </c:marker>
          <c:dLbls>
            <c:dLbl>
              <c:idx val="5"/>
              <c:layout>
                <c:manualLayout>
                  <c:x val="-3.705081690757412E-2"/>
                  <c:y val="-4.279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52-4C48-9EC7-E6ACB212D18B}"/>
                </c:ext>
              </c:extLst>
            </c:dLbl>
            <c:dLbl>
              <c:idx val="6"/>
              <c:layout>
                <c:manualLayout>
                  <c:x val="-4.2315571901629601E-2"/>
                  <c:y val="-4.59217519685039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52-4C48-9EC7-E6ACB212D18B}"/>
                </c:ext>
              </c:extLst>
            </c:dLbl>
            <c:dLbl>
              <c:idx val="7"/>
              <c:layout>
                <c:manualLayout>
                  <c:x val="-4.4947949398657101E-2"/>
                  <c:y val="-4.279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52-4C48-9EC7-E6ACB212D18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Sheet1!$B$3:$I$3</c:f>
              <c:numCache>
                <c:formatCode>0.0</c:formatCode>
                <c:ptCount val="8"/>
                <c:pt idx="0" formatCode="General">
                  <c:v>6.9</c:v>
                </c:pt>
                <c:pt idx="1">
                  <c:v>7</c:v>
                </c:pt>
                <c:pt idx="2" formatCode="General">
                  <c:v>7.1</c:v>
                </c:pt>
                <c:pt idx="3" formatCode="General">
                  <c:v>7.2</c:v>
                </c:pt>
                <c:pt idx="4" formatCode="General">
                  <c:v>7.3</c:v>
                </c:pt>
                <c:pt idx="5" formatCode="General">
                  <c:v>7.5</c:v>
                </c:pt>
                <c:pt idx="6" formatCode="General">
                  <c:v>7.8</c:v>
                </c:pt>
                <c:pt idx="7" formatCode="General">
                  <c:v>7.9</c:v>
                </c:pt>
              </c:numCache>
            </c:numRef>
          </c:val>
          <c:smooth val="0"/>
          <c:extLst>
            <c:ext xmlns:c16="http://schemas.microsoft.com/office/drawing/2014/chart" uri="{C3380CC4-5D6E-409C-BE32-E72D297353CC}">
              <c16:uniqueId val="{00000006-FE52-4C48-9EC7-E6ACB212D18B}"/>
            </c:ext>
          </c:extLst>
        </c:ser>
        <c:ser>
          <c:idx val="0"/>
          <c:order val="4"/>
          <c:tx>
            <c:strRef>
              <c:f>Sheet1!$A$2</c:f>
              <c:strCache>
                <c:ptCount val="1"/>
                <c:pt idx="0">
                  <c:v>東京都</c:v>
                </c:pt>
              </c:strCache>
            </c:strRef>
          </c:tx>
          <c:spPr>
            <a:ln w="28575" cap="rnd">
              <a:solidFill>
                <a:schemeClr val="accent4"/>
              </a:solidFill>
              <a:round/>
            </a:ln>
            <a:effectLst/>
          </c:spPr>
          <c:marker>
            <c:symbol val="triangle"/>
            <c:size val="5"/>
            <c:spPr>
              <a:solidFill>
                <a:schemeClr val="accent4"/>
              </a:solidFill>
              <a:ln w="9525">
                <a:solidFill>
                  <a:schemeClr val="accent4"/>
                </a:solidFill>
              </a:ln>
              <a:effectLst/>
            </c:spPr>
          </c:marker>
          <c:dLbls>
            <c:dLbl>
              <c:idx val="5"/>
              <c:layout>
                <c:manualLayout>
                  <c:x val="-3.4418439410546425E-2"/>
                  <c:y val="3.9671998031496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52-4C48-9EC7-E6ACB212D18B}"/>
                </c:ext>
              </c:extLst>
            </c:dLbl>
            <c:dLbl>
              <c:idx val="6"/>
              <c:layout>
                <c:manualLayout>
                  <c:x val="-4.2315571901629601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52-4C48-9EC7-E6ACB212D18B}"/>
                </c:ext>
              </c:extLst>
            </c:dLbl>
            <c:dLbl>
              <c:idx val="7"/>
              <c:layout>
                <c:manualLayout>
                  <c:x val="-4.2315571901629503E-2"/>
                  <c:y val="4.9046998031496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52-4C48-9EC7-E6ACB212D18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Sheet1!$B$2:$I$2</c:f>
              <c:numCache>
                <c:formatCode>General</c:formatCode>
                <c:ptCount val="8"/>
                <c:pt idx="0">
                  <c:v>7.3</c:v>
                </c:pt>
                <c:pt idx="1">
                  <c:v>7.4</c:v>
                </c:pt>
                <c:pt idx="2">
                  <c:v>7.4</c:v>
                </c:pt>
                <c:pt idx="3">
                  <c:v>7.4</c:v>
                </c:pt>
                <c:pt idx="4">
                  <c:v>7.4</c:v>
                </c:pt>
                <c:pt idx="5">
                  <c:v>7.4</c:v>
                </c:pt>
                <c:pt idx="6">
                  <c:v>7.6</c:v>
                </c:pt>
                <c:pt idx="7">
                  <c:v>7.7</c:v>
                </c:pt>
              </c:numCache>
            </c:numRef>
          </c:val>
          <c:smooth val="0"/>
          <c:extLst>
            <c:ext xmlns:c16="http://schemas.microsoft.com/office/drawing/2014/chart" uri="{C3380CC4-5D6E-409C-BE32-E72D297353CC}">
              <c16:uniqueId val="{0000000A-FE52-4C48-9EC7-E6ACB212D18B}"/>
            </c:ext>
          </c:extLst>
        </c:ser>
        <c:ser>
          <c:idx val="2"/>
          <c:order val="5"/>
          <c:tx>
            <c:strRef>
              <c:f>Sheet1!$A$4</c:f>
              <c:strCache>
                <c:ptCount val="1"/>
                <c:pt idx="0">
                  <c:v>大阪府</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Sheet1!$B$4:$I$4</c:f>
              <c:numCache>
                <c:formatCode>General</c:formatCode>
                <c:ptCount val="8"/>
                <c:pt idx="0">
                  <c:v>5.6</c:v>
                </c:pt>
                <c:pt idx="1">
                  <c:v>5.7</c:v>
                </c:pt>
                <c:pt idx="2">
                  <c:v>5.8</c:v>
                </c:pt>
                <c:pt idx="3">
                  <c:v>5.9</c:v>
                </c:pt>
                <c:pt idx="4">
                  <c:v>6.2</c:v>
                </c:pt>
                <c:pt idx="5">
                  <c:v>6.4</c:v>
                </c:pt>
                <c:pt idx="6">
                  <c:v>6.5</c:v>
                </c:pt>
                <c:pt idx="7">
                  <c:v>6.5</c:v>
                </c:pt>
              </c:numCache>
            </c:numRef>
          </c:val>
          <c:smooth val="0"/>
          <c:extLst>
            <c:ext xmlns:c16="http://schemas.microsoft.com/office/drawing/2014/chart" uri="{C3380CC4-5D6E-409C-BE32-E72D297353CC}">
              <c16:uniqueId val="{0000000B-FE52-4C48-9EC7-E6ACB212D18B}"/>
            </c:ext>
          </c:extLst>
        </c:ser>
        <c:dLbls>
          <c:dLblPos val="t"/>
          <c:showLegendKey val="0"/>
          <c:showVal val="1"/>
          <c:showCatName val="0"/>
          <c:showSerName val="0"/>
          <c:showPercent val="0"/>
          <c:showBubbleSize val="0"/>
        </c:dLbls>
        <c:marker val="1"/>
        <c:smooth val="0"/>
        <c:axId val="419186400"/>
        <c:axId val="419172256"/>
      </c:lineChart>
      <c:catAx>
        <c:axId val="41918640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19172256"/>
        <c:crosses val="autoZero"/>
        <c:auto val="1"/>
        <c:lblAlgn val="ctr"/>
        <c:lblOffset val="100"/>
        <c:noMultiLvlLbl val="0"/>
      </c:catAx>
      <c:valAx>
        <c:axId val="419172256"/>
        <c:scaling>
          <c:orientation val="minMax"/>
          <c:max val="12"/>
          <c:min val="4"/>
        </c:scaling>
        <c:delete val="0"/>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19186400"/>
        <c:crosses val="autoZero"/>
        <c:crossBetween val="between"/>
        <c:majorUnit val="2"/>
      </c:valAx>
      <c:spPr>
        <a:noFill/>
        <a:ln>
          <a:noFill/>
        </a:ln>
        <a:effectLst/>
      </c:spPr>
    </c:plotArea>
    <c:legend>
      <c:legendPos val="b"/>
      <c:layout>
        <c:manualLayout>
          <c:xMode val="edge"/>
          <c:yMode val="edge"/>
          <c:x val="0.80766971026522782"/>
          <c:y val="0.10480024232745774"/>
          <c:w val="0.1748328392426578"/>
          <c:h val="0.6052057086614173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9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BIZ UDPゴシック" panose="020B0400000000000000" pitchFamily="50" charset="-128"/>
                <a:ea typeface="BIZ UDPゴシック" panose="020B0400000000000000" pitchFamily="50" charset="-128"/>
                <a:cs typeface="+mn-cs"/>
              </a:defRPr>
            </a:pPr>
            <a:r>
              <a:rPr lang="ja-JP" sz="1600"/>
              <a:t>大阪府　公園予算の推移</a:t>
            </a:r>
          </a:p>
        </c:rich>
      </c:tx>
      <c:layout>
        <c:manualLayout>
          <c:xMode val="edge"/>
          <c:yMode val="edge"/>
          <c:x val="0.37403656849401212"/>
          <c:y val="2.488876984464943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title>
    <c:autoTitleDeleted val="0"/>
    <c:plotArea>
      <c:layout>
        <c:manualLayout>
          <c:layoutTarget val="inner"/>
          <c:xMode val="edge"/>
          <c:yMode val="edge"/>
          <c:x val="0.12623290716165178"/>
          <c:y val="0.12167477041545501"/>
          <c:w val="0.71133930771939768"/>
          <c:h val="0.72800702823320496"/>
        </c:manualLayout>
      </c:layout>
      <c:lineChart>
        <c:grouping val="standard"/>
        <c:varyColors val="0"/>
        <c:ser>
          <c:idx val="1"/>
          <c:order val="0"/>
          <c:tx>
            <c:strRef>
              <c:f>査定書ベース!$E$6</c:f>
              <c:strCache>
                <c:ptCount val="1"/>
                <c:pt idx="0">
                  <c:v>公園整備</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査定書ベース!$F$4:$O$4</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査定書ベース!$F$6:$O$6</c:f>
              <c:numCache>
                <c:formatCode>General</c:formatCode>
                <c:ptCount val="10"/>
                <c:pt idx="0">
                  <c:v>2495</c:v>
                </c:pt>
                <c:pt idx="1">
                  <c:v>2584</c:v>
                </c:pt>
                <c:pt idx="2">
                  <c:v>2701</c:v>
                </c:pt>
                <c:pt idx="3">
                  <c:v>2622</c:v>
                </c:pt>
                <c:pt idx="4">
                  <c:v>2832</c:v>
                </c:pt>
                <c:pt idx="5">
                  <c:v>2861</c:v>
                </c:pt>
                <c:pt idx="6">
                  <c:v>3129</c:v>
                </c:pt>
                <c:pt idx="7">
                  <c:v>3153</c:v>
                </c:pt>
                <c:pt idx="8">
                  <c:v>3077</c:v>
                </c:pt>
                <c:pt idx="9">
                  <c:v>3107</c:v>
                </c:pt>
              </c:numCache>
            </c:numRef>
          </c:val>
          <c:smooth val="0"/>
          <c:extLst>
            <c:ext xmlns:c16="http://schemas.microsoft.com/office/drawing/2014/chart" uri="{C3380CC4-5D6E-409C-BE32-E72D297353CC}">
              <c16:uniqueId val="{00000000-2313-4F49-8F16-B61D8E143F19}"/>
            </c:ext>
          </c:extLst>
        </c:ser>
        <c:ser>
          <c:idx val="0"/>
          <c:order val="1"/>
          <c:tx>
            <c:strRef>
              <c:f>査定書ベース!$E$5</c:f>
              <c:strCache>
                <c:ptCount val="1"/>
                <c:pt idx="0">
                  <c:v>公園管理</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numRef>
              <c:f>査定書ベース!$F$4:$O$4</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査定書ベース!$F$5:$O$5</c:f>
              <c:numCache>
                <c:formatCode>General</c:formatCode>
                <c:ptCount val="10"/>
                <c:pt idx="0" formatCode="#,##0_);[Red]\(#,##0\)">
                  <c:v>2268</c:v>
                </c:pt>
                <c:pt idx="1">
                  <c:v>2250</c:v>
                </c:pt>
                <c:pt idx="2">
                  <c:v>2432</c:v>
                </c:pt>
                <c:pt idx="3">
                  <c:v>2438</c:v>
                </c:pt>
                <c:pt idx="4">
                  <c:v>2462</c:v>
                </c:pt>
                <c:pt idx="5">
                  <c:v>2485</c:v>
                </c:pt>
                <c:pt idx="6">
                  <c:v>2487</c:v>
                </c:pt>
                <c:pt idx="7">
                  <c:v>2457</c:v>
                </c:pt>
                <c:pt idx="8">
                  <c:v>2418</c:v>
                </c:pt>
                <c:pt idx="9">
                  <c:v>2406</c:v>
                </c:pt>
              </c:numCache>
            </c:numRef>
          </c:val>
          <c:smooth val="0"/>
          <c:extLst>
            <c:ext xmlns:c16="http://schemas.microsoft.com/office/drawing/2014/chart" uri="{C3380CC4-5D6E-409C-BE32-E72D297353CC}">
              <c16:uniqueId val="{00000001-2313-4F49-8F16-B61D8E143F19}"/>
            </c:ext>
          </c:extLst>
        </c:ser>
        <c:dLbls>
          <c:showLegendKey val="0"/>
          <c:showVal val="0"/>
          <c:showCatName val="0"/>
          <c:showSerName val="0"/>
          <c:showPercent val="0"/>
          <c:showBubbleSize val="0"/>
        </c:dLbls>
        <c:marker val="1"/>
        <c:smooth val="0"/>
        <c:axId val="1748859648"/>
        <c:axId val="1748863808"/>
      </c:lineChart>
      <c:catAx>
        <c:axId val="174885964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r>
                  <a:rPr lang="ja-JP" altLang="en-US" dirty="0"/>
                  <a:t>（</a:t>
                </a:r>
                <a:r>
                  <a:rPr lang="ja-JP" dirty="0"/>
                  <a:t>年度</a:t>
                </a:r>
                <a:r>
                  <a:rPr lang="ja-JP" altLang="en-US" dirty="0"/>
                  <a:t>）</a:t>
                </a:r>
                <a:endParaRPr lang="ja-JP" dirty="0"/>
              </a:p>
            </c:rich>
          </c:tx>
          <c:layout>
            <c:manualLayout>
              <c:xMode val="edge"/>
              <c:yMode val="edge"/>
              <c:x val="0.88241397388178189"/>
              <c:y val="0.8486361885964142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title>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748863808"/>
        <c:crosses val="autoZero"/>
        <c:auto val="1"/>
        <c:lblAlgn val="ctr"/>
        <c:lblOffset val="100"/>
        <c:noMultiLvlLbl val="0"/>
      </c:catAx>
      <c:valAx>
        <c:axId val="1748863808"/>
        <c:scaling>
          <c:orientation val="minMax"/>
          <c:min val="0"/>
        </c:scaling>
        <c:delete val="0"/>
        <c:axPos val="l"/>
        <c:majorGridlines>
          <c:spPr>
            <a:ln w="9525" cap="flat" cmpd="sng" algn="ctr">
              <a:solidFill>
                <a:schemeClr val="bg1">
                  <a:lumMod val="65000"/>
                </a:schemeClr>
              </a:solidFill>
              <a:round/>
            </a:ln>
            <a:effectLst/>
          </c:spPr>
        </c:majorGridlines>
        <c:title>
          <c:tx>
            <c:rich>
              <a:bodyPr rot="0" spcFirstLastPara="1" vertOverflow="ellipsis" vert="eaVert" wrap="square" anchor="ctr" anchorCtr="1"/>
              <a:lstStyle/>
              <a:p>
                <a:pPr>
                  <a:defRPr sz="12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r>
                  <a:rPr lang="ja-JP" sz="1200"/>
                  <a:t>予算（百万円）</a:t>
                </a:r>
              </a:p>
            </c:rich>
          </c:tx>
          <c:layout>
            <c:manualLayout>
              <c:xMode val="edge"/>
              <c:yMode val="edge"/>
              <c:x val="1.3795061522388038E-3"/>
              <c:y val="0.38659985164256128"/>
            </c:manualLayout>
          </c:layout>
          <c:overlay val="0"/>
          <c:spPr>
            <a:noFill/>
            <a:ln>
              <a:noFill/>
            </a:ln>
            <a:effectLst/>
          </c:spPr>
          <c:txPr>
            <a:bodyPr rot="0" spcFirstLastPara="1" vertOverflow="ellipsis" vert="eaVert" wrap="square" anchor="ctr" anchorCtr="1"/>
            <a:lstStyle/>
            <a:p>
              <a:pPr>
                <a:defRPr sz="12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title>
        <c:numFmt formatCode="General" sourceLinked="1"/>
        <c:majorTickMark val="in"/>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748859648"/>
        <c:crosses val="autoZero"/>
        <c:crossBetween val="between"/>
      </c:valAx>
      <c:spPr>
        <a:noFill/>
        <a:ln>
          <a:noFill/>
        </a:ln>
        <a:effectLst/>
      </c:spPr>
    </c:plotArea>
    <c:legend>
      <c:legendPos val="b"/>
      <c:layout>
        <c:manualLayout>
          <c:xMode val="edge"/>
          <c:yMode val="edge"/>
          <c:x val="0.85199768662068998"/>
          <c:y val="0.22055849229314961"/>
          <c:w val="0.12522678198273818"/>
          <c:h val="0.1093103502826180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BIZ UDPゴシック" panose="020B0400000000000000" pitchFamily="50" charset="-128"/>
          <a:ea typeface="BIZ UDPゴシック" panose="020B0400000000000000"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30" tIns="45715" rIns="91430" bIns="45715" rtlCol="0"/>
          <a:lstStyle>
            <a:lvl1pPr algn="r">
              <a:defRPr sz="1200"/>
            </a:lvl1pPr>
          </a:lstStyle>
          <a:p>
            <a:fld id="{C6B1AF3B-019E-4E72-B721-FB352D26F534}" type="datetimeFigureOut">
              <a:rPr kumimoji="1" lang="ja-JP" altLang="en-US" smtClean="0"/>
              <a:t>2024/11/7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81039" y="4783139"/>
            <a:ext cx="5445125" cy="3913187"/>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4"/>
            <a:ext cx="2949575" cy="498475"/>
          </a:xfrm>
          <a:prstGeom prst="rect">
            <a:avLst/>
          </a:prstGeom>
        </p:spPr>
        <p:txBody>
          <a:bodyPr vert="horz" lIns="91430" tIns="45715" rIns="91430" bIns="45715" rtlCol="0" anchor="b"/>
          <a:lstStyle>
            <a:lvl1pPr algn="r">
              <a:defRPr sz="1200"/>
            </a:lvl1pPr>
          </a:lstStyle>
          <a:p>
            <a:fld id="{292805AB-935D-4553-A482-B173FDD3EAB6}" type="slidenum">
              <a:rPr kumimoji="1" lang="ja-JP" altLang="en-US" smtClean="0"/>
              <a:t>‹#›</a:t>
            </a:fld>
            <a:endParaRPr kumimoji="1" lang="ja-JP" altLang="en-US"/>
          </a:p>
        </p:txBody>
      </p:sp>
    </p:spTree>
    <p:extLst>
      <p:ext uri="{BB962C8B-B14F-4D97-AF65-F5344CB8AC3E}">
        <p14:creationId xmlns:p14="http://schemas.microsoft.com/office/powerpoint/2010/main" val="4784704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4693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82073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67491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363484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116686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50211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95703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485854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312138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18177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5E6D212-DAD6-4231-BD10-6DFDF831D5C7}" type="datetimeFigureOut">
              <a:rPr kumimoji="1" lang="ja-JP" altLang="en-US" smtClean="0"/>
              <a:t>2024/11/7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55039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6D212-DAD6-4231-BD10-6DFDF831D5C7}" type="datetimeFigureOut">
              <a:rPr kumimoji="1" lang="ja-JP" altLang="en-US" smtClean="0"/>
              <a:t>2024/11/7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22017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5BAC0E0-62BB-BD6C-6EB3-90AB5EA2A2E4}"/>
              </a:ext>
            </a:extLst>
          </p:cNvPr>
          <p:cNvPicPr>
            <a:picLocks noChangeAspect="1"/>
          </p:cNvPicPr>
          <p:nvPr/>
        </p:nvPicPr>
        <p:blipFill>
          <a:blip r:embed="rId2"/>
          <a:stretch>
            <a:fillRect/>
          </a:stretch>
        </p:blipFill>
        <p:spPr>
          <a:xfrm>
            <a:off x="433038" y="418643"/>
            <a:ext cx="9039924" cy="6373630"/>
          </a:xfrm>
          <a:prstGeom prst="rect">
            <a:avLst/>
          </a:prstGeom>
        </p:spPr>
      </p:pic>
      <p:sp>
        <p:nvSpPr>
          <p:cNvPr id="2" name="タイトル 1">
            <a:extLst>
              <a:ext uri="{FF2B5EF4-FFF2-40B4-BE49-F238E27FC236}">
                <a16:creationId xmlns:a16="http://schemas.microsoft.com/office/drawing/2014/main" id="{F1554C89-9629-BC09-BBA6-97B620E3CF30}"/>
              </a:ext>
            </a:extLst>
          </p:cNvPr>
          <p:cNvSpPr txBox="1">
            <a:spLocks/>
          </p:cNvSpPr>
          <p:nvPr/>
        </p:nvSpPr>
        <p:spPr bwMode="auto">
          <a:xfrm>
            <a:off x="1" y="-27384"/>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２　大阪の状況　（生物多様性・大阪の自然環境①）</a:t>
            </a:r>
          </a:p>
        </p:txBody>
      </p:sp>
      <p:sp>
        <p:nvSpPr>
          <p:cNvPr id="26" name="円/楕円 30">
            <a:extLst>
              <a:ext uri="{FF2B5EF4-FFF2-40B4-BE49-F238E27FC236}">
                <a16:creationId xmlns:a16="http://schemas.microsoft.com/office/drawing/2014/main" id="{CAE139A6-F56E-467C-ABB2-BEC4E85FB93D}"/>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１８</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8BFD04D-4F31-7FBD-1B52-9D9248151DE3}"/>
              </a:ext>
            </a:extLst>
          </p:cNvPr>
          <p:cNvSpPr txBox="1"/>
          <p:nvPr/>
        </p:nvSpPr>
        <p:spPr>
          <a:xfrm>
            <a:off x="7545288" y="6622646"/>
            <a:ext cx="1967395" cy="215444"/>
          </a:xfrm>
          <a:prstGeom prst="rect">
            <a:avLst/>
          </a:prstGeom>
          <a:noFill/>
        </p:spPr>
        <p:txBody>
          <a:bodyPr wrap="square" rtlCol="0">
            <a:spAutoFit/>
          </a:bodyPr>
          <a:lstStyle/>
          <a:p>
            <a:r>
              <a:rPr kumimoji="1" lang="ja-JP" altLang="en-US" sz="800">
                <a:latin typeface="BIZ UDPゴシック" panose="020B0400000000000000" pitchFamily="50" charset="-128"/>
                <a:ea typeface="BIZ UDPゴシック" panose="020B0400000000000000" pitchFamily="50" charset="-128"/>
              </a:rPr>
              <a:t>出典：大阪府生物多様性地域戦略</a:t>
            </a:r>
          </a:p>
        </p:txBody>
      </p:sp>
    </p:spTree>
    <p:extLst>
      <p:ext uri="{BB962C8B-B14F-4D97-AF65-F5344CB8AC3E}">
        <p14:creationId xmlns:p14="http://schemas.microsoft.com/office/powerpoint/2010/main" val="184402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A8ECDAE-A888-4C71-B778-65A68951042F}"/>
              </a:ext>
            </a:extLst>
          </p:cNvPr>
          <p:cNvSpPr txBox="1">
            <a:spLocks/>
          </p:cNvSpPr>
          <p:nvPr/>
        </p:nvSpPr>
        <p:spPr bwMode="auto">
          <a:xfrm>
            <a:off x="1" y="5825"/>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0" rIns="99060" bIns="5040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a:rPr>
              <a:t>　２　大阪の状況</a:t>
            </a:r>
          </a:p>
        </p:txBody>
      </p:sp>
      <p:sp>
        <p:nvSpPr>
          <p:cNvPr id="6" name="円/楕円 30">
            <a:extLst>
              <a:ext uri="{FF2B5EF4-FFF2-40B4-BE49-F238E27FC236}">
                <a16:creationId xmlns:a16="http://schemas.microsoft.com/office/drawing/2014/main" id="{CAF7B383-D5F0-4C2F-BD14-767E23EAC7D2}"/>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２７</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8268C31A-BCEC-4F2F-BEED-C65422105AB4}"/>
              </a:ext>
            </a:extLst>
          </p:cNvPr>
          <p:cNvSpPr txBox="1"/>
          <p:nvPr/>
        </p:nvSpPr>
        <p:spPr>
          <a:xfrm>
            <a:off x="128464" y="588495"/>
            <a:ext cx="4403899" cy="369332"/>
          </a:xfrm>
          <a:prstGeom prst="rect">
            <a:avLst/>
          </a:prstGeom>
          <a:noFill/>
          <a:ln w="19050">
            <a:noFill/>
          </a:ln>
        </p:spPr>
        <p:txBody>
          <a:bodyPr wrap="square" rtlCol="0">
            <a:spAutoFit/>
          </a:bodyPr>
          <a:lstStyle/>
          <a:p>
            <a:pPr>
              <a:spcAft>
                <a:spcPts val="600"/>
              </a:spcAft>
            </a:pPr>
            <a:r>
              <a:rPr kumimoji="1" lang="en-US" altLang="ja-JP" b="1">
                <a:latin typeface="BIZ UDPゴシック" panose="020B0400000000000000" pitchFamily="50" charset="-128"/>
                <a:ea typeface="BIZ UDPゴシック" panose="020B0400000000000000" pitchFamily="50" charset="-128"/>
              </a:rPr>
              <a:t>【</a:t>
            </a:r>
            <a:r>
              <a:rPr kumimoji="1" lang="ja-JP" altLang="en-US" b="1">
                <a:latin typeface="BIZ UDPゴシック" panose="020B0400000000000000" pitchFamily="50" charset="-128"/>
                <a:ea typeface="BIZ UDPゴシック" panose="020B0400000000000000" pitchFamily="50" charset="-128"/>
              </a:rPr>
              <a:t>大阪府における関連計画等</a:t>
            </a:r>
            <a:r>
              <a:rPr kumimoji="1" lang="en-US" altLang="ja-JP" b="1">
                <a:latin typeface="BIZ UDPゴシック" panose="020B0400000000000000" pitchFamily="50" charset="-128"/>
                <a:ea typeface="BIZ UDPゴシック" panose="020B0400000000000000" pitchFamily="50" charset="-128"/>
              </a:rPr>
              <a:t>】</a:t>
            </a:r>
          </a:p>
        </p:txBody>
      </p:sp>
      <p:graphicFrame>
        <p:nvGraphicFramePr>
          <p:cNvPr id="10" name="表 9">
            <a:extLst>
              <a:ext uri="{FF2B5EF4-FFF2-40B4-BE49-F238E27FC236}">
                <a16:creationId xmlns:a16="http://schemas.microsoft.com/office/drawing/2014/main" id="{3FF03BA5-E5E8-1828-9B7D-680368CFACEB}"/>
              </a:ext>
            </a:extLst>
          </p:cNvPr>
          <p:cNvGraphicFramePr>
            <a:graphicFrameLocks noGrp="1"/>
          </p:cNvGraphicFramePr>
          <p:nvPr>
            <p:extLst>
              <p:ext uri="{D42A27DB-BD31-4B8C-83A1-F6EECF244321}">
                <p14:modId xmlns:p14="http://schemas.microsoft.com/office/powerpoint/2010/main" val="2418087797"/>
              </p:ext>
            </p:extLst>
          </p:nvPr>
        </p:nvGraphicFramePr>
        <p:xfrm>
          <a:off x="128464" y="1000497"/>
          <a:ext cx="9630536" cy="5776564"/>
        </p:xfrm>
        <a:graphic>
          <a:graphicData uri="http://schemas.openxmlformats.org/drawingml/2006/table">
            <a:tbl>
              <a:tblPr firstRow="1" bandRow="1">
                <a:tableStyleId>{93296810-A885-4BE3-A3E7-6D5BEEA58F35}</a:tableStyleId>
              </a:tblPr>
              <a:tblGrid>
                <a:gridCol w="3690536">
                  <a:extLst>
                    <a:ext uri="{9D8B030D-6E8A-4147-A177-3AD203B41FA5}">
                      <a16:colId xmlns:a16="http://schemas.microsoft.com/office/drawing/2014/main" val="993798429"/>
                    </a:ext>
                  </a:extLst>
                </a:gridCol>
                <a:gridCol w="5940000">
                  <a:extLst>
                    <a:ext uri="{9D8B030D-6E8A-4147-A177-3AD203B41FA5}">
                      <a16:colId xmlns:a16="http://schemas.microsoft.com/office/drawing/2014/main" val="3341786960"/>
                    </a:ext>
                  </a:extLst>
                </a:gridCol>
              </a:tblGrid>
              <a:tr h="334804">
                <a:tc>
                  <a:txBody>
                    <a:bodyPr/>
                    <a:lstStyle/>
                    <a:p>
                      <a:pPr algn="ctr"/>
                      <a:r>
                        <a:rPr kumimoji="1" lang="ja-JP" altLang="en-US" sz="1600" b="1" u="none">
                          <a:latin typeface="BIZ UDPゴシック" panose="020B0400000000000000" pitchFamily="50" charset="-128"/>
                          <a:ea typeface="BIZ UDPゴシック" panose="020B0400000000000000" pitchFamily="50" charset="-128"/>
                        </a:rPr>
                        <a:t>計画名</a:t>
                      </a:r>
                    </a:p>
                  </a:txBody>
                  <a:tcPr/>
                </a:tc>
                <a:tc>
                  <a:txBody>
                    <a:bodyPr/>
                    <a:lstStyle/>
                    <a:p>
                      <a:pPr algn="ctr"/>
                      <a:r>
                        <a:rPr kumimoji="1" lang="ja-JP" altLang="en-US" sz="1600" b="1" u="none">
                          <a:latin typeface="BIZ UDPゴシック" panose="020B0400000000000000" pitchFamily="50" charset="-128"/>
                          <a:ea typeface="BIZ UDPゴシック" panose="020B0400000000000000" pitchFamily="50" charset="-128"/>
                        </a:rPr>
                        <a:t>概　　要</a:t>
                      </a:r>
                    </a:p>
                  </a:txBody>
                  <a:tcPr/>
                </a:tc>
                <a:extLst>
                  <a:ext uri="{0D108BD9-81ED-4DB2-BD59-A6C34878D82A}">
                    <a16:rowId xmlns:a16="http://schemas.microsoft.com/office/drawing/2014/main" val="746212104"/>
                  </a:ext>
                </a:extLst>
              </a:tr>
              <a:tr h="578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u="none">
                          <a:solidFill>
                            <a:schemeClr val="tx1"/>
                          </a:solidFill>
                          <a:latin typeface="BIZ UDPゴシック" panose="020B0400000000000000" pitchFamily="50" charset="-128"/>
                          <a:ea typeface="BIZ UDPゴシック" panose="020B0400000000000000" pitchFamily="50" charset="-128"/>
                        </a:rPr>
                        <a:t>地球温暖化対策実行計画（区域施策編）</a:t>
                      </a:r>
                      <a:r>
                        <a:rPr kumimoji="1" lang="ja-JP" altLang="en-US" sz="1100">
                          <a:solidFill>
                            <a:schemeClr val="tx1"/>
                          </a:solidFill>
                          <a:latin typeface="BIZ UDPゴシック" panose="020B0400000000000000" pitchFamily="50" charset="-128"/>
                          <a:ea typeface="BIZ UDPゴシック" panose="020B0400000000000000" pitchFamily="50" charset="-128"/>
                        </a:rPr>
                        <a:t>（２０２１．３月～２０３０年度）</a:t>
                      </a:r>
                      <a:endParaRPr kumimoji="1" lang="en-US" altLang="ja-JP" sz="110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r>
                        <a:rPr kumimoji="1" lang="ja-JP" altLang="en-US" sz="1600" b="0" u="none">
                          <a:latin typeface="BIZ UDPゴシック" panose="020B0400000000000000" pitchFamily="50" charset="-128"/>
                          <a:ea typeface="BIZ UDPゴシック" panose="020B0400000000000000" pitchFamily="50" charset="-128"/>
                        </a:rPr>
                        <a:t>○取組項目の１つに森林吸収・緑化等の推進を提示。</a:t>
                      </a:r>
                      <a:endParaRPr kumimoji="1" lang="en-US" altLang="ja-JP" sz="1600" b="0" u="none">
                        <a:latin typeface="BIZ UDPゴシック" panose="020B0400000000000000" pitchFamily="50" charset="-128"/>
                        <a:ea typeface="BIZ UDPゴシック" panose="020B0400000000000000" pitchFamily="50" charset="-128"/>
                      </a:endParaRPr>
                    </a:p>
                    <a:p>
                      <a:r>
                        <a:rPr kumimoji="1" lang="ja-JP" altLang="en-US" sz="1600" b="0" u="none">
                          <a:latin typeface="BIZ UDPゴシック" panose="020B0400000000000000" pitchFamily="50" charset="-128"/>
                          <a:ea typeface="BIZ UDPゴシック" panose="020B0400000000000000" pitchFamily="50" charset="-128"/>
                        </a:rPr>
                        <a:t>　 森林整備・木材利用の促進／都市緑化の推進等</a:t>
                      </a:r>
                    </a:p>
                  </a:txBody>
                  <a:tcPr anchor="ctr"/>
                </a:tc>
                <a:extLst>
                  <a:ext uri="{0D108BD9-81ED-4DB2-BD59-A6C34878D82A}">
                    <a16:rowId xmlns:a16="http://schemas.microsoft.com/office/drawing/2014/main" val="3034839741"/>
                  </a:ext>
                </a:extLst>
              </a:tr>
              <a:tr h="578298">
                <a:tc>
                  <a:txBody>
                    <a:bodyPr/>
                    <a:lstStyle/>
                    <a:p>
                      <a:r>
                        <a:rPr kumimoji="1" lang="ja-JP" altLang="en-US" sz="1600" b="0" u="none">
                          <a:solidFill>
                            <a:schemeClr val="tx1"/>
                          </a:solidFill>
                          <a:latin typeface="BIZ UDPゴシック" panose="020B0400000000000000" pitchFamily="50" charset="-128"/>
                          <a:ea typeface="BIZ UDPゴシック" panose="020B0400000000000000" pitchFamily="50" charset="-128"/>
                        </a:rPr>
                        <a:t>大阪府生物多様性地域戦略</a:t>
                      </a:r>
                      <a:endParaRPr kumimoji="1" lang="en-US" altLang="ja-JP" sz="1600" b="0" u="none">
                        <a:solidFill>
                          <a:schemeClr val="tx1"/>
                        </a:solidFill>
                        <a:latin typeface="BIZ UDPゴシック" panose="020B0400000000000000" pitchFamily="50" charset="-128"/>
                        <a:ea typeface="BIZ UDPゴシック" panose="020B0400000000000000" pitchFamily="50" charset="-128"/>
                      </a:endParaRPr>
                    </a:p>
                    <a:p>
                      <a:r>
                        <a:rPr kumimoji="1" lang="ja-JP" altLang="en-US" sz="1100">
                          <a:solidFill>
                            <a:schemeClr val="tx1"/>
                          </a:solidFill>
                          <a:latin typeface="BIZ UDPゴシック" panose="020B0400000000000000" pitchFamily="50" charset="-128"/>
                          <a:ea typeface="BIZ UDPゴシック" panose="020B0400000000000000" pitchFamily="50" charset="-128"/>
                        </a:rPr>
                        <a:t>（２０２２．３月～２０３０年度）</a:t>
                      </a:r>
                      <a:endParaRPr kumimoji="1" lang="ja-JP" altLang="en-US" sz="1100" b="0" u="none">
                        <a:latin typeface="BIZ UDPゴシック" panose="020B0400000000000000" pitchFamily="50" charset="-128"/>
                        <a:ea typeface="BIZ UDPゴシック" panose="020B0400000000000000" pitchFamily="50" charset="-128"/>
                      </a:endParaRPr>
                    </a:p>
                  </a:txBody>
                  <a:tcPr anchor="ctr"/>
                </a:tc>
                <a:tc>
                  <a:txBody>
                    <a:bodyPr/>
                    <a:lstStyle/>
                    <a:p>
                      <a:r>
                        <a:rPr kumimoji="1" lang="ja-JP" altLang="en-US" sz="1600" b="0" u="none">
                          <a:latin typeface="BIZ UDPゴシック" panose="020B0400000000000000" pitchFamily="50" charset="-128"/>
                          <a:ea typeface="BIZ UDPゴシック" panose="020B0400000000000000" pitchFamily="50" charset="-128"/>
                        </a:rPr>
                        <a:t>○生物多様性の４つの危機を乗り越えるため、理解と行動の促進、　</a:t>
                      </a:r>
                      <a:endParaRPr kumimoji="1" lang="en-US" altLang="ja-JP" sz="1600" b="0" u="none">
                        <a:latin typeface="BIZ UDPゴシック" panose="020B0400000000000000" pitchFamily="50" charset="-128"/>
                        <a:ea typeface="BIZ UDPゴシック" panose="020B0400000000000000" pitchFamily="50" charset="-128"/>
                      </a:endParaRPr>
                    </a:p>
                    <a:p>
                      <a:r>
                        <a:rPr kumimoji="1" lang="ja-JP" altLang="en-US" sz="1600" b="0" u="none">
                          <a:latin typeface="BIZ UDPゴシック" panose="020B0400000000000000" pitchFamily="50" charset="-128"/>
                          <a:ea typeface="BIZ UDPゴシック" panose="020B0400000000000000" pitchFamily="50" charset="-128"/>
                        </a:rPr>
                        <a:t>　</a:t>
                      </a:r>
                      <a:r>
                        <a:rPr lang="ja-JP" altLang="en-US" sz="1600">
                          <a:latin typeface="BIZ UDPゴシック" panose="020B0400000000000000" pitchFamily="50" charset="-128"/>
                          <a:ea typeface="BIZ UDPゴシック" panose="020B0400000000000000" pitchFamily="50" charset="-128"/>
                        </a:rPr>
                        <a:t>自然資本の持続可能な利用や維持・充実、仕組みづくりを推進。</a:t>
                      </a:r>
                      <a:endParaRPr kumimoji="1" lang="ja-JP" altLang="en-US" sz="1600" b="0" u="none">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4262686879"/>
                  </a:ext>
                </a:extLst>
              </a:tr>
              <a:tr h="756000">
                <a:tc>
                  <a:txBody>
                    <a:bodyPr/>
                    <a:lstStyle/>
                    <a:p>
                      <a:r>
                        <a:rPr kumimoji="1" lang="ja-JP" altLang="en-US" sz="1600" b="0" u="none">
                          <a:solidFill>
                            <a:schemeClr val="tx1"/>
                          </a:solidFill>
                          <a:latin typeface="BIZ UDPゴシック" panose="020B0400000000000000" pitchFamily="50" charset="-128"/>
                          <a:ea typeface="BIZ UDPゴシック" panose="020B0400000000000000" pitchFamily="50" charset="-128"/>
                        </a:rPr>
                        <a:t>大阪のまちづくりグランドデザイン</a:t>
                      </a:r>
                      <a:endParaRPr kumimoji="1" lang="en-US" altLang="ja-JP" sz="1600" b="0" u="none">
                        <a:solidFill>
                          <a:schemeClr val="tx1"/>
                        </a:solidFill>
                        <a:latin typeface="BIZ UDPゴシック" panose="020B0400000000000000" pitchFamily="50" charset="-128"/>
                        <a:ea typeface="BIZ UDPゴシック" panose="020B0400000000000000" pitchFamily="50" charset="-128"/>
                      </a:endParaRPr>
                    </a:p>
                    <a:p>
                      <a:r>
                        <a:rPr kumimoji="1" lang="ja-JP" altLang="en-US" sz="1100" b="0" u="none">
                          <a:solidFill>
                            <a:schemeClr val="tx1"/>
                          </a:solidFill>
                          <a:latin typeface="BIZ UDPゴシック" panose="020B0400000000000000" pitchFamily="50" charset="-128"/>
                          <a:ea typeface="BIZ UDPゴシック"/>
                        </a:rPr>
                        <a:t>（２０２２</a:t>
                      </a:r>
                      <a:r>
                        <a:rPr kumimoji="1" lang="en-US" altLang="ja-JP" sz="1100" b="0" u="none">
                          <a:solidFill>
                            <a:schemeClr val="tx1"/>
                          </a:solidFill>
                          <a:latin typeface="BIZ UDPゴシック" panose="020B0400000000000000" pitchFamily="50" charset="-128"/>
                          <a:ea typeface="BIZ UDPゴシック"/>
                        </a:rPr>
                        <a:t>.12</a:t>
                      </a:r>
                      <a:r>
                        <a:rPr kumimoji="1" lang="ja-JP" altLang="en-US" sz="1100" b="0" u="none">
                          <a:solidFill>
                            <a:schemeClr val="tx1"/>
                          </a:solidFill>
                          <a:latin typeface="BIZ UDPゴシック" panose="020B0400000000000000" pitchFamily="50" charset="-128"/>
                          <a:ea typeface="BIZ UDPゴシック"/>
                        </a:rPr>
                        <a:t>月～2050年） 大阪府・大阪市・堺市</a:t>
                      </a:r>
                      <a:endParaRPr kumimoji="1" lang="ja-JP" altLang="en-US" sz="1100" b="0" u="none">
                        <a:latin typeface="BIZ UDPゴシック" panose="020B0400000000000000" pitchFamily="50" charset="-128"/>
                        <a:ea typeface="BIZ UDPゴシック" panose="020B0400000000000000" pitchFamily="50" charset="-128"/>
                      </a:endParaRPr>
                    </a:p>
                  </a:txBody>
                  <a:tcPr anchor="ctr"/>
                </a:tc>
                <a:tc>
                  <a:txBody>
                    <a:bodyPr/>
                    <a:lstStyle/>
                    <a:p>
                      <a:r>
                        <a:rPr kumimoji="1" lang="ja-JP" altLang="en-US" sz="1500" b="0" u="none" dirty="0">
                          <a:solidFill>
                            <a:schemeClr val="tx1"/>
                          </a:solidFill>
                          <a:latin typeface="BIZ UDPゴシック" panose="020B0400000000000000" pitchFamily="50" charset="-128"/>
                          <a:ea typeface="BIZ UDPゴシック" panose="020B0400000000000000" pitchFamily="50" charset="-128"/>
                        </a:rPr>
                        <a:t>○</a:t>
                      </a:r>
                      <a:r>
                        <a:rPr kumimoji="1" lang="en-US" altLang="ja-JP" sz="1500" b="0" u="none" dirty="0">
                          <a:solidFill>
                            <a:schemeClr val="tx1"/>
                          </a:solidFill>
                          <a:latin typeface="BIZ UDPゴシック" panose="020B0400000000000000" pitchFamily="50" charset="-128"/>
                          <a:ea typeface="BIZ UDPゴシック" panose="020B0400000000000000" pitchFamily="50" charset="-128"/>
                        </a:rPr>
                        <a:t>2050</a:t>
                      </a:r>
                      <a:r>
                        <a:rPr kumimoji="1" lang="ja-JP" altLang="en-US" sz="1500" b="0" u="none" dirty="0">
                          <a:solidFill>
                            <a:schemeClr val="tx1"/>
                          </a:solidFill>
                          <a:latin typeface="BIZ UDPゴシック" panose="020B0400000000000000" pitchFamily="50" charset="-128"/>
                          <a:ea typeface="BIZ UDPゴシック" panose="020B0400000000000000" pitchFamily="50" charset="-128"/>
                        </a:rPr>
                        <a:t>年を目標とした大阪全体のまちづくりの方向性を示したもの。　</a:t>
                      </a:r>
                      <a:endParaRPr kumimoji="1" lang="en-US" altLang="ja-JP" sz="1500" b="0" u="none" dirty="0">
                        <a:solidFill>
                          <a:schemeClr val="tx1"/>
                        </a:solidFill>
                        <a:latin typeface="BIZ UDPゴシック" panose="020B0400000000000000" pitchFamily="50" charset="-128"/>
                        <a:ea typeface="BIZ UDPゴシック" panose="020B0400000000000000" pitchFamily="50" charset="-128"/>
                      </a:endParaRPr>
                    </a:p>
                    <a:p>
                      <a:pPr marL="176213" indent="-176213"/>
                      <a:r>
                        <a:rPr kumimoji="1" lang="ja-JP" altLang="en-US" sz="1500" b="0" u="none" dirty="0">
                          <a:solidFill>
                            <a:schemeClr val="tx1"/>
                          </a:solidFill>
                          <a:latin typeface="BIZ UDPゴシック" panose="020B0400000000000000" pitchFamily="50" charset="-128"/>
                          <a:ea typeface="BIZ UDPゴシック" panose="020B0400000000000000" pitchFamily="50" charset="-128"/>
                        </a:rPr>
                        <a:t>○「海、山、川などの豊かな自然や農空間との触れ合いを楽しみながら暮らすことができる都市」を将来像の１つとして位置づけ。</a:t>
                      </a:r>
                      <a:endParaRPr kumimoji="1" lang="en-US" altLang="ja-JP" sz="1500" b="0" u="none"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2017388161"/>
                  </a:ext>
                </a:extLst>
              </a:tr>
              <a:tr h="1232689">
                <a:tc>
                  <a:txBody>
                    <a:bodyPr/>
                    <a:lstStyle/>
                    <a:p>
                      <a:r>
                        <a:rPr kumimoji="1" lang="ja-JP" altLang="en-US" sz="1600" b="0" u="none">
                          <a:latin typeface="BIZ UDPゴシック" panose="020B0400000000000000" pitchFamily="50" charset="-128"/>
                          <a:ea typeface="BIZ UDPゴシック" panose="020B0400000000000000" pitchFamily="50" charset="-128"/>
                        </a:rPr>
                        <a:t>都市計画区域マスタープラン</a:t>
                      </a:r>
                      <a:endParaRPr kumimoji="1" lang="en-US" altLang="ja-JP" sz="1600" b="0" u="none">
                        <a:latin typeface="BIZ UDPゴシック" panose="020B0400000000000000" pitchFamily="50" charset="-128"/>
                        <a:ea typeface="BIZ UDPゴシック" panose="020B0400000000000000" pitchFamily="50" charset="-128"/>
                      </a:endParaRPr>
                    </a:p>
                    <a:p>
                      <a:r>
                        <a:rPr kumimoji="1" lang="ja-JP" altLang="en-US" sz="1100">
                          <a:solidFill>
                            <a:schemeClr val="tx1"/>
                          </a:solidFill>
                          <a:latin typeface="BIZ UDPゴシック" panose="020B0400000000000000" pitchFamily="50" charset="-128"/>
                          <a:ea typeface="BIZ UDPゴシック" panose="020B0400000000000000" pitchFamily="50" charset="-128"/>
                        </a:rPr>
                        <a:t>（２０２０</a:t>
                      </a:r>
                      <a:r>
                        <a:rPr kumimoji="1" lang="en-US" altLang="ja-JP" sz="1100">
                          <a:solidFill>
                            <a:schemeClr val="tx1"/>
                          </a:solidFill>
                          <a:latin typeface="BIZ UDPゴシック" panose="020B0400000000000000" pitchFamily="50" charset="-128"/>
                          <a:ea typeface="BIZ UDPゴシック" panose="020B0400000000000000" pitchFamily="50" charset="-128"/>
                        </a:rPr>
                        <a:t>.</a:t>
                      </a:r>
                      <a:r>
                        <a:rPr kumimoji="1" lang="ja-JP" altLang="en-US" sz="1100">
                          <a:solidFill>
                            <a:schemeClr val="tx1"/>
                          </a:solidFill>
                          <a:latin typeface="BIZ UDPゴシック" panose="020B0400000000000000" pitchFamily="50" charset="-128"/>
                          <a:ea typeface="BIZ UDPゴシック" panose="020B0400000000000000" pitchFamily="50" charset="-128"/>
                        </a:rPr>
                        <a:t>１０月～２０３０）</a:t>
                      </a:r>
                      <a:endParaRPr kumimoji="1" lang="ja-JP" altLang="en-US" sz="1600" b="0" u="none">
                        <a:latin typeface="BIZ UDPゴシック" panose="020B0400000000000000" pitchFamily="50" charset="-128"/>
                        <a:ea typeface="BIZ UDPゴシック" panose="020B0400000000000000" pitchFamily="50" charset="-128"/>
                      </a:endParaRPr>
                    </a:p>
                  </a:txBody>
                  <a:tcPr anchor="ctr"/>
                </a:tc>
                <a:tc>
                  <a:txBody>
                    <a:bodyPr/>
                    <a:lstStyle/>
                    <a:p>
                      <a:r>
                        <a:rPr kumimoji="1" lang="ja-JP" altLang="en-US" sz="1500" dirty="0">
                          <a:solidFill>
                            <a:schemeClr val="tx1"/>
                          </a:solidFill>
                          <a:latin typeface="BIZ UDPゴシック" panose="020B0400000000000000" pitchFamily="50" charset="-128"/>
                          <a:ea typeface="BIZ UDPゴシック" panose="020B0400000000000000" pitchFamily="50" charset="-128"/>
                        </a:rPr>
                        <a:t>〇都市計画法に基づき、大阪全体の都市の将来像を明確にし、実現に</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　向けた基本方針を定めたもの。</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3" indent="-176213"/>
                      <a:r>
                        <a:rPr kumimoji="1" lang="ja-JP" altLang="en-US" sz="1500" dirty="0">
                          <a:solidFill>
                            <a:schemeClr val="tx1"/>
                          </a:solidFill>
                          <a:latin typeface="BIZ UDPゴシック" panose="020B0400000000000000" pitchFamily="50" charset="-128"/>
                          <a:ea typeface="BIZ UDPゴシック" panose="020B0400000000000000" pitchFamily="50" charset="-128"/>
                        </a:rPr>
                        <a:t>○みどりに関する方針については、「みどりの大阪推進計画」に即して、みどりの保全や創出に努め、多様性ある豊かな都市の形成に努める」としている</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4882827"/>
                  </a:ext>
                </a:extLst>
              </a:tr>
              <a:tr h="756000">
                <a:tc>
                  <a:txBody>
                    <a:bodyPr/>
                    <a:lstStyle/>
                    <a:p>
                      <a:r>
                        <a:rPr kumimoji="1" lang="ja-JP" altLang="en-US" sz="1600" b="0" u="none">
                          <a:solidFill>
                            <a:schemeClr val="tx1"/>
                          </a:solidFill>
                          <a:latin typeface="BIZ UDPゴシック" panose="020B0400000000000000" pitchFamily="50" charset="-128"/>
                          <a:ea typeface="BIZ UDPゴシック" panose="020B0400000000000000" pitchFamily="50" charset="-128"/>
                        </a:rPr>
                        <a:t>大阪パークビジョン</a:t>
                      </a:r>
                      <a:endParaRPr kumimoji="1" lang="en-US" altLang="ja-JP" sz="1600" b="0" u="none">
                        <a:solidFill>
                          <a:schemeClr val="tx1"/>
                        </a:solidFill>
                        <a:latin typeface="BIZ UDPゴシック" panose="020B0400000000000000" pitchFamily="50" charset="-128"/>
                        <a:ea typeface="BIZ UDPゴシック" panose="020B0400000000000000" pitchFamily="50" charset="-128"/>
                      </a:endParaRPr>
                    </a:p>
                    <a:p>
                      <a:r>
                        <a:rPr kumimoji="1" lang="ja-JP" altLang="en-US" sz="1100" b="0" u="none">
                          <a:solidFill>
                            <a:schemeClr val="tx1"/>
                          </a:solidFill>
                          <a:latin typeface="BIZ UDPゴシック" panose="020B0400000000000000" pitchFamily="50" charset="-128"/>
                          <a:ea typeface="BIZ UDPゴシック" panose="020B0400000000000000" pitchFamily="50" charset="-128"/>
                        </a:rPr>
                        <a:t>（２０２１</a:t>
                      </a:r>
                      <a:r>
                        <a:rPr kumimoji="1" lang="en-US" altLang="ja-JP" sz="1100" b="0" u="none">
                          <a:solidFill>
                            <a:schemeClr val="tx1"/>
                          </a:solidFill>
                          <a:latin typeface="BIZ UDPゴシック" panose="020B0400000000000000" pitchFamily="50" charset="-128"/>
                          <a:ea typeface="BIZ UDPゴシック" panose="020B0400000000000000" pitchFamily="50" charset="-128"/>
                        </a:rPr>
                        <a:t>.12</a:t>
                      </a:r>
                      <a:r>
                        <a:rPr kumimoji="1" lang="ja-JP" altLang="en-US" sz="1100" b="0" u="none">
                          <a:solidFill>
                            <a:schemeClr val="tx1"/>
                          </a:solidFill>
                          <a:latin typeface="BIZ UDPゴシック" panose="020B0400000000000000" pitchFamily="50" charset="-128"/>
                          <a:ea typeface="BIZ UDPゴシック" panose="020B0400000000000000" pitchFamily="50" charset="-128"/>
                        </a:rPr>
                        <a:t>月～２０３１　大阪府・大阪市）</a:t>
                      </a:r>
                      <a:endParaRPr kumimoji="1" lang="ja-JP" altLang="en-US" sz="1600" b="0" u="none">
                        <a:latin typeface="BIZ UDPゴシック" panose="020B0400000000000000" pitchFamily="50" charset="-128"/>
                        <a:ea typeface="BIZ UDPゴシック" panose="020B0400000000000000" pitchFamily="50" charset="-128"/>
                      </a:endParaRPr>
                    </a:p>
                  </a:txBody>
                  <a:tcPr anchor="ctr"/>
                </a:tc>
                <a:tc>
                  <a:txBody>
                    <a:bodyPr/>
                    <a:lstStyle/>
                    <a:p>
                      <a:r>
                        <a:rPr kumimoji="1" lang="ja-JP" altLang="en-US" sz="1600" b="0" u="none">
                          <a:solidFill>
                            <a:schemeClr val="tx1"/>
                          </a:solidFill>
                          <a:latin typeface="BIZ UDPゴシック" panose="020B0400000000000000" pitchFamily="50" charset="-128"/>
                          <a:ea typeface="BIZ UDPゴシック" panose="020B0400000000000000" pitchFamily="50" charset="-128"/>
                        </a:rPr>
                        <a:t>○大阪の広域的な公園緑地の魅力を高めていくための方向性。</a:t>
                      </a:r>
                      <a:endParaRPr kumimoji="1" lang="en-US" altLang="ja-JP" sz="1600" b="0" u="none">
                        <a:solidFill>
                          <a:schemeClr val="tx1"/>
                        </a:solidFill>
                        <a:latin typeface="BIZ UDPゴシック" panose="020B0400000000000000" pitchFamily="50" charset="-128"/>
                        <a:ea typeface="BIZ UDPゴシック" panose="020B0400000000000000" pitchFamily="50" charset="-128"/>
                      </a:endParaRPr>
                    </a:p>
                    <a:p>
                      <a:r>
                        <a:rPr kumimoji="1" lang="ja-JP" altLang="en-US" sz="1600" b="0" u="none">
                          <a:solidFill>
                            <a:schemeClr val="tx1"/>
                          </a:solidFill>
                          <a:latin typeface="BIZ UDPゴシック" panose="020B0400000000000000" pitchFamily="50" charset="-128"/>
                          <a:ea typeface="BIZ UDPゴシック" panose="020B0400000000000000" pitchFamily="50" charset="-128"/>
                        </a:rPr>
                        <a:t>○</a:t>
                      </a:r>
                      <a:r>
                        <a:rPr kumimoji="1" lang="ja-JP" altLang="en-US" sz="1600" b="0" u="none" spc="-30" baseline="0">
                          <a:solidFill>
                            <a:schemeClr val="tx1"/>
                          </a:solidFill>
                          <a:latin typeface="BIZ UDPゴシック" panose="020B0400000000000000" pitchFamily="50" charset="-128"/>
                          <a:ea typeface="BIZ UDPゴシック" panose="020B0400000000000000" pitchFamily="50" charset="-128"/>
                        </a:rPr>
                        <a:t>府市連携強化、機能補完で生み出される相乗効果を府域に波及。</a:t>
                      </a:r>
                      <a:endParaRPr kumimoji="1" lang="en-US" altLang="ja-JP" sz="1600" b="0" u="none" spc="-30" baseline="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786832538"/>
                  </a:ext>
                </a:extLst>
              </a:tr>
              <a:tr h="1476000">
                <a:tc>
                  <a:txBody>
                    <a:bodyPr/>
                    <a:lstStyle/>
                    <a:p>
                      <a:r>
                        <a:rPr kumimoji="1" lang="ja-JP" altLang="en-US" sz="1600" b="0" u="none">
                          <a:latin typeface="BIZ UDPゴシック" panose="020B0400000000000000" pitchFamily="50" charset="-128"/>
                          <a:ea typeface="BIZ UDPゴシック" panose="020B0400000000000000" pitchFamily="50" charset="-128"/>
                        </a:rPr>
                        <a:t>万博のインパクトを活かした大阪の将来に向けたビジョン</a:t>
                      </a:r>
                      <a:endParaRPr kumimoji="1" lang="en-US" altLang="ja-JP" sz="1600" b="0" u="none">
                        <a:latin typeface="BIZ UDPゴシック" panose="020B0400000000000000" pitchFamily="50" charset="-128"/>
                        <a:ea typeface="BIZ UDPゴシック" panose="020B0400000000000000" pitchFamily="50" charset="-128"/>
                      </a:endParaRPr>
                    </a:p>
                    <a:p>
                      <a:r>
                        <a:rPr kumimoji="1" lang="ja-JP" altLang="en-US" sz="1100" b="0" u="none">
                          <a:latin typeface="BIZ UDPゴシック" panose="020B0400000000000000" pitchFamily="50" charset="-128"/>
                          <a:ea typeface="BIZ UDPゴシック" panose="020B0400000000000000" pitchFamily="50" charset="-128"/>
                        </a:rPr>
                        <a:t>（２０２０～２０４０年度大阪府・大阪市）</a:t>
                      </a:r>
                      <a:endParaRPr kumimoji="1" lang="ja-JP" altLang="en-US" sz="1600" b="0" u="none">
                        <a:latin typeface="BIZ UDPゴシック" panose="020B0400000000000000" pitchFamily="50" charset="-128"/>
                        <a:ea typeface="BIZ UDPゴシック" panose="020B0400000000000000" pitchFamily="50" charset="-128"/>
                      </a:endParaRPr>
                    </a:p>
                  </a:txBody>
                  <a:tcPr anchor="ctr"/>
                </a:tc>
                <a:tc>
                  <a:txBody>
                    <a:bodyPr/>
                    <a:lstStyle/>
                    <a:p>
                      <a:pPr marL="179388" indent="-179388"/>
                      <a:r>
                        <a:rPr kumimoji="1" lang="ja-JP" altLang="en-US" sz="1600" b="0" u="none" dirty="0">
                          <a:latin typeface="BIZ UDPゴシック" panose="020B0400000000000000" pitchFamily="50" charset="-128"/>
                          <a:ea typeface="BIZ UDPゴシック" panose="020B0400000000000000" pitchFamily="50" charset="-128"/>
                        </a:rPr>
                        <a:t>〇将来像「世界一わくわくする都市・大阪」の</a:t>
                      </a:r>
                      <a:r>
                        <a:rPr kumimoji="1" lang="ja-JP" altLang="en-US" sz="1600" b="0" u="none" spc="-50" baseline="0" dirty="0">
                          <a:latin typeface="BIZ UDPゴシック" panose="020B0400000000000000" pitchFamily="50" charset="-128"/>
                          <a:ea typeface="BIZ UDPゴシック" panose="020B0400000000000000" pitchFamily="50" charset="-128"/>
                        </a:rPr>
                        <a:t>実現するための３つの柱のうち、「いのち輝く幸せな暮らし」（</a:t>
                      </a:r>
                      <a:r>
                        <a:rPr kumimoji="1" lang="en-US" altLang="ja-JP" sz="1600" b="0" u="none" spc="-50" baseline="0" dirty="0">
                          <a:latin typeface="BIZ UDPゴシック" panose="020B0400000000000000" pitchFamily="50" charset="-128"/>
                          <a:ea typeface="BIZ UDPゴシック" panose="020B0400000000000000" pitchFamily="50" charset="-128"/>
                        </a:rPr>
                        <a:t>Human</a:t>
                      </a:r>
                      <a:r>
                        <a:rPr kumimoji="1" lang="ja-JP" altLang="en-US" sz="1600" b="0" u="none" spc="-50" baseline="0" dirty="0">
                          <a:latin typeface="BIZ UDPゴシック" panose="020B0400000000000000" pitchFamily="50" charset="-128"/>
                          <a:ea typeface="BIZ UDPゴシック" panose="020B0400000000000000" pitchFamily="50" charset="-128"/>
                        </a:rPr>
                        <a:t> </a:t>
                      </a:r>
                      <a:r>
                        <a:rPr kumimoji="1" lang="en-US" altLang="ja-JP" sz="1600" b="0" u="none" spc="-50" baseline="0" dirty="0">
                          <a:latin typeface="BIZ UDPゴシック" panose="020B0400000000000000" pitchFamily="50" charset="-128"/>
                          <a:ea typeface="BIZ UDPゴシック" panose="020B0400000000000000" pitchFamily="50" charset="-128"/>
                        </a:rPr>
                        <a:t>Well-being</a:t>
                      </a:r>
                      <a:r>
                        <a:rPr kumimoji="1" lang="ja-JP" altLang="en-US" sz="1600" b="0" u="none" spc="-50" baseline="0" dirty="0">
                          <a:latin typeface="BIZ UDPゴシック" panose="020B0400000000000000" pitchFamily="50" charset="-128"/>
                          <a:ea typeface="BIZ UDPゴシック" panose="020B0400000000000000" pitchFamily="50" charset="-128"/>
                        </a:rPr>
                        <a:t>）の「住環境」にて、“自然が再生され、自然にふれあえる環境との共生”を提示。</a:t>
                      </a:r>
                      <a:endParaRPr kumimoji="1" lang="en-US" altLang="ja-JP" sz="1600" b="0" u="none" spc="-50" baseline="0" dirty="0">
                        <a:latin typeface="BIZ UDPゴシック" panose="020B0400000000000000" pitchFamily="50" charset="-128"/>
                        <a:ea typeface="BIZ UDPゴシック" panose="020B0400000000000000" pitchFamily="50" charset="-128"/>
                      </a:endParaRPr>
                    </a:p>
                    <a:p>
                      <a:pPr>
                        <a:lnSpc>
                          <a:spcPts val="1600"/>
                        </a:lnSpc>
                        <a:spcBef>
                          <a:spcPts val="300"/>
                        </a:spcBef>
                      </a:pPr>
                      <a:r>
                        <a:rPr kumimoji="1" lang="en-US" altLang="ja-JP" sz="1400" b="0" i="0" u="none" strike="noStrike" kern="1200" dirty="0">
                          <a:solidFill>
                            <a:schemeClr val="dk1"/>
                          </a:solidFill>
                          <a:effectLst/>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dirty="0">
                          <a:solidFill>
                            <a:schemeClr val="dk1"/>
                          </a:solidFill>
                          <a:effectLst/>
                          <a:latin typeface="BIZ UDPゴシック" panose="020B0400000000000000" pitchFamily="50" charset="-128"/>
                          <a:ea typeface="BIZ UDPゴシック" panose="020B0400000000000000" pitchFamily="50" charset="-128"/>
                          <a:cs typeface="+mn-cs"/>
                        </a:rPr>
                        <a:t>今後、万博レガシーを継承した新・成長戦略「</a:t>
                      </a:r>
                      <a:r>
                        <a:rPr kumimoji="1" lang="en-US" altLang="ja-JP" sz="1400" b="0" i="0" u="none" strike="noStrike" kern="1200" dirty="0">
                          <a:solidFill>
                            <a:schemeClr val="dk1"/>
                          </a:solidFill>
                          <a:effectLst/>
                          <a:latin typeface="BIZ UDPゴシック" panose="020B0400000000000000" pitchFamily="50" charset="-128"/>
                          <a:ea typeface="BIZ UDPゴシック" panose="020B0400000000000000" pitchFamily="50" charset="-128"/>
                          <a:cs typeface="+mn-cs"/>
                        </a:rPr>
                        <a:t>Beyond EXPO </a:t>
                      </a:r>
                      <a:r>
                        <a:rPr kumimoji="1" lang="ja-JP" altLang="en-US" sz="1400" b="0" i="0" u="none" strike="noStrike" kern="1200" dirty="0">
                          <a:solidFill>
                            <a:schemeClr val="dk1"/>
                          </a:solidFill>
                          <a:effectLst/>
                          <a:latin typeface="BIZ UDPゴシック" panose="020B0400000000000000" pitchFamily="50" charset="-128"/>
                          <a:ea typeface="BIZ UDPゴシック" panose="020B0400000000000000" pitchFamily="50" charset="-128"/>
                          <a:cs typeface="+mn-cs"/>
                        </a:rPr>
                        <a:t>２０２５」　</a:t>
                      </a:r>
                      <a:r>
                        <a:rPr kumimoji="1" lang="ja-JP" altLang="en-US" sz="1400" b="0" i="0" kern="1200" dirty="0">
                          <a:solidFill>
                            <a:schemeClr val="dk1"/>
                          </a:solidFill>
                          <a:effectLst/>
                          <a:latin typeface="BIZ UDPゴシック" panose="020B0400000000000000" pitchFamily="50" charset="-128"/>
                          <a:ea typeface="BIZ UDPゴシック" panose="020B0400000000000000" pitchFamily="50" charset="-128"/>
                          <a:cs typeface="+mn-cs"/>
                        </a:rPr>
                        <a:t>​</a:t>
                      </a:r>
                      <a:br>
                        <a:rPr kumimoji="1" lang="ja-JP" altLang="en-US" sz="1400" b="0" i="0" kern="1200" dirty="0">
                          <a:solidFill>
                            <a:schemeClr val="dk1"/>
                          </a:solidFill>
                          <a:effectLst/>
                          <a:latin typeface="BIZ UDPゴシック" panose="020B0400000000000000" pitchFamily="50" charset="-128"/>
                          <a:ea typeface="BIZ UDPゴシック" panose="020B0400000000000000" pitchFamily="50" charset="-128"/>
                          <a:cs typeface="+mn-cs"/>
                        </a:rPr>
                      </a:br>
                      <a:r>
                        <a:rPr kumimoji="1" lang="ja-JP" altLang="en-US" sz="1400" b="0" i="0" u="none" strike="noStrike" kern="1200" dirty="0">
                          <a:solidFill>
                            <a:schemeClr val="dk1"/>
                          </a:solidFill>
                          <a:effectLst/>
                          <a:latin typeface="BIZ UDPゴシック" panose="020B0400000000000000" pitchFamily="50" charset="-128"/>
                          <a:ea typeface="BIZ UDPゴシック" panose="020B0400000000000000" pitchFamily="50" charset="-128"/>
                          <a:cs typeface="+mn-cs"/>
                        </a:rPr>
                        <a:t>　 の策定が予定。</a:t>
                      </a:r>
                      <a:r>
                        <a:rPr kumimoji="1" lang="ja-JP" altLang="en-US" sz="1800" b="0" i="0" kern="1200" dirty="0">
                          <a:solidFill>
                            <a:schemeClr val="dk1"/>
                          </a:solidFill>
                          <a:effectLst/>
                          <a:latin typeface="+mn-lt"/>
                          <a:ea typeface="+mn-ea"/>
                          <a:cs typeface="+mn-cs"/>
                        </a:rPr>
                        <a:t>​</a:t>
                      </a:r>
                      <a:endParaRPr kumimoji="1" lang="ja-JP" altLang="en-US" sz="1400" b="0" u="none" spc="0" baseline="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366131027"/>
                  </a:ext>
                </a:extLst>
              </a:tr>
            </a:tbl>
          </a:graphicData>
        </a:graphic>
      </p:graphicFrame>
    </p:spTree>
    <p:extLst>
      <p:ext uri="{BB962C8B-B14F-4D97-AF65-F5344CB8AC3E}">
        <p14:creationId xmlns:p14="http://schemas.microsoft.com/office/powerpoint/2010/main" val="245237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0D99444-32BF-75C6-97DE-BB8C43144AE3}"/>
              </a:ext>
            </a:extLst>
          </p:cNvPr>
          <p:cNvSpPr txBox="1"/>
          <p:nvPr/>
        </p:nvSpPr>
        <p:spPr>
          <a:xfrm>
            <a:off x="1928664" y="3284538"/>
            <a:ext cx="6552728" cy="1660198"/>
          </a:xfrm>
          <a:prstGeom prst="rect">
            <a:avLst/>
          </a:prstGeom>
          <a:noFill/>
        </p:spPr>
        <p:txBody>
          <a:bodyPr wrap="square" rtlCol="0">
            <a:spAutoFit/>
          </a:bodyPr>
          <a:lstStyle/>
          <a:p>
            <a:pPr>
              <a:lnSpc>
                <a:spcPct val="150000"/>
              </a:lnSpc>
            </a:pPr>
            <a:r>
              <a:rPr kumimoji="1" lang="ja-JP" altLang="en-US" sz="2400">
                <a:solidFill>
                  <a:schemeClr val="bg2">
                    <a:lumMod val="90000"/>
                  </a:schemeClr>
                </a:solidFill>
                <a:latin typeface="BIZ UDPゴシック" panose="020B0400000000000000" pitchFamily="50" charset="-128"/>
                <a:ea typeface="BIZ UDPゴシック" panose="020B0400000000000000" pitchFamily="50" charset="-128"/>
              </a:rPr>
              <a:t>１　国内外の動向</a:t>
            </a:r>
            <a:endParaRPr kumimoji="1" lang="en-US" altLang="ja-JP" sz="2400">
              <a:solidFill>
                <a:schemeClr val="bg2">
                  <a:lumMod val="90000"/>
                </a:schemeClr>
              </a:solidFill>
              <a:latin typeface="BIZ UDPゴシック" panose="020B0400000000000000" pitchFamily="50" charset="-128"/>
              <a:ea typeface="BIZ UDPゴシック" panose="020B0400000000000000" pitchFamily="50" charset="-128"/>
            </a:endParaRPr>
          </a:p>
          <a:p>
            <a:pPr>
              <a:lnSpc>
                <a:spcPct val="150000"/>
              </a:lnSpc>
            </a:pPr>
            <a:r>
              <a:rPr kumimoji="1" lang="ja-JP" altLang="en-US" sz="2400">
                <a:solidFill>
                  <a:schemeClr val="bg2">
                    <a:lumMod val="90000"/>
                  </a:schemeClr>
                </a:solidFill>
                <a:latin typeface="BIZ UDPゴシック" panose="020B0400000000000000" pitchFamily="50" charset="-128"/>
                <a:ea typeface="BIZ UDPゴシック" panose="020B0400000000000000" pitchFamily="50" charset="-128"/>
              </a:rPr>
              <a:t>２　大阪の状況</a:t>
            </a:r>
            <a:endParaRPr kumimoji="1" lang="en-US" altLang="ja-JP" sz="2400">
              <a:solidFill>
                <a:schemeClr val="bg2">
                  <a:lumMod val="90000"/>
                </a:schemeClr>
              </a:solidFill>
              <a:latin typeface="BIZ UDPゴシック" panose="020B0400000000000000" pitchFamily="50" charset="-128"/>
              <a:ea typeface="BIZ UDPゴシック" panose="020B0400000000000000" pitchFamily="50" charset="-128"/>
            </a:endParaRPr>
          </a:p>
          <a:p>
            <a:pPr>
              <a:lnSpc>
                <a:spcPct val="150000"/>
              </a:lnSpc>
            </a:pPr>
            <a:r>
              <a:rPr kumimoji="1" lang="ja-JP" altLang="en-US" sz="2400">
                <a:latin typeface="BIZ UDPゴシック" panose="020B0400000000000000" pitchFamily="50" charset="-128"/>
                <a:ea typeface="BIZ UDPゴシック" panose="020B0400000000000000" pitchFamily="50" charset="-128"/>
              </a:rPr>
              <a:t>３　今後の計画推進にあたっての課題整理</a:t>
            </a:r>
          </a:p>
        </p:txBody>
      </p:sp>
      <p:sp>
        <p:nvSpPr>
          <p:cNvPr id="6" name="タイトル 1">
            <a:extLst>
              <a:ext uri="{FF2B5EF4-FFF2-40B4-BE49-F238E27FC236}">
                <a16:creationId xmlns:a16="http://schemas.microsoft.com/office/drawing/2014/main" id="{2CCD52C2-243C-4262-8582-ADA73D0CF235}"/>
              </a:ext>
            </a:extLst>
          </p:cNvPr>
          <p:cNvSpPr txBox="1">
            <a:spLocks/>
          </p:cNvSpPr>
          <p:nvPr/>
        </p:nvSpPr>
        <p:spPr bwMode="auto">
          <a:xfrm>
            <a:off x="1" y="1844824"/>
            <a:ext cx="9905999" cy="1106200"/>
          </a:xfrm>
          <a:prstGeom prst="rect">
            <a:avLst/>
          </a:prstGeom>
          <a:gradFill rotWithShape="1">
            <a:gsLst>
              <a:gs pos="0">
                <a:srgbClr val="00B050"/>
              </a:gs>
              <a:gs pos="80000">
                <a:srgbClr val="00B050"/>
              </a:gs>
              <a:gs pos="100000">
                <a:srgbClr val="00B050"/>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defTabSz="990570" fontAlgn="auto">
              <a:spcAft>
                <a:spcPts val="0"/>
              </a:spcAft>
              <a:defRPr/>
            </a:pPr>
            <a:r>
              <a:rPr lang="ja-JP" altLang="en-US" sz="2800" b="1">
                <a:solidFill>
                  <a:sysClr val="window" lastClr="FFFFFF"/>
                </a:solidFill>
                <a:latin typeface="BIZ UDPゴシック" panose="020B0400000000000000" pitchFamily="50" charset="-128"/>
                <a:ea typeface="BIZ UDPゴシック" panose="020B0400000000000000" pitchFamily="50" charset="-128"/>
              </a:rPr>
              <a:t>現計画策定後の社会情勢の変化等</a:t>
            </a:r>
            <a:endParaRPr lang="en-US" altLang="ja-JP" sz="2800" b="1">
              <a:solidFill>
                <a:sysClr val="window" lastClr="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3491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F0032B6-097D-8946-6156-A4C8A1988BA5}"/>
              </a:ext>
            </a:extLst>
          </p:cNvPr>
          <p:cNvSpPr txBox="1">
            <a:spLocks/>
          </p:cNvSpPr>
          <p:nvPr/>
        </p:nvSpPr>
        <p:spPr bwMode="auto">
          <a:xfrm>
            <a:off x="1" y="6680"/>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３　今後の計画推進にあたっての課題整理　</a:t>
            </a:r>
          </a:p>
        </p:txBody>
      </p:sp>
      <p:sp>
        <p:nvSpPr>
          <p:cNvPr id="5" name="円/楕円 30">
            <a:extLst>
              <a:ext uri="{FF2B5EF4-FFF2-40B4-BE49-F238E27FC236}">
                <a16:creationId xmlns:a16="http://schemas.microsoft.com/office/drawing/2014/main" id="{72EF7E60-59E0-4624-ACFE-ACA88FC56459}"/>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２９</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022E606E-0C2E-421A-AC50-977F6055112B}"/>
              </a:ext>
            </a:extLst>
          </p:cNvPr>
          <p:cNvSpPr txBox="1"/>
          <p:nvPr/>
        </p:nvSpPr>
        <p:spPr>
          <a:xfrm>
            <a:off x="278667" y="1412776"/>
            <a:ext cx="9361040" cy="5016758"/>
          </a:xfrm>
          <a:prstGeom prst="rect">
            <a:avLst/>
          </a:prstGeom>
          <a:noFill/>
        </p:spPr>
        <p:txBody>
          <a:bodyPr wrap="square" rtlCol="0">
            <a:spAutoFit/>
          </a:bodyPr>
          <a:lstStyle/>
          <a:p>
            <a:pPr marL="309553" indent="-309553">
              <a:lnSpc>
                <a:spcPct val="150000"/>
              </a:lnSpc>
              <a:buFont typeface="Meiryo UI" panose="020B0604030504040204" pitchFamily="50" charset="-128"/>
              <a:buChar char="○"/>
            </a:pPr>
            <a:r>
              <a:rPr kumimoji="1" lang="ja-JP" altLang="en-US" sz="2000" b="1" u="sng">
                <a:latin typeface="BIZ UDPゴシック" panose="020B0400000000000000" pitchFamily="50" charset="-128"/>
                <a:ea typeface="BIZ UDPゴシック" panose="020B0400000000000000" pitchFamily="50" charset="-128"/>
              </a:rPr>
              <a:t>安全性かつ持続可能な地域形成</a:t>
            </a:r>
            <a:endParaRPr kumimoji="1" lang="en-US" altLang="ja-JP" sz="2000" b="1" u="sng">
              <a:latin typeface="BIZ UDPゴシック" panose="020B0400000000000000" pitchFamily="50" charset="-128"/>
              <a:ea typeface="BIZ UDPゴシック" panose="020B0400000000000000" pitchFamily="50" charset="-128"/>
            </a:endParaRPr>
          </a:p>
          <a:p>
            <a:pPr marL="541338" indent="-250825">
              <a:buFont typeface="Arial" panose="020B0604020202020204" pitchFamily="34" charset="0"/>
              <a:buChar char="•"/>
            </a:pPr>
            <a:r>
              <a:rPr kumimoji="1" lang="ja-JP" altLang="en-US" sz="2000">
                <a:latin typeface="BIZ UDPゴシック" panose="020B0400000000000000" pitchFamily="50" charset="-128"/>
                <a:ea typeface="BIZ UDPゴシック" panose="020B0400000000000000" pitchFamily="50" charset="-128"/>
              </a:rPr>
              <a:t>総合治水や延焼防止による防災・減災、都市緑化による暑熱環境の緩和</a:t>
            </a:r>
            <a:endParaRPr kumimoji="1" lang="en-US" altLang="ja-JP" sz="2000">
              <a:latin typeface="BIZ UDPゴシック" panose="020B0400000000000000" pitchFamily="50" charset="-128"/>
              <a:ea typeface="BIZ UDPゴシック" panose="020B0400000000000000" pitchFamily="50" charset="-128"/>
            </a:endParaRPr>
          </a:p>
          <a:p>
            <a:pPr marL="541338" indent="-250825">
              <a:buFont typeface="Arial" panose="020B0604020202020204" pitchFamily="34" charset="0"/>
              <a:buChar char="•"/>
            </a:pPr>
            <a:r>
              <a:rPr kumimoji="1" lang="ja-JP" altLang="en-US" sz="2000">
                <a:latin typeface="BIZ UDPゴシック" panose="020B0400000000000000" pitchFamily="50" charset="-128"/>
                <a:ea typeface="BIZ UDPゴシック" panose="020B0400000000000000" pitchFamily="50" charset="-128"/>
              </a:rPr>
              <a:t>資源循環に配慮した森林等の活用（伐採木・間伐材等の木材利用の促進）</a:t>
            </a:r>
            <a:endParaRPr kumimoji="1" lang="en-US" altLang="ja-JP" sz="2000">
              <a:latin typeface="BIZ UDPゴシック" panose="020B0400000000000000" pitchFamily="50" charset="-128"/>
              <a:ea typeface="BIZ UDPゴシック" panose="020B0400000000000000" pitchFamily="50" charset="-128"/>
            </a:endParaRPr>
          </a:p>
          <a:p>
            <a:pPr marL="290635"/>
            <a:endParaRPr kumimoji="1" lang="en-US" altLang="ja-JP" sz="2000">
              <a:latin typeface="BIZ UDPゴシック" panose="020B0400000000000000" pitchFamily="50" charset="-128"/>
              <a:ea typeface="BIZ UDPゴシック" panose="020B0400000000000000" pitchFamily="50" charset="-128"/>
            </a:endParaRPr>
          </a:p>
          <a:p>
            <a:pPr marL="309553" indent="-309553">
              <a:lnSpc>
                <a:spcPct val="150000"/>
              </a:lnSpc>
              <a:buFont typeface="Meiryo UI" panose="020B0604030504040204" pitchFamily="50" charset="-128"/>
              <a:buChar char="○"/>
            </a:pPr>
            <a:r>
              <a:rPr kumimoji="1" lang="ja-JP" altLang="en-US" sz="2000" b="1" u="sng">
                <a:latin typeface="BIZ UDPゴシック" panose="020B0400000000000000" pitchFamily="50" charset="-128"/>
                <a:ea typeface="BIZ UDPゴシック" panose="020B0400000000000000" pitchFamily="50" charset="-128"/>
              </a:rPr>
              <a:t>地域の魅力・暮らしの豊かさの向上</a:t>
            </a:r>
            <a:endParaRPr kumimoji="1" lang="en-US" altLang="ja-JP" sz="2000" b="1" u="sng">
              <a:latin typeface="BIZ UDPゴシック" panose="020B0400000000000000" pitchFamily="50" charset="-128"/>
              <a:ea typeface="BIZ UDPゴシック" panose="020B0400000000000000" pitchFamily="50" charset="-128"/>
            </a:endParaRPr>
          </a:p>
          <a:p>
            <a:pPr marL="541338" indent="-250825">
              <a:buFont typeface="Arial" panose="020B0604020202020204" pitchFamily="34" charset="0"/>
              <a:buChar char="•"/>
            </a:pPr>
            <a:r>
              <a:rPr kumimoji="1" lang="ja-JP" altLang="en-US" sz="2000">
                <a:latin typeface="BIZ UDPゴシック" panose="020B0400000000000000" pitchFamily="50" charset="-128"/>
                <a:ea typeface="BIZ UDPゴシック" panose="020B0400000000000000" pitchFamily="50" charset="-128"/>
              </a:rPr>
              <a:t>まちの品格・魅力を高める都市部におけるみどりづくりの推進</a:t>
            </a:r>
            <a:endParaRPr kumimoji="1" lang="en-US" altLang="ja-JP" sz="2000">
              <a:latin typeface="BIZ UDPゴシック" panose="020B0400000000000000" pitchFamily="50" charset="-128"/>
              <a:ea typeface="BIZ UDPゴシック" panose="020B0400000000000000" pitchFamily="50" charset="-128"/>
            </a:endParaRPr>
          </a:p>
          <a:p>
            <a:pPr marL="541338" indent="-250825">
              <a:buFont typeface="Arial" panose="020B0604020202020204" pitchFamily="34" charset="0"/>
              <a:buChar char="•"/>
            </a:pPr>
            <a:r>
              <a:rPr kumimoji="1" lang="ja-JP" altLang="en-US" sz="2000">
                <a:latin typeface="BIZ UDPゴシック" panose="020B0400000000000000" pitchFamily="50" charset="-128"/>
                <a:ea typeface="BIZ UDPゴシック" panose="020B0400000000000000" pitchFamily="50" charset="-128"/>
              </a:rPr>
              <a:t>ウェルビーイングの向上、地域の賑わいの創出等に寄与するみどりづくり推進</a:t>
            </a:r>
            <a:endParaRPr kumimoji="1" lang="en-US" altLang="ja-JP" sz="2000">
              <a:latin typeface="BIZ UDPゴシック" panose="020B0400000000000000" pitchFamily="50" charset="-128"/>
              <a:ea typeface="BIZ UDPゴシック" panose="020B0400000000000000" pitchFamily="50" charset="-128"/>
            </a:endParaRPr>
          </a:p>
          <a:p>
            <a:pPr marL="541338" indent="-250825">
              <a:buFont typeface="Arial" panose="020B0604020202020204" pitchFamily="34" charset="0"/>
              <a:buChar char="•"/>
            </a:pPr>
            <a:endParaRPr kumimoji="1" lang="en-US" altLang="ja-JP" sz="2000">
              <a:latin typeface="BIZ UDPゴシック" panose="020B0400000000000000" pitchFamily="50" charset="-128"/>
              <a:ea typeface="BIZ UDPゴシック" panose="020B0400000000000000" pitchFamily="50" charset="-128"/>
            </a:endParaRPr>
          </a:p>
          <a:p>
            <a:pPr marL="371464" indent="-371464">
              <a:lnSpc>
                <a:spcPct val="150000"/>
              </a:lnSpc>
              <a:buFont typeface="Meiryo UI" panose="020B0604030504040204" pitchFamily="50" charset="-128"/>
              <a:buChar char="○"/>
            </a:pPr>
            <a:r>
              <a:rPr kumimoji="1" lang="ja-JP" altLang="en-US" sz="2000" b="1" u="sng">
                <a:latin typeface="BIZ UDPゴシック" panose="020B0400000000000000" pitchFamily="50" charset="-128"/>
                <a:ea typeface="BIZ UDPゴシック" panose="020B0400000000000000" pitchFamily="50" charset="-128"/>
              </a:rPr>
              <a:t>生物多様性の確保</a:t>
            </a:r>
            <a:endParaRPr kumimoji="1" lang="en-US" altLang="ja-JP" sz="2000">
              <a:latin typeface="BIZ UDPゴシック" panose="020B0400000000000000" pitchFamily="50" charset="-128"/>
              <a:ea typeface="BIZ UDPゴシック" panose="020B0400000000000000" pitchFamily="50" charset="-128"/>
            </a:endParaRPr>
          </a:p>
          <a:p>
            <a:pPr marL="541338" indent="-249238">
              <a:buFont typeface="Arial" panose="020B0604020202020204" pitchFamily="34" charset="0"/>
              <a:buChar char="•"/>
            </a:pPr>
            <a:r>
              <a:rPr kumimoji="1" lang="ja-JP" altLang="en-US" sz="2000">
                <a:latin typeface="BIZ UDPゴシック" panose="020B0400000000000000" pitchFamily="50" charset="-128"/>
                <a:ea typeface="BIZ UDPゴシック" panose="020B0400000000000000" pitchFamily="50" charset="-128"/>
              </a:rPr>
              <a:t>みどり豊かな自然環境の保全・再生を通じたネイチャーポジティブの実現</a:t>
            </a:r>
            <a:endParaRPr kumimoji="1" lang="en-US" altLang="ja-JP" sz="2000">
              <a:latin typeface="BIZ UDPゴシック" panose="020B0400000000000000" pitchFamily="50" charset="-128"/>
              <a:ea typeface="BIZ UDPゴシック" panose="020B0400000000000000" pitchFamily="50" charset="-128"/>
            </a:endParaRPr>
          </a:p>
          <a:p>
            <a:pPr marL="309553" indent="-309553">
              <a:buFont typeface="Meiryo UI" panose="020B0604030504040204" pitchFamily="50" charset="-128"/>
              <a:buChar char="○"/>
            </a:pPr>
            <a:endParaRPr kumimoji="1" lang="en-US" altLang="ja-JP" sz="2000" b="1" u="sng">
              <a:latin typeface="BIZ UDPゴシック" panose="020B0400000000000000" pitchFamily="50" charset="-128"/>
              <a:ea typeface="BIZ UDPゴシック" panose="020B0400000000000000" pitchFamily="50" charset="-128"/>
            </a:endParaRPr>
          </a:p>
          <a:p>
            <a:pPr marL="309553" indent="-309553">
              <a:lnSpc>
                <a:spcPct val="150000"/>
              </a:lnSpc>
              <a:buFont typeface="Meiryo UI" panose="020B0604030504040204" pitchFamily="50" charset="-128"/>
              <a:buChar char="○"/>
            </a:pPr>
            <a:r>
              <a:rPr kumimoji="1" lang="ja-JP" altLang="en-US" sz="2000" b="1" u="sng">
                <a:latin typeface="BIZ UDPゴシック" panose="020B0400000000000000" pitchFamily="50" charset="-128"/>
                <a:ea typeface="BIZ UDPゴシック" panose="020B0400000000000000" pitchFamily="50" charset="-128"/>
              </a:rPr>
              <a:t>パートナーシップの充実・強化、人材育成</a:t>
            </a:r>
            <a:endParaRPr kumimoji="1" lang="en-US" altLang="ja-JP" sz="2000" b="1" u="sng">
              <a:latin typeface="BIZ UDPゴシック" panose="020B0400000000000000" pitchFamily="50" charset="-128"/>
              <a:ea typeface="BIZ UDPゴシック" panose="020B0400000000000000" pitchFamily="50" charset="-128"/>
            </a:endParaRPr>
          </a:p>
          <a:p>
            <a:pPr marL="538163" indent="-247650">
              <a:buFont typeface="Arial" panose="020B0604020202020204" pitchFamily="34" charset="0"/>
              <a:buChar char="•"/>
            </a:pPr>
            <a:r>
              <a:rPr kumimoji="1" lang="ja-JP" altLang="en-US" sz="2000">
                <a:latin typeface="BIZ UDPゴシック" panose="020B0400000000000000" pitchFamily="50" charset="-128"/>
                <a:ea typeface="BIZ UDPゴシック" panose="020B0400000000000000" pitchFamily="50" charset="-128"/>
              </a:rPr>
              <a:t>府民、民間団体、事業者、行政等の連携・協働による取組促進</a:t>
            </a:r>
            <a:endParaRPr kumimoji="1" lang="en-US" altLang="ja-JP" sz="2000">
              <a:latin typeface="BIZ UDPゴシック" panose="020B0400000000000000" pitchFamily="50" charset="-128"/>
              <a:ea typeface="BIZ UDPゴシック" panose="020B0400000000000000" pitchFamily="50" charset="-128"/>
            </a:endParaRPr>
          </a:p>
          <a:p>
            <a:pPr marL="538163" indent="-247650">
              <a:buFont typeface="Arial" panose="020B0604020202020204" pitchFamily="34" charset="0"/>
              <a:buChar char="•"/>
            </a:pPr>
            <a:r>
              <a:rPr kumimoji="1" lang="ja-JP" altLang="en-US" sz="2000">
                <a:latin typeface="BIZ UDPゴシック" panose="020B0400000000000000" pitchFamily="50" charset="-128"/>
                <a:ea typeface="BIZ UDPゴシック" panose="020B0400000000000000" pitchFamily="50" charset="-128"/>
              </a:rPr>
              <a:t>林業や地域における緑化推進の担い手育成</a:t>
            </a:r>
            <a:endParaRPr kumimoji="1" lang="en-US" altLang="ja-JP" sz="200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EEB8571F-F286-4D0A-A712-AE26F1FE7717}"/>
              </a:ext>
            </a:extLst>
          </p:cNvPr>
          <p:cNvSpPr txBox="1"/>
          <p:nvPr/>
        </p:nvSpPr>
        <p:spPr>
          <a:xfrm>
            <a:off x="196204" y="651514"/>
            <a:ext cx="9443503" cy="369332"/>
          </a:xfrm>
          <a:prstGeom prst="rect">
            <a:avLst/>
          </a:prstGeom>
          <a:noFill/>
          <a:ln w="25400" cmpd="dbl">
            <a:noFill/>
          </a:ln>
        </p:spPr>
        <p:txBody>
          <a:bodyPr wrap="square" rtlCol="0">
            <a:spAutoFit/>
          </a:bodyPr>
          <a:lstStyle/>
          <a:p>
            <a:r>
              <a:rPr kumimoji="1" lang="ja-JP" altLang="en-US" u="sng">
                <a:latin typeface="BIZ UDPゴシック" panose="020B0400000000000000" pitchFamily="50" charset="-128"/>
                <a:ea typeface="BIZ UDPゴシック" panose="020B0400000000000000" pitchFamily="50" charset="-128"/>
              </a:rPr>
              <a:t>次期計画の推進にあたって、どのような方向性（基本戦略）をもって進めていくことが重要か。</a:t>
            </a:r>
            <a:endParaRPr kumimoji="1" lang="en-US" altLang="ja-JP" u="sng">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1CDFD6D0-4E2C-4A6F-B981-17B7F2695EB8}"/>
              </a:ext>
            </a:extLst>
          </p:cNvPr>
          <p:cNvSpPr txBox="1"/>
          <p:nvPr/>
        </p:nvSpPr>
        <p:spPr>
          <a:xfrm>
            <a:off x="5431983" y="1026119"/>
            <a:ext cx="4057521" cy="307777"/>
          </a:xfrm>
          <a:prstGeom prst="rect">
            <a:avLst/>
          </a:prstGeom>
          <a:noFill/>
        </p:spPr>
        <p:txBody>
          <a:bodyPr wrap="none" rtlCol="0">
            <a:spAutoFit/>
          </a:bodyPr>
          <a:lstStyle/>
          <a:p>
            <a:r>
              <a:rPr kumimoji="1" lang="en-US" altLang="ja-JP" sz="1400">
                <a:latin typeface="BIZ UDPゴシック" panose="020B0400000000000000" pitchFamily="50" charset="-128"/>
                <a:ea typeface="BIZ UDPゴシック" panose="020B0400000000000000" pitchFamily="50" charset="-128"/>
              </a:rPr>
              <a:t>【</a:t>
            </a:r>
            <a:r>
              <a:rPr kumimoji="1" lang="ja-JP" altLang="en-US" sz="1400">
                <a:latin typeface="BIZ UDPゴシック" panose="020B0400000000000000" pitchFamily="50" charset="-128"/>
                <a:ea typeface="BIZ UDPゴシック" panose="020B0400000000000000" pitchFamily="50" charset="-128"/>
              </a:rPr>
              <a:t>検討いただくにあたっての主な論点（たたき台）</a:t>
            </a:r>
            <a:r>
              <a:rPr kumimoji="1" lang="en-US" altLang="ja-JP" sz="1400">
                <a:latin typeface="BIZ UDPゴシック" panose="020B0400000000000000" pitchFamily="50" charset="-128"/>
                <a:ea typeface="BIZ UDPゴシック" panose="020B0400000000000000" pitchFamily="50" charset="-128"/>
              </a:rPr>
              <a:t>】</a:t>
            </a:r>
            <a:endParaRPr kumimoji="1" lang="ja-JP" altLang="en-US" sz="140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D3F4FF9C-61CC-4836-833D-27EA6BD15AA1}"/>
              </a:ext>
            </a:extLst>
          </p:cNvPr>
          <p:cNvSpPr/>
          <p:nvPr/>
        </p:nvSpPr>
        <p:spPr>
          <a:xfrm>
            <a:off x="196204" y="1333896"/>
            <a:ext cx="9443503" cy="5407472"/>
          </a:xfrm>
          <a:prstGeom prst="roundRect">
            <a:avLst>
              <a:gd name="adj" fmla="val 4228"/>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52499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C9E545E-3530-C73B-FA77-27A785E95BC4}"/>
              </a:ext>
            </a:extLst>
          </p:cNvPr>
          <p:cNvPicPr>
            <a:picLocks noChangeAspect="1"/>
          </p:cNvPicPr>
          <p:nvPr/>
        </p:nvPicPr>
        <p:blipFill>
          <a:blip r:embed="rId2"/>
          <a:stretch>
            <a:fillRect/>
          </a:stretch>
        </p:blipFill>
        <p:spPr>
          <a:xfrm>
            <a:off x="730570" y="404664"/>
            <a:ext cx="9005371" cy="6300745"/>
          </a:xfrm>
          <a:prstGeom prst="rect">
            <a:avLst/>
          </a:prstGeom>
        </p:spPr>
      </p:pic>
      <p:sp>
        <p:nvSpPr>
          <p:cNvPr id="2" name="タイトル 1">
            <a:extLst>
              <a:ext uri="{FF2B5EF4-FFF2-40B4-BE49-F238E27FC236}">
                <a16:creationId xmlns:a16="http://schemas.microsoft.com/office/drawing/2014/main" id="{D4966897-B064-1FA9-F9B4-CB3EA5983F15}"/>
              </a:ext>
            </a:extLst>
          </p:cNvPr>
          <p:cNvSpPr txBox="1">
            <a:spLocks/>
          </p:cNvSpPr>
          <p:nvPr/>
        </p:nvSpPr>
        <p:spPr bwMode="auto">
          <a:xfrm>
            <a:off x="1" y="-27384"/>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２　大阪の状況　（生物多様性・大阪の自然環境②）</a:t>
            </a:r>
          </a:p>
        </p:txBody>
      </p:sp>
      <p:sp>
        <p:nvSpPr>
          <p:cNvPr id="3" name="円/楕円 30">
            <a:extLst>
              <a:ext uri="{FF2B5EF4-FFF2-40B4-BE49-F238E27FC236}">
                <a16:creationId xmlns:a16="http://schemas.microsoft.com/office/drawing/2014/main" id="{341BF951-C73F-5B4C-C66F-39C9F09D8364}"/>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１９</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C1232D8-95DC-EA1D-D321-5A93919C4B8D}"/>
              </a:ext>
            </a:extLst>
          </p:cNvPr>
          <p:cNvSpPr txBox="1"/>
          <p:nvPr/>
        </p:nvSpPr>
        <p:spPr>
          <a:xfrm>
            <a:off x="7810141" y="6537731"/>
            <a:ext cx="1967395" cy="215444"/>
          </a:xfrm>
          <a:prstGeom prst="rect">
            <a:avLst/>
          </a:prstGeom>
          <a:noFill/>
        </p:spPr>
        <p:txBody>
          <a:bodyPr wrap="square" rtlCol="0">
            <a:spAutoFit/>
          </a:bodyPr>
          <a:lstStyle/>
          <a:p>
            <a:r>
              <a:rPr kumimoji="1" lang="ja-JP" altLang="en-US" sz="800">
                <a:latin typeface="BIZ UDPゴシック" panose="020B0400000000000000" pitchFamily="50" charset="-128"/>
                <a:ea typeface="BIZ UDPゴシック" panose="020B0400000000000000" pitchFamily="50" charset="-128"/>
              </a:rPr>
              <a:t>出典：大阪府生物多様性地域戦略</a:t>
            </a:r>
          </a:p>
        </p:txBody>
      </p:sp>
      <p:sp>
        <p:nvSpPr>
          <p:cNvPr id="7" name="正方形/長方形 6">
            <a:extLst>
              <a:ext uri="{FF2B5EF4-FFF2-40B4-BE49-F238E27FC236}">
                <a16:creationId xmlns:a16="http://schemas.microsoft.com/office/drawing/2014/main" id="{294A94B7-155C-BE88-8793-7E80B81FF31B}"/>
              </a:ext>
            </a:extLst>
          </p:cNvPr>
          <p:cNvSpPr/>
          <p:nvPr/>
        </p:nvSpPr>
        <p:spPr>
          <a:xfrm>
            <a:off x="730570" y="5229200"/>
            <a:ext cx="3646366" cy="1308531"/>
          </a:xfrm>
          <a:prstGeom prst="rect">
            <a:avLst/>
          </a:prstGeom>
          <a:no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4B36F13-8853-91C1-DCAE-0E773E9FE56F}"/>
              </a:ext>
            </a:extLst>
          </p:cNvPr>
          <p:cNvSpPr txBox="1"/>
          <p:nvPr/>
        </p:nvSpPr>
        <p:spPr>
          <a:xfrm>
            <a:off x="730570" y="6452472"/>
            <a:ext cx="4153482" cy="318924"/>
          </a:xfrm>
          <a:prstGeom prst="rect">
            <a:avLst/>
          </a:prstGeom>
          <a:solidFill>
            <a:srgbClr val="FFFF99"/>
          </a:solidFill>
          <a:ln w="28575">
            <a:solidFill>
              <a:schemeClr val="accent2"/>
            </a:solidFill>
            <a:prstDash val="sysDash"/>
          </a:ln>
        </p:spPr>
        <p:txBody>
          <a:bodyPr wrap="none" lIns="108000" tIns="36000" rIns="108000" bIns="36000" rtlCol="0">
            <a:spAutoFit/>
          </a:bodyPr>
          <a:lstStyle/>
          <a:p>
            <a:r>
              <a:rPr kumimoji="1" lang="ja-JP" altLang="en-US" sz="1600" b="1" dirty="0">
                <a:solidFill>
                  <a:srgbClr val="0000CC"/>
                </a:solidFill>
                <a:latin typeface="BIZ UDPゴシック" panose="020B0400000000000000" pitchFamily="50" charset="-128"/>
                <a:ea typeface="BIZ UDPゴシック" panose="020B0400000000000000" pitchFamily="50" charset="-128"/>
              </a:rPr>
              <a:t>➡来年度「大阪府レッドリスト」改訂着手予定</a:t>
            </a:r>
            <a:endParaRPr kumimoji="1" lang="en-US" altLang="ja-JP" sz="1600" b="1" dirty="0">
              <a:solidFill>
                <a:srgbClr val="0000CC"/>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01114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DA46517-57D5-4961-AA02-E5DEF0B446FF}"/>
              </a:ext>
            </a:extLst>
          </p:cNvPr>
          <p:cNvPicPr>
            <a:picLocks noChangeAspect="1"/>
          </p:cNvPicPr>
          <p:nvPr/>
        </p:nvPicPr>
        <p:blipFill>
          <a:blip r:embed="rId2"/>
          <a:stretch>
            <a:fillRect/>
          </a:stretch>
        </p:blipFill>
        <p:spPr>
          <a:xfrm>
            <a:off x="993513" y="4252964"/>
            <a:ext cx="3911542" cy="1945186"/>
          </a:xfrm>
          <a:prstGeom prst="rect">
            <a:avLst/>
          </a:prstGeom>
        </p:spPr>
      </p:pic>
      <p:sp>
        <p:nvSpPr>
          <p:cNvPr id="2" name="タイトル 1">
            <a:extLst>
              <a:ext uri="{FF2B5EF4-FFF2-40B4-BE49-F238E27FC236}">
                <a16:creationId xmlns:a16="http://schemas.microsoft.com/office/drawing/2014/main" id="{F1554C89-9629-BC09-BBA6-97B620E3CF30}"/>
              </a:ext>
            </a:extLst>
          </p:cNvPr>
          <p:cNvSpPr txBox="1">
            <a:spLocks/>
          </p:cNvSpPr>
          <p:nvPr/>
        </p:nvSpPr>
        <p:spPr bwMode="auto">
          <a:xfrm>
            <a:off x="1" y="-27384"/>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２　大阪の状況　（生物多様性・４つの危機）</a:t>
            </a:r>
          </a:p>
        </p:txBody>
      </p:sp>
      <p:sp>
        <p:nvSpPr>
          <p:cNvPr id="7" name="テキスト ボックス 6">
            <a:extLst>
              <a:ext uri="{FF2B5EF4-FFF2-40B4-BE49-F238E27FC236}">
                <a16:creationId xmlns:a16="http://schemas.microsoft.com/office/drawing/2014/main" id="{5489BCEE-05BA-4BC4-ACED-112CD0AF9326}"/>
              </a:ext>
            </a:extLst>
          </p:cNvPr>
          <p:cNvSpPr txBox="1"/>
          <p:nvPr/>
        </p:nvSpPr>
        <p:spPr>
          <a:xfrm>
            <a:off x="231928" y="1059318"/>
            <a:ext cx="3971429" cy="307777"/>
          </a:xfrm>
          <a:prstGeom prst="rect">
            <a:avLst/>
          </a:prstGeom>
          <a:noFill/>
        </p:spPr>
        <p:txBody>
          <a:bodyPr wrap="square">
            <a:spAutoFit/>
          </a:bodyPr>
          <a:lstStyle/>
          <a:p>
            <a:pPr algn="just"/>
            <a:r>
              <a:rPr lang="ja-JP" altLang="en-US" sz="1400" b="1" u="sng" kern="100">
                <a:latin typeface="BIZ UDPゴシック" panose="020B0400000000000000" pitchFamily="50" charset="-128"/>
                <a:ea typeface="BIZ UDPゴシック" panose="020B0400000000000000" pitchFamily="50" charset="-128"/>
                <a:cs typeface="Times New Roman" panose="02020603050405020304" pitchFamily="18" charset="0"/>
              </a:rPr>
              <a:t>第１の危機　開発など人間活動による危機</a:t>
            </a:r>
            <a:endParaRPr lang="en-US" altLang="ja-JP" sz="1400" b="1" u="sng"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8" name="図 7">
            <a:extLst>
              <a:ext uri="{FF2B5EF4-FFF2-40B4-BE49-F238E27FC236}">
                <a16:creationId xmlns:a16="http://schemas.microsoft.com/office/drawing/2014/main" id="{D0FB81CB-39F8-440A-B0EC-8AD25B37A029}"/>
              </a:ext>
            </a:extLst>
          </p:cNvPr>
          <p:cNvPicPr>
            <a:picLocks noChangeAspect="1"/>
          </p:cNvPicPr>
          <p:nvPr/>
        </p:nvPicPr>
        <p:blipFill>
          <a:blip r:embed="rId3"/>
          <a:stretch>
            <a:fillRect/>
          </a:stretch>
        </p:blipFill>
        <p:spPr>
          <a:xfrm>
            <a:off x="679238" y="1399644"/>
            <a:ext cx="3664308" cy="1882808"/>
          </a:xfrm>
          <a:prstGeom prst="rect">
            <a:avLst/>
          </a:prstGeom>
        </p:spPr>
      </p:pic>
      <p:sp>
        <p:nvSpPr>
          <p:cNvPr id="9" name="テキスト ボックス 8">
            <a:extLst>
              <a:ext uri="{FF2B5EF4-FFF2-40B4-BE49-F238E27FC236}">
                <a16:creationId xmlns:a16="http://schemas.microsoft.com/office/drawing/2014/main" id="{6FB96EA4-149A-479F-A101-30C6696BF93B}"/>
              </a:ext>
            </a:extLst>
          </p:cNvPr>
          <p:cNvSpPr txBox="1"/>
          <p:nvPr/>
        </p:nvSpPr>
        <p:spPr>
          <a:xfrm>
            <a:off x="517697" y="3363161"/>
            <a:ext cx="3784978" cy="353943"/>
          </a:xfrm>
          <a:prstGeom prst="rect">
            <a:avLst/>
          </a:prstGeom>
          <a:noFill/>
        </p:spPr>
        <p:txBody>
          <a:bodyPr wrap="square" rtlCol="0">
            <a:spAutoFit/>
          </a:bodyPr>
          <a:lstStyle/>
          <a:p>
            <a:pPr algn="ctr"/>
            <a:r>
              <a:rPr kumimoji="1" lang="ja-JP" altLang="en-US" sz="1000">
                <a:latin typeface="BIZ UDPゴシック" panose="020B0400000000000000" pitchFamily="50" charset="-128"/>
                <a:ea typeface="BIZ UDPゴシック" panose="020B0400000000000000" pitchFamily="50" charset="-128"/>
              </a:rPr>
              <a:t>大阪府の市街化区域面積の推移</a:t>
            </a:r>
            <a:endParaRPr kumimoji="1" lang="en-US" altLang="ja-JP" sz="1000">
              <a:latin typeface="BIZ UDPゴシック" panose="020B0400000000000000" pitchFamily="50" charset="-128"/>
              <a:ea typeface="BIZ UDPゴシック" panose="020B0400000000000000" pitchFamily="50" charset="-128"/>
            </a:endParaRPr>
          </a:p>
          <a:p>
            <a:pPr algn="ctr"/>
            <a:r>
              <a:rPr kumimoji="1" lang="ja-JP" altLang="en-US" sz="700">
                <a:latin typeface="BIZ UDPゴシック" panose="020B0400000000000000" pitchFamily="50" charset="-128"/>
                <a:ea typeface="BIZ UDPゴシック" panose="020B0400000000000000" pitchFamily="50" charset="-128"/>
              </a:rPr>
              <a:t>（出典：国土交通省 都市計画年報</a:t>
            </a:r>
            <a:r>
              <a:rPr kumimoji="1" lang="en-US" altLang="ja-JP" sz="700">
                <a:latin typeface="BIZ UDPゴシック" panose="020B0400000000000000" pitchFamily="50" charset="-128"/>
                <a:ea typeface="BIZ UDPゴシック" panose="020B0400000000000000" pitchFamily="50" charset="-128"/>
              </a:rPr>
              <a:t>)</a:t>
            </a:r>
            <a:endParaRPr kumimoji="1" lang="ja-JP" altLang="en-US" sz="786">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4751DEAF-202B-4D32-A88C-6E819CC75B4C}"/>
              </a:ext>
            </a:extLst>
          </p:cNvPr>
          <p:cNvSpPr txBox="1"/>
          <p:nvPr/>
        </p:nvSpPr>
        <p:spPr>
          <a:xfrm>
            <a:off x="298393" y="590490"/>
            <a:ext cx="9443503" cy="369332"/>
          </a:xfrm>
          <a:prstGeom prst="rect">
            <a:avLst/>
          </a:prstGeom>
          <a:noFill/>
          <a:ln w="19050">
            <a:solidFill>
              <a:schemeClr val="accent6"/>
            </a:solidFill>
          </a:ln>
        </p:spPr>
        <p:txBody>
          <a:bodyPr wrap="square" rtlCol="0">
            <a:spAutoFit/>
          </a:bodyPr>
          <a:lstStyle/>
          <a:p>
            <a:pPr marL="285750" indent="-285750">
              <a:buFont typeface="BIZ UDPゴシック" panose="020B0400000000000000" pitchFamily="50" charset="-128"/>
              <a:buChar char="○"/>
            </a:pPr>
            <a:r>
              <a:rPr kumimoji="1" lang="ja-JP" altLang="en-US">
                <a:latin typeface="BIZ UDPゴシック" panose="020B0400000000000000" pitchFamily="50" charset="-128"/>
                <a:ea typeface="BIZ UDPゴシック" panose="020B0400000000000000" pitchFamily="50" charset="-128"/>
              </a:rPr>
              <a:t>生物多様性の４つの危機は、大阪府においても深刻であり、希少種の種数は上昇傾向。</a:t>
            </a:r>
            <a:endParaRPr kumimoji="1" lang="en-US" altLang="ja-JP">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E81B8BB-736A-4CE4-9189-080D2BBBDB8E}"/>
              </a:ext>
            </a:extLst>
          </p:cNvPr>
          <p:cNvSpPr txBox="1"/>
          <p:nvPr/>
        </p:nvSpPr>
        <p:spPr>
          <a:xfrm>
            <a:off x="268934" y="3832232"/>
            <a:ext cx="4927321" cy="307777"/>
          </a:xfrm>
          <a:prstGeom prst="rect">
            <a:avLst/>
          </a:prstGeom>
          <a:noFill/>
        </p:spPr>
        <p:txBody>
          <a:bodyPr wrap="square">
            <a:spAutoFit/>
          </a:bodyPr>
          <a:lstStyle/>
          <a:p>
            <a:pPr algn="just"/>
            <a:r>
              <a:rPr lang="ja-JP" altLang="en-US" sz="1400" b="1" u="sng" kern="100">
                <a:latin typeface="BIZ UDPゴシック" panose="020B0400000000000000" pitchFamily="50" charset="-128"/>
                <a:ea typeface="BIZ UDPゴシック" panose="020B0400000000000000" pitchFamily="50" charset="-128"/>
                <a:cs typeface="Times New Roman" panose="02020603050405020304" pitchFamily="18" charset="0"/>
              </a:rPr>
              <a:t>第３の危機　人間により持ち込まれたものによる危機</a:t>
            </a:r>
            <a:endParaRPr lang="en-US" altLang="ja-JP" sz="1400" b="1" u="sng"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7" name="図 16">
            <a:extLst>
              <a:ext uri="{FF2B5EF4-FFF2-40B4-BE49-F238E27FC236}">
                <a16:creationId xmlns:a16="http://schemas.microsoft.com/office/drawing/2014/main" id="{484D6522-90B3-4365-BE30-56AA3AE9BB06}"/>
              </a:ext>
            </a:extLst>
          </p:cNvPr>
          <p:cNvPicPr>
            <a:picLocks noChangeAspect="1"/>
          </p:cNvPicPr>
          <p:nvPr/>
        </p:nvPicPr>
        <p:blipFill rotWithShape="1">
          <a:blip r:embed="rId4"/>
          <a:srcRect l="12553" r="16449"/>
          <a:stretch/>
        </p:blipFill>
        <p:spPr>
          <a:xfrm>
            <a:off x="211723" y="4339408"/>
            <a:ext cx="802510" cy="746513"/>
          </a:xfrm>
          <a:prstGeom prst="rect">
            <a:avLst/>
          </a:prstGeom>
        </p:spPr>
      </p:pic>
      <p:sp>
        <p:nvSpPr>
          <p:cNvPr id="21" name="テキスト ボックス 20">
            <a:extLst>
              <a:ext uri="{FF2B5EF4-FFF2-40B4-BE49-F238E27FC236}">
                <a16:creationId xmlns:a16="http://schemas.microsoft.com/office/drawing/2014/main" id="{95B707C9-86CD-4169-A44A-BE4FA997701E}"/>
              </a:ext>
            </a:extLst>
          </p:cNvPr>
          <p:cNvSpPr txBox="1"/>
          <p:nvPr/>
        </p:nvSpPr>
        <p:spPr>
          <a:xfrm>
            <a:off x="7498518" y="3396358"/>
            <a:ext cx="2468933" cy="338554"/>
          </a:xfrm>
          <a:prstGeom prst="rect">
            <a:avLst/>
          </a:prstGeom>
          <a:noFill/>
        </p:spPr>
        <p:txBody>
          <a:bodyPr wrap="square" rtlCol="0">
            <a:spAutoFit/>
          </a:bodyPr>
          <a:lstStyle/>
          <a:p>
            <a:pPr algn="ctr"/>
            <a:r>
              <a:rPr kumimoji="1" lang="ja-JP" altLang="en-US" sz="900">
                <a:latin typeface="BIZ UDPゴシック" panose="020B0400000000000000" pitchFamily="50" charset="-128"/>
                <a:ea typeface="BIZ UDPゴシック" panose="020B0400000000000000" pitchFamily="50" charset="-128"/>
              </a:rPr>
              <a:t>シカの推定生息密度の推移</a:t>
            </a:r>
            <a:endParaRPr kumimoji="1" lang="en-US" altLang="ja-JP" sz="900">
              <a:latin typeface="BIZ UDPゴシック" panose="020B0400000000000000" pitchFamily="50" charset="-128"/>
              <a:ea typeface="BIZ UDPゴシック" panose="020B0400000000000000" pitchFamily="50" charset="-128"/>
            </a:endParaRPr>
          </a:p>
          <a:p>
            <a:pPr algn="ctr"/>
            <a:r>
              <a:rPr kumimoji="1" lang="ja-JP" altLang="en-US" sz="700">
                <a:latin typeface="BIZ UDPゴシック" panose="020B0400000000000000" pitchFamily="50" charset="-128"/>
                <a:ea typeface="BIZ UDPゴシック" panose="020B0400000000000000" pitchFamily="50" charset="-128"/>
              </a:rPr>
              <a:t>（出典：大阪府シカ第二種鳥獣管理計画を基に作成）</a:t>
            </a:r>
          </a:p>
        </p:txBody>
      </p:sp>
      <p:grpSp>
        <p:nvGrpSpPr>
          <p:cNvPr id="16" name="グループ化 15">
            <a:extLst>
              <a:ext uri="{FF2B5EF4-FFF2-40B4-BE49-F238E27FC236}">
                <a16:creationId xmlns:a16="http://schemas.microsoft.com/office/drawing/2014/main" id="{D2F0F0A1-FA21-E657-D51E-CBFDB03B05CB}"/>
              </a:ext>
            </a:extLst>
          </p:cNvPr>
          <p:cNvGrpSpPr/>
          <p:nvPr/>
        </p:nvGrpSpPr>
        <p:grpSpPr>
          <a:xfrm>
            <a:off x="5141642" y="1845413"/>
            <a:ext cx="2026285" cy="1995273"/>
            <a:chOff x="2761610" y="4881064"/>
            <a:chExt cx="2026285" cy="1995273"/>
          </a:xfrm>
        </p:grpSpPr>
        <p:grpSp>
          <p:nvGrpSpPr>
            <p:cNvPr id="6" name="グループ化 5">
              <a:extLst>
                <a:ext uri="{FF2B5EF4-FFF2-40B4-BE49-F238E27FC236}">
                  <a16:creationId xmlns:a16="http://schemas.microsoft.com/office/drawing/2014/main" id="{C55A6BBA-11B3-B91F-EAFB-49C29E6AF9EA}"/>
                </a:ext>
              </a:extLst>
            </p:cNvPr>
            <p:cNvGrpSpPr/>
            <p:nvPr/>
          </p:nvGrpSpPr>
          <p:grpSpPr>
            <a:xfrm>
              <a:off x="2761610" y="4881064"/>
              <a:ext cx="2026285" cy="1754011"/>
              <a:chOff x="2761610" y="4881064"/>
              <a:chExt cx="2026285" cy="1754011"/>
            </a:xfrm>
          </p:grpSpPr>
          <p:sp>
            <p:nvSpPr>
              <p:cNvPr id="19" name="テキスト ボックス 18">
                <a:extLst>
                  <a:ext uri="{FF2B5EF4-FFF2-40B4-BE49-F238E27FC236}">
                    <a16:creationId xmlns:a16="http://schemas.microsoft.com/office/drawing/2014/main" id="{A21009DF-7C40-44F5-A796-E7B2B7A3BBA5}"/>
                  </a:ext>
                </a:extLst>
              </p:cNvPr>
              <p:cNvSpPr txBox="1"/>
              <p:nvPr/>
            </p:nvSpPr>
            <p:spPr>
              <a:xfrm>
                <a:off x="2897565" y="6404243"/>
                <a:ext cx="1720396" cy="230832"/>
              </a:xfrm>
              <a:prstGeom prst="rect">
                <a:avLst/>
              </a:prstGeom>
              <a:noFill/>
            </p:spPr>
            <p:txBody>
              <a:bodyPr wrap="square" rtlCol="0">
                <a:spAutoFit/>
              </a:bodyPr>
              <a:lstStyle/>
              <a:p>
                <a:pPr algn="ctr"/>
                <a:r>
                  <a:rPr kumimoji="1" lang="ja-JP" altLang="en-US" sz="900">
                    <a:latin typeface="BIZ UDPゴシック" panose="020B0400000000000000" pitchFamily="50" charset="-128"/>
                    <a:ea typeface="BIZ UDPゴシック" panose="020B0400000000000000" pitchFamily="50" charset="-128"/>
                  </a:rPr>
                  <a:t>放置された里山林の状況</a:t>
                </a:r>
              </a:p>
            </p:txBody>
          </p:sp>
          <p:pic>
            <p:nvPicPr>
              <p:cNvPr id="20" name="図 19">
                <a:extLst>
                  <a:ext uri="{FF2B5EF4-FFF2-40B4-BE49-F238E27FC236}">
                    <a16:creationId xmlns:a16="http://schemas.microsoft.com/office/drawing/2014/main" id="{D260FA2F-E79B-44DE-86A0-69271FBF26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610" y="4881064"/>
                <a:ext cx="2026285" cy="1519715"/>
              </a:xfrm>
              <a:prstGeom prst="rect">
                <a:avLst/>
              </a:prstGeom>
            </p:spPr>
          </p:pic>
        </p:grpSp>
        <p:sp>
          <p:nvSpPr>
            <p:cNvPr id="23" name="テキスト ボックス 22">
              <a:extLst>
                <a:ext uri="{FF2B5EF4-FFF2-40B4-BE49-F238E27FC236}">
                  <a16:creationId xmlns:a16="http://schemas.microsoft.com/office/drawing/2014/main" id="{5ADBB44A-ADD7-4AD0-B463-D918530B2185}"/>
                </a:ext>
              </a:extLst>
            </p:cNvPr>
            <p:cNvSpPr txBox="1"/>
            <p:nvPr/>
          </p:nvSpPr>
          <p:spPr>
            <a:xfrm>
              <a:off x="2968553" y="6547657"/>
              <a:ext cx="1612400" cy="328680"/>
            </a:xfrm>
            <a:prstGeom prst="rect">
              <a:avLst/>
            </a:prstGeom>
            <a:noFill/>
          </p:spPr>
          <p:txBody>
            <a:bodyPr wrap="square" rtlCol="0">
              <a:spAutoFit/>
            </a:bodyPr>
            <a:lstStyle/>
            <a:p>
              <a:pPr algn="ctr"/>
              <a:r>
                <a:rPr kumimoji="1" lang="ja-JP" altLang="en-US" sz="750">
                  <a:latin typeface="BIZ UDPゴシック" panose="020B0400000000000000" pitchFamily="50" charset="-128"/>
                  <a:ea typeface="BIZ UDPゴシック" panose="020B0400000000000000" pitchFamily="50" charset="-128"/>
                </a:rPr>
                <a:t>（写真提供： </a:t>
              </a:r>
              <a:r>
                <a:rPr kumimoji="1" lang="en-US" altLang="ja-JP" sz="750">
                  <a:latin typeface="BIZ UDPゴシック" panose="020B0400000000000000" pitchFamily="50" charset="-128"/>
                  <a:ea typeface="BIZ UDPゴシック" panose="020B0400000000000000" pitchFamily="50" charset="-128"/>
                </a:rPr>
                <a:t>(</a:t>
              </a:r>
              <a:r>
                <a:rPr kumimoji="1" lang="ja-JP" altLang="en-US" sz="750">
                  <a:latin typeface="BIZ UDPゴシック" panose="020B0400000000000000" pitchFamily="50" charset="-128"/>
                  <a:ea typeface="BIZ UDPゴシック" panose="020B0400000000000000" pitchFamily="50" charset="-128"/>
                </a:rPr>
                <a:t>地独</a:t>
              </a:r>
              <a:r>
                <a:rPr kumimoji="1" lang="en-US" altLang="ja-JP" sz="750">
                  <a:latin typeface="BIZ UDPゴシック" panose="020B0400000000000000" pitchFamily="50" charset="-128"/>
                  <a:ea typeface="BIZ UDPゴシック" panose="020B0400000000000000" pitchFamily="50" charset="-128"/>
                </a:rPr>
                <a:t>)</a:t>
              </a:r>
              <a:r>
                <a:rPr kumimoji="1" lang="ja-JP" altLang="en-US" sz="750">
                  <a:latin typeface="BIZ UDPゴシック" panose="020B0400000000000000" pitchFamily="50" charset="-128"/>
                  <a:ea typeface="BIZ UDPゴシック" panose="020B0400000000000000" pitchFamily="50" charset="-128"/>
                </a:rPr>
                <a:t>環農水研）</a:t>
              </a:r>
            </a:p>
            <a:p>
              <a:pPr algn="ctr"/>
              <a:endParaRPr kumimoji="1" lang="ja-JP" altLang="en-US" sz="786">
                <a:latin typeface="BIZ UDPゴシック" panose="020B0400000000000000" pitchFamily="50" charset="-128"/>
                <a:ea typeface="BIZ UDPゴシック" panose="020B0400000000000000" pitchFamily="50" charset="-128"/>
              </a:endParaRPr>
            </a:p>
          </p:txBody>
        </p:sp>
      </p:grpSp>
      <p:sp>
        <p:nvSpPr>
          <p:cNvPr id="24" name="テキスト ボックス 23">
            <a:extLst>
              <a:ext uri="{FF2B5EF4-FFF2-40B4-BE49-F238E27FC236}">
                <a16:creationId xmlns:a16="http://schemas.microsoft.com/office/drawing/2014/main" id="{D942879A-4228-4366-BE16-30062F100D1A}"/>
              </a:ext>
            </a:extLst>
          </p:cNvPr>
          <p:cNvSpPr txBox="1"/>
          <p:nvPr/>
        </p:nvSpPr>
        <p:spPr>
          <a:xfrm>
            <a:off x="124345" y="5414144"/>
            <a:ext cx="1002706" cy="415498"/>
          </a:xfrm>
          <a:prstGeom prst="rect">
            <a:avLst/>
          </a:prstGeom>
          <a:noFill/>
        </p:spPr>
        <p:txBody>
          <a:bodyPr wrap="square" rtlCol="0">
            <a:spAutoFit/>
          </a:bodyPr>
          <a:lstStyle/>
          <a:p>
            <a:pPr algn="ctr"/>
            <a:r>
              <a:rPr kumimoji="1" lang="ja-JP" altLang="en-US" sz="700">
                <a:latin typeface="BIZ UDPゴシック" panose="020B0400000000000000" pitchFamily="50" charset="-128"/>
                <a:ea typeface="BIZ UDPゴシック" panose="020B0400000000000000" pitchFamily="50" charset="-128"/>
              </a:rPr>
              <a:t>写真提供</a:t>
            </a:r>
            <a:endParaRPr kumimoji="1" lang="en-US" altLang="ja-JP" sz="700">
              <a:latin typeface="BIZ UDPゴシック" panose="020B0400000000000000" pitchFamily="50" charset="-128"/>
              <a:ea typeface="BIZ UDPゴシック" panose="020B0400000000000000" pitchFamily="50" charset="-128"/>
            </a:endParaRPr>
          </a:p>
          <a:p>
            <a:pPr algn="ctr"/>
            <a:r>
              <a:rPr kumimoji="1" lang="ja-JP" altLang="en-US" sz="700">
                <a:latin typeface="BIZ UDPゴシック" panose="020B0400000000000000" pitchFamily="50" charset="-128"/>
                <a:ea typeface="BIZ UDPゴシック" panose="020B0400000000000000" pitchFamily="50" charset="-128"/>
              </a:rPr>
              <a:t> </a:t>
            </a:r>
            <a:r>
              <a:rPr kumimoji="1" lang="en-US" altLang="ja-JP" sz="700">
                <a:latin typeface="BIZ UDPゴシック" panose="020B0400000000000000" pitchFamily="50" charset="-128"/>
                <a:ea typeface="BIZ UDPゴシック" panose="020B0400000000000000" pitchFamily="50" charset="-128"/>
              </a:rPr>
              <a:t>(</a:t>
            </a:r>
            <a:r>
              <a:rPr kumimoji="1" lang="ja-JP" altLang="en-US" sz="700">
                <a:latin typeface="BIZ UDPゴシック" panose="020B0400000000000000" pitchFamily="50" charset="-128"/>
                <a:ea typeface="BIZ UDPゴシック" panose="020B0400000000000000" pitchFamily="50" charset="-128"/>
              </a:rPr>
              <a:t>地独</a:t>
            </a:r>
            <a:r>
              <a:rPr kumimoji="1" lang="en-US" altLang="ja-JP" sz="700">
                <a:latin typeface="BIZ UDPゴシック" panose="020B0400000000000000" pitchFamily="50" charset="-128"/>
                <a:ea typeface="BIZ UDPゴシック" panose="020B0400000000000000" pitchFamily="50" charset="-128"/>
              </a:rPr>
              <a:t>)</a:t>
            </a:r>
            <a:r>
              <a:rPr kumimoji="1" lang="ja-JP" altLang="en-US" sz="700">
                <a:latin typeface="BIZ UDPゴシック" panose="020B0400000000000000" pitchFamily="50" charset="-128"/>
                <a:ea typeface="BIZ UDPゴシック" panose="020B0400000000000000" pitchFamily="50" charset="-128"/>
              </a:rPr>
              <a:t>環農水研）</a:t>
            </a:r>
          </a:p>
          <a:p>
            <a:pPr algn="ctr"/>
            <a:endParaRPr kumimoji="1" lang="ja-JP" altLang="en-US" sz="600">
              <a:latin typeface="BIZ UDPゴシック" panose="020B0400000000000000" pitchFamily="50" charset="-128"/>
              <a:ea typeface="BIZ UDPゴシック" panose="020B0400000000000000" pitchFamily="50" charset="-128"/>
            </a:endParaRPr>
          </a:p>
        </p:txBody>
      </p:sp>
      <p:sp>
        <p:nvSpPr>
          <p:cNvPr id="26" name="円/楕円 30">
            <a:extLst>
              <a:ext uri="{FF2B5EF4-FFF2-40B4-BE49-F238E27FC236}">
                <a16:creationId xmlns:a16="http://schemas.microsoft.com/office/drawing/2014/main" id="{CAE139A6-F56E-467C-ABB2-BEC4E85FB93D}"/>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２０</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5E83B94-3595-91CE-2B47-C15A99A0B109}"/>
              </a:ext>
            </a:extLst>
          </p:cNvPr>
          <p:cNvSpPr txBox="1"/>
          <p:nvPr/>
        </p:nvSpPr>
        <p:spPr>
          <a:xfrm>
            <a:off x="5288978" y="1094632"/>
            <a:ext cx="4752528" cy="307777"/>
          </a:xfrm>
          <a:prstGeom prst="rect">
            <a:avLst/>
          </a:prstGeom>
          <a:noFill/>
        </p:spPr>
        <p:txBody>
          <a:bodyPr wrap="square">
            <a:spAutoFit/>
          </a:bodyPr>
          <a:lstStyle/>
          <a:p>
            <a:pPr algn="just"/>
            <a:r>
              <a:rPr lang="ja-JP" altLang="en-US" sz="1400" b="1" u="sng" kern="100">
                <a:latin typeface="BIZ UDPゴシック" panose="020B0400000000000000" pitchFamily="50" charset="-128"/>
                <a:ea typeface="BIZ UDPゴシック" panose="020B0400000000000000" pitchFamily="50" charset="-128"/>
                <a:cs typeface="Times New Roman" panose="02020603050405020304" pitchFamily="18" charset="0"/>
              </a:rPr>
              <a:t>第２の危機　自然に対する働きかけの縮小による危機</a:t>
            </a:r>
            <a:endParaRPr lang="en-US" altLang="ja-JP" sz="1400" b="1" u="sng"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DE4C419E-C561-9D90-E8FF-D407D1615DBA}"/>
              </a:ext>
            </a:extLst>
          </p:cNvPr>
          <p:cNvSpPr txBox="1"/>
          <p:nvPr/>
        </p:nvSpPr>
        <p:spPr>
          <a:xfrm>
            <a:off x="5117815" y="3840686"/>
            <a:ext cx="4792153" cy="307777"/>
          </a:xfrm>
          <a:prstGeom prst="rect">
            <a:avLst/>
          </a:prstGeom>
          <a:noFill/>
        </p:spPr>
        <p:txBody>
          <a:bodyPr wrap="square">
            <a:spAutoFit/>
          </a:bodyPr>
          <a:lstStyle/>
          <a:p>
            <a:pPr marL="898525" indent="-898525" algn="just"/>
            <a:r>
              <a:rPr lang="ja-JP" altLang="en-US" sz="1400" b="1" u="sng" kern="100">
                <a:latin typeface="BIZ UDPゴシック" panose="020B0400000000000000" pitchFamily="50" charset="-128"/>
                <a:ea typeface="BIZ UDPゴシック" panose="020B0400000000000000" pitchFamily="50" charset="-128"/>
                <a:cs typeface="Times New Roman" panose="02020603050405020304" pitchFamily="18" charset="0"/>
              </a:rPr>
              <a:t>第４の危機　気候変動など地球環境の変化による危機</a:t>
            </a:r>
            <a:endParaRPr lang="en-US" altLang="ja-JP" sz="90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75357459-A8FC-4756-A836-9954E87706C1}"/>
              </a:ext>
            </a:extLst>
          </p:cNvPr>
          <p:cNvSpPr txBox="1"/>
          <p:nvPr/>
        </p:nvSpPr>
        <p:spPr>
          <a:xfrm>
            <a:off x="88177" y="5075892"/>
            <a:ext cx="1302262" cy="369332"/>
          </a:xfrm>
          <a:prstGeom prst="rect">
            <a:avLst/>
          </a:prstGeom>
          <a:noFill/>
        </p:spPr>
        <p:txBody>
          <a:bodyPr wrap="square" rtlCol="0">
            <a:spAutoFit/>
          </a:bodyPr>
          <a:lstStyle/>
          <a:p>
            <a:pPr algn="ctr"/>
            <a:r>
              <a:rPr kumimoji="1" lang="ja-JP" altLang="en-US" sz="900">
                <a:latin typeface="BIZ UDPゴシック" panose="020B0400000000000000" pitchFamily="50" charset="-128"/>
                <a:ea typeface="BIZ UDPゴシック" panose="020B0400000000000000" pitchFamily="50" charset="-128"/>
              </a:rPr>
              <a:t>特定外来生物クビアカツヤカミキリ</a:t>
            </a:r>
          </a:p>
        </p:txBody>
      </p:sp>
      <p:sp>
        <p:nvSpPr>
          <p:cNvPr id="4" name="テキスト ボックス 3">
            <a:extLst>
              <a:ext uri="{FF2B5EF4-FFF2-40B4-BE49-F238E27FC236}">
                <a16:creationId xmlns:a16="http://schemas.microsoft.com/office/drawing/2014/main" id="{8318E843-2590-8F9D-F363-0F7B835C776F}"/>
              </a:ext>
            </a:extLst>
          </p:cNvPr>
          <p:cNvSpPr txBox="1"/>
          <p:nvPr/>
        </p:nvSpPr>
        <p:spPr>
          <a:xfrm>
            <a:off x="5939897" y="6236226"/>
            <a:ext cx="2831402" cy="230832"/>
          </a:xfrm>
          <a:prstGeom prst="rect">
            <a:avLst/>
          </a:prstGeom>
          <a:noFill/>
        </p:spPr>
        <p:txBody>
          <a:bodyPr wrap="square" rtlCol="0">
            <a:spAutoFit/>
          </a:bodyPr>
          <a:lstStyle/>
          <a:p>
            <a:pPr algn="ctr"/>
            <a:r>
              <a:rPr kumimoji="1" lang="ja-JP" altLang="en-US" sz="900">
                <a:latin typeface="BIZ UDPゴシック" panose="020B0400000000000000" pitchFamily="50" charset="-128"/>
                <a:ea typeface="BIZ UDPゴシック" panose="020B0400000000000000" pitchFamily="50" charset="-128"/>
              </a:rPr>
              <a:t>ナガサキアゲハ分布拡大の状況</a:t>
            </a:r>
            <a:endParaRPr kumimoji="1" lang="ja-JP" altLang="en-US" sz="700">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673E4419-68EC-6CF8-283B-742A97767F7F}"/>
              </a:ext>
            </a:extLst>
          </p:cNvPr>
          <p:cNvPicPr>
            <a:picLocks noChangeAspect="1"/>
          </p:cNvPicPr>
          <p:nvPr/>
        </p:nvPicPr>
        <p:blipFill>
          <a:blip r:embed="rId6"/>
          <a:stretch>
            <a:fillRect/>
          </a:stretch>
        </p:blipFill>
        <p:spPr>
          <a:xfrm>
            <a:off x="5671037" y="4288649"/>
            <a:ext cx="3269830" cy="1873815"/>
          </a:xfrm>
          <a:prstGeom prst="rect">
            <a:avLst/>
          </a:prstGeom>
        </p:spPr>
      </p:pic>
      <p:sp>
        <p:nvSpPr>
          <p:cNvPr id="13" name="テキスト ボックス 12">
            <a:extLst>
              <a:ext uri="{FF2B5EF4-FFF2-40B4-BE49-F238E27FC236}">
                <a16:creationId xmlns:a16="http://schemas.microsoft.com/office/drawing/2014/main" id="{0B1C1DDD-55A4-F8D3-55E3-62654DB64A9D}"/>
              </a:ext>
            </a:extLst>
          </p:cNvPr>
          <p:cNvSpPr txBox="1"/>
          <p:nvPr/>
        </p:nvSpPr>
        <p:spPr>
          <a:xfrm>
            <a:off x="5746184" y="6430157"/>
            <a:ext cx="3294729" cy="200055"/>
          </a:xfrm>
          <a:prstGeom prst="rect">
            <a:avLst/>
          </a:prstGeom>
          <a:noFill/>
        </p:spPr>
        <p:txBody>
          <a:bodyPr wrap="square" rtlCol="0">
            <a:spAutoFit/>
          </a:bodyPr>
          <a:lstStyle/>
          <a:p>
            <a:pPr algn="ctr"/>
            <a:r>
              <a:rPr lang="ja-JP" altLang="en-US" sz="700">
                <a:latin typeface="BIZ UDPゴシック" panose="020B0400000000000000" pitchFamily="50" charset="-128"/>
                <a:ea typeface="BIZ UDPゴシック" panose="020B0400000000000000" pitchFamily="50" charset="-128"/>
              </a:rPr>
              <a:t>（出典：</a:t>
            </a:r>
            <a:r>
              <a:rPr lang="en-US" altLang="ja-JP" sz="700">
                <a:latin typeface="BIZ UDPゴシック" panose="020B0400000000000000" pitchFamily="50" charset="-128"/>
                <a:ea typeface="BIZ UDPゴシック" panose="020B0400000000000000" pitchFamily="50" charset="-128"/>
              </a:rPr>
              <a:t>Yoshio and Ishii (1998) </a:t>
            </a:r>
            <a:r>
              <a:rPr lang="ja-JP" altLang="ja-JP" sz="700">
                <a:latin typeface="BIZ UDPゴシック" panose="020B0400000000000000" pitchFamily="50" charset="-128"/>
                <a:ea typeface="BIZ UDPゴシック" panose="020B0400000000000000" pitchFamily="50" charset="-128"/>
              </a:rPr>
              <a:t>より一部改変</a:t>
            </a:r>
            <a:r>
              <a:rPr lang="ja-JP" altLang="en-US" sz="700">
                <a:latin typeface="BIZ UDPゴシック" panose="020B0400000000000000" pitchFamily="50" charset="-128"/>
                <a:ea typeface="BIZ UDPゴシック" panose="020B0400000000000000" pitchFamily="50" charset="-128"/>
              </a:rPr>
              <a:t>）</a:t>
            </a:r>
            <a:endParaRPr kumimoji="1" lang="ja-JP" altLang="en-US" sz="700">
              <a:latin typeface="BIZ UDPゴシック" panose="020B0400000000000000" pitchFamily="50" charset="-128"/>
              <a:ea typeface="BIZ UDPゴシック" panose="020B0400000000000000" pitchFamily="50" charset="-128"/>
            </a:endParaRPr>
          </a:p>
        </p:txBody>
      </p:sp>
      <p:cxnSp>
        <p:nvCxnSpPr>
          <p:cNvPr id="27" name="直線コネクタ 26">
            <a:extLst>
              <a:ext uri="{FF2B5EF4-FFF2-40B4-BE49-F238E27FC236}">
                <a16:creationId xmlns:a16="http://schemas.microsoft.com/office/drawing/2014/main" id="{95BFFE81-D502-431B-92F5-4561B75F0F00}"/>
              </a:ext>
            </a:extLst>
          </p:cNvPr>
          <p:cNvCxnSpPr/>
          <p:nvPr/>
        </p:nvCxnSpPr>
        <p:spPr>
          <a:xfrm>
            <a:off x="5024165" y="1059318"/>
            <a:ext cx="0" cy="5652000"/>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0155AC09-6433-4B0C-BBEB-E43D4583ED83}"/>
              </a:ext>
            </a:extLst>
          </p:cNvPr>
          <p:cNvCxnSpPr/>
          <p:nvPr/>
        </p:nvCxnSpPr>
        <p:spPr>
          <a:xfrm>
            <a:off x="75000" y="3822693"/>
            <a:ext cx="9756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テキスト ボックス 12">
            <a:extLst>
              <a:ext uri="{FF2B5EF4-FFF2-40B4-BE49-F238E27FC236}">
                <a16:creationId xmlns:a16="http://schemas.microsoft.com/office/drawing/2014/main" id="{F74F29F7-177E-457B-B884-B732625CF5C5}"/>
              </a:ext>
            </a:extLst>
          </p:cNvPr>
          <p:cNvSpPr txBox="1">
            <a:spLocks noChangeArrowheads="1"/>
          </p:cNvSpPr>
          <p:nvPr/>
        </p:nvSpPr>
        <p:spPr bwMode="auto">
          <a:xfrm>
            <a:off x="926833" y="6309033"/>
            <a:ext cx="4072168" cy="392169"/>
          </a:xfrm>
          <a:prstGeom prst="rect">
            <a:avLst/>
          </a:prstGeom>
          <a:noFill/>
          <a:ln w="9525">
            <a:noFill/>
            <a:miter lim="800000"/>
            <a:headEnd/>
            <a:tailEnd/>
          </a:ln>
        </p:spPr>
        <p:txBody>
          <a:bodyPr rot="0" vert="horz" wrap="square" lIns="68580" tIns="34290" rIns="68580" bIns="34290" anchor="t" anchorCtr="0">
            <a:noAutofit/>
          </a:bodyPr>
          <a:lstStyle/>
          <a:p>
            <a:r>
              <a:rPr lang="ja-JP" altLang="en-US" sz="1100" kern="100">
                <a:latin typeface="BIZ UDPゴシック" panose="020B0400000000000000" pitchFamily="50" charset="-128"/>
                <a:ea typeface="BIZ UDPゴシック" panose="020B0400000000000000" pitchFamily="50" charset="-128"/>
                <a:cs typeface="Times New Roman" panose="02020603050405020304" pitchFamily="18" charset="0"/>
              </a:rPr>
              <a:t>図．クビアカツヤカミキリ被害地域の推移（フラスおよび成虫）</a:t>
            </a:r>
            <a:endParaRPr lang="ja-JP" altLang="en-US" sz="600" kern="10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en-US" altLang="ja-JP" sz="1100" kern="10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100" kern="100">
                <a:latin typeface="BIZ UDPゴシック" panose="020B0400000000000000" pitchFamily="50" charset="-128"/>
                <a:ea typeface="BIZ UDPゴシック" panose="020B0400000000000000" pitchFamily="50" charset="-128"/>
                <a:cs typeface="Times New Roman" panose="02020603050405020304" pitchFamily="18" charset="0"/>
              </a:rPr>
              <a:t>　平成</a:t>
            </a:r>
            <a:r>
              <a:rPr lang="en-US" sz="1100" kern="100">
                <a:latin typeface="BIZ UDPゴシック" panose="020B0400000000000000" pitchFamily="50" charset="-128"/>
                <a:ea typeface="BIZ UDPゴシック" panose="020B0400000000000000" pitchFamily="50" charset="-128"/>
                <a:cs typeface="Times New Roman" panose="02020603050405020304" pitchFamily="18" charset="0"/>
              </a:rPr>
              <a:t>27</a:t>
            </a:r>
            <a:r>
              <a:rPr lang="ja-JP" altLang="en-US" sz="1100" kern="100">
                <a:latin typeface="BIZ UDPゴシック" panose="020B0400000000000000" pitchFamily="50" charset="-128"/>
                <a:ea typeface="BIZ UDPゴシック" panose="020B0400000000000000" pitchFamily="50" charset="-128"/>
                <a:cs typeface="Times New Roman" panose="02020603050405020304" pitchFamily="18" charset="0"/>
              </a:rPr>
              <a:t>年度（府内初確認）からの被害の累積データ　</a:t>
            </a:r>
            <a:r>
              <a:rPr lang="en-US" altLang="ja-JP" sz="1100" kern="100">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en-US" sz="60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916BDFF2-CEBF-49F4-946A-AD8A1E54105E}"/>
              </a:ext>
            </a:extLst>
          </p:cNvPr>
          <p:cNvSpPr txBox="1"/>
          <p:nvPr/>
        </p:nvSpPr>
        <p:spPr>
          <a:xfrm>
            <a:off x="1236189" y="4252964"/>
            <a:ext cx="942887" cy="246221"/>
          </a:xfrm>
          <a:prstGeom prst="rect">
            <a:avLst/>
          </a:prstGeom>
          <a:noFill/>
        </p:spPr>
        <p:txBody>
          <a:bodyPr wrap="none" rtlCol="0">
            <a:spAutoFit/>
          </a:bodyPr>
          <a:lstStyle/>
          <a:p>
            <a:r>
              <a:rPr kumimoji="1" lang="ja-JP" altLang="en-US" sz="1000">
                <a:latin typeface="BIZ UDPゴシック" panose="020B0400000000000000" pitchFamily="50" charset="-128"/>
                <a:ea typeface="BIZ UDPゴシック" panose="020B0400000000000000" pitchFamily="50" charset="-128"/>
              </a:rPr>
              <a:t>２０１５年度末</a:t>
            </a:r>
          </a:p>
        </p:txBody>
      </p:sp>
      <p:sp>
        <p:nvSpPr>
          <p:cNvPr id="30" name="テキスト ボックス 29">
            <a:extLst>
              <a:ext uri="{FF2B5EF4-FFF2-40B4-BE49-F238E27FC236}">
                <a16:creationId xmlns:a16="http://schemas.microsoft.com/office/drawing/2014/main" id="{3A2ABDD0-7E71-46C8-B1CE-C8F8E2B1B3A7}"/>
              </a:ext>
            </a:extLst>
          </p:cNvPr>
          <p:cNvSpPr txBox="1"/>
          <p:nvPr/>
        </p:nvSpPr>
        <p:spPr>
          <a:xfrm>
            <a:off x="2524608" y="4252963"/>
            <a:ext cx="942887" cy="246221"/>
          </a:xfrm>
          <a:prstGeom prst="rect">
            <a:avLst/>
          </a:prstGeom>
          <a:noFill/>
        </p:spPr>
        <p:txBody>
          <a:bodyPr wrap="none" rtlCol="0">
            <a:spAutoFit/>
          </a:bodyPr>
          <a:lstStyle/>
          <a:p>
            <a:r>
              <a:rPr kumimoji="1" lang="ja-JP" altLang="en-US" sz="1000">
                <a:latin typeface="BIZ UDPゴシック" panose="020B0400000000000000" pitchFamily="50" charset="-128"/>
                <a:ea typeface="BIZ UDPゴシック" panose="020B0400000000000000" pitchFamily="50" charset="-128"/>
              </a:rPr>
              <a:t>２０１９年度末</a:t>
            </a:r>
          </a:p>
        </p:txBody>
      </p:sp>
      <p:sp>
        <p:nvSpPr>
          <p:cNvPr id="31" name="テキスト ボックス 30">
            <a:extLst>
              <a:ext uri="{FF2B5EF4-FFF2-40B4-BE49-F238E27FC236}">
                <a16:creationId xmlns:a16="http://schemas.microsoft.com/office/drawing/2014/main" id="{198EB114-9050-48AF-8657-E430556CE356}"/>
              </a:ext>
            </a:extLst>
          </p:cNvPr>
          <p:cNvSpPr txBox="1"/>
          <p:nvPr/>
        </p:nvSpPr>
        <p:spPr>
          <a:xfrm>
            <a:off x="3889710" y="4259182"/>
            <a:ext cx="960519" cy="246221"/>
          </a:xfrm>
          <a:prstGeom prst="rect">
            <a:avLst/>
          </a:prstGeom>
          <a:noFill/>
        </p:spPr>
        <p:txBody>
          <a:bodyPr wrap="none" rtlCol="0">
            <a:spAutoFit/>
          </a:bodyPr>
          <a:lstStyle/>
          <a:p>
            <a:r>
              <a:rPr kumimoji="1" lang="ja-JP" altLang="en-US" sz="1000">
                <a:latin typeface="BIZ UDPゴシック" panose="020B0400000000000000" pitchFamily="50" charset="-128"/>
                <a:ea typeface="BIZ UDPゴシック" panose="020B0400000000000000" pitchFamily="50" charset="-128"/>
              </a:rPr>
              <a:t>２０２３年度末</a:t>
            </a:r>
          </a:p>
        </p:txBody>
      </p:sp>
      <p:pic>
        <p:nvPicPr>
          <p:cNvPr id="32" name="図 31">
            <a:extLst>
              <a:ext uri="{FF2B5EF4-FFF2-40B4-BE49-F238E27FC236}">
                <a16:creationId xmlns:a16="http://schemas.microsoft.com/office/drawing/2014/main" id="{DF6A5065-9B04-4A6F-BA4C-5D971D64DEBC}"/>
              </a:ext>
            </a:extLst>
          </p:cNvPr>
          <p:cNvPicPr>
            <a:picLocks noChangeAspect="1"/>
          </p:cNvPicPr>
          <p:nvPr/>
        </p:nvPicPr>
        <p:blipFill>
          <a:blip r:embed="rId7"/>
          <a:stretch>
            <a:fillRect/>
          </a:stretch>
        </p:blipFill>
        <p:spPr>
          <a:xfrm>
            <a:off x="7230668" y="1732212"/>
            <a:ext cx="2345913" cy="1641143"/>
          </a:xfrm>
          <a:prstGeom prst="rect">
            <a:avLst/>
          </a:prstGeom>
        </p:spPr>
      </p:pic>
      <p:sp>
        <p:nvSpPr>
          <p:cNvPr id="34" name="テキスト ボックス 33">
            <a:extLst>
              <a:ext uri="{FF2B5EF4-FFF2-40B4-BE49-F238E27FC236}">
                <a16:creationId xmlns:a16="http://schemas.microsoft.com/office/drawing/2014/main" id="{670B2B3B-57FB-44B6-A8F5-A3F02BCF78A2}"/>
              </a:ext>
            </a:extLst>
          </p:cNvPr>
          <p:cNvSpPr txBox="1"/>
          <p:nvPr/>
        </p:nvSpPr>
        <p:spPr>
          <a:xfrm>
            <a:off x="6279029" y="1336654"/>
            <a:ext cx="3297552" cy="276999"/>
          </a:xfrm>
          <a:prstGeom prst="rect">
            <a:avLst/>
          </a:prstGeom>
          <a:noFill/>
        </p:spPr>
        <p:txBody>
          <a:bodyPr wrap="square" rtlCol="0">
            <a:spAutoFit/>
          </a:bodyPr>
          <a:lstStyle/>
          <a:p>
            <a:r>
              <a:rPr kumimoji="1" lang="ja-JP" altLang="en-US" sz="1200" b="1">
                <a:solidFill>
                  <a:schemeClr val="accent1"/>
                </a:solidFill>
                <a:latin typeface="BIZ UDPゴシック" panose="020B0400000000000000" pitchFamily="50" charset="-128"/>
                <a:ea typeface="BIZ UDPゴシック" panose="020B0400000000000000" pitchFamily="50" charset="-128"/>
              </a:rPr>
              <a:t>（森林整備や狩猟などの担い手不足の影響）</a:t>
            </a:r>
          </a:p>
        </p:txBody>
      </p:sp>
    </p:spTree>
    <p:extLst>
      <p:ext uri="{BB962C8B-B14F-4D97-AF65-F5344CB8AC3E}">
        <p14:creationId xmlns:p14="http://schemas.microsoft.com/office/powerpoint/2010/main" val="380125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554C89-9629-BC09-BBA6-97B620E3CF30}"/>
              </a:ext>
            </a:extLst>
          </p:cNvPr>
          <p:cNvSpPr txBox="1">
            <a:spLocks/>
          </p:cNvSpPr>
          <p:nvPr/>
        </p:nvSpPr>
        <p:spPr bwMode="gray">
          <a:xfrm>
            <a:off x="1" y="6680"/>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２　大阪の状況　（都市公園面積・緑地の充実度）</a:t>
            </a:r>
            <a:endParaRPr lang="en-US" altLang="ja-JP" sz="2400" b="1">
              <a:solidFill>
                <a:sysClr val="window" lastClr="FFFFFF"/>
              </a:solidFill>
              <a:latin typeface="BIZ UDPゴシック" panose="020B0400000000000000" pitchFamily="50" charset="-128"/>
              <a:ea typeface="BIZ UDPゴシック" panose="020B0400000000000000" pitchFamily="50" charset="-128"/>
            </a:endParaRPr>
          </a:p>
        </p:txBody>
      </p:sp>
      <p:sp>
        <p:nvSpPr>
          <p:cNvPr id="10" name="円/楕円 30">
            <a:extLst>
              <a:ext uri="{FF2B5EF4-FFF2-40B4-BE49-F238E27FC236}">
                <a16:creationId xmlns:a16="http://schemas.microsoft.com/office/drawing/2014/main" id="{8545DE52-3D07-4C6F-9C11-5E006AC5CA5F}"/>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２１</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16B3378D-B95E-4879-B975-277C287F1CD7}"/>
              </a:ext>
            </a:extLst>
          </p:cNvPr>
          <p:cNvSpPr txBox="1"/>
          <p:nvPr/>
        </p:nvSpPr>
        <p:spPr>
          <a:xfrm>
            <a:off x="225899" y="722997"/>
            <a:ext cx="9448532" cy="646331"/>
          </a:xfrm>
          <a:prstGeom prst="rect">
            <a:avLst/>
          </a:prstGeom>
          <a:noFill/>
          <a:ln w="19050">
            <a:solidFill>
              <a:schemeClr val="accent6"/>
            </a:solidFill>
          </a:ln>
        </p:spPr>
        <p:txBody>
          <a:bodyPr wrap="square" rtlCol="0">
            <a:spAutoFit/>
          </a:bodyPr>
          <a:lstStyle/>
          <a:p>
            <a:pPr marL="285750" indent="-285750">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大阪府の１人当たりの都市公園面積は、増加傾向にあるが、全国と比べて低い水準にある。</a:t>
            </a:r>
            <a:endParaRPr kumimoji="1" lang="en-US" altLang="ja-JP" dirty="0">
              <a:latin typeface="BIZ UDPゴシック" panose="020B0400000000000000" pitchFamily="50" charset="-128"/>
              <a:ea typeface="BIZ UDPゴシック" panose="020B0400000000000000" pitchFamily="50" charset="-128"/>
            </a:endParaRPr>
          </a:p>
          <a:p>
            <a:pPr marL="285750" indent="-285750">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世界の主要都市における緑地の充実度は、他都市と比較して低水準に留まっている。</a:t>
            </a:r>
            <a:endParaRPr kumimoji="1" lang="en-US" altLang="ja-JP"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B905028E-3515-4957-9402-AE3F33990EEB}"/>
              </a:ext>
            </a:extLst>
          </p:cNvPr>
          <p:cNvSpPr txBox="1"/>
          <p:nvPr/>
        </p:nvSpPr>
        <p:spPr>
          <a:xfrm>
            <a:off x="6604440" y="1623845"/>
            <a:ext cx="2830323" cy="523220"/>
          </a:xfrm>
          <a:prstGeom prst="rect">
            <a:avLst/>
          </a:prstGeom>
          <a:noFill/>
        </p:spPr>
        <p:txBody>
          <a:bodyPr wrap="square" rtlCol="0">
            <a:spAutoFit/>
          </a:bodyPr>
          <a:lstStyle/>
          <a:p>
            <a:r>
              <a:rPr lang="ja-JP" altLang="en-US" sz="140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1400">
                <a:latin typeface="BIZ UDPゴシック" panose="020B0400000000000000" pitchFamily="50" charset="-128"/>
                <a:ea typeface="BIZ UDPゴシック" panose="020B0400000000000000" pitchFamily="50" charset="-128"/>
                <a:cs typeface="Meiryo UI" panose="020B0604030504040204" pitchFamily="50" charset="-128"/>
              </a:rPr>
              <a:t>2023</a:t>
            </a:r>
            <a:r>
              <a:rPr lang="ja-JP" altLang="en-US" sz="1400">
                <a:latin typeface="BIZ UDPゴシック" panose="020B0400000000000000" pitchFamily="50" charset="-128"/>
                <a:ea typeface="BIZ UDPゴシック" panose="020B0400000000000000" pitchFamily="50" charset="-128"/>
                <a:cs typeface="Meiryo UI" panose="020B0604030504040204" pitchFamily="50" charset="-128"/>
              </a:rPr>
              <a:t>年世界都市ランキング</a:t>
            </a:r>
            <a:endParaRPr lang="en-US" altLang="ja-JP" sz="140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a:latin typeface="BIZ UDPゴシック" panose="020B0400000000000000" pitchFamily="50" charset="-128"/>
                <a:ea typeface="BIZ UDPゴシック" panose="020B0400000000000000" pitchFamily="50" charset="-128"/>
                <a:cs typeface="Meiryo UI" panose="020B0604030504040204" pitchFamily="50" charset="-128"/>
              </a:rPr>
              <a:t>　 （緑地の充実度）</a:t>
            </a:r>
            <a:endParaRPr lang="en-US" altLang="ja-JP" sz="1400">
              <a:latin typeface="BIZ UDPゴシック" panose="020B0400000000000000" pitchFamily="50" charset="-128"/>
              <a:ea typeface="BIZ UDPゴシック" panose="020B0400000000000000" pitchFamily="50" charset="-128"/>
              <a:cs typeface="Meiryo UI" panose="020B0604030504040204" pitchFamily="50" charset="-128"/>
            </a:endParaRPr>
          </a:p>
        </p:txBody>
      </p:sp>
      <p:graphicFrame>
        <p:nvGraphicFramePr>
          <p:cNvPr id="19" name="表 18">
            <a:extLst>
              <a:ext uri="{FF2B5EF4-FFF2-40B4-BE49-F238E27FC236}">
                <a16:creationId xmlns:a16="http://schemas.microsoft.com/office/drawing/2014/main" id="{722A30D5-F8EB-4185-BB36-145F228D9147}"/>
              </a:ext>
            </a:extLst>
          </p:cNvPr>
          <p:cNvGraphicFramePr>
            <a:graphicFrameLocks noGrp="1"/>
          </p:cNvGraphicFramePr>
          <p:nvPr/>
        </p:nvGraphicFramePr>
        <p:xfrm>
          <a:off x="6611334" y="2136847"/>
          <a:ext cx="2592288" cy="3126168"/>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347352">
                <a:tc>
                  <a:txBody>
                    <a:bodyPr/>
                    <a:lstStyle/>
                    <a:p>
                      <a:pPr algn="ctr"/>
                      <a:r>
                        <a:rPr kumimoji="1" lang="ja-JP" altLang="en-US" sz="140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ランク</a:t>
                      </a:r>
                    </a:p>
                  </a:txBody>
                  <a:tcPr>
                    <a:solidFill>
                      <a:srgbClr val="0070C0"/>
                    </a:solidFill>
                  </a:tcPr>
                </a:tc>
                <a:tc>
                  <a:txBody>
                    <a:bodyPr/>
                    <a:lstStyle/>
                    <a:p>
                      <a:pPr algn="ctr"/>
                      <a:r>
                        <a:rPr kumimoji="1" lang="ja-JP" altLang="en-US" sz="140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都市名</a:t>
                      </a:r>
                    </a:p>
                  </a:txBody>
                  <a:tcPr>
                    <a:solidFill>
                      <a:srgbClr val="0070C0"/>
                    </a:solidFill>
                  </a:tcPr>
                </a:tc>
                <a:extLst>
                  <a:ext uri="{0D108BD9-81ED-4DB2-BD59-A6C34878D82A}">
                    <a16:rowId xmlns:a16="http://schemas.microsoft.com/office/drawing/2014/main" val="10000"/>
                  </a:ext>
                </a:extLst>
              </a:tr>
              <a:tr h="347352">
                <a:tc>
                  <a:txBody>
                    <a:bodyPr/>
                    <a:lstStyle/>
                    <a:p>
                      <a:pPr algn="ct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１位</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メルボルン</a:t>
                      </a:r>
                    </a:p>
                  </a:txBody>
                  <a:tcPr/>
                </a:tc>
                <a:extLst>
                  <a:ext uri="{0D108BD9-81ED-4DB2-BD59-A6C34878D82A}">
                    <a16:rowId xmlns:a16="http://schemas.microsoft.com/office/drawing/2014/main" val="10001"/>
                  </a:ext>
                </a:extLst>
              </a:tr>
              <a:tr h="347352">
                <a:tc>
                  <a:txBody>
                    <a:bodyPr/>
                    <a:lstStyle/>
                    <a:p>
                      <a:pPr algn="ct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２位</a:t>
                      </a:r>
                    </a:p>
                  </a:txBody>
                  <a:tcPr/>
                </a:tc>
                <a:tc>
                  <a:txBody>
                    <a:bodyPr/>
                    <a:lstStyle/>
                    <a:p>
                      <a:pPr algn="ct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ベルリン</a:t>
                      </a:r>
                    </a:p>
                  </a:txBody>
                  <a:tcPr/>
                </a:tc>
                <a:extLst>
                  <a:ext uri="{0D108BD9-81ED-4DB2-BD59-A6C34878D82A}">
                    <a16:rowId xmlns:a16="http://schemas.microsoft.com/office/drawing/2014/main" val="10002"/>
                  </a:ext>
                </a:extLst>
              </a:tr>
              <a:tr h="347352">
                <a:tc>
                  <a:txBody>
                    <a:bodyPr/>
                    <a:lstStyle/>
                    <a:p>
                      <a:pPr algn="ct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３位</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ヘルシンキ</a:t>
                      </a:r>
                    </a:p>
                  </a:txBody>
                  <a:tcPr/>
                </a:tc>
                <a:extLst>
                  <a:ext uri="{0D108BD9-81ED-4DB2-BD59-A6C34878D82A}">
                    <a16:rowId xmlns:a16="http://schemas.microsoft.com/office/drawing/2014/main" val="10003"/>
                  </a:ext>
                </a:extLst>
              </a:tr>
              <a:tr h="347352">
                <a:tc>
                  <a:txBody>
                    <a:bodyPr/>
                    <a:lstStyle/>
                    <a:p>
                      <a:pPr algn="ct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４位</a:t>
                      </a:r>
                    </a:p>
                  </a:txBody>
                  <a:tcPr/>
                </a:tc>
                <a:tc>
                  <a:txBody>
                    <a:bodyPr/>
                    <a:lstStyle/>
                    <a:p>
                      <a:pPr algn="ct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モスクワ</a:t>
                      </a:r>
                    </a:p>
                  </a:txBody>
                  <a:tcPr/>
                </a:tc>
                <a:extLst>
                  <a:ext uri="{0D108BD9-81ED-4DB2-BD59-A6C34878D82A}">
                    <a16:rowId xmlns:a16="http://schemas.microsoft.com/office/drawing/2014/main" val="10004"/>
                  </a:ext>
                </a:extLst>
              </a:tr>
              <a:tr h="347352">
                <a:tc>
                  <a:txBody>
                    <a:bodyPr/>
                    <a:lstStyle/>
                    <a:p>
                      <a:pPr algn="ctr"/>
                      <a:r>
                        <a:rPr kumimoji="1" lang="en-US" altLang="ja-JP"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23</a:t>
                      </a: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位</a:t>
                      </a:r>
                    </a:p>
                  </a:txBody>
                  <a:tcPr/>
                </a:tc>
                <a:tc>
                  <a:txBody>
                    <a:bodyPr/>
                    <a:lstStyle/>
                    <a:p>
                      <a:pPr algn="ct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福岡</a:t>
                      </a:r>
                    </a:p>
                  </a:txBody>
                  <a:tcPr/>
                </a:tc>
                <a:extLst>
                  <a:ext uri="{0D108BD9-81ED-4DB2-BD59-A6C34878D82A}">
                    <a16:rowId xmlns:a16="http://schemas.microsoft.com/office/drawing/2014/main" val="3740144025"/>
                  </a:ext>
                </a:extLst>
              </a:tr>
              <a:tr h="347352">
                <a:tc>
                  <a:txBody>
                    <a:bodyPr/>
                    <a:lstStyle/>
                    <a:p>
                      <a:pPr algn="ctr"/>
                      <a:r>
                        <a:rPr kumimoji="1" lang="en-US" altLang="ja-JP"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33</a:t>
                      </a: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位</a:t>
                      </a:r>
                      <a:r>
                        <a:rPr kumimoji="1" lang="en-US" altLang="ja-JP"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endPar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上海</a:t>
                      </a:r>
                    </a:p>
                  </a:txBody>
                  <a:tcPr/>
                </a:tc>
                <a:extLst>
                  <a:ext uri="{0D108BD9-81ED-4DB2-BD59-A6C34878D82A}">
                    <a16:rowId xmlns:a16="http://schemas.microsoft.com/office/drawing/2014/main" val="10008"/>
                  </a:ext>
                </a:extLst>
              </a:tr>
              <a:tr h="347352">
                <a:tc>
                  <a:txBody>
                    <a:bodyPr/>
                    <a:lstStyle/>
                    <a:p>
                      <a:pPr algn="ctr"/>
                      <a:r>
                        <a:rPr kumimoji="1" lang="en-US" altLang="ja-JP"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40</a:t>
                      </a: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位</a:t>
                      </a:r>
                    </a:p>
                  </a:txBody>
                  <a:tcPr/>
                </a:tc>
                <a:tc>
                  <a:txBody>
                    <a:bodyPr/>
                    <a:lstStyle/>
                    <a:p>
                      <a:pPr algn="ct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東京</a:t>
                      </a:r>
                    </a:p>
                  </a:txBody>
                  <a:tcPr/>
                </a:tc>
                <a:extLst>
                  <a:ext uri="{0D108BD9-81ED-4DB2-BD59-A6C34878D82A}">
                    <a16:rowId xmlns:a16="http://schemas.microsoft.com/office/drawing/2014/main" val="4192813524"/>
                  </a:ext>
                </a:extLst>
              </a:tr>
              <a:tr h="347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46</a:t>
                      </a:r>
                      <a:r>
                        <a:rPr kumimoji="1" lang="ja-JP" altLang="en-US" sz="140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位</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大阪</a:t>
                      </a:r>
                    </a:p>
                  </a:txBody>
                  <a:tcPr/>
                </a:tc>
                <a:extLst>
                  <a:ext uri="{0D108BD9-81ED-4DB2-BD59-A6C34878D82A}">
                    <a16:rowId xmlns:a16="http://schemas.microsoft.com/office/drawing/2014/main" val="1459561056"/>
                  </a:ext>
                </a:extLst>
              </a:tr>
            </a:tbl>
          </a:graphicData>
        </a:graphic>
      </p:graphicFrame>
      <p:sp>
        <p:nvSpPr>
          <p:cNvPr id="20" name="テキスト ボックス 19">
            <a:extLst>
              <a:ext uri="{FF2B5EF4-FFF2-40B4-BE49-F238E27FC236}">
                <a16:creationId xmlns:a16="http://schemas.microsoft.com/office/drawing/2014/main" id="{70797ADF-4A26-4937-B048-0A1D4BA68085}"/>
              </a:ext>
            </a:extLst>
          </p:cNvPr>
          <p:cNvSpPr txBox="1"/>
          <p:nvPr/>
        </p:nvSpPr>
        <p:spPr>
          <a:xfrm>
            <a:off x="6346284" y="5332031"/>
            <a:ext cx="3203848" cy="338554"/>
          </a:xfrm>
          <a:prstGeom prst="rect">
            <a:avLst/>
          </a:prstGeom>
          <a:noFill/>
        </p:spPr>
        <p:txBody>
          <a:bodyPr wrap="square" rtlCol="0">
            <a:spAutoFit/>
          </a:bodyPr>
          <a:lstStyle/>
          <a:p>
            <a:r>
              <a:rPr lang="zh-TW" altLang="en-US" sz="80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800">
                <a:latin typeface="BIZ UDPゴシック" panose="020B0400000000000000" pitchFamily="50" charset="-128"/>
                <a:ea typeface="BIZ UDPゴシック" panose="020B0400000000000000" pitchFamily="50" charset="-128"/>
                <a:cs typeface="Meiryo UI" panose="020B0604030504040204" pitchFamily="50" charset="-128"/>
              </a:rPr>
              <a:t>出典</a:t>
            </a:r>
            <a:r>
              <a:rPr lang="ja-JP" altLang="en-US" sz="800">
                <a:latin typeface="BIZ UDPゴシック" panose="020B0400000000000000" pitchFamily="50" charset="-128"/>
                <a:ea typeface="BIZ UDPゴシック" panose="020B0400000000000000" pitchFamily="50" charset="-128"/>
                <a:cs typeface="Meiryo UI" panose="020B0604030504040204" pitchFamily="50" charset="-128"/>
                <a:sym typeface="Wingdings" panose="05000000000000000000" pitchFamily="2" charset="2"/>
              </a:rPr>
              <a:t>：（一財）</a:t>
            </a:r>
            <a:r>
              <a:rPr lang="zh-TW" altLang="en-US" sz="800">
                <a:latin typeface="BIZ UDPゴシック" panose="020B0400000000000000" pitchFamily="50" charset="-128"/>
                <a:ea typeface="BIZ UDPゴシック" panose="020B0400000000000000" pitchFamily="50" charset="-128"/>
                <a:cs typeface="Meiryo UI" panose="020B0604030504040204" pitchFamily="50" charset="-128"/>
              </a:rPr>
              <a:t>森記念財団</a:t>
            </a:r>
            <a:r>
              <a:rPr lang="ja-JP" altLang="en-US" sz="800">
                <a:latin typeface="BIZ UDPゴシック" panose="020B0400000000000000" pitchFamily="50" charset="-128"/>
                <a:ea typeface="BIZ UDPゴシック" panose="020B0400000000000000" pitchFamily="50" charset="-128"/>
                <a:cs typeface="Meiryo UI" panose="020B0604030504040204" pitchFamily="50" charset="-128"/>
              </a:rPr>
              <a:t>「世界の都市総合力ランキング</a:t>
            </a:r>
            <a:r>
              <a:rPr lang="en-US" altLang="ja-JP" sz="800">
                <a:latin typeface="BIZ UDPゴシック" panose="020B0400000000000000" pitchFamily="50" charset="-128"/>
                <a:ea typeface="BIZ UDPゴシック" panose="020B0400000000000000" pitchFamily="50" charset="-128"/>
                <a:cs typeface="Meiryo UI" panose="020B0604030504040204" pitchFamily="50" charset="-128"/>
              </a:rPr>
              <a:t>2023</a:t>
            </a:r>
            <a:r>
              <a:rPr lang="ja-JP" altLang="en-US" sz="80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80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800">
                <a:latin typeface="BIZ UDPゴシック" panose="020B0400000000000000" pitchFamily="50" charset="-128"/>
                <a:ea typeface="BIZ UDPゴシック" panose="020B0400000000000000" pitchFamily="50" charset="-128"/>
                <a:cs typeface="Meiryo UI" panose="020B0604030504040204" pitchFamily="50" charset="-128"/>
              </a:rPr>
              <a:t>　　　　　 世界４８都市を対象</a:t>
            </a:r>
            <a:r>
              <a:rPr lang="zh-TW" altLang="en-US" sz="800">
                <a:latin typeface="BIZ UDPゴシック" panose="020B0400000000000000" pitchFamily="50" charset="-128"/>
                <a:ea typeface="BIZ UDPゴシック" panose="020B0400000000000000" pitchFamily="50" charset="-128"/>
                <a:cs typeface="Meiryo UI" panose="020B0604030504040204" pitchFamily="50" charset="-128"/>
              </a:rPr>
              <a:t> </a:t>
            </a:r>
            <a:endParaRPr lang="ja-JP" altLang="en-US" sz="80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473990B2-BE1C-489C-8916-E543C0CB6E0B}"/>
              </a:ext>
            </a:extLst>
          </p:cNvPr>
          <p:cNvSpPr/>
          <p:nvPr/>
        </p:nvSpPr>
        <p:spPr>
          <a:xfrm>
            <a:off x="399847" y="1681387"/>
            <a:ext cx="4464496" cy="307777"/>
          </a:xfrm>
          <a:prstGeom prst="rect">
            <a:avLst/>
          </a:prstGeom>
        </p:spPr>
        <p:txBody>
          <a:bodyPr wrap="square">
            <a:spAutoFit/>
          </a:bodyPr>
          <a:lstStyle/>
          <a:p>
            <a:pPr marL="177800" indent="-177800"/>
            <a:r>
              <a:rPr lang="ja-JP" altLang="en-US" sz="1400">
                <a:latin typeface="BIZ UDPゴシック" panose="020B0400000000000000" pitchFamily="50" charset="-128"/>
                <a:ea typeface="BIZ UDPゴシック" panose="020B0400000000000000" pitchFamily="50" charset="-128"/>
                <a:cs typeface="Meiryo UI" panose="020B0604030504040204" pitchFamily="50" charset="-128"/>
              </a:rPr>
              <a:t>■一人当たり都市公園面積（㎡</a:t>
            </a:r>
            <a:r>
              <a:rPr lang="en-US" altLang="ja-JP" sz="140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400">
                <a:latin typeface="BIZ UDPゴシック" panose="020B0400000000000000" pitchFamily="50" charset="-128"/>
                <a:ea typeface="BIZ UDPゴシック" panose="020B0400000000000000" pitchFamily="50" charset="-128"/>
                <a:cs typeface="Meiryo UI" panose="020B0604030504040204" pitchFamily="50" charset="-128"/>
              </a:rPr>
              <a:t>人）</a:t>
            </a:r>
            <a:endParaRPr lang="en-US" altLang="ja-JP" sz="120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7CE238A5-E3A7-4EE2-9CDA-69FCDF4799F4}"/>
              </a:ext>
            </a:extLst>
          </p:cNvPr>
          <p:cNvSpPr/>
          <p:nvPr/>
        </p:nvSpPr>
        <p:spPr>
          <a:xfrm>
            <a:off x="1528453" y="5547373"/>
            <a:ext cx="3335890" cy="215444"/>
          </a:xfrm>
          <a:prstGeom prst="rect">
            <a:avLst/>
          </a:prstGeom>
        </p:spPr>
        <p:txBody>
          <a:bodyPr wrap="square">
            <a:spAutoFit/>
          </a:bodyPr>
          <a:lstStyle/>
          <a:p>
            <a:pPr marL="177800" indent="-177800"/>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　 出典：国土交通省「都市公園データベース」</a:t>
            </a:r>
            <a:r>
              <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rPr>
              <a:t> 2023</a:t>
            </a:r>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年</a:t>
            </a:r>
            <a:r>
              <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月時点</a:t>
            </a:r>
            <a:endPar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788EEB53-2B22-4754-921A-1305BE740B77}"/>
              </a:ext>
            </a:extLst>
          </p:cNvPr>
          <p:cNvSpPr txBox="1"/>
          <p:nvPr/>
        </p:nvSpPr>
        <p:spPr>
          <a:xfrm>
            <a:off x="459309" y="6070493"/>
            <a:ext cx="8981713" cy="565146"/>
          </a:xfrm>
          <a:prstGeom prst="rect">
            <a:avLst/>
          </a:prstGeom>
          <a:solidFill>
            <a:srgbClr val="FFFF99"/>
          </a:solidFill>
          <a:ln w="28575">
            <a:solidFill>
              <a:schemeClr val="accent2"/>
            </a:solidFill>
            <a:prstDash val="sysDash"/>
          </a:ln>
        </p:spPr>
        <p:txBody>
          <a:bodyPr wrap="square" lIns="108000" tIns="36000" rIns="108000" bIns="36000" rtlCol="0" anchor="t">
            <a:spAutoFit/>
          </a:bodyPr>
          <a:lstStyle/>
          <a:p>
            <a:pPr marL="176213" indent="-176213"/>
            <a:r>
              <a:rPr kumimoji="1" lang="ja-JP" altLang="en-US" sz="1600" b="1" dirty="0">
                <a:solidFill>
                  <a:srgbClr val="0000CC"/>
                </a:solidFill>
                <a:latin typeface="BIZ UDPゴシック" panose="020B0400000000000000" pitchFamily="50" charset="-128"/>
                <a:ea typeface="BIZ UDPゴシック"/>
              </a:rPr>
              <a:t>➡</a:t>
            </a:r>
            <a:r>
              <a:rPr kumimoji="1" lang="ja-JP" sz="1600" b="1" dirty="0">
                <a:solidFill>
                  <a:srgbClr val="0000CC"/>
                </a:solidFill>
                <a:latin typeface="BIZ UDPゴシック" panose="020B0400000000000000" pitchFamily="50" charset="-128"/>
                <a:ea typeface="BIZ UDPゴシック"/>
              </a:rPr>
              <a:t>都市公園は、都市の魅力を高める重要な要素であることから、引き続き公園面積の拡張を進める</a:t>
            </a:r>
            <a:r>
              <a:rPr kumimoji="1" lang="ja-JP" altLang="en-US" sz="1600" b="1" dirty="0">
                <a:solidFill>
                  <a:srgbClr val="0000CC"/>
                </a:solidFill>
                <a:latin typeface="BIZ UDPゴシック" panose="020B0400000000000000" pitchFamily="50" charset="-128"/>
                <a:ea typeface="BIZ UDPゴシック"/>
              </a:rPr>
              <a:t>　　　　　　</a:t>
            </a:r>
            <a:r>
              <a:rPr kumimoji="1" lang="ja-JP" sz="1600" b="1" dirty="0">
                <a:solidFill>
                  <a:srgbClr val="0000CC"/>
                </a:solidFill>
                <a:latin typeface="BIZ UDPゴシック" panose="020B0400000000000000" pitchFamily="50" charset="-128"/>
                <a:ea typeface="BIZ UDPゴシック"/>
              </a:rPr>
              <a:t>とともに、質を高める取組</a:t>
            </a:r>
            <a:r>
              <a:rPr kumimoji="1" lang="ja-JP" altLang="en-US" sz="1600" b="1" dirty="0">
                <a:solidFill>
                  <a:srgbClr val="0000CC"/>
                </a:solidFill>
                <a:latin typeface="BIZ UDPゴシック" panose="020B0400000000000000" pitchFamily="50" charset="-128"/>
                <a:ea typeface="BIZ UDPゴシック"/>
              </a:rPr>
              <a:t>み</a:t>
            </a:r>
            <a:r>
              <a:rPr kumimoji="1" lang="ja-JP" sz="1600" b="1" dirty="0">
                <a:solidFill>
                  <a:srgbClr val="0000CC"/>
                </a:solidFill>
                <a:latin typeface="BIZ UDPゴシック" panose="020B0400000000000000" pitchFamily="50" charset="-128"/>
                <a:ea typeface="BIZ UDPゴシック"/>
              </a:rPr>
              <a:t>が重要。</a:t>
            </a:r>
            <a:endParaRPr lang="en-US" altLang="ja-JP" sz="1600" b="1" dirty="0">
              <a:solidFill>
                <a:srgbClr val="0000CC"/>
              </a:solidFill>
              <a:latin typeface="BIZ UDPゴシック" panose="020B0400000000000000" pitchFamily="50" charset="-128"/>
              <a:ea typeface="BIZ UDPゴシック"/>
            </a:endParaRPr>
          </a:p>
        </p:txBody>
      </p:sp>
      <p:graphicFrame>
        <p:nvGraphicFramePr>
          <p:cNvPr id="4" name="グラフ 3">
            <a:extLst>
              <a:ext uri="{FF2B5EF4-FFF2-40B4-BE49-F238E27FC236}">
                <a16:creationId xmlns:a16="http://schemas.microsoft.com/office/drawing/2014/main" id="{5802FECD-F806-73FB-02A4-D82D197257A5}"/>
              </a:ext>
            </a:extLst>
          </p:cNvPr>
          <p:cNvGraphicFramePr/>
          <p:nvPr/>
        </p:nvGraphicFramePr>
        <p:xfrm>
          <a:off x="225899" y="2069349"/>
          <a:ext cx="6324750" cy="3446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693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7BEF9-A3CB-8FE5-7BC5-B8F676053B29}"/>
              </a:ext>
            </a:extLst>
          </p:cNvPr>
          <p:cNvSpPr txBox="1">
            <a:spLocks/>
          </p:cNvSpPr>
          <p:nvPr/>
        </p:nvSpPr>
        <p:spPr bwMode="gray">
          <a:xfrm>
            <a:off x="0" y="-19377"/>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dirty="0">
                <a:solidFill>
                  <a:sysClr val="window" lastClr="FFFFFF"/>
                </a:solidFill>
                <a:latin typeface="BIZ UDPゴシック" panose="020B0400000000000000" pitchFamily="50" charset="-128"/>
                <a:ea typeface="BIZ UDPゴシック" panose="020B0400000000000000" pitchFamily="50" charset="-128"/>
              </a:rPr>
              <a:t>　２　大阪の状況　（公園緑地）　</a:t>
            </a:r>
          </a:p>
        </p:txBody>
      </p:sp>
      <p:sp>
        <p:nvSpPr>
          <p:cNvPr id="3" name="円/楕円 30">
            <a:extLst>
              <a:ext uri="{FF2B5EF4-FFF2-40B4-BE49-F238E27FC236}">
                <a16:creationId xmlns:a16="http://schemas.microsoft.com/office/drawing/2014/main" id="{CA0F5CAC-93B7-24E6-377C-0CA396EC03EA}"/>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２２</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E41953F9-FB87-4F9B-B18C-E11CF5168E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0017" y="1929048"/>
            <a:ext cx="8208912" cy="4080351"/>
          </a:xfrm>
          <a:prstGeom prst="rect">
            <a:avLst/>
          </a:prstGeom>
        </p:spPr>
      </p:pic>
      <p:sp>
        <p:nvSpPr>
          <p:cNvPr id="4" name="正方形/長方形 3">
            <a:extLst>
              <a:ext uri="{FF2B5EF4-FFF2-40B4-BE49-F238E27FC236}">
                <a16:creationId xmlns:a16="http://schemas.microsoft.com/office/drawing/2014/main" id="{9F1E7D2B-29EC-48EB-8F2E-8C16DEDB5A5A}"/>
              </a:ext>
            </a:extLst>
          </p:cNvPr>
          <p:cNvSpPr/>
          <p:nvPr/>
        </p:nvSpPr>
        <p:spPr bwMode="white">
          <a:xfrm>
            <a:off x="4032384" y="1997472"/>
            <a:ext cx="1872208" cy="402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3C1B394-14F7-4D29-AC93-C0390B4360FD}"/>
              </a:ext>
            </a:extLst>
          </p:cNvPr>
          <p:cNvSpPr/>
          <p:nvPr/>
        </p:nvSpPr>
        <p:spPr bwMode="white">
          <a:xfrm>
            <a:off x="3834720" y="2841228"/>
            <a:ext cx="603957"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FA90BF8-6721-4CD2-9741-05B88314E037}"/>
              </a:ext>
            </a:extLst>
          </p:cNvPr>
          <p:cNvSpPr/>
          <p:nvPr/>
        </p:nvSpPr>
        <p:spPr bwMode="white">
          <a:xfrm>
            <a:off x="3675661" y="5145483"/>
            <a:ext cx="603957"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04B072B6-70B0-4489-AED5-9756A17FE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178" y="2086444"/>
            <a:ext cx="4330958" cy="2127729"/>
          </a:xfrm>
          <a:prstGeom prst="rect">
            <a:avLst/>
          </a:prstGeom>
        </p:spPr>
      </p:pic>
      <p:pic>
        <p:nvPicPr>
          <p:cNvPr id="15" name="図 14">
            <a:extLst>
              <a:ext uri="{FF2B5EF4-FFF2-40B4-BE49-F238E27FC236}">
                <a16:creationId xmlns:a16="http://schemas.microsoft.com/office/drawing/2014/main" id="{FB258127-30D0-4332-832C-10A76E3FB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341" y="4137550"/>
            <a:ext cx="4287795" cy="2051870"/>
          </a:xfrm>
          <a:prstGeom prst="rect">
            <a:avLst/>
          </a:prstGeom>
        </p:spPr>
      </p:pic>
      <p:sp>
        <p:nvSpPr>
          <p:cNvPr id="13" name="テキスト ボックス 12">
            <a:extLst>
              <a:ext uri="{FF2B5EF4-FFF2-40B4-BE49-F238E27FC236}">
                <a16:creationId xmlns:a16="http://schemas.microsoft.com/office/drawing/2014/main" id="{7A482BE7-9450-4DC7-95A7-7DF250EC23C2}"/>
              </a:ext>
            </a:extLst>
          </p:cNvPr>
          <p:cNvSpPr txBox="1"/>
          <p:nvPr/>
        </p:nvSpPr>
        <p:spPr>
          <a:xfrm>
            <a:off x="7259399" y="1575585"/>
            <a:ext cx="2528162" cy="461665"/>
          </a:xfrm>
          <a:prstGeom prst="rect">
            <a:avLst/>
          </a:prstGeom>
          <a:noFill/>
        </p:spPr>
        <p:txBody>
          <a:bodyPr wrap="square" rtlCol="0">
            <a:spAutoFit/>
          </a:bodyPr>
          <a:lstStyle/>
          <a:p>
            <a:r>
              <a:rPr kumimoji="1" lang="en-US" altLang="ja-JP" sz="800">
                <a:latin typeface="BIZ UDPゴシック" panose="020B0400000000000000" pitchFamily="50" charset="-128"/>
                <a:ea typeface="BIZ UDPゴシック" panose="020B0400000000000000" pitchFamily="50" charset="-128"/>
              </a:rPr>
              <a:t>※</a:t>
            </a:r>
            <a:r>
              <a:rPr kumimoji="1" lang="ja-JP" altLang="en-US" sz="800">
                <a:latin typeface="BIZ UDPゴシック" panose="020B0400000000000000" pitchFamily="50" charset="-128"/>
                <a:ea typeface="BIZ UDPゴシック" panose="020B0400000000000000" pitchFamily="50" charset="-128"/>
              </a:rPr>
              <a:t>公園緑地：都市公園や府民の森などの行政が土地</a:t>
            </a:r>
            <a:endParaRPr kumimoji="1" lang="en-US" altLang="ja-JP" sz="800">
              <a:latin typeface="BIZ UDPゴシック" panose="020B0400000000000000" pitchFamily="50" charset="-128"/>
              <a:ea typeface="BIZ UDPゴシック" panose="020B0400000000000000" pitchFamily="50" charset="-128"/>
            </a:endParaRPr>
          </a:p>
          <a:p>
            <a:r>
              <a:rPr kumimoji="1" lang="ja-JP" altLang="en-US" sz="800">
                <a:latin typeface="BIZ UDPゴシック" panose="020B0400000000000000" pitchFamily="50" charset="-128"/>
                <a:ea typeface="BIZ UDPゴシック" panose="020B0400000000000000" pitchFamily="50" charset="-128"/>
              </a:rPr>
              <a:t>　　　　　　　　の担保を有する施設緑地を対象。</a:t>
            </a:r>
            <a:br>
              <a:rPr kumimoji="1" lang="en-US" altLang="ja-JP" sz="800">
                <a:latin typeface="BIZ UDPゴシック" panose="020B0400000000000000" pitchFamily="50" charset="-128"/>
                <a:ea typeface="BIZ UDPゴシック" panose="020B0400000000000000" pitchFamily="50" charset="-128"/>
              </a:rPr>
            </a:br>
            <a:r>
              <a:rPr kumimoji="1" lang="ja-JP" altLang="en-US" sz="800">
                <a:latin typeface="BIZ UDPゴシック" panose="020B0400000000000000" pitchFamily="50" charset="-128"/>
                <a:ea typeface="BIZ UDPゴシック" panose="020B0400000000000000" pitchFamily="50" charset="-128"/>
              </a:rPr>
              <a:t>　　　　　　　　規模は概ね</a:t>
            </a:r>
            <a:r>
              <a:rPr kumimoji="1" lang="en-US" altLang="ja-JP" sz="800">
                <a:latin typeface="BIZ UDPゴシック" panose="020B0400000000000000" pitchFamily="50" charset="-128"/>
                <a:ea typeface="BIZ UDPゴシック" panose="020B0400000000000000" pitchFamily="50" charset="-128"/>
              </a:rPr>
              <a:t>10ha</a:t>
            </a:r>
            <a:r>
              <a:rPr kumimoji="1" lang="ja-JP" altLang="en-US" sz="800">
                <a:latin typeface="BIZ UDPゴシック" panose="020B0400000000000000" pitchFamily="50" charset="-128"/>
                <a:ea typeface="BIZ UDPゴシック" panose="020B0400000000000000" pitchFamily="50" charset="-128"/>
              </a:rPr>
              <a:t>以上とし総合的に判断</a:t>
            </a:r>
          </a:p>
        </p:txBody>
      </p:sp>
      <p:sp>
        <p:nvSpPr>
          <p:cNvPr id="11" name="テキスト ボックス 10">
            <a:extLst>
              <a:ext uri="{FF2B5EF4-FFF2-40B4-BE49-F238E27FC236}">
                <a16:creationId xmlns:a16="http://schemas.microsoft.com/office/drawing/2014/main" id="{F30E2E4A-4F13-4703-88F4-EE1A80AB49EE}"/>
              </a:ext>
            </a:extLst>
          </p:cNvPr>
          <p:cNvSpPr txBox="1"/>
          <p:nvPr/>
        </p:nvSpPr>
        <p:spPr>
          <a:xfrm>
            <a:off x="7025679" y="6595009"/>
            <a:ext cx="2880320" cy="230832"/>
          </a:xfrm>
          <a:prstGeom prst="rect">
            <a:avLst/>
          </a:prstGeom>
          <a:noFill/>
        </p:spPr>
        <p:txBody>
          <a:bodyPr wrap="square">
            <a:spAutoFit/>
          </a:bodyPr>
          <a:lstStyle/>
          <a:p>
            <a:pPr algn="r">
              <a:spcAft>
                <a:spcPts val="600"/>
              </a:spcAft>
            </a:pPr>
            <a:r>
              <a:rPr kumimoji="1" lang="ja-JP" altLang="en-US" sz="900">
                <a:latin typeface="BIZ UDPゴシック" panose="020B0400000000000000" pitchFamily="50" charset="-128"/>
                <a:ea typeface="BIZ UDPゴシック"/>
              </a:rPr>
              <a:t>出典：大阪パークビジョン（２０２１．１２）大阪府・大阪市</a:t>
            </a:r>
            <a:endParaRPr kumimoji="1" lang="en-US" altLang="ja-JP" sz="900">
              <a:latin typeface="BIZ UDPゴシック" panose="020B0400000000000000" pitchFamily="50" charset="-128"/>
              <a:ea typeface="BIZ UDPゴシック"/>
            </a:endParaRPr>
          </a:p>
        </p:txBody>
      </p:sp>
      <p:sp>
        <p:nvSpPr>
          <p:cNvPr id="14" name="テキスト ボックス 13">
            <a:extLst>
              <a:ext uri="{FF2B5EF4-FFF2-40B4-BE49-F238E27FC236}">
                <a16:creationId xmlns:a16="http://schemas.microsoft.com/office/drawing/2014/main" id="{48CA8103-06B9-46C4-B149-A4C48238C74B}"/>
              </a:ext>
            </a:extLst>
          </p:cNvPr>
          <p:cNvSpPr txBox="1"/>
          <p:nvPr/>
        </p:nvSpPr>
        <p:spPr>
          <a:xfrm>
            <a:off x="231247" y="600704"/>
            <a:ext cx="9443503" cy="923330"/>
          </a:xfrm>
          <a:prstGeom prst="rect">
            <a:avLst/>
          </a:prstGeom>
          <a:solidFill>
            <a:schemeClr val="bg1"/>
          </a:solidFill>
          <a:ln w="19050">
            <a:solidFill>
              <a:schemeClr val="accent6"/>
            </a:solidFill>
          </a:ln>
        </p:spPr>
        <p:txBody>
          <a:bodyPr wrap="square" rtlCol="0">
            <a:spAutoFit/>
          </a:bodyPr>
          <a:lstStyle/>
          <a:p>
            <a:pPr marL="285750" indent="-285750">
              <a:buFont typeface="BIZ UDPゴシック" panose="020B0400000000000000" pitchFamily="50" charset="-128"/>
              <a:buChar char="○"/>
            </a:pPr>
            <a:r>
              <a:rPr kumimoji="1" lang="ja-JP" altLang="en-US">
                <a:latin typeface="BIZ UDPゴシック" panose="020B0400000000000000" pitchFamily="50" charset="-128"/>
                <a:ea typeface="BIZ UDPゴシック" panose="020B0400000000000000" pitchFamily="50" charset="-128"/>
              </a:rPr>
              <a:t>主要で広域的な公園緑地は国や大阪府、大阪市が管理しており、都心部では多様な施設がある公園緑地が複数配置されている。一方、臨海部や山麓部、都心から離れた郊外部などにも配置され、結果、広域的な公園緑地は府域にバランスよく配置されている。</a:t>
            </a:r>
            <a:endParaRPr kumimoji="1" lang="en-US" altLang="ja-JP">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87AFE662-9362-4595-AAB9-493451C1E99A}"/>
              </a:ext>
            </a:extLst>
          </p:cNvPr>
          <p:cNvSpPr txBox="1"/>
          <p:nvPr/>
        </p:nvSpPr>
        <p:spPr>
          <a:xfrm>
            <a:off x="405984" y="6309285"/>
            <a:ext cx="5747928" cy="318924"/>
          </a:xfrm>
          <a:prstGeom prst="rect">
            <a:avLst/>
          </a:prstGeom>
          <a:solidFill>
            <a:srgbClr val="FFFF99"/>
          </a:solidFill>
          <a:ln w="28575">
            <a:solidFill>
              <a:schemeClr val="accent2"/>
            </a:solidFill>
            <a:prstDash val="sysDash"/>
          </a:ln>
        </p:spPr>
        <p:txBody>
          <a:bodyPr wrap="square" lIns="108000" tIns="36000" rIns="108000" bIns="36000" rtlCol="0">
            <a:spAutoFit/>
          </a:bodyPr>
          <a:lstStyle/>
          <a:p>
            <a:r>
              <a:rPr kumimoji="1" lang="ja-JP" altLang="en-US" sz="1600" b="1">
                <a:solidFill>
                  <a:srgbClr val="0000CC"/>
                </a:solidFill>
                <a:latin typeface="BIZ UDPゴシック" panose="020B0400000000000000" pitchFamily="50" charset="-128"/>
                <a:ea typeface="BIZ UDPゴシック" panose="020B0400000000000000" pitchFamily="50" charset="-128"/>
              </a:rPr>
              <a:t>➡既存ストックを含め、既に高いポテンシャルを持っている。</a:t>
            </a:r>
            <a:endParaRPr kumimoji="1" lang="en-US" altLang="ja-JP" sz="1600" b="1">
              <a:solidFill>
                <a:srgbClr val="0000CC"/>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07330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554C89-9629-BC09-BBA6-97B620E3CF30}"/>
              </a:ext>
            </a:extLst>
          </p:cNvPr>
          <p:cNvSpPr txBox="1">
            <a:spLocks/>
          </p:cNvSpPr>
          <p:nvPr/>
        </p:nvSpPr>
        <p:spPr bwMode="gray">
          <a:xfrm>
            <a:off x="1" y="6680"/>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dirty="0">
                <a:solidFill>
                  <a:sysClr val="window" lastClr="FFFFFF"/>
                </a:solidFill>
                <a:latin typeface="BIZ UDPゴシック" panose="020B0400000000000000" pitchFamily="50" charset="-128"/>
                <a:ea typeface="BIZ UDPゴシック" panose="020B0400000000000000" pitchFamily="50" charset="-128"/>
              </a:rPr>
              <a:t>　２　大阪の状況　（公園予算）</a:t>
            </a:r>
            <a:endParaRPr lang="en-US" altLang="ja-JP" sz="2400" b="1" dirty="0">
              <a:solidFill>
                <a:sysClr val="window" lastClr="FFFFFF"/>
              </a:solidFill>
              <a:latin typeface="BIZ UDPゴシック" panose="020B0400000000000000" pitchFamily="50" charset="-128"/>
              <a:ea typeface="BIZ UDPゴシック" panose="020B0400000000000000" pitchFamily="50" charset="-128"/>
            </a:endParaRPr>
          </a:p>
        </p:txBody>
      </p:sp>
      <p:sp>
        <p:nvSpPr>
          <p:cNvPr id="10" name="円/楕円 30">
            <a:extLst>
              <a:ext uri="{FF2B5EF4-FFF2-40B4-BE49-F238E27FC236}">
                <a16:creationId xmlns:a16="http://schemas.microsoft.com/office/drawing/2014/main" id="{8545DE52-3D07-4C6F-9C11-5E006AC5CA5F}"/>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２３</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704120D0-5E0E-45BB-98EE-7CC631A53A15}"/>
              </a:ext>
            </a:extLst>
          </p:cNvPr>
          <p:cNvSpPr txBox="1"/>
          <p:nvPr/>
        </p:nvSpPr>
        <p:spPr>
          <a:xfrm>
            <a:off x="231248" y="768456"/>
            <a:ext cx="9443503" cy="646331"/>
          </a:xfrm>
          <a:prstGeom prst="rect">
            <a:avLst/>
          </a:prstGeom>
          <a:noFill/>
          <a:ln w="19050">
            <a:solidFill>
              <a:schemeClr val="accent6"/>
            </a:solidFill>
          </a:ln>
        </p:spPr>
        <p:txBody>
          <a:bodyPr wrap="square" rtlCol="0">
            <a:spAutoFit/>
          </a:bodyPr>
          <a:lstStyle/>
          <a:p>
            <a:pPr marL="285750" indent="-285750">
              <a:buFont typeface="BIZ UDPゴシック" panose="020B0400000000000000" pitchFamily="50" charset="-128"/>
              <a:buChar char="○"/>
            </a:pPr>
            <a:r>
              <a:rPr kumimoji="1" lang="ja-JP" altLang="en-US">
                <a:latin typeface="BIZ UDPゴシック" panose="020B0400000000000000" pitchFamily="50" charset="-128"/>
                <a:ea typeface="BIZ UDPゴシック" panose="020B0400000000000000" pitchFamily="50" charset="-128"/>
              </a:rPr>
              <a:t>大阪府の公園予算について、公園整備の予算は国庫補助の充当割合等により、１０年間で若干増加しているが、公園管理の予算はほぼ横ばいとなっている。</a:t>
            </a:r>
            <a:endParaRPr kumimoji="1" lang="en-US" altLang="ja-JP">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F643132A-8214-456D-B3EB-B526F7631C4B}"/>
              </a:ext>
            </a:extLst>
          </p:cNvPr>
          <p:cNvSpPr txBox="1"/>
          <p:nvPr/>
        </p:nvSpPr>
        <p:spPr>
          <a:xfrm>
            <a:off x="829811" y="6326346"/>
            <a:ext cx="7574234" cy="318924"/>
          </a:xfrm>
          <a:prstGeom prst="rect">
            <a:avLst/>
          </a:prstGeom>
          <a:solidFill>
            <a:srgbClr val="FFFF99"/>
          </a:solidFill>
          <a:ln w="28575">
            <a:solidFill>
              <a:schemeClr val="accent2"/>
            </a:solidFill>
            <a:prstDash val="sysDash"/>
          </a:ln>
        </p:spPr>
        <p:txBody>
          <a:bodyPr wrap="square" lIns="108000" tIns="36000" rIns="108000" bIns="36000" rtlCol="0">
            <a:spAutoFit/>
          </a:bodyPr>
          <a:lstStyle/>
          <a:p>
            <a:r>
              <a:rPr kumimoji="1" lang="ja-JP" altLang="en-US" sz="1600" b="1" dirty="0">
                <a:solidFill>
                  <a:srgbClr val="0000CC"/>
                </a:solidFill>
                <a:latin typeface="BIZ UDPゴシック" panose="020B0400000000000000" pitchFamily="50" charset="-128"/>
                <a:ea typeface="BIZ UDPゴシック" panose="020B0400000000000000" pitchFamily="50" charset="-128"/>
              </a:rPr>
              <a:t>➡予算上の制約があるなかでも、公園緑地の魅力を高めていくための工夫が必要。</a:t>
            </a:r>
            <a:endParaRPr kumimoji="1" lang="en-US" altLang="ja-JP" sz="1600" b="1" dirty="0">
              <a:solidFill>
                <a:srgbClr val="0000CC"/>
              </a:solidFill>
              <a:latin typeface="BIZ UDPゴシック" panose="020B0400000000000000" pitchFamily="50" charset="-128"/>
              <a:ea typeface="BIZ UDPゴシック" panose="020B0400000000000000" pitchFamily="50" charset="-128"/>
            </a:endParaRPr>
          </a:p>
        </p:txBody>
      </p:sp>
      <p:graphicFrame>
        <p:nvGraphicFramePr>
          <p:cNvPr id="3" name="グラフ 2">
            <a:extLst>
              <a:ext uri="{FF2B5EF4-FFF2-40B4-BE49-F238E27FC236}">
                <a16:creationId xmlns:a16="http://schemas.microsoft.com/office/drawing/2014/main" id="{2B868685-9002-98F8-7E09-BB19A459F5E3}"/>
              </a:ext>
            </a:extLst>
          </p:cNvPr>
          <p:cNvGraphicFramePr>
            <a:graphicFrameLocks/>
          </p:cNvGraphicFramePr>
          <p:nvPr/>
        </p:nvGraphicFramePr>
        <p:xfrm>
          <a:off x="829810" y="1636563"/>
          <a:ext cx="8135285" cy="46145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512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7BEF9-A3CB-8FE5-7BC5-B8F676053B29}"/>
              </a:ext>
            </a:extLst>
          </p:cNvPr>
          <p:cNvSpPr txBox="1">
            <a:spLocks/>
          </p:cNvSpPr>
          <p:nvPr/>
        </p:nvSpPr>
        <p:spPr bwMode="auto">
          <a:xfrm>
            <a:off x="0" y="-19377"/>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a:t>
            </a:r>
            <a:r>
              <a:rPr lang="en-US" altLang="ja-JP" sz="2400" b="1">
                <a:solidFill>
                  <a:sysClr val="window" lastClr="FFFFFF"/>
                </a:solidFill>
                <a:latin typeface="BIZ UDPゴシック" panose="020B0400000000000000" pitchFamily="50" charset="-128"/>
                <a:ea typeface="BIZ UDPゴシック" panose="020B0400000000000000" pitchFamily="50" charset="-128"/>
              </a:rPr>
              <a:t>【</a:t>
            </a:r>
            <a:r>
              <a:rPr lang="ja-JP" altLang="en-US" sz="2400" b="1">
                <a:solidFill>
                  <a:sysClr val="window" lastClr="FFFFFF"/>
                </a:solidFill>
                <a:latin typeface="BIZ UDPゴシック" panose="020B0400000000000000" pitchFamily="50" charset="-128"/>
                <a:ea typeface="BIZ UDPゴシック" panose="020B0400000000000000" pitchFamily="50" charset="-128"/>
              </a:rPr>
              <a:t>参考事例</a:t>
            </a:r>
            <a:r>
              <a:rPr lang="en-US" altLang="ja-JP" sz="2400" b="1">
                <a:solidFill>
                  <a:sysClr val="window" lastClr="FFFFFF"/>
                </a:solidFill>
                <a:latin typeface="BIZ UDPゴシック" panose="020B0400000000000000" pitchFamily="50" charset="-128"/>
                <a:ea typeface="BIZ UDPゴシック" panose="020B0400000000000000" pitchFamily="50" charset="-128"/>
              </a:rPr>
              <a:t>】</a:t>
            </a:r>
            <a:r>
              <a:rPr lang="ja-JP" altLang="en-US" sz="2400" b="1">
                <a:solidFill>
                  <a:sysClr val="window" lastClr="FFFFFF"/>
                </a:solidFill>
                <a:latin typeface="BIZ UDPゴシック" panose="020B0400000000000000" pitchFamily="50" charset="-128"/>
                <a:ea typeface="BIZ UDPゴシック" panose="020B0400000000000000" pitchFamily="50" charset="-128"/>
              </a:rPr>
              <a:t> うめきた２期区域（グラングリーン大阪）</a:t>
            </a:r>
          </a:p>
        </p:txBody>
      </p:sp>
      <p:sp>
        <p:nvSpPr>
          <p:cNvPr id="3" name="円/楕円 30">
            <a:extLst>
              <a:ext uri="{FF2B5EF4-FFF2-40B4-BE49-F238E27FC236}">
                <a16:creationId xmlns:a16="http://schemas.microsoft.com/office/drawing/2014/main" id="{CA0F5CAC-93B7-24E6-377C-0CA396EC03EA}"/>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２４</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1E7252BD-8D9F-B450-CA97-8A20D69912A3}"/>
              </a:ext>
            </a:extLst>
          </p:cNvPr>
          <p:cNvSpPr txBox="1"/>
          <p:nvPr/>
        </p:nvSpPr>
        <p:spPr>
          <a:xfrm>
            <a:off x="231247" y="608547"/>
            <a:ext cx="9443503" cy="923330"/>
          </a:xfrm>
          <a:prstGeom prst="rect">
            <a:avLst/>
          </a:prstGeom>
          <a:noFill/>
          <a:ln w="19050">
            <a:solidFill>
              <a:schemeClr val="accent6"/>
            </a:solidFill>
          </a:ln>
        </p:spPr>
        <p:txBody>
          <a:bodyPr wrap="square" rtlCol="0">
            <a:spAutoFit/>
          </a:bodyPr>
          <a:lstStyle/>
          <a:p>
            <a:pPr marL="285750" indent="-285750">
              <a:buFont typeface="BIZ UDPゴシック" panose="020B0400000000000000" pitchFamily="50" charset="-128"/>
              <a:buChar char="○"/>
            </a:pPr>
            <a:r>
              <a:rPr kumimoji="1" lang="ja-JP" altLang="en-US">
                <a:latin typeface="BIZ UDPゴシック" panose="020B0400000000000000" pitchFamily="50" charset="-128"/>
                <a:ea typeface="BIZ UDPゴシック" panose="020B0400000000000000" pitchFamily="50" charset="-128"/>
              </a:rPr>
              <a:t>梅田貨物駅跡地を産学官連携により、約４．５</a:t>
            </a:r>
            <a:r>
              <a:rPr kumimoji="1" lang="en-US" altLang="ja-JP">
                <a:latin typeface="BIZ UDPゴシック" panose="020B0400000000000000" pitchFamily="50" charset="-128"/>
                <a:ea typeface="BIZ UDPゴシック" panose="020B0400000000000000" pitchFamily="50" charset="-128"/>
              </a:rPr>
              <a:t>ha</a:t>
            </a:r>
            <a:r>
              <a:rPr kumimoji="1" lang="ja-JP" altLang="en-US">
                <a:latin typeface="BIZ UDPゴシック" panose="020B0400000000000000" pitchFamily="50" charset="-128"/>
                <a:ea typeface="BIZ UDPゴシック" panose="020B0400000000000000" pitchFamily="50" charset="-128"/>
              </a:rPr>
              <a:t>の都市公園を含む複合施設を整備。</a:t>
            </a:r>
            <a:endParaRPr kumimoji="1" lang="en-US" altLang="ja-JP">
              <a:latin typeface="BIZ UDPゴシック" panose="020B0400000000000000" pitchFamily="50" charset="-128"/>
              <a:ea typeface="BIZ UDPゴシック" panose="020B0400000000000000" pitchFamily="50" charset="-128"/>
            </a:endParaRPr>
          </a:p>
          <a:p>
            <a:pPr marL="285750" indent="-285750">
              <a:buFont typeface="BIZ UDPゴシック" panose="020B0400000000000000" pitchFamily="50" charset="-128"/>
              <a:buChar char="○"/>
            </a:pPr>
            <a:r>
              <a:rPr kumimoji="1" lang="ja-JP" altLang="en-US">
                <a:latin typeface="BIZ UDPゴシック" panose="020B0400000000000000" pitchFamily="50" charset="-128"/>
                <a:ea typeface="BIZ UDPゴシック" panose="020B0400000000000000" pitchFamily="50" charset="-128"/>
              </a:rPr>
              <a:t>都心部におけるこれまでにない魅力をもった大規模な「みどり」の空間の創出や、新産業の創出拠点の形成等により、「</a:t>
            </a:r>
            <a:r>
              <a:rPr kumimoji="1" lang="en-US" altLang="ja-JP">
                <a:latin typeface="BIZ UDPゴシック" panose="020B0400000000000000" pitchFamily="50" charset="-128"/>
                <a:ea typeface="BIZ UDPゴシック" panose="020B0400000000000000" pitchFamily="50" charset="-128"/>
              </a:rPr>
              <a:t>『</a:t>
            </a:r>
            <a:r>
              <a:rPr kumimoji="1" lang="ja-JP" altLang="en-US">
                <a:latin typeface="BIZ UDPゴシック" panose="020B0400000000000000" pitchFamily="50" charset="-128"/>
                <a:ea typeface="BIZ UDPゴシック" panose="020B0400000000000000" pitchFamily="50" charset="-128"/>
              </a:rPr>
              <a:t>みどり</a:t>
            </a:r>
            <a:r>
              <a:rPr kumimoji="1" lang="en-US" altLang="ja-JP">
                <a:latin typeface="BIZ UDPゴシック" panose="020B0400000000000000" pitchFamily="50" charset="-128"/>
                <a:ea typeface="BIZ UDPゴシック" panose="020B0400000000000000" pitchFamily="50" charset="-128"/>
              </a:rPr>
              <a:t>』</a:t>
            </a:r>
            <a:r>
              <a:rPr kumimoji="1" lang="ja-JP" altLang="en-US">
                <a:latin typeface="BIZ UDPゴシック" panose="020B0400000000000000" pitchFamily="50" charset="-128"/>
                <a:ea typeface="BIZ UDPゴシック" panose="020B0400000000000000" pitchFamily="50" charset="-128"/>
              </a:rPr>
              <a:t>と</a:t>
            </a:r>
            <a:r>
              <a:rPr kumimoji="1" lang="en-US" altLang="ja-JP">
                <a:latin typeface="BIZ UDPゴシック" panose="020B0400000000000000" pitchFamily="50" charset="-128"/>
                <a:ea typeface="BIZ UDPゴシック" panose="020B0400000000000000" pitchFamily="50" charset="-128"/>
              </a:rPr>
              <a:t>『</a:t>
            </a:r>
            <a:r>
              <a:rPr kumimoji="1" lang="ja-JP" altLang="en-US">
                <a:latin typeface="BIZ UDPゴシック" panose="020B0400000000000000" pitchFamily="50" charset="-128"/>
                <a:ea typeface="BIZ UDPゴシック" panose="020B0400000000000000" pitchFamily="50" charset="-128"/>
              </a:rPr>
              <a:t>イノベーション</a:t>
            </a:r>
            <a:r>
              <a:rPr kumimoji="1" lang="en-US" altLang="ja-JP">
                <a:latin typeface="BIZ UDPゴシック" panose="020B0400000000000000" pitchFamily="50" charset="-128"/>
                <a:ea typeface="BIZ UDPゴシック" panose="020B0400000000000000" pitchFamily="50" charset="-128"/>
              </a:rPr>
              <a:t>』</a:t>
            </a:r>
            <a:r>
              <a:rPr kumimoji="1" lang="ja-JP" altLang="en-US">
                <a:latin typeface="BIZ UDPゴシック" panose="020B0400000000000000" pitchFamily="50" charset="-128"/>
                <a:ea typeface="BIZ UDPゴシック" panose="020B0400000000000000" pitchFamily="50" charset="-128"/>
              </a:rPr>
              <a:t>の融合拠点」の実現をめざす。</a:t>
            </a:r>
            <a:endParaRPr kumimoji="1" lang="en-US" altLang="ja-JP">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71DC7E07-9125-E31F-7332-DE73D2F21CC6}"/>
              </a:ext>
            </a:extLst>
          </p:cNvPr>
          <p:cNvSpPr txBox="1"/>
          <p:nvPr/>
        </p:nvSpPr>
        <p:spPr>
          <a:xfrm>
            <a:off x="7823155" y="6548191"/>
            <a:ext cx="1954381" cy="246221"/>
          </a:xfrm>
          <a:prstGeom prst="rect">
            <a:avLst/>
          </a:prstGeom>
          <a:noFill/>
        </p:spPr>
        <p:txBody>
          <a:bodyPr wrap="none" rtlCol="0">
            <a:spAutoFit/>
          </a:bodyPr>
          <a:lstStyle/>
          <a:p>
            <a:r>
              <a:rPr kumimoji="1" lang="ja-JP" altLang="en-US" sz="1000">
                <a:latin typeface="BIZ UDPゴシック" panose="020B0400000000000000" pitchFamily="50" charset="-128"/>
                <a:ea typeface="BIZ UDPゴシック" panose="020B0400000000000000" pitchFamily="50" charset="-128"/>
              </a:rPr>
              <a:t>出典：</a:t>
            </a:r>
            <a:r>
              <a:rPr kumimoji="1" lang="en-US" altLang="ja-JP" sz="1000">
                <a:latin typeface="BIZ UDPゴシック" panose="020B0400000000000000" pitchFamily="50" charset="-128"/>
                <a:ea typeface="BIZ UDPゴシック" panose="020B0400000000000000" pitchFamily="50" charset="-128"/>
              </a:rPr>
              <a:t>UR</a:t>
            </a:r>
            <a:r>
              <a:rPr kumimoji="1" lang="ja-JP" altLang="en-US" sz="1000">
                <a:latin typeface="BIZ UDPゴシック" panose="020B0400000000000000" pitchFamily="50" charset="-128"/>
                <a:ea typeface="BIZ UDPゴシック" panose="020B0400000000000000" pitchFamily="50" charset="-128"/>
              </a:rPr>
              <a:t>都市機構ホームページ</a:t>
            </a:r>
          </a:p>
        </p:txBody>
      </p:sp>
      <p:pic>
        <p:nvPicPr>
          <p:cNvPr id="14" name="図 13">
            <a:extLst>
              <a:ext uri="{FF2B5EF4-FFF2-40B4-BE49-F238E27FC236}">
                <a16:creationId xmlns:a16="http://schemas.microsoft.com/office/drawing/2014/main" id="{3E3049A1-E79C-407E-3181-ED36EBBC3C06}"/>
              </a:ext>
            </a:extLst>
          </p:cNvPr>
          <p:cNvPicPr>
            <a:picLocks noChangeAspect="1"/>
          </p:cNvPicPr>
          <p:nvPr/>
        </p:nvPicPr>
        <p:blipFill>
          <a:blip r:embed="rId2"/>
          <a:stretch>
            <a:fillRect/>
          </a:stretch>
        </p:blipFill>
        <p:spPr>
          <a:xfrm>
            <a:off x="93209" y="1953221"/>
            <a:ext cx="3115674" cy="4024860"/>
          </a:xfrm>
          <a:prstGeom prst="rect">
            <a:avLst/>
          </a:prstGeom>
        </p:spPr>
      </p:pic>
      <p:pic>
        <p:nvPicPr>
          <p:cNvPr id="15" name="図 14">
            <a:extLst>
              <a:ext uri="{FF2B5EF4-FFF2-40B4-BE49-F238E27FC236}">
                <a16:creationId xmlns:a16="http://schemas.microsoft.com/office/drawing/2014/main" id="{2D86586A-70EC-9C34-92E1-08BC2AB69822}"/>
              </a:ext>
            </a:extLst>
          </p:cNvPr>
          <p:cNvPicPr>
            <a:picLocks noChangeAspect="1"/>
          </p:cNvPicPr>
          <p:nvPr/>
        </p:nvPicPr>
        <p:blipFill>
          <a:blip r:embed="rId3"/>
          <a:stretch>
            <a:fillRect/>
          </a:stretch>
        </p:blipFill>
        <p:spPr>
          <a:xfrm>
            <a:off x="6588357" y="1688505"/>
            <a:ext cx="3073803" cy="4702918"/>
          </a:xfrm>
          <a:prstGeom prst="rect">
            <a:avLst/>
          </a:prstGeom>
        </p:spPr>
      </p:pic>
      <p:pic>
        <p:nvPicPr>
          <p:cNvPr id="6" name="図 5">
            <a:extLst>
              <a:ext uri="{FF2B5EF4-FFF2-40B4-BE49-F238E27FC236}">
                <a16:creationId xmlns:a16="http://schemas.microsoft.com/office/drawing/2014/main" id="{966E8860-DFC6-8447-7E4F-FC90F9CFA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008" y="1730964"/>
            <a:ext cx="3096057" cy="2314898"/>
          </a:xfrm>
          <a:prstGeom prst="rect">
            <a:avLst/>
          </a:prstGeom>
        </p:spPr>
      </p:pic>
      <p:pic>
        <p:nvPicPr>
          <p:cNvPr id="8" name="図 7">
            <a:extLst>
              <a:ext uri="{FF2B5EF4-FFF2-40B4-BE49-F238E27FC236}">
                <a16:creationId xmlns:a16="http://schemas.microsoft.com/office/drawing/2014/main" id="{BC7928A7-C45A-1B06-0948-D82E1E5847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9008" y="4149080"/>
            <a:ext cx="3096057" cy="2324424"/>
          </a:xfrm>
          <a:prstGeom prst="rect">
            <a:avLst/>
          </a:prstGeom>
        </p:spPr>
      </p:pic>
    </p:spTree>
    <p:extLst>
      <p:ext uri="{BB962C8B-B14F-4D97-AF65-F5344CB8AC3E}">
        <p14:creationId xmlns:p14="http://schemas.microsoft.com/office/powerpoint/2010/main" val="377019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671E3ED-4B43-499C-96D9-1AB7854799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2385" y="4805857"/>
            <a:ext cx="2195694" cy="1329553"/>
          </a:xfrm>
          <a:prstGeom prst="rect">
            <a:avLst/>
          </a:prstGeom>
        </p:spPr>
      </p:pic>
      <p:sp>
        <p:nvSpPr>
          <p:cNvPr id="2" name="タイトル 1">
            <a:extLst>
              <a:ext uri="{FF2B5EF4-FFF2-40B4-BE49-F238E27FC236}">
                <a16:creationId xmlns:a16="http://schemas.microsoft.com/office/drawing/2014/main" id="{2C97BEF9-A3CB-8FE5-7BC5-B8F676053B29}"/>
              </a:ext>
            </a:extLst>
          </p:cNvPr>
          <p:cNvSpPr txBox="1">
            <a:spLocks/>
          </p:cNvSpPr>
          <p:nvPr/>
        </p:nvSpPr>
        <p:spPr bwMode="auto">
          <a:xfrm>
            <a:off x="0" y="-19377"/>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dirty="0">
                <a:solidFill>
                  <a:sysClr val="window" lastClr="FFFFFF"/>
                </a:solidFill>
                <a:latin typeface="BIZ UDPゴシック" panose="020B0400000000000000" pitchFamily="50" charset="-128"/>
                <a:ea typeface="BIZ UDPゴシック" panose="020B0400000000000000" pitchFamily="50" charset="-128"/>
              </a:rPr>
              <a:t>　</a:t>
            </a:r>
            <a:r>
              <a:rPr lang="en-US" altLang="ja-JP" sz="2400" b="1" dirty="0">
                <a:solidFill>
                  <a:sysClr val="window" lastClr="FFFFFF"/>
                </a:solidFill>
                <a:latin typeface="BIZ UDPゴシック" panose="020B0400000000000000" pitchFamily="50" charset="-128"/>
                <a:ea typeface="BIZ UDPゴシック" panose="020B0400000000000000" pitchFamily="50" charset="-128"/>
              </a:rPr>
              <a:t>【</a:t>
            </a:r>
            <a:r>
              <a:rPr lang="ja-JP" altLang="en-US" sz="2400" b="1" dirty="0">
                <a:solidFill>
                  <a:sysClr val="window" lastClr="FFFFFF"/>
                </a:solidFill>
                <a:latin typeface="BIZ UDPゴシック" panose="020B0400000000000000" pitchFamily="50" charset="-128"/>
                <a:ea typeface="BIZ UDPゴシック" panose="020B0400000000000000" pitchFamily="50" charset="-128"/>
              </a:rPr>
              <a:t>参考事例</a:t>
            </a:r>
            <a:r>
              <a:rPr lang="en-US" altLang="ja-JP" sz="2400" b="1" dirty="0">
                <a:solidFill>
                  <a:sysClr val="window" lastClr="FFFFFF"/>
                </a:solidFill>
                <a:latin typeface="BIZ UDPゴシック" panose="020B0400000000000000" pitchFamily="50" charset="-128"/>
                <a:ea typeface="BIZ UDPゴシック" panose="020B0400000000000000" pitchFamily="50" charset="-128"/>
              </a:rPr>
              <a:t>】</a:t>
            </a:r>
            <a:r>
              <a:rPr lang="ja-JP" altLang="en-US" sz="2400" b="1" dirty="0">
                <a:solidFill>
                  <a:sysClr val="window" lastClr="FFFFFF"/>
                </a:solidFill>
                <a:latin typeface="BIZ UDPゴシック" panose="020B0400000000000000" pitchFamily="50" charset="-128"/>
                <a:ea typeface="BIZ UDPゴシック" panose="020B0400000000000000" pitchFamily="50" charset="-128"/>
              </a:rPr>
              <a:t> 新梅田シティ 新・里山 （積水ハウス株式会社）　</a:t>
            </a:r>
          </a:p>
        </p:txBody>
      </p:sp>
      <p:sp>
        <p:nvSpPr>
          <p:cNvPr id="3" name="円/楕円 30">
            <a:extLst>
              <a:ext uri="{FF2B5EF4-FFF2-40B4-BE49-F238E27FC236}">
                <a16:creationId xmlns:a16="http://schemas.microsoft.com/office/drawing/2014/main" id="{CA0F5CAC-93B7-24E6-377C-0CA396EC03EA}"/>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２５</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1E7252BD-8D9F-B450-CA97-8A20D69912A3}"/>
              </a:ext>
            </a:extLst>
          </p:cNvPr>
          <p:cNvSpPr txBox="1"/>
          <p:nvPr/>
        </p:nvSpPr>
        <p:spPr>
          <a:xfrm>
            <a:off x="231247" y="620203"/>
            <a:ext cx="9443503" cy="646331"/>
          </a:xfrm>
          <a:prstGeom prst="rect">
            <a:avLst/>
          </a:prstGeom>
          <a:noFill/>
          <a:ln w="19050">
            <a:solidFill>
              <a:schemeClr val="accent6"/>
            </a:solidFill>
          </a:ln>
        </p:spPr>
        <p:txBody>
          <a:bodyPr wrap="square" rtlCol="0">
            <a:spAutoFit/>
          </a:bodyPr>
          <a:lstStyle/>
          <a:p>
            <a:pPr marL="285750" indent="-285750">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「新梅田シティ」の北側約０．８</a:t>
            </a:r>
            <a:r>
              <a:rPr kumimoji="1" lang="en-US" altLang="ja-JP" dirty="0">
                <a:latin typeface="BIZ UDPゴシック" panose="020B0400000000000000" pitchFamily="50" charset="-128"/>
                <a:ea typeface="BIZ UDPゴシック" panose="020B0400000000000000" pitchFamily="50" charset="-128"/>
              </a:rPr>
              <a:t>ha</a:t>
            </a:r>
            <a:r>
              <a:rPr kumimoji="1" lang="ja-JP" altLang="en-US" dirty="0">
                <a:latin typeface="BIZ UDPゴシック" panose="020B0400000000000000" pitchFamily="50" charset="-128"/>
                <a:ea typeface="BIZ UDPゴシック" panose="020B0400000000000000" pitchFamily="50" charset="-128"/>
              </a:rPr>
              <a:t>の公開空地に「里山」を手本とし、「５本の樹」計画に基づいた選定種を中心に植栽を行った憩いの空間。</a:t>
            </a:r>
            <a:endParaRPr kumimoji="1" lang="en-US" altLang="ja-JP"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71DC7E07-9125-E31F-7332-DE73D2F21CC6}"/>
              </a:ext>
            </a:extLst>
          </p:cNvPr>
          <p:cNvSpPr txBox="1"/>
          <p:nvPr/>
        </p:nvSpPr>
        <p:spPr>
          <a:xfrm>
            <a:off x="7411183" y="6569340"/>
            <a:ext cx="2366353" cy="246221"/>
          </a:xfrm>
          <a:prstGeom prst="rect">
            <a:avLst/>
          </a:prstGeom>
          <a:noFill/>
        </p:spPr>
        <p:txBody>
          <a:bodyPr wrap="none" rtlCol="0">
            <a:spAutoFit/>
          </a:bodyPr>
          <a:lstStyle/>
          <a:p>
            <a:r>
              <a:rPr kumimoji="1" lang="ja-JP" altLang="en-US" sz="1000" dirty="0">
                <a:latin typeface="BIZ UDPゴシック" panose="020B0400000000000000" pitchFamily="50" charset="-128"/>
                <a:ea typeface="BIZ UDPゴシック" panose="020B0400000000000000" pitchFamily="50" charset="-128"/>
              </a:rPr>
              <a:t>出典：積水ハウス株式会社ホームページ</a:t>
            </a:r>
          </a:p>
        </p:txBody>
      </p:sp>
      <p:sp>
        <p:nvSpPr>
          <p:cNvPr id="22" name="テキスト ボックス 21">
            <a:extLst>
              <a:ext uri="{FF2B5EF4-FFF2-40B4-BE49-F238E27FC236}">
                <a16:creationId xmlns:a16="http://schemas.microsoft.com/office/drawing/2014/main" id="{EDE54B8D-3EC3-54D7-3393-20933B352D26}"/>
              </a:ext>
            </a:extLst>
          </p:cNvPr>
          <p:cNvSpPr txBox="1"/>
          <p:nvPr/>
        </p:nvSpPr>
        <p:spPr>
          <a:xfrm>
            <a:off x="3294328" y="4736709"/>
            <a:ext cx="3918309" cy="1164421"/>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■「５本の樹」計画　</a:t>
            </a:r>
            <a:endParaRPr kumimoji="1" lang="en-US" altLang="ja-JP" sz="1050" dirty="0">
              <a:latin typeface="BIZ UDPゴシック" panose="020B0400000000000000" pitchFamily="50" charset="-128"/>
              <a:ea typeface="BIZ UDPゴシック" panose="020B0400000000000000" pitchFamily="50" charset="-128"/>
            </a:endParaRPr>
          </a:p>
          <a:p>
            <a:pPr marL="92075" indent="-92075"/>
            <a:r>
              <a:rPr kumimoji="1" lang="ja-JP" altLang="en-US" sz="1050" dirty="0">
                <a:latin typeface="BIZ UDPゴシック" panose="020B0400000000000000" pitchFamily="50" charset="-128"/>
                <a:ea typeface="BIZ UDPゴシック" panose="020B0400000000000000" pitchFamily="50" charset="-128"/>
              </a:rPr>
              <a:t>　　「３本は鳥のために、２本は蝶のために」という想いを込めて、地域の気候風土や鳥・蝶などと相性の良い在来樹種を中心とした植栽による積水ハウスの造園緑化事業のブランドコンセプト</a:t>
            </a:r>
            <a:endParaRPr kumimoji="1" lang="en-US" altLang="ja-JP" sz="1050" dirty="0">
              <a:latin typeface="BIZ UDPゴシック" panose="020B0400000000000000" pitchFamily="50" charset="-128"/>
              <a:ea typeface="BIZ UDPゴシック" panose="020B0400000000000000" pitchFamily="50" charset="-128"/>
            </a:endParaRPr>
          </a:p>
          <a:p>
            <a:pPr>
              <a:spcBef>
                <a:spcPts val="800"/>
              </a:spcBef>
            </a:pPr>
            <a:r>
              <a:rPr kumimoji="1" lang="ja-JP" altLang="en-US" sz="1050" dirty="0">
                <a:latin typeface="BIZ UDPゴシック" panose="020B0400000000000000" pitchFamily="50" charset="-128"/>
                <a:ea typeface="BIZ UDPゴシック" panose="020B0400000000000000" pitchFamily="50" charset="-128"/>
              </a:rPr>
              <a:t>■都市における「里山ネットワークづくり」</a:t>
            </a:r>
            <a:endParaRPr kumimoji="1" lang="en-US" altLang="ja-JP" sz="1050" dirty="0">
              <a:latin typeface="BIZ UDPゴシック" panose="020B0400000000000000" pitchFamily="50" charset="-128"/>
              <a:ea typeface="BIZ UDPゴシック" panose="020B0400000000000000" pitchFamily="50" charset="-128"/>
            </a:endParaRPr>
          </a:p>
          <a:p>
            <a:endParaRPr kumimoji="1" lang="ja-JP" altLang="en-US" sz="105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CA4DBD05-B6A4-90B4-EEDF-CEBEDDAA1075}"/>
              </a:ext>
            </a:extLst>
          </p:cNvPr>
          <p:cNvSpPr txBox="1"/>
          <p:nvPr/>
        </p:nvSpPr>
        <p:spPr>
          <a:xfrm>
            <a:off x="352035" y="6292341"/>
            <a:ext cx="2499402" cy="400110"/>
          </a:xfrm>
          <a:prstGeom prst="rect">
            <a:avLst/>
          </a:prstGeom>
          <a:noFill/>
        </p:spPr>
        <p:txBody>
          <a:bodyPr wrap="none" rtlCol="0">
            <a:spAutoFit/>
          </a:bodyPr>
          <a:lstStyle/>
          <a:p>
            <a:r>
              <a:rPr kumimoji="1" lang="ja-JP" altLang="en-US" sz="1000" dirty="0">
                <a:latin typeface="BIZ UDPゴシック" panose="020B0400000000000000" pitchFamily="50" charset="-128"/>
                <a:ea typeface="BIZ UDPゴシック" panose="020B0400000000000000" pitchFamily="50" charset="-128"/>
              </a:rPr>
              <a:t>「新・里山」で育った竹と稲刈り後のわらを</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使用した手作りの堆肥置き場</a:t>
            </a:r>
          </a:p>
        </p:txBody>
      </p:sp>
      <p:pic>
        <p:nvPicPr>
          <p:cNvPr id="8" name="図 7">
            <a:extLst>
              <a:ext uri="{FF2B5EF4-FFF2-40B4-BE49-F238E27FC236}">
                <a16:creationId xmlns:a16="http://schemas.microsoft.com/office/drawing/2014/main" id="{50FF178A-7AF9-E49C-5643-3CC8AE8E7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46" y="1334696"/>
            <a:ext cx="5581431" cy="3121817"/>
          </a:xfrm>
          <a:prstGeom prst="rect">
            <a:avLst/>
          </a:prstGeom>
        </p:spPr>
      </p:pic>
      <p:pic>
        <p:nvPicPr>
          <p:cNvPr id="12" name="図 11">
            <a:extLst>
              <a:ext uri="{FF2B5EF4-FFF2-40B4-BE49-F238E27FC236}">
                <a16:creationId xmlns:a16="http://schemas.microsoft.com/office/drawing/2014/main" id="{6C9B0579-74E6-4C63-94BD-F10D1BD15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325" y="1700464"/>
            <a:ext cx="3781425" cy="2171700"/>
          </a:xfrm>
          <a:prstGeom prst="rect">
            <a:avLst/>
          </a:prstGeom>
        </p:spPr>
      </p:pic>
      <p:pic>
        <p:nvPicPr>
          <p:cNvPr id="14" name="図 13">
            <a:extLst>
              <a:ext uri="{FF2B5EF4-FFF2-40B4-BE49-F238E27FC236}">
                <a16:creationId xmlns:a16="http://schemas.microsoft.com/office/drawing/2014/main" id="{37E3CD10-D56C-B14A-9FB8-D0046BC1E8FF}"/>
              </a:ext>
            </a:extLst>
          </p:cNvPr>
          <p:cNvPicPr>
            <a:picLocks noChangeAspect="1"/>
          </p:cNvPicPr>
          <p:nvPr/>
        </p:nvPicPr>
        <p:blipFill>
          <a:blip r:embed="rId5"/>
          <a:stretch>
            <a:fillRect/>
          </a:stretch>
        </p:blipFill>
        <p:spPr>
          <a:xfrm>
            <a:off x="200471" y="4536813"/>
            <a:ext cx="2962913" cy="1725318"/>
          </a:xfrm>
          <a:prstGeom prst="rect">
            <a:avLst/>
          </a:prstGeom>
        </p:spPr>
      </p:pic>
      <p:sp>
        <p:nvSpPr>
          <p:cNvPr id="7" name="正方形/長方形 6">
            <a:extLst>
              <a:ext uri="{FF2B5EF4-FFF2-40B4-BE49-F238E27FC236}">
                <a16:creationId xmlns:a16="http://schemas.microsoft.com/office/drawing/2014/main" id="{47A90787-A98E-4F36-8DD2-D803ED36E8D5}"/>
              </a:ext>
            </a:extLst>
          </p:cNvPr>
          <p:cNvSpPr/>
          <p:nvPr/>
        </p:nvSpPr>
        <p:spPr bwMode="white">
          <a:xfrm>
            <a:off x="9260396" y="5687046"/>
            <a:ext cx="478427" cy="575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54E0C86-E71D-4A4D-8538-953B65141735}"/>
              </a:ext>
            </a:extLst>
          </p:cNvPr>
          <p:cNvSpPr txBox="1"/>
          <p:nvPr/>
        </p:nvSpPr>
        <p:spPr>
          <a:xfrm>
            <a:off x="3412409" y="5650437"/>
            <a:ext cx="3808445" cy="577081"/>
          </a:xfrm>
          <a:prstGeom prst="rect">
            <a:avLst/>
          </a:prstGeom>
          <a:noFill/>
        </p:spPr>
        <p:txBody>
          <a:bodyPr wrap="square" rtlCol="0">
            <a:spAutoFit/>
          </a:bodyPr>
          <a:lstStyle/>
          <a:p>
            <a:pPr algn="just"/>
            <a:r>
              <a:rPr kumimoji="1" lang="ja-JP" altLang="en-US" sz="1050" dirty="0">
                <a:latin typeface="BIZ UDPゴシック" panose="020B0400000000000000" pitchFamily="50" charset="-128"/>
                <a:ea typeface="BIZ UDPゴシック" panose="020B0400000000000000" pitchFamily="50" charset="-128"/>
              </a:rPr>
              <a:t>都心でも鳥や昆虫が採食・休息できる空間を点在させ、郊外の大きな自然と回廊状につなげることで、生きものが安定的に</a:t>
            </a:r>
            <a:br>
              <a:rPr kumimoji="1" lang="en-US" altLang="ja-JP" sz="1050" dirty="0">
                <a:latin typeface="BIZ UDPゴシック" panose="020B0400000000000000" pitchFamily="50" charset="-128"/>
                <a:ea typeface="BIZ UDPゴシック" panose="020B0400000000000000" pitchFamily="50" charset="-128"/>
              </a:rPr>
            </a:br>
            <a:r>
              <a:rPr kumimoji="1" lang="ja-JP" altLang="en-US" sz="1050" dirty="0">
                <a:latin typeface="BIZ UDPゴシック" panose="020B0400000000000000" pitchFamily="50" charset="-128"/>
                <a:ea typeface="BIZ UDPゴシック" panose="020B0400000000000000" pitchFamily="50" charset="-128"/>
              </a:rPr>
              <a:t>生息生育できる環境の確保をめざす</a:t>
            </a:r>
            <a:endParaRPr kumimoji="1" lang="en-US" altLang="ja-JP" sz="105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1078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7BEF9-A3CB-8FE5-7BC5-B8F676053B29}"/>
              </a:ext>
            </a:extLst>
          </p:cNvPr>
          <p:cNvSpPr txBox="1">
            <a:spLocks/>
          </p:cNvSpPr>
          <p:nvPr/>
        </p:nvSpPr>
        <p:spPr bwMode="auto">
          <a:xfrm>
            <a:off x="0" y="-19377"/>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２　大阪の状況　（都市構造）　</a:t>
            </a:r>
          </a:p>
        </p:txBody>
      </p:sp>
      <p:sp>
        <p:nvSpPr>
          <p:cNvPr id="3" name="円/楕円 30">
            <a:extLst>
              <a:ext uri="{FF2B5EF4-FFF2-40B4-BE49-F238E27FC236}">
                <a16:creationId xmlns:a16="http://schemas.microsoft.com/office/drawing/2014/main" id="{CA0F5CAC-93B7-24E6-377C-0CA396EC03EA}"/>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２６</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1E7252BD-8D9F-B450-CA97-8A20D69912A3}"/>
              </a:ext>
            </a:extLst>
          </p:cNvPr>
          <p:cNvSpPr txBox="1"/>
          <p:nvPr/>
        </p:nvSpPr>
        <p:spPr>
          <a:xfrm>
            <a:off x="231247" y="715706"/>
            <a:ext cx="9443503" cy="1200329"/>
          </a:xfrm>
          <a:prstGeom prst="rect">
            <a:avLst/>
          </a:prstGeom>
          <a:noFill/>
          <a:ln w="19050">
            <a:solidFill>
              <a:schemeClr val="accent6"/>
            </a:solidFill>
          </a:ln>
        </p:spPr>
        <p:txBody>
          <a:bodyPr wrap="square" rtlCol="0">
            <a:spAutoFit/>
          </a:bodyPr>
          <a:lstStyle/>
          <a:p>
            <a:pPr marL="285750" indent="-285750">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大阪都心部から放射・環状方向に発達した鉄道や幹線往路の交通ネットワークを中心に多様な都市機能が集積し、都市軸を形成。</a:t>
            </a:r>
            <a:endParaRPr kumimoji="1" lang="en-US" altLang="ja-JP" dirty="0">
              <a:latin typeface="BIZ UDPゴシック" panose="020B0400000000000000" pitchFamily="50" charset="-128"/>
              <a:ea typeface="BIZ UDPゴシック" panose="020B0400000000000000" pitchFamily="50" charset="-128"/>
            </a:endParaRPr>
          </a:p>
          <a:p>
            <a:pPr marL="285750" indent="-285750">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土地利用や人口・都市機能の集積状況等を踏まえ、都心部、郊外部、河川空間、周辺山系、ベイエリアといったゾーニングを設定。</a:t>
            </a:r>
            <a:endParaRPr kumimoji="1" lang="en-US" altLang="ja-JP"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C31A4BA-0426-A27B-449F-67406F052511}"/>
              </a:ext>
            </a:extLst>
          </p:cNvPr>
          <p:cNvSpPr txBox="1"/>
          <p:nvPr/>
        </p:nvSpPr>
        <p:spPr>
          <a:xfrm>
            <a:off x="5745088" y="6563580"/>
            <a:ext cx="4032448" cy="230832"/>
          </a:xfrm>
          <a:prstGeom prst="rect">
            <a:avLst/>
          </a:prstGeom>
          <a:noFill/>
        </p:spPr>
        <p:txBody>
          <a:bodyPr wrap="square">
            <a:spAutoFit/>
          </a:bodyPr>
          <a:lstStyle/>
          <a:p>
            <a:pPr algn="r">
              <a:spcAft>
                <a:spcPts val="600"/>
              </a:spcAft>
            </a:pPr>
            <a:r>
              <a:rPr kumimoji="1" lang="ja-JP" altLang="en-US" sz="900">
                <a:latin typeface="BIZ UDPゴシック" panose="020B0400000000000000" pitchFamily="50" charset="-128"/>
                <a:ea typeface="BIZ UDPゴシック"/>
              </a:rPr>
              <a:t>出典：大阪のまちづくりグランドデザイン（２０２３．１２）大阪府・大阪市・堺市</a:t>
            </a:r>
            <a:endParaRPr kumimoji="1" lang="en-US" altLang="ja-JP" sz="900">
              <a:latin typeface="BIZ UDPゴシック" panose="020B0400000000000000" pitchFamily="50" charset="-128"/>
              <a:ea typeface="BIZ UDPゴシック"/>
            </a:endParaRPr>
          </a:p>
        </p:txBody>
      </p:sp>
      <p:pic>
        <p:nvPicPr>
          <p:cNvPr id="11" name="図 10" descr="マップ&#10;&#10;自動的に生成された説明">
            <a:extLst>
              <a:ext uri="{FF2B5EF4-FFF2-40B4-BE49-F238E27FC236}">
                <a16:creationId xmlns:a16="http://schemas.microsoft.com/office/drawing/2014/main" id="{884D8424-B245-24A5-B890-95E12D746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984" y="2291732"/>
            <a:ext cx="4168585" cy="4173770"/>
          </a:xfrm>
          <a:prstGeom prst="rect">
            <a:avLst/>
          </a:prstGeom>
        </p:spPr>
      </p:pic>
      <p:sp>
        <p:nvSpPr>
          <p:cNvPr id="14" name="テキスト ボックス 13">
            <a:extLst>
              <a:ext uri="{FF2B5EF4-FFF2-40B4-BE49-F238E27FC236}">
                <a16:creationId xmlns:a16="http://schemas.microsoft.com/office/drawing/2014/main" id="{843FA3D9-18C1-4181-CBF8-1B515DB92049}"/>
              </a:ext>
            </a:extLst>
          </p:cNvPr>
          <p:cNvSpPr txBox="1"/>
          <p:nvPr/>
        </p:nvSpPr>
        <p:spPr>
          <a:xfrm>
            <a:off x="538581" y="1953178"/>
            <a:ext cx="1966147" cy="338554"/>
          </a:xfrm>
          <a:prstGeom prst="rect">
            <a:avLst/>
          </a:prstGeom>
          <a:noFill/>
        </p:spPr>
        <p:txBody>
          <a:bodyPr wrap="square" rtlCol="0">
            <a:spAutoFit/>
          </a:bodyPr>
          <a:lstStyle/>
          <a:p>
            <a:r>
              <a:rPr kumimoji="1" lang="ja-JP" altLang="en-US" sz="1600">
                <a:latin typeface="BIZ UDPゴシック" panose="020B0400000000000000" pitchFamily="50" charset="-128"/>
                <a:ea typeface="BIZ UDPゴシック" panose="020B0400000000000000" pitchFamily="50" charset="-128"/>
              </a:rPr>
              <a:t>■府域の都市軸</a:t>
            </a:r>
          </a:p>
        </p:txBody>
      </p:sp>
      <p:sp>
        <p:nvSpPr>
          <p:cNvPr id="15" name="テキスト ボックス 14">
            <a:extLst>
              <a:ext uri="{FF2B5EF4-FFF2-40B4-BE49-F238E27FC236}">
                <a16:creationId xmlns:a16="http://schemas.microsoft.com/office/drawing/2014/main" id="{8C179A0F-BDB7-1CB8-1824-CC87954DF6E5}"/>
              </a:ext>
            </a:extLst>
          </p:cNvPr>
          <p:cNvSpPr txBox="1"/>
          <p:nvPr/>
        </p:nvSpPr>
        <p:spPr>
          <a:xfrm>
            <a:off x="4867495" y="1949124"/>
            <a:ext cx="1966147" cy="338554"/>
          </a:xfrm>
          <a:prstGeom prst="rect">
            <a:avLst/>
          </a:prstGeom>
          <a:noFill/>
        </p:spPr>
        <p:txBody>
          <a:bodyPr wrap="square" rtlCol="0">
            <a:spAutoFit/>
          </a:bodyPr>
          <a:lstStyle/>
          <a:p>
            <a:r>
              <a:rPr kumimoji="1" lang="ja-JP" altLang="en-US" sz="1600">
                <a:latin typeface="BIZ UDPゴシック" panose="020B0400000000000000" pitchFamily="50" charset="-128"/>
                <a:ea typeface="BIZ UDPゴシック" panose="020B0400000000000000" pitchFamily="50" charset="-128"/>
              </a:rPr>
              <a:t>■府域のゾーニング</a:t>
            </a:r>
          </a:p>
        </p:txBody>
      </p:sp>
      <p:grpSp>
        <p:nvGrpSpPr>
          <p:cNvPr id="7" name="グループ化 6">
            <a:extLst>
              <a:ext uri="{FF2B5EF4-FFF2-40B4-BE49-F238E27FC236}">
                <a16:creationId xmlns:a16="http://schemas.microsoft.com/office/drawing/2014/main" id="{6820685E-B2B1-FB36-B197-1903177BEE19}"/>
              </a:ext>
            </a:extLst>
          </p:cNvPr>
          <p:cNvGrpSpPr/>
          <p:nvPr/>
        </p:nvGrpSpPr>
        <p:grpSpPr>
          <a:xfrm>
            <a:off x="460020" y="2291732"/>
            <a:ext cx="4041197" cy="4173770"/>
            <a:chOff x="460020" y="2291732"/>
            <a:chExt cx="4041197" cy="4173770"/>
          </a:xfrm>
        </p:grpSpPr>
        <p:pic>
          <p:nvPicPr>
            <p:cNvPr id="13" name="図 12" descr="マップ&#10;&#10;自動的に生成された説明">
              <a:extLst>
                <a:ext uri="{FF2B5EF4-FFF2-40B4-BE49-F238E27FC236}">
                  <a16:creationId xmlns:a16="http://schemas.microsoft.com/office/drawing/2014/main" id="{488C320C-973F-36D0-52D7-F969597B0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20" y="2291732"/>
              <a:ext cx="4041197" cy="4173770"/>
            </a:xfrm>
            <a:prstGeom prst="rect">
              <a:avLst/>
            </a:prstGeom>
          </p:spPr>
        </p:pic>
        <p:sp>
          <p:nvSpPr>
            <p:cNvPr id="6" name="正方形/長方形 5">
              <a:extLst>
                <a:ext uri="{FF2B5EF4-FFF2-40B4-BE49-F238E27FC236}">
                  <a16:creationId xmlns:a16="http://schemas.microsoft.com/office/drawing/2014/main" id="{D6B71A8F-034F-B1DD-00BD-4D3298C880A7}"/>
                </a:ext>
              </a:extLst>
            </p:cNvPr>
            <p:cNvSpPr/>
            <p:nvPr/>
          </p:nvSpPr>
          <p:spPr bwMode="white">
            <a:xfrm>
              <a:off x="2369820" y="6248400"/>
              <a:ext cx="403860" cy="2171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0995986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1687</Words>
  <Application>Microsoft Office PowerPoint</Application>
  <PresentationFormat>A4 210 x 297 mm</PresentationFormat>
  <Paragraphs>163</Paragraphs>
  <Slides>12</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vt:i4>
      </vt:variant>
    </vt:vector>
  </HeadingPairs>
  <TitlesOfParts>
    <vt:vector size="19" baseType="lpstr">
      <vt:lpstr>BIZ UDPゴシック</vt:lpstr>
      <vt:lpstr>Meiryo UI</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2024-11-07T08:35:36Z</dcterms:created>
  <dcterms:modified xsi:type="dcterms:W3CDTF">2024-11-07T08:36:26Z</dcterms:modified>
</cp:coreProperties>
</file>