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2" r:id="rId1"/>
  </p:sldMasterIdLst>
  <p:notesMasterIdLst>
    <p:notesMasterId r:id="rId8"/>
  </p:notesMasterIdLst>
  <p:sldIdLst>
    <p:sldId id="256" r:id="rId2"/>
    <p:sldId id="325" r:id="rId3"/>
    <p:sldId id="262" r:id="rId4"/>
    <p:sldId id="324" r:id="rId5"/>
    <p:sldId id="275" r:id="rId6"/>
    <p:sldId id="263"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DBEACF"/>
    <a:srgbClr val="CFD9EA"/>
    <a:srgbClr val="CFD5EA"/>
    <a:srgbClr val="D5E3CF"/>
    <a:srgbClr val="D9D9D9"/>
    <a:srgbClr val="FFFF99"/>
    <a:srgbClr val="EFF3EA"/>
    <a:srgbClr val="EBF1E9"/>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88" autoAdjust="0"/>
    <p:restoredTop sz="94660"/>
  </p:normalViewPr>
  <p:slideViewPr>
    <p:cSldViewPr snapToGrid="0">
      <p:cViewPr varScale="1">
        <p:scale>
          <a:sx n="63" d="100"/>
          <a:sy n="63" d="100"/>
        </p:scale>
        <p:origin x="76" y="52"/>
      </p:cViewPr>
      <p:guideLst>
        <p:guide orient="horz" pos="2069"/>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30" tIns="45715" rIns="91430" bIns="45715" rtlCol="0"/>
          <a:lstStyle>
            <a:lvl1pPr algn="r">
              <a:defRPr sz="1200"/>
            </a:lvl1pPr>
          </a:lstStyle>
          <a:p>
            <a:fld id="{C6B1AF3B-019E-4E72-B721-FB352D26F534}" type="datetimeFigureOut">
              <a:rPr kumimoji="1" lang="ja-JP" altLang="en-US" smtClean="0"/>
              <a:t>2024/11/6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83139"/>
            <a:ext cx="5445125" cy="3913187"/>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8475"/>
          </a:xfrm>
          <a:prstGeom prst="rect">
            <a:avLst/>
          </a:prstGeom>
        </p:spPr>
        <p:txBody>
          <a:bodyPr vert="horz" lIns="91430" tIns="45715" rIns="91430" bIns="45715" rtlCol="0" anchor="b"/>
          <a:lstStyle>
            <a:lvl1pPr algn="r">
              <a:defRPr sz="1200"/>
            </a:lvl1pPr>
          </a:lstStyle>
          <a:p>
            <a:fld id="{292805AB-935D-4553-A482-B173FDD3EAB6}" type="slidenum">
              <a:rPr kumimoji="1" lang="ja-JP" altLang="en-US" smtClean="0"/>
              <a:t>‹#›</a:t>
            </a:fld>
            <a:endParaRPr kumimoji="1" lang="ja-JP" altLang="en-US"/>
          </a:p>
        </p:txBody>
      </p:sp>
    </p:spTree>
    <p:extLst>
      <p:ext uri="{BB962C8B-B14F-4D97-AF65-F5344CB8AC3E}">
        <p14:creationId xmlns:p14="http://schemas.microsoft.com/office/powerpoint/2010/main" val="4784704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693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2073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74915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34842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16686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02119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95703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48585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21387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18177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2024/11/6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50391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2024/11/6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0174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2CCD52C2-243C-4262-8582-ADA73D0CF235}"/>
              </a:ext>
            </a:extLst>
          </p:cNvPr>
          <p:cNvSpPr txBox="1">
            <a:spLocks/>
          </p:cNvSpPr>
          <p:nvPr/>
        </p:nvSpPr>
        <p:spPr bwMode="auto">
          <a:xfrm>
            <a:off x="0" y="2348880"/>
            <a:ext cx="9905999" cy="108012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defTabSz="990570" fontAlgn="auto">
              <a:spcAft>
                <a:spcPts val="0"/>
              </a:spcAft>
              <a:defRPr/>
            </a:pPr>
            <a:r>
              <a:rPr lang="ja-JP" altLang="en-US" sz="3200" b="1">
                <a:solidFill>
                  <a:sysClr val="window" lastClr="FFFFFF"/>
                </a:solidFill>
                <a:latin typeface="BIZ UDPゴシック" panose="020B0400000000000000" pitchFamily="50" charset="-128"/>
                <a:ea typeface="BIZ UDPゴシック" panose="020B0400000000000000" pitchFamily="50" charset="-128"/>
              </a:rPr>
              <a:t>現行計画の概要・進捗状況</a:t>
            </a:r>
          </a:p>
        </p:txBody>
      </p:sp>
      <p:sp>
        <p:nvSpPr>
          <p:cNvPr id="8" name="サブタイトル 2">
            <a:extLst>
              <a:ext uri="{FF2B5EF4-FFF2-40B4-BE49-F238E27FC236}">
                <a16:creationId xmlns:a16="http://schemas.microsoft.com/office/drawing/2014/main" id="{D34F4839-4CD0-43B1-9148-5C389BA7979E}"/>
              </a:ext>
            </a:extLst>
          </p:cNvPr>
          <p:cNvSpPr txBox="1">
            <a:spLocks/>
          </p:cNvSpPr>
          <p:nvPr/>
        </p:nvSpPr>
        <p:spPr bwMode="auto">
          <a:xfrm>
            <a:off x="8409384" y="260648"/>
            <a:ext cx="1152128" cy="425822"/>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defTabSz="990570" fontAlgn="base">
              <a:spcBef>
                <a:spcPct val="20000"/>
              </a:spcBef>
              <a:spcAft>
                <a:spcPct val="0"/>
              </a:spcAft>
              <a:defRPr/>
            </a:pPr>
            <a:r>
              <a:rPr lang="ja-JP" altLang="en-US" sz="2167" kern="0">
                <a:latin typeface="Meiryo UI" panose="020B0604030504040204" pitchFamily="50" charset="-128"/>
                <a:ea typeface="Meiryo UI" panose="020B0604030504040204" pitchFamily="50" charset="-128"/>
              </a:rPr>
              <a:t>資料１</a:t>
            </a:r>
          </a:p>
        </p:txBody>
      </p:sp>
    </p:spTree>
    <p:extLst>
      <p:ext uri="{BB962C8B-B14F-4D97-AF65-F5344CB8AC3E}">
        <p14:creationId xmlns:p14="http://schemas.microsoft.com/office/powerpoint/2010/main" val="377006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 name="直線コネクタ 21">
            <a:extLst>
              <a:ext uri="{FF2B5EF4-FFF2-40B4-BE49-F238E27FC236}">
                <a16:creationId xmlns:a16="http://schemas.microsoft.com/office/drawing/2014/main" id="{C2224590-60FB-BEE4-C02A-00C4831E9662}"/>
              </a:ext>
            </a:extLst>
          </p:cNvPr>
          <p:cNvCxnSpPr>
            <a:cxnSpLocks/>
          </p:cNvCxnSpPr>
          <p:nvPr/>
        </p:nvCxnSpPr>
        <p:spPr>
          <a:xfrm flipV="1">
            <a:off x="6001386" y="4958573"/>
            <a:ext cx="368934" cy="249774"/>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sp>
        <p:nvSpPr>
          <p:cNvPr id="4" name="タイトル 1"/>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400" b="1" dirty="0">
                <a:solidFill>
                  <a:sysClr val="window" lastClr="FFFFFF"/>
                </a:solidFill>
                <a:latin typeface="BIZ UDPゴシック" panose="020B0400000000000000" pitchFamily="50" charset="-128"/>
                <a:ea typeface="BIZ UDPゴシック" panose="020B0400000000000000" pitchFamily="50" charset="-128"/>
              </a:rPr>
              <a:t>　１　現行</a:t>
            </a:r>
            <a:r>
              <a:rPr lang="zh-TW" altLang="en-US" sz="2400" b="1" dirty="0">
                <a:solidFill>
                  <a:sysClr val="window" lastClr="FFFFFF"/>
                </a:solidFill>
                <a:latin typeface="BIZ UDPゴシック" panose="020B0400000000000000" pitchFamily="50" charset="-128"/>
                <a:ea typeface="BIZ UDPゴシック" panose="020B0400000000000000" pitchFamily="50" charset="-128"/>
              </a:rPr>
              <a:t>計画</a:t>
            </a:r>
            <a:r>
              <a:rPr lang="ja-JP" altLang="en-US" sz="2400" b="1" dirty="0">
                <a:solidFill>
                  <a:sysClr val="window" lastClr="FFFFFF"/>
                </a:solidFill>
                <a:latin typeface="BIZ UDPゴシック" panose="020B0400000000000000" pitchFamily="50" charset="-128"/>
                <a:ea typeface="BIZ UDPゴシック" panose="020B0400000000000000" pitchFamily="50" charset="-128"/>
              </a:rPr>
              <a:t>の概要</a:t>
            </a:r>
          </a:p>
        </p:txBody>
      </p:sp>
      <p:sp>
        <p:nvSpPr>
          <p:cNvPr id="18" name="テキスト ボックス 17">
            <a:extLst>
              <a:ext uri="{FF2B5EF4-FFF2-40B4-BE49-F238E27FC236}">
                <a16:creationId xmlns:a16="http://schemas.microsoft.com/office/drawing/2014/main" id="{2B8CDA01-2F76-8554-2D16-8DAFFAD43CF4}"/>
              </a:ext>
            </a:extLst>
          </p:cNvPr>
          <p:cNvSpPr txBox="1"/>
          <p:nvPr/>
        </p:nvSpPr>
        <p:spPr>
          <a:xfrm>
            <a:off x="120667" y="583739"/>
            <a:ext cx="1415452" cy="369332"/>
          </a:xfrm>
          <a:prstGeom prst="rect">
            <a:avLst/>
          </a:prstGeom>
          <a:noFill/>
        </p:spPr>
        <p:txBody>
          <a:bodyPr wrap="none" rtlCol="0">
            <a:spAutoFit/>
          </a:bodyPr>
          <a:lstStyle/>
          <a:p>
            <a:pPr marL="309553" indent="-309553">
              <a:buFont typeface="Wingdings" panose="05000000000000000000" pitchFamily="2" charset="2"/>
              <a:buChar char="u"/>
            </a:pPr>
            <a:r>
              <a:rPr kumimoji="1" lang="ja-JP" altLang="en-US" b="1" u="sng" dirty="0">
                <a:latin typeface="BIZ UDPゴシック" panose="020B0400000000000000" pitchFamily="50" charset="-128"/>
                <a:ea typeface="BIZ UDPゴシック" panose="020B0400000000000000" pitchFamily="50" charset="-128"/>
              </a:rPr>
              <a:t>位置付け</a:t>
            </a:r>
          </a:p>
        </p:txBody>
      </p:sp>
      <p:sp>
        <p:nvSpPr>
          <p:cNvPr id="6" name="テキスト ボックス 5">
            <a:extLst>
              <a:ext uri="{FF2B5EF4-FFF2-40B4-BE49-F238E27FC236}">
                <a16:creationId xmlns:a16="http://schemas.microsoft.com/office/drawing/2014/main" id="{4C624C1C-5752-4D82-D375-67424292F451}"/>
              </a:ext>
            </a:extLst>
          </p:cNvPr>
          <p:cNvSpPr txBox="1"/>
          <p:nvPr/>
        </p:nvSpPr>
        <p:spPr>
          <a:xfrm>
            <a:off x="3378661" y="5018704"/>
            <a:ext cx="2679131" cy="924229"/>
          </a:xfrm>
          <a:prstGeom prst="rect">
            <a:avLst/>
          </a:prstGeom>
          <a:solidFill>
            <a:schemeClr val="accent5">
              <a:lumMod val="40000"/>
              <a:lumOff val="60000"/>
            </a:schemeClr>
          </a:solidFill>
          <a:ln>
            <a:solidFill>
              <a:schemeClr val="accent1"/>
            </a:solidFill>
          </a:ln>
        </p:spPr>
        <p:txBody>
          <a:bodyPr wrap="square" lIns="108000" tIns="108000" rIns="108000" bIns="108000" rtlCol="0" anchor="ctr" anchorCtr="0">
            <a:noAutofit/>
          </a:bodyPr>
          <a:lstStyle/>
          <a:p>
            <a:r>
              <a:rPr kumimoji="1" lang="ja-JP" altLang="en-US" sz="1600" b="1" u="sng" dirty="0">
                <a:latin typeface="BIZ UDPゴシック" panose="020B0400000000000000" pitchFamily="50" charset="-128"/>
                <a:ea typeface="BIZ UDPゴシック" panose="020B0400000000000000" pitchFamily="50" charset="-128"/>
              </a:rPr>
              <a:t>みどりの大阪推進計画</a:t>
            </a:r>
            <a:br>
              <a:rPr kumimoji="1" lang="en-US" altLang="ja-JP" b="1" u="sng"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（２００９</a:t>
            </a:r>
            <a:r>
              <a:rPr kumimoji="1" lang="en-US" altLang="ja-JP" sz="1100" dirty="0">
                <a:latin typeface="BIZ UDPゴシック" panose="020B0400000000000000" pitchFamily="50" charset="-128"/>
                <a:ea typeface="BIZ UDPゴシック" panose="020B0400000000000000" pitchFamily="50" charset="-128"/>
              </a:rPr>
              <a:t>.12</a:t>
            </a:r>
            <a:r>
              <a:rPr kumimoji="1" lang="ja-JP" altLang="en-US" sz="1100" dirty="0">
                <a:latin typeface="BIZ UDPゴシック" panose="020B0400000000000000" pitchFamily="50" charset="-128"/>
                <a:ea typeface="BIZ UDPゴシック" panose="020B0400000000000000" pitchFamily="50" charset="-128"/>
              </a:rPr>
              <a:t>月～２０２５）</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○大阪府のみどりの総合的な計画</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○施策の推進方向や実現戦略を提示</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1" name="テキスト ボックス 20">
            <a:extLst>
              <a:ext uri="{FF2B5EF4-FFF2-40B4-BE49-F238E27FC236}">
                <a16:creationId xmlns:a16="http://schemas.microsoft.com/office/drawing/2014/main" id="{7CC9A85A-B599-B2B2-410D-CCBD0D5334D3}"/>
              </a:ext>
            </a:extLst>
          </p:cNvPr>
          <p:cNvSpPr txBox="1"/>
          <p:nvPr/>
        </p:nvSpPr>
        <p:spPr>
          <a:xfrm>
            <a:off x="5806480" y="4754531"/>
            <a:ext cx="326925" cy="184666"/>
          </a:xfrm>
          <a:prstGeom prst="rect">
            <a:avLst/>
          </a:prstGeom>
          <a:noFill/>
        </p:spPr>
        <p:txBody>
          <a:bodyPr wrap="square" lIns="0" tIns="0" rIns="0" bIns="0" rtlCol="0">
            <a:spAutoFit/>
          </a:bodyPr>
          <a:lstStyle/>
          <a:p>
            <a:r>
              <a:rPr kumimoji="1" lang="ja-JP" altLang="en-US" sz="1200" dirty="0">
                <a:solidFill>
                  <a:schemeClr val="accent1"/>
                </a:solidFill>
                <a:latin typeface="BIZ UDPゴシック" panose="020B0400000000000000" pitchFamily="50" charset="-128"/>
                <a:ea typeface="BIZ UDPゴシック" panose="020B0400000000000000" pitchFamily="50" charset="-128"/>
              </a:rPr>
              <a:t>反映</a:t>
            </a:r>
          </a:p>
        </p:txBody>
      </p:sp>
      <p:cxnSp>
        <p:nvCxnSpPr>
          <p:cNvPr id="12" name="直線コネクタ 11">
            <a:extLst>
              <a:ext uri="{FF2B5EF4-FFF2-40B4-BE49-F238E27FC236}">
                <a16:creationId xmlns:a16="http://schemas.microsoft.com/office/drawing/2014/main" id="{D26B76F3-617A-9303-8064-EB0FB5F3759C}"/>
              </a:ext>
            </a:extLst>
          </p:cNvPr>
          <p:cNvCxnSpPr>
            <a:cxnSpLocks/>
          </p:cNvCxnSpPr>
          <p:nvPr/>
        </p:nvCxnSpPr>
        <p:spPr>
          <a:xfrm>
            <a:off x="8962910" y="1250586"/>
            <a:ext cx="0" cy="4140000"/>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AB7BD6D5-94BE-6963-9352-E0A0BA9682BB}"/>
              </a:ext>
            </a:extLst>
          </p:cNvPr>
          <p:cNvSpPr txBox="1"/>
          <p:nvPr/>
        </p:nvSpPr>
        <p:spPr>
          <a:xfrm>
            <a:off x="7579530" y="5592147"/>
            <a:ext cx="1790686" cy="307777"/>
          </a:xfrm>
          <a:prstGeom prst="rect">
            <a:avLst/>
          </a:prstGeom>
          <a:noFill/>
          <a:ln w="12700">
            <a:solidFill>
              <a:schemeClr val="accent1"/>
            </a:solidFill>
          </a:ln>
        </p:spPr>
        <p:txBody>
          <a:bodyPr wrap="square" rtlCol="0">
            <a:spAutoFit/>
          </a:bodyPr>
          <a:lstStyle/>
          <a:p>
            <a:r>
              <a:rPr kumimoji="1" lang="ja-JP" altLang="en-US" sz="1400" b="1" dirty="0">
                <a:latin typeface="BIZ UDPゴシック" panose="020B0400000000000000" pitchFamily="50" charset="-128"/>
                <a:ea typeface="BIZ UDPゴシック" panose="020B0400000000000000" pitchFamily="50" charset="-128"/>
              </a:rPr>
              <a:t>市町村緑の基本計画</a:t>
            </a:r>
          </a:p>
        </p:txBody>
      </p:sp>
      <p:sp>
        <p:nvSpPr>
          <p:cNvPr id="34" name="テキスト ボックス 33">
            <a:extLst>
              <a:ext uri="{FF2B5EF4-FFF2-40B4-BE49-F238E27FC236}">
                <a16:creationId xmlns:a16="http://schemas.microsoft.com/office/drawing/2014/main" id="{1698AB11-20B3-F6AF-2A7C-4D9EDAEF1AD8}"/>
              </a:ext>
            </a:extLst>
          </p:cNvPr>
          <p:cNvSpPr txBox="1"/>
          <p:nvPr/>
        </p:nvSpPr>
        <p:spPr bwMode="white">
          <a:xfrm>
            <a:off x="8274461" y="2555493"/>
            <a:ext cx="1373937" cy="216000"/>
          </a:xfrm>
          <a:prstGeom prst="rect">
            <a:avLst/>
          </a:prstGeom>
          <a:solidFill>
            <a:schemeClr val="bg1"/>
          </a:solidFill>
        </p:spPr>
        <p:txBody>
          <a:bodyPr wrap="square" lIns="0" tIns="0" rIns="0" bIns="0" rtlCol="0" anchor="ctr" anchorCtr="0">
            <a:spAutoFit/>
          </a:bodyPr>
          <a:lstStyle/>
          <a:p>
            <a:r>
              <a:rPr kumimoji="1" lang="ja-JP" altLang="en-US" sz="1100" dirty="0">
                <a:solidFill>
                  <a:schemeClr val="accent1"/>
                </a:solidFill>
                <a:latin typeface="BIZ UDPゴシック" panose="020B0400000000000000" pitchFamily="50" charset="-128"/>
                <a:ea typeface="BIZ UDPゴシック" panose="020B0400000000000000" pitchFamily="50" charset="-128"/>
              </a:rPr>
              <a:t>第４条に基づく計画</a:t>
            </a:r>
          </a:p>
        </p:txBody>
      </p:sp>
      <p:sp>
        <p:nvSpPr>
          <p:cNvPr id="35" name="四角形: 角を丸くする 34">
            <a:extLst>
              <a:ext uri="{FF2B5EF4-FFF2-40B4-BE49-F238E27FC236}">
                <a16:creationId xmlns:a16="http://schemas.microsoft.com/office/drawing/2014/main" id="{4F06393F-4940-40D3-5EAE-DB0E308642E1}"/>
              </a:ext>
            </a:extLst>
          </p:cNvPr>
          <p:cNvSpPr/>
          <p:nvPr/>
        </p:nvSpPr>
        <p:spPr>
          <a:xfrm>
            <a:off x="6252577" y="3912134"/>
            <a:ext cx="2551945" cy="1021072"/>
          </a:xfrm>
          <a:prstGeom prst="roundRect">
            <a:avLst>
              <a:gd name="adj" fmla="val 12473"/>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72000" rtlCol="0" anchor="ctr" anchorCtr="0">
            <a:spAutoFit/>
          </a:bodyPr>
          <a:lstStyle/>
          <a:p>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都市計画区域マスタープラン</a:t>
            </a:r>
            <a:br>
              <a:rPr kumimoji="1" lang="en-US" altLang="ja-JP" sz="1600" b="1" u="sng" dirty="0">
                <a:solidFill>
                  <a:schemeClr val="tx1"/>
                </a:solidFill>
                <a:latin typeface="BIZ UDPゴシック" panose="020B0400000000000000" pitchFamily="50" charset="-128"/>
                <a:ea typeface="BIZ UDPゴシック" panose="020B0400000000000000" pitchFamily="50" charset="-128"/>
              </a:rPr>
            </a:br>
            <a:r>
              <a:rPr kumimoji="1" lang="ja-JP" altLang="en-US" sz="1050" dirty="0">
                <a:solidFill>
                  <a:schemeClr val="tx1"/>
                </a:solidFill>
                <a:latin typeface="BIZ UDPゴシック" panose="020B0400000000000000" pitchFamily="50" charset="-128"/>
                <a:ea typeface="BIZ UDPゴシック" panose="020B0400000000000000" pitchFamily="50" charset="-128"/>
              </a:rPr>
              <a:t>（２００４</a:t>
            </a: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４月～２０１１</a:t>
            </a:r>
            <a:r>
              <a:rPr kumimoji="1" lang="en-US" altLang="ja-JP" sz="1050" dirty="0">
                <a:solidFill>
                  <a:schemeClr val="tx1"/>
                </a:solidFill>
                <a:latin typeface="BIZ UDPゴシック" panose="020B0400000000000000" pitchFamily="50" charset="-128"/>
                <a:ea typeface="BIZ UDPゴシック" panose="020B0400000000000000" pitchFamily="50" charset="-128"/>
              </a:rPr>
              <a:t>.3</a:t>
            </a:r>
            <a:r>
              <a:rPr kumimoji="1" lang="ja-JP" altLang="en-US" sz="1050" dirty="0">
                <a:solidFill>
                  <a:schemeClr val="tx1"/>
                </a:solidFill>
                <a:latin typeface="BIZ UDPゴシック" panose="020B0400000000000000" pitchFamily="50" charset="-128"/>
                <a:ea typeface="BIZ UDPゴシック" panose="020B0400000000000000" pitchFamily="50" charset="-128"/>
              </a:rPr>
              <a:t>月）</a:t>
            </a:r>
            <a:r>
              <a:rPr kumimoji="1" lang="en-US" altLang="ja-JP" sz="1050" dirty="0">
                <a:solidFill>
                  <a:schemeClr val="tx1"/>
                </a:solidFill>
                <a:latin typeface="BIZ UDPゴシック" panose="020B0400000000000000" pitchFamily="50" charset="-128"/>
                <a:ea typeface="BIZ UDPゴシック" panose="020B0400000000000000" pitchFamily="50" charset="-128"/>
              </a:rPr>
              <a:t>※</a:t>
            </a:r>
            <a:r>
              <a:rPr kumimoji="1" lang="ja-JP" altLang="en-US" sz="1050" dirty="0">
                <a:solidFill>
                  <a:schemeClr val="tx1"/>
                </a:solidFill>
                <a:latin typeface="BIZ UDPゴシック" panose="020B0400000000000000" pitchFamily="50" charset="-128"/>
                <a:ea typeface="BIZ UDPゴシック" panose="020B0400000000000000" pitchFamily="50" charset="-128"/>
              </a:rPr>
              <a:t>適宜改定</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○各種都市計画区域</a:t>
            </a:r>
            <a:br>
              <a:rPr kumimoji="1" lang="en-US" altLang="ja-JP" sz="1000" dirty="0">
                <a:solidFill>
                  <a:schemeClr val="tx1"/>
                </a:solidFill>
                <a:latin typeface="BIZ UDPゴシック" panose="020B0400000000000000" pitchFamily="50" charset="-128"/>
                <a:ea typeface="BIZ UDPゴシック" panose="020B0400000000000000" pitchFamily="50" charset="-128"/>
              </a:rPr>
            </a:br>
            <a:r>
              <a:rPr kumimoji="1" lang="ja-JP" altLang="en-US" sz="1000" dirty="0">
                <a:solidFill>
                  <a:schemeClr val="tx1"/>
                </a:solidFill>
                <a:latin typeface="BIZ UDPゴシック" panose="020B0400000000000000" pitchFamily="50" charset="-128"/>
                <a:ea typeface="BIZ UDPゴシック" panose="020B0400000000000000" pitchFamily="50" charset="-128"/>
              </a:rPr>
              <a:t>　（地域地区、都市施設、地区計画等）</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00" dirty="0">
                <a:solidFill>
                  <a:schemeClr val="tx1"/>
                </a:solidFill>
                <a:latin typeface="BIZ UDPゴシック" panose="020B0400000000000000" pitchFamily="50" charset="-128"/>
                <a:ea typeface="BIZ UDPゴシック" panose="020B0400000000000000" pitchFamily="50" charset="-128"/>
              </a:rPr>
              <a:t>○立地適正化計画</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36E279AB-AA6C-9B05-54EB-85073EE33D61}"/>
              </a:ext>
            </a:extLst>
          </p:cNvPr>
          <p:cNvSpPr txBox="1"/>
          <p:nvPr/>
        </p:nvSpPr>
        <p:spPr>
          <a:xfrm>
            <a:off x="6728102" y="5483489"/>
            <a:ext cx="307777" cy="184666"/>
          </a:xfrm>
          <a:prstGeom prst="rect">
            <a:avLst/>
          </a:prstGeom>
          <a:noFill/>
        </p:spPr>
        <p:txBody>
          <a:bodyPr wrap="square" lIns="0" tIns="0" rIns="0" bIns="0" rtlCol="0">
            <a:spAutoFit/>
          </a:bodyPr>
          <a:lstStyle/>
          <a:p>
            <a:r>
              <a:rPr kumimoji="1" lang="ja-JP" altLang="en-US" sz="1200" dirty="0">
                <a:solidFill>
                  <a:schemeClr val="accent1"/>
                </a:solidFill>
                <a:latin typeface="BIZ UDPゴシック" panose="020B0400000000000000" pitchFamily="50" charset="-128"/>
                <a:ea typeface="BIZ UDPゴシック" panose="020B0400000000000000" pitchFamily="50" charset="-128"/>
              </a:rPr>
              <a:t>指針</a:t>
            </a:r>
          </a:p>
        </p:txBody>
      </p:sp>
      <p:cxnSp>
        <p:nvCxnSpPr>
          <p:cNvPr id="36" name="直線矢印コネクタ 35">
            <a:extLst>
              <a:ext uri="{FF2B5EF4-FFF2-40B4-BE49-F238E27FC236}">
                <a16:creationId xmlns:a16="http://schemas.microsoft.com/office/drawing/2014/main" id="{21FF3C1D-120E-2385-8443-02B868F4E8AB}"/>
              </a:ext>
            </a:extLst>
          </p:cNvPr>
          <p:cNvCxnSpPr>
            <a:cxnSpLocks/>
          </p:cNvCxnSpPr>
          <p:nvPr/>
        </p:nvCxnSpPr>
        <p:spPr>
          <a:xfrm>
            <a:off x="6057792" y="5743374"/>
            <a:ext cx="1512000" cy="0"/>
          </a:xfrm>
          <a:prstGeom prst="straightConnector1">
            <a:avLst/>
          </a:prstGeom>
          <a:ln w="57150">
            <a:prstDash val="solid"/>
            <a:tailEnd type="triangle" w="sm" len="sm"/>
          </a:ln>
        </p:spPr>
        <p:style>
          <a:lnRef idx="1">
            <a:schemeClr val="accent1"/>
          </a:lnRef>
          <a:fillRef idx="0">
            <a:schemeClr val="accent1"/>
          </a:fillRef>
          <a:effectRef idx="0">
            <a:schemeClr val="accent1"/>
          </a:effectRef>
          <a:fontRef idx="minor">
            <a:schemeClr val="tx1"/>
          </a:fontRef>
        </p:style>
      </p:cxnSp>
      <p:sp>
        <p:nvSpPr>
          <p:cNvPr id="38" name="円/楕円 30">
            <a:extLst>
              <a:ext uri="{FF2B5EF4-FFF2-40B4-BE49-F238E27FC236}">
                <a16:creationId xmlns:a16="http://schemas.microsoft.com/office/drawing/2014/main" id="{5415E6D0-8977-44DF-8988-93405DCCC647}"/>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1</a:t>
            </a:fld>
            <a:endParaRPr lang="en-US" altLang="ja-JP" sz="1400" b="1" dirty="0">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41" name="四角形: 角を丸くする 40">
            <a:extLst>
              <a:ext uri="{FF2B5EF4-FFF2-40B4-BE49-F238E27FC236}">
                <a16:creationId xmlns:a16="http://schemas.microsoft.com/office/drawing/2014/main" id="{407F5F04-F066-48D1-864A-E79A30E021CC}"/>
              </a:ext>
            </a:extLst>
          </p:cNvPr>
          <p:cNvSpPr/>
          <p:nvPr/>
        </p:nvSpPr>
        <p:spPr>
          <a:xfrm>
            <a:off x="7750218" y="942590"/>
            <a:ext cx="1980000" cy="342000"/>
          </a:xfrm>
          <a:prstGeom prst="roundRect">
            <a:avLst>
              <a:gd name="adj" fmla="val 0"/>
            </a:avLst>
          </a:prstGeom>
          <a:solidFill>
            <a:schemeClr val="accent5">
              <a:lumMod val="20000"/>
              <a:lumOff val="8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t" anchorCtr="0">
            <a:spAutoFit/>
          </a:bodyPr>
          <a:lstStyle/>
          <a:p>
            <a:pPr algn="ctr"/>
            <a:r>
              <a:rPr kumimoji="1" lang="ja-JP" altLang="en-US" sz="1600" b="1" dirty="0">
                <a:solidFill>
                  <a:schemeClr val="tx1"/>
                </a:solidFill>
                <a:latin typeface="BIZ UDPゴシック" panose="020B0400000000000000" pitchFamily="50" charset="-128"/>
                <a:ea typeface="BIZ UDPゴシック" panose="020B0400000000000000" pitchFamily="50" charset="-128"/>
              </a:rPr>
              <a:t>都市緑地法</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cxnSp>
        <p:nvCxnSpPr>
          <p:cNvPr id="50" name="直線コネクタ 49">
            <a:extLst>
              <a:ext uri="{FF2B5EF4-FFF2-40B4-BE49-F238E27FC236}">
                <a16:creationId xmlns:a16="http://schemas.microsoft.com/office/drawing/2014/main" id="{2F7EA69B-6C9F-4E5B-B328-31BEF30EF7A9}"/>
              </a:ext>
            </a:extLst>
          </p:cNvPr>
          <p:cNvCxnSpPr>
            <a:cxnSpLocks/>
          </p:cNvCxnSpPr>
          <p:nvPr/>
        </p:nvCxnSpPr>
        <p:spPr>
          <a:xfrm>
            <a:off x="2511219" y="1264246"/>
            <a:ext cx="0" cy="1404000"/>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sp>
        <p:nvSpPr>
          <p:cNvPr id="13" name="四角形: 角を丸くする 12">
            <a:extLst>
              <a:ext uri="{FF2B5EF4-FFF2-40B4-BE49-F238E27FC236}">
                <a16:creationId xmlns:a16="http://schemas.microsoft.com/office/drawing/2014/main" id="{7A7F74C7-304F-2F32-9F29-3537954E8EDA}"/>
              </a:ext>
            </a:extLst>
          </p:cNvPr>
          <p:cNvSpPr/>
          <p:nvPr/>
        </p:nvSpPr>
        <p:spPr>
          <a:xfrm>
            <a:off x="1536119" y="942590"/>
            <a:ext cx="1980000" cy="343599"/>
          </a:xfrm>
          <a:prstGeom prst="roundRect">
            <a:avLst>
              <a:gd name="adj" fmla="val 0"/>
            </a:avLst>
          </a:prstGeom>
          <a:solidFill>
            <a:schemeClr val="accent5">
              <a:lumMod val="20000"/>
              <a:lumOff val="8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lIns="72000" tIns="36000" rIns="72000" bIns="36000" rtlCol="0" anchor="t" anchorCtr="0">
            <a:spAutoFit/>
          </a:bodyPr>
          <a:lstStyle/>
          <a:p>
            <a:pPr algn="ctr"/>
            <a:r>
              <a:rPr kumimoji="1" lang="ja-JP" altLang="en-US" sz="1600" b="1" dirty="0">
                <a:solidFill>
                  <a:schemeClr val="tx1"/>
                </a:solidFill>
                <a:latin typeface="BIZ UDPゴシック" panose="020B0400000000000000" pitchFamily="50" charset="-128"/>
                <a:ea typeface="BIZ UDPゴシック" panose="020B0400000000000000" pitchFamily="50" charset="-128"/>
              </a:rPr>
              <a:t>自然環境保全法</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4CAFA942-412F-8C46-A7C4-CEC1A688BB45}"/>
              </a:ext>
            </a:extLst>
          </p:cNvPr>
          <p:cNvSpPr txBox="1"/>
          <p:nvPr/>
        </p:nvSpPr>
        <p:spPr bwMode="white">
          <a:xfrm>
            <a:off x="1885986" y="2105309"/>
            <a:ext cx="1263166" cy="161583"/>
          </a:xfrm>
          <a:prstGeom prst="rect">
            <a:avLst/>
          </a:prstGeom>
          <a:solidFill>
            <a:schemeClr val="bg1"/>
          </a:solidFill>
          <a:ln>
            <a:noFill/>
          </a:ln>
        </p:spPr>
        <p:txBody>
          <a:bodyPr wrap="none" lIns="0" tIns="0" rIns="0" bIns="0" rtlCol="0">
            <a:spAutoFit/>
          </a:bodyPr>
          <a:lstStyle/>
          <a:p>
            <a:r>
              <a:rPr kumimoji="1" lang="ja-JP" altLang="en-US" sz="1050" dirty="0">
                <a:solidFill>
                  <a:schemeClr val="accent1"/>
                </a:solidFill>
                <a:latin typeface="BIZ UDPゴシック" panose="020B0400000000000000" pitchFamily="50" charset="-128"/>
                <a:ea typeface="BIZ UDPゴシック" panose="020B0400000000000000" pitchFamily="50" charset="-128"/>
              </a:rPr>
              <a:t>第２９条に基づく計画</a:t>
            </a:r>
          </a:p>
        </p:txBody>
      </p:sp>
      <p:sp>
        <p:nvSpPr>
          <p:cNvPr id="39" name="四角形: 角を丸くする 38">
            <a:extLst>
              <a:ext uri="{FF2B5EF4-FFF2-40B4-BE49-F238E27FC236}">
                <a16:creationId xmlns:a16="http://schemas.microsoft.com/office/drawing/2014/main" id="{36191A55-D2BF-471F-B248-A94F6BF3C596}"/>
              </a:ext>
            </a:extLst>
          </p:cNvPr>
          <p:cNvSpPr/>
          <p:nvPr/>
        </p:nvSpPr>
        <p:spPr>
          <a:xfrm>
            <a:off x="1323599" y="1581616"/>
            <a:ext cx="2340000" cy="342000"/>
          </a:xfrm>
          <a:prstGeom prst="roundRect">
            <a:avLst>
              <a:gd name="adj" fmla="val 0"/>
            </a:avLst>
          </a:prstGeom>
          <a:solidFill>
            <a:schemeClr val="accent5">
              <a:lumMod val="20000"/>
              <a:lumOff val="8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chorCtr="0">
            <a:spAutoFit/>
          </a:bodyP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大阪府自然環境保全条例</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cxnSp>
        <p:nvCxnSpPr>
          <p:cNvPr id="57" name="直線コネクタ 56">
            <a:extLst>
              <a:ext uri="{FF2B5EF4-FFF2-40B4-BE49-F238E27FC236}">
                <a16:creationId xmlns:a16="http://schemas.microsoft.com/office/drawing/2014/main" id="{13DB1167-9B87-445E-BC64-FE2E8B5E4550}"/>
              </a:ext>
            </a:extLst>
          </p:cNvPr>
          <p:cNvCxnSpPr>
            <a:cxnSpLocks/>
          </p:cNvCxnSpPr>
          <p:nvPr/>
        </p:nvCxnSpPr>
        <p:spPr>
          <a:xfrm>
            <a:off x="3967744" y="4406704"/>
            <a:ext cx="0" cy="612000"/>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7B69F35-C853-48FF-8F4C-811869F94775}"/>
              </a:ext>
            </a:extLst>
          </p:cNvPr>
          <p:cNvCxnSpPr>
            <a:cxnSpLocks/>
          </p:cNvCxnSpPr>
          <p:nvPr/>
        </p:nvCxnSpPr>
        <p:spPr>
          <a:xfrm>
            <a:off x="2503599" y="4178643"/>
            <a:ext cx="27720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8" name="楕円 7">
            <a:extLst>
              <a:ext uri="{FF2B5EF4-FFF2-40B4-BE49-F238E27FC236}">
                <a16:creationId xmlns:a16="http://schemas.microsoft.com/office/drawing/2014/main" id="{B5999D44-71E7-41C3-9016-EE6945983B29}"/>
              </a:ext>
            </a:extLst>
          </p:cNvPr>
          <p:cNvSpPr/>
          <p:nvPr/>
        </p:nvSpPr>
        <p:spPr>
          <a:xfrm>
            <a:off x="3603601" y="4003133"/>
            <a:ext cx="760118" cy="403571"/>
          </a:xfrm>
          <a:prstGeom prst="ellipse">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6077761-5E87-48B2-B059-B746456C25D0}"/>
              </a:ext>
            </a:extLst>
          </p:cNvPr>
          <p:cNvSpPr txBox="1"/>
          <p:nvPr/>
        </p:nvSpPr>
        <p:spPr bwMode="white">
          <a:xfrm>
            <a:off x="3694082" y="4024526"/>
            <a:ext cx="595035" cy="338554"/>
          </a:xfrm>
          <a:prstGeom prst="rect">
            <a:avLst/>
          </a:prstGeom>
          <a:noFill/>
        </p:spPr>
        <p:txBody>
          <a:bodyPr wrap="none" rtlCol="0">
            <a:spAutoFit/>
          </a:bodyPr>
          <a:lstStyle/>
          <a:p>
            <a:r>
              <a:rPr kumimoji="1" lang="ja-JP" altLang="en-US" sz="1600" dirty="0">
                <a:solidFill>
                  <a:schemeClr val="bg1"/>
                </a:solidFill>
                <a:latin typeface="BIZ UDPゴシック" panose="020B0400000000000000" pitchFamily="50" charset="-128"/>
                <a:ea typeface="BIZ UDPゴシック" panose="020B0400000000000000" pitchFamily="50" charset="-128"/>
              </a:rPr>
              <a:t>統合</a:t>
            </a:r>
          </a:p>
        </p:txBody>
      </p:sp>
      <p:cxnSp>
        <p:nvCxnSpPr>
          <p:cNvPr id="48" name="直線コネクタ 47">
            <a:extLst>
              <a:ext uri="{FF2B5EF4-FFF2-40B4-BE49-F238E27FC236}">
                <a16:creationId xmlns:a16="http://schemas.microsoft.com/office/drawing/2014/main" id="{8790BA41-E357-47E8-A97F-F7776D08526F}"/>
              </a:ext>
            </a:extLst>
          </p:cNvPr>
          <p:cNvCxnSpPr>
            <a:cxnSpLocks/>
          </p:cNvCxnSpPr>
          <p:nvPr/>
        </p:nvCxnSpPr>
        <p:spPr>
          <a:xfrm>
            <a:off x="5308280" y="1264796"/>
            <a:ext cx="0" cy="1404000"/>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sp>
        <p:nvSpPr>
          <p:cNvPr id="53" name="テキスト ボックス 52">
            <a:extLst>
              <a:ext uri="{FF2B5EF4-FFF2-40B4-BE49-F238E27FC236}">
                <a16:creationId xmlns:a16="http://schemas.microsoft.com/office/drawing/2014/main" id="{D4126224-1D79-4E4F-BD96-DD706B1229CF}"/>
              </a:ext>
            </a:extLst>
          </p:cNvPr>
          <p:cNvSpPr txBox="1"/>
          <p:nvPr/>
        </p:nvSpPr>
        <p:spPr>
          <a:xfrm>
            <a:off x="2906940" y="4990601"/>
            <a:ext cx="307777" cy="184666"/>
          </a:xfrm>
          <a:prstGeom prst="rect">
            <a:avLst/>
          </a:prstGeom>
          <a:noFill/>
        </p:spPr>
        <p:txBody>
          <a:bodyPr wrap="none" lIns="0" tIns="0" rIns="0" bIns="0" rtlCol="0">
            <a:spAutoFit/>
          </a:bodyPr>
          <a:lstStyle/>
          <a:p>
            <a:r>
              <a:rPr kumimoji="1" lang="ja-JP" altLang="en-US" sz="1200" dirty="0">
                <a:solidFill>
                  <a:schemeClr val="accent1"/>
                </a:solidFill>
                <a:latin typeface="BIZ UDPゴシック" panose="020B0400000000000000" pitchFamily="50" charset="-128"/>
                <a:ea typeface="BIZ UDPゴシック" panose="020B0400000000000000" pitchFamily="50" charset="-128"/>
              </a:rPr>
              <a:t>整合</a:t>
            </a:r>
          </a:p>
        </p:txBody>
      </p:sp>
      <p:cxnSp>
        <p:nvCxnSpPr>
          <p:cNvPr id="54" name="直線矢印コネクタ 53">
            <a:extLst>
              <a:ext uri="{FF2B5EF4-FFF2-40B4-BE49-F238E27FC236}">
                <a16:creationId xmlns:a16="http://schemas.microsoft.com/office/drawing/2014/main" id="{A94B7D1E-8E05-4A5B-9202-941A559993F8}"/>
              </a:ext>
            </a:extLst>
          </p:cNvPr>
          <p:cNvCxnSpPr>
            <a:cxnSpLocks/>
          </p:cNvCxnSpPr>
          <p:nvPr/>
        </p:nvCxnSpPr>
        <p:spPr>
          <a:xfrm>
            <a:off x="2696979" y="5275114"/>
            <a:ext cx="693224" cy="0"/>
          </a:xfrm>
          <a:prstGeom prst="straightConnector1">
            <a:avLst/>
          </a:prstGeom>
          <a:ln w="57150">
            <a:prstDash val="solid"/>
            <a:tailEnd type="triangle" w="sm" len="sm"/>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455B1ECD-B633-4282-89B5-C75DC7203A02}"/>
              </a:ext>
            </a:extLst>
          </p:cNvPr>
          <p:cNvSpPr txBox="1"/>
          <p:nvPr/>
        </p:nvSpPr>
        <p:spPr>
          <a:xfrm>
            <a:off x="2856602" y="6013787"/>
            <a:ext cx="746999" cy="184666"/>
          </a:xfrm>
          <a:prstGeom prst="rect">
            <a:avLst/>
          </a:prstGeom>
          <a:noFill/>
        </p:spPr>
        <p:txBody>
          <a:bodyPr wrap="none" lIns="0" tIns="0" rIns="0" bIns="0" rtlCol="0">
            <a:spAutoFit/>
          </a:bodyPr>
          <a:lstStyle/>
          <a:p>
            <a:r>
              <a:rPr kumimoji="1" lang="ja-JP" altLang="en-US" sz="1200" dirty="0">
                <a:solidFill>
                  <a:schemeClr val="accent1"/>
                </a:solidFill>
                <a:latin typeface="BIZ UDPゴシック" panose="020B0400000000000000" pitchFamily="50" charset="-128"/>
                <a:ea typeface="BIZ UDPゴシック" panose="020B0400000000000000" pitchFamily="50" charset="-128"/>
              </a:rPr>
              <a:t>実現プラン</a:t>
            </a:r>
          </a:p>
        </p:txBody>
      </p:sp>
      <p:cxnSp>
        <p:nvCxnSpPr>
          <p:cNvPr id="56" name="直線矢印コネクタ 55">
            <a:extLst>
              <a:ext uri="{FF2B5EF4-FFF2-40B4-BE49-F238E27FC236}">
                <a16:creationId xmlns:a16="http://schemas.microsoft.com/office/drawing/2014/main" id="{8047AE40-3CAD-4174-97A2-42478A3BFB35}"/>
              </a:ext>
            </a:extLst>
          </p:cNvPr>
          <p:cNvCxnSpPr>
            <a:cxnSpLocks/>
          </p:cNvCxnSpPr>
          <p:nvPr/>
        </p:nvCxnSpPr>
        <p:spPr>
          <a:xfrm>
            <a:off x="2685437" y="5815225"/>
            <a:ext cx="693224" cy="0"/>
          </a:xfrm>
          <a:prstGeom prst="straightConnector1">
            <a:avLst/>
          </a:prstGeom>
          <a:ln w="57150">
            <a:prstDash val="solid"/>
            <a:tailEnd type="triangle" w="sm" len="sm"/>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9534FFEF-5748-4809-82A7-9AA85DC61398}"/>
              </a:ext>
            </a:extLst>
          </p:cNvPr>
          <p:cNvCxnSpPr>
            <a:cxnSpLocks/>
          </p:cNvCxnSpPr>
          <p:nvPr/>
        </p:nvCxnSpPr>
        <p:spPr>
          <a:xfrm>
            <a:off x="7124174" y="1242644"/>
            <a:ext cx="0" cy="2664000"/>
          </a:xfrm>
          <a:prstGeom prst="line">
            <a:avLst/>
          </a:prstGeom>
          <a:ln w="57150">
            <a:headEnd w="sm" len="med"/>
            <a:tailEnd type="triangle" w="sm" len="sm"/>
          </a:ln>
        </p:spPr>
        <p:style>
          <a:lnRef idx="1">
            <a:schemeClr val="accent1"/>
          </a:lnRef>
          <a:fillRef idx="0">
            <a:schemeClr val="accent1"/>
          </a:fillRef>
          <a:effectRef idx="0">
            <a:schemeClr val="accent1"/>
          </a:effectRef>
          <a:fontRef idx="minor">
            <a:schemeClr val="tx1"/>
          </a:fontRef>
        </p:style>
      </p:cxnSp>
      <p:sp>
        <p:nvSpPr>
          <p:cNvPr id="66" name="四角形: 角を丸くする 65">
            <a:extLst>
              <a:ext uri="{FF2B5EF4-FFF2-40B4-BE49-F238E27FC236}">
                <a16:creationId xmlns:a16="http://schemas.microsoft.com/office/drawing/2014/main" id="{C6E68A00-7274-4D84-8217-EEA0473D7625}"/>
              </a:ext>
            </a:extLst>
          </p:cNvPr>
          <p:cNvSpPr/>
          <p:nvPr/>
        </p:nvSpPr>
        <p:spPr>
          <a:xfrm>
            <a:off x="4032998" y="1394599"/>
            <a:ext cx="2958352" cy="408801"/>
          </a:xfrm>
          <a:prstGeom prst="roundRect">
            <a:avLst/>
          </a:prstGeom>
          <a:solidFill>
            <a:schemeClr val="bg1"/>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都市計画中央審議会</a:t>
            </a:r>
            <a:r>
              <a:rPr kumimoji="1" lang="ja-JP" altLang="en-US" sz="1000" dirty="0">
                <a:solidFill>
                  <a:schemeClr val="tx1"/>
                </a:solidFill>
                <a:latin typeface="BIZ UDPゴシック" panose="020B0400000000000000" pitchFamily="50" charset="-128"/>
                <a:ea typeface="BIZ UDPゴシック" panose="020B0400000000000000" pitchFamily="50" charset="-128"/>
              </a:rPr>
              <a:t>（現・社会資本整備審議会）</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緑のマスタープランに関する答申</a:t>
            </a:r>
          </a:p>
        </p:txBody>
      </p:sp>
      <p:sp>
        <p:nvSpPr>
          <p:cNvPr id="67" name="テキスト ボックス 66">
            <a:extLst>
              <a:ext uri="{FF2B5EF4-FFF2-40B4-BE49-F238E27FC236}">
                <a16:creationId xmlns:a16="http://schemas.microsoft.com/office/drawing/2014/main" id="{689C9968-67FB-42C1-878F-F3C44E14F123}"/>
              </a:ext>
            </a:extLst>
          </p:cNvPr>
          <p:cNvSpPr txBox="1"/>
          <p:nvPr/>
        </p:nvSpPr>
        <p:spPr>
          <a:xfrm>
            <a:off x="5450283" y="2422797"/>
            <a:ext cx="1465144" cy="169277"/>
          </a:xfrm>
          <a:prstGeom prst="rect">
            <a:avLst/>
          </a:prstGeom>
          <a:noFill/>
        </p:spPr>
        <p:txBody>
          <a:bodyPr wrap="square" lIns="0" tIns="0" rIns="0" bIns="0" rtlCol="0">
            <a:spAutoFit/>
          </a:bodyPr>
          <a:lstStyle/>
          <a:p>
            <a:r>
              <a:rPr kumimoji="1" lang="ja-JP" altLang="en-US" sz="1100" dirty="0">
                <a:solidFill>
                  <a:schemeClr val="accent1"/>
                </a:solidFill>
                <a:latin typeface="BIZ UDPゴシック" panose="020B0400000000000000" pitchFamily="50" charset="-128"/>
                <a:ea typeface="BIZ UDPゴシック" panose="020B0400000000000000" pitchFamily="50" charset="-128"/>
              </a:rPr>
              <a:t>通達に基づき策定</a:t>
            </a:r>
          </a:p>
        </p:txBody>
      </p:sp>
      <p:cxnSp>
        <p:nvCxnSpPr>
          <p:cNvPr id="47" name="直線コネクタ 46">
            <a:extLst>
              <a:ext uri="{FF2B5EF4-FFF2-40B4-BE49-F238E27FC236}">
                <a16:creationId xmlns:a16="http://schemas.microsoft.com/office/drawing/2014/main" id="{8352C42F-4224-4D1C-8A36-74C4E2F05822}"/>
              </a:ext>
            </a:extLst>
          </p:cNvPr>
          <p:cNvCxnSpPr>
            <a:cxnSpLocks/>
          </p:cNvCxnSpPr>
          <p:nvPr/>
        </p:nvCxnSpPr>
        <p:spPr>
          <a:xfrm>
            <a:off x="5286918" y="3449830"/>
            <a:ext cx="0" cy="756000"/>
          </a:xfrm>
          <a:prstGeom prst="line">
            <a:avLst/>
          </a:prstGeom>
          <a:ln w="57150">
            <a:headEnd w="sm" len="med"/>
            <a:tailEnd type="none" w="sm" len="sm"/>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FF606B59-2AD2-460A-9602-50CAA29C753B}"/>
              </a:ext>
            </a:extLst>
          </p:cNvPr>
          <p:cNvCxnSpPr>
            <a:cxnSpLocks/>
          </p:cNvCxnSpPr>
          <p:nvPr/>
        </p:nvCxnSpPr>
        <p:spPr>
          <a:xfrm>
            <a:off x="2511219" y="3449830"/>
            <a:ext cx="0" cy="756000"/>
          </a:xfrm>
          <a:prstGeom prst="line">
            <a:avLst/>
          </a:prstGeom>
          <a:ln w="57150">
            <a:headEnd w="sm" len="med"/>
            <a:tailEnd type="none" w="sm" len="sm"/>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7AFB75C8-80F2-3988-F142-743059514275}"/>
              </a:ext>
            </a:extLst>
          </p:cNvPr>
          <p:cNvSpPr txBox="1"/>
          <p:nvPr/>
        </p:nvSpPr>
        <p:spPr>
          <a:xfrm>
            <a:off x="4032998" y="2674138"/>
            <a:ext cx="2736000" cy="1152000"/>
          </a:xfrm>
          <a:prstGeom prst="rect">
            <a:avLst/>
          </a:prstGeom>
          <a:solidFill>
            <a:schemeClr val="bg1"/>
          </a:solidFill>
          <a:ln>
            <a:solidFill>
              <a:schemeClr val="accent1"/>
            </a:solidFill>
            <a:prstDash val="sysDash"/>
          </a:ln>
        </p:spPr>
        <p:txBody>
          <a:bodyPr wrap="square" tIns="72000" bIns="180000" rtlCol="0">
            <a:spAutoFit/>
          </a:bodyPr>
          <a:lstStyle/>
          <a:p>
            <a:r>
              <a:rPr kumimoji="1" lang="ja-JP" altLang="en-US" sz="1200" b="1" u="sng" dirty="0">
                <a:latin typeface="BIZ UDPゴシック" panose="020B0400000000000000" pitchFamily="50" charset="-128"/>
                <a:ea typeface="BIZ UDPゴシック" panose="020B0400000000000000" pitchFamily="50" charset="-128"/>
              </a:rPr>
              <a:t>大阪府広域緑地計画</a:t>
            </a:r>
            <a:br>
              <a:rPr kumimoji="1" lang="en-US" altLang="ja-JP" sz="1200" b="1" u="sng"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（１９９９</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３月）</a:t>
            </a:r>
            <a:endParaRPr kumimoji="1" lang="en-US" altLang="ja-JP" sz="1100" dirty="0">
              <a:latin typeface="BIZ UDPゴシック" panose="020B0400000000000000" pitchFamily="50" charset="-128"/>
              <a:ea typeface="BIZ UDPゴシック" panose="020B0400000000000000" pitchFamily="50" charset="-128"/>
            </a:endParaRPr>
          </a:p>
          <a:p>
            <a:pPr marL="92075" indent="-92075">
              <a:spcBef>
                <a:spcPts val="300"/>
              </a:spcBef>
            </a:pPr>
            <a:r>
              <a:rPr kumimoji="1" lang="ja-JP" altLang="en-US" sz="1000" dirty="0">
                <a:latin typeface="BIZ UDPゴシック" panose="020B0400000000000000" pitchFamily="50" charset="-128"/>
                <a:ea typeface="BIZ UDPゴシック" panose="020B0400000000000000" pitchFamily="50" charset="-128"/>
              </a:rPr>
              <a:t>○広域的観点から見たみどりの確保目標水準や配置計画、みどりづくりの方策</a:t>
            </a:r>
            <a:endParaRPr kumimoji="1" lang="en-US" altLang="ja-JP" sz="1000" dirty="0">
              <a:latin typeface="BIZ UDPゴシック" panose="020B0400000000000000" pitchFamily="50" charset="-128"/>
              <a:ea typeface="BIZ UDPゴシック" panose="020B0400000000000000" pitchFamily="50" charset="-128"/>
            </a:endParaRPr>
          </a:p>
          <a:p>
            <a:pPr marL="273050" indent="-273050"/>
            <a:r>
              <a:rPr kumimoji="1" lang="ja-JP" altLang="en-US" sz="1000" dirty="0">
                <a:latin typeface="BIZ UDPゴシック" panose="020B0400000000000000" pitchFamily="50" charset="-128"/>
                <a:ea typeface="BIZ UDPゴシック" panose="020B0400000000000000" pitchFamily="50" charset="-128"/>
              </a:rPr>
              <a:t>○２１プランの理念や基本方向を具体化</a:t>
            </a:r>
            <a:endParaRPr kumimoji="1" lang="en-US" altLang="ja-JP" sz="1000" dirty="0">
              <a:latin typeface="BIZ UDPゴシック" panose="020B0400000000000000" pitchFamily="50" charset="-128"/>
              <a:ea typeface="BIZ UDPゴシック" panose="020B0400000000000000" pitchFamily="50" charset="-128"/>
            </a:endParaRPr>
          </a:p>
          <a:p>
            <a:pPr marL="273050" indent="-273050"/>
            <a:r>
              <a:rPr kumimoji="1" lang="ja-JP" altLang="en-US" sz="1000" dirty="0">
                <a:latin typeface="BIZ UDPゴシック" panose="020B0400000000000000" pitchFamily="50" charset="-128"/>
                <a:ea typeface="BIZ UDPゴシック" panose="020B0400000000000000" pitchFamily="50" charset="-128"/>
              </a:rPr>
              <a:t>○大阪都市計画局（旧総合計画課）、公園課</a:t>
            </a:r>
            <a:endParaRPr kumimoji="1" lang="en-US" altLang="ja-JP" sz="1000" dirty="0">
              <a:latin typeface="BIZ UDPゴシック" panose="020B0400000000000000" pitchFamily="50" charset="-128"/>
              <a:ea typeface="BIZ UDPゴシック" panose="020B0400000000000000" pitchFamily="50" charset="-128"/>
            </a:endParaRPr>
          </a:p>
        </p:txBody>
      </p:sp>
      <p:sp>
        <p:nvSpPr>
          <p:cNvPr id="28" name="テキスト ボックス 27">
            <a:extLst>
              <a:ext uri="{FF2B5EF4-FFF2-40B4-BE49-F238E27FC236}">
                <a16:creationId xmlns:a16="http://schemas.microsoft.com/office/drawing/2014/main" id="{ED62F974-8BFD-843D-4ED5-5628DE2E0AC7}"/>
              </a:ext>
            </a:extLst>
          </p:cNvPr>
          <p:cNvSpPr txBox="1"/>
          <p:nvPr/>
        </p:nvSpPr>
        <p:spPr>
          <a:xfrm>
            <a:off x="1161219" y="2674138"/>
            <a:ext cx="2700000" cy="1152000"/>
          </a:xfrm>
          <a:prstGeom prst="rect">
            <a:avLst/>
          </a:prstGeom>
          <a:solidFill>
            <a:schemeClr val="bg1"/>
          </a:solidFill>
          <a:ln>
            <a:solidFill>
              <a:schemeClr val="accent1"/>
            </a:solidFill>
            <a:prstDash val="sysDash"/>
          </a:ln>
        </p:spPr>
        <p:txBody>
          <a:bodyPr wrap="square" lIns="108000" tIns="72000" rIns="72000" bIns="180000" rtlCol="0" anchor="t" anchorCtr="0">
            <a:spAutoFit/>
          </a:bodyPr>
          <a:lstStyle/>
          <a:p>
            <a:r>
              <a:rPr kumimoji="1" lang="ja-JP" altLang="en-US" sz="1200" b="1" u="sng" dirty="0">
                <a:latin typeface="BIZ UDPゴシック" panose="020B0400000000000000" pitchFamily="50" charset="-128"/>
                <a:ea typeface="BIZ UDPゴシック" panose="020B0400000000000000" pitchFamily="50" charset="-128"/>
              </a:rPr>
              <a:t>みどりの大阪</a:t>
            </a:r>
            <a:r>
              <a:rPr kumimoji="1" lang="en-US" altLang="ja-JP" sz="1200" b="1" u="sng" dirty="0">
                <a:latin typeface="BIZ UDPゴシック" panose="020B0400000000000000" pitchFamily="50" charset="-128"/>
                <a:ea typeface="BIZ UDPゴシック" panose="020B0400000000000000" pitchFamily="50" charset="-128"/>
              </a:rPr>
              <a:t>21</a:t>
            </a:r>
            <a:r>
              <a:rPr kumimoji="1" lang="ja-JP" altLang="en-US" sz="1200" b="1" u="sng" dirty="0">
                <a:latin typeface="BIZ UDPゴシック" panose="020B0400000000000000" pitchFamily="50" charset="-128"/>
                <a:ea typeface="BIZ UDPゴシック" panose="020B0400000000000000" pitchFamily="50" charset="-128"/>
              </a:rPr>
              <a:t>推進プラン</a:t>
            </a:r>
            <a:br>
              <a:rPr kumimoji="1" lang="en-US" altLang="ja-JP" sz="1200" b="1" u="sng" dirty="0">
                <a:latin typeface="BIZ UDPゴシック" panose="020B0400000000000000" pitchFamily="50" charset="-128"/>
                <a:ea typeface="BIZ UDPゴシック" panose="020B0400000000000000" pitchFamily="50" charset="-128"/>
              </a:rPr>
            </a:br>
            <a:r>
              <a:rPr kumimoji="1" lang="ja-JP" altLang="en-US" sz="1100" dirty="0">
                <a:latin typeface="BIZ UDPゴシック" panose="020B0400000000000000" pitchFamily="50" charset="-128"/>
                <a:ea typeface="BIZ UDPゴシック" panose="020B0400000000000000" pitchFamily="50" charset="-128"/>
              </a:rPr>
              <a:t>（１９９６</a:t>
            </a:r>
            <a:r>
              <a:rPr kumimoji="1" lang="en-US" altLang="ja-JP" sz="1100" dirty="0">
                <a:latin typeface="BIZ UDPゴシック" panose="020B0400000000000000" pitchFamily="50" charset="-128"/>
                <a:ea typeface="BIZ UDPゴシック" panose="020B0400000000000000" pitchFamily="50" charset="-128"/>
              </a:rPr>
              <a:t>.2</a:t>
            </a:r>
            <a:r>
              <a:rPr kumimoji="1" lang="ja-JP" altLang="en-US" sz="1100" dirty="0">
                <a:latin typeface="BIZ UDPゴシック" panose="020B0400000000000000" pitchFamily="50" charset="-128"/>
                <a:ea typeface="BIZ UDPゴシック" panose="020B0400000000000000" pitchFamily="50" charset="-128"/>
              </a:rPr>
              <a:t>月）</a:t>
            </a:r>
            <a:endParaRPr kumimoji="1" lang="en-US" altLang="ja-JP" sz="1200" dirty="0">
              <a:latin typeface="BIZ UDPゴシック" panose="020B0400000000000000" pitchFamily="50" charset="-128"/>
              <a:ea typeface="BIZ UDPゴシック" panose="020B0400000000000000" pitchFamily="50" charset="-128"/>
            </a:endParaRPr>
          </a:p>
          <a:p>
            <a:pPr>
              <a:spcBef>
                <a:spcPts val="300"/>
              </a:spcBef>
            </a:pPr>
            <a:r>
              <a:rPr kumimoji="1" lang="ja-JP" altLang="en-US" sz="1000" dirty="0">
                <a:latin typeface="BIZ UDPゴシック" panose="020B0400000000000000" pitchFamily="50" charset="-128"/>
                <a:ea typeface="BIZ UDPゴシック" panose="020B0400000000000000" pitchFamily="50" charset="-128"/>
              </a:rPr>
              <a:t>○みどりの保全・創出にかかる総合的な方針</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○理念や基本方向を示すもの</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○みどり企画課（旧みどり・都市環境室）</a:t>
            </a:r>
            <a:endParaRPr kumimoji="1" lang="en-US" altLang="ja-JP" sz="1000" dirty="0">
              <a:latin typeface="BIZ UDPゴシック" panose="020B0400000000000000" pitchFamily="50" charset="-128"/>
              <a:ea typeface="BIZ UDPゴシック" panose="020B0400000000000000" pitchFamily="50" charset="-128"/>
            </a:endParaRPr>
          </a:p>
          <a:p>
            <a:endParaRPr kumimoji="1" lang="en-US" altLang="ja-JP" sz="1000" dirty="0">
              <a:latin typeface="BIZ UDPゴシック" panose="020B0400000000000000" pitchFamily="50" charset="-128"/>
              <a:ea typeface="BIZ UDPゴシック" panose="020B0400000000000000" pitchFamily="50" charset="-128"/>
            </a:endParaRPr>
          </a:p>
        </p:txBody>
      </p:sp>
      <p:sp>
        <p:nvSpPr>
          <p:cNvPr id="11" name="四角形: 角を丸くする 10">
            <a:extLst>
              <a:ext uri="{FF2B5EF4-FFF2-40B4-BE49-F238E27FC236}">
                <a16:creationId xmlns:a16="http://schemas.microsoft.com/office/drawing/2014/main" id="{DED9590F-9732-675B-86D3-87AE6BC1EDAA}"/>
              </a:ext>
            </a:extLst>
          </p:cNvPr>
          <p:cNvSpPr/>
          <p:nvPr/>
        </p:nvSpPr>
        <p:spPr>
          <a:xfrm>
            <a:off x="4968252" y="942590"/>
            <a:ext cx="2340000" cy="342000"/>
          </a:xfrm>
          <a:prstGeom prst="roundRect">
            <a:avLst>
              <a:gd name="adj" fmla="val 0"/>
            </a:avLst>
          </a:prstGeom>
          <a:solidFill>
            <a:schemeClr val="accent5">
              <a:lumMod val="20000"/>
              <a:lumOff val="80000"/>
            </a:schemeClr>
          </a:solidFill>
          <a:ln>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t" anchorCtr="0">
            <a:spAutoFit/>
          </a:bodyPr>
          <a:lstStyle/>
          <a:p>
            <a:pPr algn="ctr"/>
            <a:r>
              <a:rPr kumimoji="1" lang="ja-JP" altLang="en-US" sz="1600" b="1" dirty="0">
                <a:solidFill>
                  <a:schemeClr val="tx1"/>
                </a:solidFill>
                <a:latin typeface="BIZ UDPゴシック" panose="020B0400000000000000" pitchFamily="50" charset="-128"/>
                <a:ea typeface="BIZ UDPゴシック" panose="020B0400000000000000" pitchFamily="50" charset="-128"/>
              </a:rPr>
              <a:t>都市計画法</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51" name="四角形: 角を丸くする 50">
            <a:extLst>
              <a:ext uri="{FF2B5EF4-FFF2-40B4-BE49-F238E27FC236}">
                <a16:creationId xmlns:a16="http://schemas.microsoft.com/office/drawing/2014/main" id="{0E1F0A01-8197-4794-902A-21C4258134F0}"/>
              </a:ext>
            </a:extLst>
          </p:cNvPr>
          <p:cNvSpPr/>
          <p:nvPr/>
        </p:nvSpPr>
        <p:spPr>
          <a:xfrm>
            <a:off x="137150" y="4997161"/>
            <a:ext cx="2639735" cy="516530"/>
          </a:xfrm>
          <a:prstGeom prst="roundRect">
            <a:avLst>
              <a:gd name="adj" fmla="val 15613"/>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0" bIns="36000" rtlCol="0" anchor="t" anchorCtr="0">
            <a:spAutoFit/>
          </a:bodyPr>
          <a:lstStyle/>
          <a:p>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大阪</a:t>
            </a:r>
            <a:r>
              <a:rPr kumimoji="1" lang="en-US" altLang="ja-JP" sz="1400" b="1" u="sng" dirty="0">
                <a:solidFill>
                  <a:schemeClr val="tx1"/>
                </a:solidFill>
                <a:latin typeface="BIZ UDPゴシック" panose="020B0400000000000000" pitchFamily="50" charset="-128"/>
                <a:ea typeface="BIZ UDPゴシック" panose="020B0400000000000000" pitchFamily="50" charset="-128"/>
              </a:rPr>
              <a:t>21</a:t>
            </a:r>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世紀の環境総合計画</a:t>
            </a:r>
            <a:br>
              <a:rPr kumimoji="1" lang="en-US" altLang="ja-JP" sz="1600" b="1" u="sng" dirty="0">
                <a:solidFill>
                  <a:schemeClr val="tx1"/>
                </a:solidFill>
                <a:latin typeface="BIZ UDPゴシック" panose="020B0400000000000000" pitchFamily="50" charset="-128"/>
                <a:ea typeface="BIZ UDPゴシック" panose="020B0400000000000000" pitchFamily="50" charset="-128"/>
              </a:rPr>
            </a:br>
            <a:r>
              <a:rPr kumimoji="1" lang="ja-JP" altLang="en-US" sz="1100" dirty="0">
                <a:solidFill>
                  <a:schemeClr val="tx1"/>
                </a:solidFill>
                <a:latin typeface="BIZ UDPゴシック" panose="020B0400000000000000" pitchFamily="50" charset="-128"/>
                <a:ea typeface="BIZ UDPゴシック" panose="020B0400000000000000" pitchFamily="50" charset="-128"/>
              </a:rPr>
              <a:t>（２００２</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３月～２０１０</a:t>
            </a:r>
            <a:r>
              <a:rPr kumimoji="1" lang="en-US" altLang="ja-JP" sz="1100" dirty="0">
                <a:solidFill>
                  <a:schemeClr val="tx1"/>
                </a:solidFill>
                <a:latin typeface="BIZ UDPゴシック" panose="020B0400000000000000" pitchFamily="50" charset="-128"/>
                <a:ea typeface="BIZ UDPゴシック" panose="020B0400000000000000" pitchFamily="50" charset="-128"/>
              </a:rPr>
              <a:t>.3</a:t>
            </a:r>
            <a:r>
              <a:rPr kumimoji="1" lang="ja-JP" altLang="en-US" sz="1100" dirty="0">
                <a:solidFill>
                  <a:schemeClr val="tx1"/>
                </a:solidFill>
                <a:latin typeface="BIZ UDPゴシック" panose="020B0400000000000000" pitchFamily="50" charset="-128"/>
                <a:ea typeface="BIZ UDPゴシック" panose="020B0400000000000000" pitchFamily="50" charset="-128"/>
              </a:rPr>
              <a:t>月）</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適宜改定</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52" name="四角形: 角を丸くする 51">
            <a:extLst>
              <a:ext uri="{FF2B5EF4-FFF2-40B4-BE49-F238E27FC236}">
                <a16:creationId xmlns:a16="http://schemas.microsoft.com/office/drawing/2014/main" id="{281F440E-5427-4940-AAB3-E12FF14765C5}"/>
              </a:ext>
            </a:extLst>
          </p:cNvPr>
          <p:cNvSpPr/>
          <p:nvPr/>
        </p:nvSpPr>
        <p:spPr>
          <a:xfrm>
            <a:off x="137147" y="5630559"/>
            <a:ext cx="2639738" cy="996843"/>
          </a:xfrm>
          <a:prstGeom prst="roundRect">
            <a:avLst>
              <a:gd name="adj" fmla="val 9712"/>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0" bIns="36000" rtlCol="0" anchor="t" anchorCtr="0">
            <a:spAutoFit/>
          </a:bodyPr>
          <a:lstStyle/>
          <a:p>
            <a:r>
              <a:rPr kumimoji="1" lang="ja-JP" altLang="en-US" sz="1400" b="1" u="sng" dirty="0">
                <a:solidFill>
                  <a:schemeClr val="tx1"/>
                </a:solidFill>
                <a:latin typeface="BIZ UDPゴシック" panose="020B0400000000000000" pitchFamily="50" charset="-128"/>
                <a:ea typeface="BIZ UDPゴシック" panose="020B0400000000000000" pitchFamily="50" charset="-128"/>
              </a:rPr>
              <a:t>将来ビジョン・大阪</a:t>
            </a:r>
            <a:br>
              <a:rPr kumimoji="1" lang="en-US" altLang="ja-JP" sz="1600" b="1" u="sng" dirty="0">
                <a:solidFill>
                  <a:schemeClr val="tx1"/>
                </a:solidFill>
                <a:latin typeface="BIZ UDPゴシック" panose="020B0400000000000000" pitchFamily="50" charset="-128"/>
                <a:ea typeface="BIZ UDPゴシック" panose="020B0400000000000000" pitchFamily="50" charset="-128"/>
              </a:rPr>
            </a:br>
            <a:r>
              <a:rPr kumimoji="1" lang="ja-JP" altLang="en-US" sz="1100" dirty="0">
                <a:solidFill>
                  <a:schemeClr val="tx1"/>
                </a:solidFill>
                <a:latin typeface="BIZ UDPゴシック" panose="020B0400000000000000" pitchFamily="50" charset="-128"/>
                <a:ea typeface="BIZ UDPゴシック" panose="020B0400000000000000" pitchFamily="50" charset="-128"/>
              </a:rPr>
              <a:t>（２００８</a:t>
            </a:r>
            <a:r>
              <a:rPr kumimoji="1" lang="en-US" altLang="ja-JP"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100" dirty="0">
                <a:solidFill>
                  <a:schemeClr val="tx1"/>
                </a:solidFill>
                <a:latin typeface="BIZ UDPゴシック" panose="020B0400000000000000" pitchFamily="50" charset="-128"/>
                <a:ea typeface="BIZ UDPゴシック" panose="020B0400000000000000" pitchFamily="50" charset="-128"/>
              </a:rPr>
              <a:t>１２月～２０２５）</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marL="92075" indent="-92075"/>
            <a:r>
              <a:rPr kumimoji="1" lang="ja-JP" altLang="en-US" sz="1050" dirty="0">
                <a:solidFill>
                  <a:schemeClr val="tx1"/>
                </a:solidFill>
                <a:latin typeface="BIZ UDPゴシック" panose="020B0400000000000000" pitchFamily="50" charset="-128"/>
                <a:ea typeface="BIZ UDPゴシック" panose="020B0400000000000000" pitchFamily="50" charset="-128"/>
              </a:rPr>
              <a:t>○大阪府の将来像と実現のための取組み方向を示す</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tx1"/>
                </a:solidFill>
                <a:latin typeface="BIZ UDPゴシック" panose="020B0400000000000000" pitchFamily="50" charset="-128"/>
                <a:ea typeface="BIZ UDPゴシック" panose="020B0400000000000000" pitchFamily="50" charset="-128"/>
              </a:rPr>
              <a:t>○「みどりの風を感じる大都市オンリー１」</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40" name="テキスト ボックス 39">
            <a:extLst>
              <a:ext uri="{FF2B5EF4-FFF2-40B4-BE49-F238E27FC236}">
                <a16:creationId xmlns:a16="http://schemas.microsoft.com/office/drawing/2014/main" id="{EACEFF9E-4268-46BF-8111-CD1C553CF11E}"/>
              </a:ext>
            </a:extLst>
          </p:cNvPr>
          <p:cNvSpPr txBox="1"/>
          <p:nvPr/>
        </p:nvSpPr>
        <p:spPr bwMode="white">
          <a:xfrm>
            <a:off x="6920045" y="3119357"/>
            <a:ext cx="1576743" cy="169277"/>
          </a:xfrm>
          <a:prstGeom prst="rect">
            <a:avLst/>
          </a:prstGeom>
          <a:solidFill>
            <a:schemeClr val="bg1"/>
          </a:solidFill>
        </p:spPr>
        <p:txBody>
          <a:bodyPr wrap="square" lIns="0" tIns="0" rIns="0" bIns="0" rtlCol="0">
            <a:spAutoFit/>
          </a:bodyPr>
          <a:lstStyle/>
          <a:p>
            <a:r>
              <a:rPr kumimoji="1" lang="ja-JP" altLang="en-US" sz="1100" dirty="0">
                <a:solidFill>
                  <a:schemeClr val="accent1"/>
                </a:solidFill>
                <a:latin typeface="BIZ UDPゴシック" panose="020B0400000000000000" pitchFamily="50" charset="-128"/>
                <a:ea typeface="BIZ UDPゴシック" panose="020B0400000000000000" pitchFamily="50" charset="-128"/>
              </a:rPr>
              <a:t>第６条の２に基づく計画</a:t>
            </a:r>
          </a:p>
        </p:txBody>
      </p:sp>
      <p:sp>
        <p:nvSpPr>
          <p:cNvPr id="42" name="四角形: 角を丸くする 41">
            <a:extLst>
              <a:ext uri="{FF2B5EF4-FFF2-40B4-BE49-F238E27FC236}">
                <a16:creationId xmlns:a16="http://schemas.microsoft.com/office/drawing/2014/main" id="{B0D50045-5710-4A86-B51B-908F126D0B25}"/>
              </a:ext>
            </a:extLst>
          </p:cNvPr>
          <p:cNvSpPr/>
          <p:nvPr/>
        </p:nvSpPr>
        <p:spPr>
          <a:xfrm>
            <a:off x="4051065" y="1960679"/>
            <a:ext cx="2958352" cy="408800"/>
          </a:xfrm>
          <a:prstGeom prst="roundRect">
            <a:avLst/>
          </a:prstGeom>
          <a:solidFill>
            <a:schemeClr val="accent1">
              <a:lumMod val="20000"/>
              <a:lumOff val="80000"/>
            </a:schemeClr>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緑のマスタープラン策定に関する</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今後の方針について（建設省通達）</a:t>
            </a:r>
          </a:p>
        </p:txBody>
      </p:sp>
    </p:spTree>
    <p:extLst>
      <p:ext uri="{BB962C8B-B14F-4D97-AF65-F5344CB8AC3E}">
        <p14:creationId xmlns:p14="http://schemas.microsoft.com/office/powerpoint/2010/main" val="3992551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6">
            <a:extLst>
              <a:ext uri="{FF2B5EF4-FFF2-40B4-BE49-F238E27FC236}">
                <a16:creationId xmlns:a16="http://schemas.microsoft.com/office/drawing/2014/main" id="{608C6244-DF21-8FF7-D0E1-11C8CAF4E515}"/>
              </a:ext>
            </a:extLst>
          </p:cNvPr>
          <p:cNvSpPr txBox="1"/>
          <p:nvPr/>
        </p:nvSpPr>
        <p:spPr>
          <a:xfrm>
            <a:off x="272480" y="649389"/>
            <a:ext cx="4680520" cy="646331"/>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171450" indent="-171450">
              <a:buFont typeface="Wingdings" panose="05000000000000000000" pitchFamily="2" charset="2"/>
              <a:buChar char="u"/>
            </a:pPr>
            <a:r>
              <a:rPr lang="ja-JP" altLang="en-US"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将来像</a:t>
            </a:r>
            <a:endParaRPr lang="en-US" altLang="ja-JP"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spcAft>
                <a:spcPts val="1200"/>
              </a:spcAft>
            </a:pPr>
            <a:r>
              <a:rPr lang="ja-JP" altLang="en-US" sz="1800" b="1">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みどりの風を感じる大都市・大阪</a:t>
            </a:r>
            <a:endPar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3" name="テキスト ボックス 27">
            <a:extLst>
              <a:ext uri="{FF2B5EF4-FFF2-40B4-BE49-F238E27FC236}">
                <a16:creationId xmlns:a16="http://schemas.microsoft.com/office/drawing/2014/main" id="{86D025C3-0249-7C25-9549-F3C19042E65C}"/>
              </a:ext>
            </a:extLst>
          </p:cNvPr>
          <p:cNvSpPr txBox="1"/>
          <p:nvPr/>
        </p:nvSpPr>
        <p:spPr>
          <a:xfrm>
            <a:off x="272480" y="2141465"/>
            <a:ext cx="9145016" cy="1587486"/>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171450" indent="-171450">
              <a:lnSpc>
                <a:spcPts val="2400"/>
              </a:lnSpc>
              <a:buFont typeface="Wingdings" panose="05000000000000000000" pitchFamily="2" charset="2"/>
              <a:buChar char="u"/>
            </a:pPr>
            <a:r>
              <a:rPr lang="ja-JP" altLang="en-US"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目標・指標</a:t>
            </a:r>
            <a:endParaRPr lang="en-US" altLang="ja-JP"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400"/>
              </a:lnSpc>
            </a:pP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800" b="1">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緑地の確保目標</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：府域面積に対する割合を約４割以上確保</a:t>
            </a:r>
            <a:endPar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400"/>
              </a:lnSpc>
            </a:pP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800" b="1">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緑化の目標</a:t>
            </a:r>
            <a:r>
              <a:rPr lang="ja-JP" altLang="en-US" sz="12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（市街化区域）</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：緑被率</a:t>
            </a:r>
            <a:r>
              <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20</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2002</a:t>
            </a:r>
            <a:r>
              <a:rPr lang="ja-JP" altLang="en-US"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年：１４％の</a:t>
            </a:r>
            <a:r>
              <a:rPr lang="en-US" altLang="ja-JP"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1.5</a:t>
            </a:r>
            <a:r>
              <a:rPr lang="ja-JP" altLang="en-US"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倍）</a:t>
            </a:r>
            <a:endParaRPr lang="en-US" altLang="ja-JP" sz="16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400"/>
              </a:lnSpc>
            </a:pP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1800" b="1">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指標</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：大阪府域にみどりがあると感じる府民の割合を増やす 約５割⇒約８割</a:t>
            </a:r>
            <a:endPar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nSpc>
                <a:spcPts val="2400"/>
              </a:lnSpc>
              <a:tabLst>
                <a:tab pos="3408363" algn="l"/>
              </a:tabLst>
            </a:pP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最近みどりに触れた府民の割合を増やす　　　　　　　　  約４割⇒約８割</a:t>
            </a:r>
            <a:endPar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4" name="テキスト ボックス 26">
            <a:extLst>
              <a:ext uri="{FF2B5EF4-FFF2-40B4-BE49-F238E27FC236}">
                <a16:creationId xmlns:a16="http://schemas.microsoft.com/office/drawing/2014/main" id="{1CCE3E1B-1B4F-184B-B354-F3F8A96B2885}"/>
              </a:ext>
            </a:extLst>
          </p:cNvPr>
          <p:cNvSpPr txBox="1"/>
          <p:nvPr/>
        </p:nvSpPr>
        <p:spPr>
          <a:xfrm>
            <a:off x="272480" y="3825992"/>
            <a:ext cx="4931773" cy="369332"/>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171450" indent="-171450">
              <a:buFont typeface="Wingdings" panose="05000000000000000000" pitchFamily="2" charset="2"/>
              <a:buChar char="u"/>
            </a:pPr>
            <a:r>
              <a:rPr lang="ja-JP" altLang="en-US"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実現戦略</a:t>
            </a:r>
            <a:r>
              <a:rPr lang="ja-JP" altLang="en-US" sz="1800" spc="-1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800" spc="-8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(4</a:t>
            </a:r>
            <a:r>
              <a:rPr lang="ja-JP" altLang="en-US" sz="1800" spc="-8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つの基本戦略</a:t>
            </a:r>
            <a:r>
              <a:rPr lang="en-US" altLang="ja-JP" sz="1800" spc="-8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p>
        </p:txBody>
      </p:sp>
      <p:sp>
        <p:nvSpPr>
          <p:cNvPr id="9" name="テキスト ボックス 8">
            <a:extLst>
              <a:ext uri="{FF2B5EF4-FFF2-40B4-BE49-F238E27FC236}">
                <a16:creationId xmlns:a16="http://schemas.microsoft.com/office/drawing/2014/main" id="{02469524-185F-B277-661D-9D6EF352D640}"/>
              </a:ext>
            </a:extLst>
          </p:cNvPr>
          <p:cNvSpPr txBox="1"/>
          <p:nvPr/>
        </p:nvSpPr>
        <p:spPr>
          <a:xfrm>
            <a:off x="5085235" y="779556"/>
            <a:ext cx="3637534" cy="1077218"/>
          </a:xfrm>
          <a:prstGeom prst="rect">
            <a:avLst/>
          </a:prstGeom>
          <a:solidFill>
            <a:srgbClr val="DBEACF"/>
          </a:solidFill>
          <a:ln>
            <a:solidFill>
              <a:schemeClr val="accent1"/>
            </a:solidFill>
          </a:ln>
        </p:spPr>
        <p:txBody>
          <a:bodyPr wrap="none" rtlCol="0">
            <a:spAutoFit/>
          </a:bodyPr>
          <a:lstStyle/>
          <a:p>
            <a:pPr algn="ctr"/>
            <a:endParaRPr kumimoji="1" lang="en-US" altLang="ja-JP" sz="1600">
              <a:latin typeface="BIZ UDPゴシック" panose="020B0400000000000000" pitchFamily="50" charset="-128"/>
              <a:ea typeface="BIZ UDPゴシック" panose="020B0400000000000000" pitchFamily="50" charset="-128"/>
            </a:endParaRPr>
          </a:p>
          <a:p>
            <a:pPr algn="ctr"/>
            <a:r>
              <a:rPr kumimoji="1" lang="ja-JP" altLang="en-US" sz="1600">
                <a:latin typeface="BIZ UDPゴシック" panose="020B0400000000000000" pitchFamily="50" charset="-128"/>
                <a:ea typeface="BIZ UDPゴシック" panose="020B0400000000000000" pitchFamily="50" charset="-128"/>
              </a:rPr>
              <a:t>美しく季節感のあるみどりの中で、</a:t>
            </a:r>
            <a:endParaRPr kumimoji="1" lang="en-US" altLang="ja-JP" sz="1600">
              <a:latin typeface="BIZ UDPゴシック" panose="020B0400000000000000" pitchFamily="50" charset="-128"/>
              <a:ea typeface="BIZ UDPゴシック" panose="020B0400000000000000" pitchFamily="50" charset="-128"/>
            </a:endParaRPr>
          </a:p>
          <a:p>
            <a:pPr algn="ctr"/>
            <a:r>
              <a:rPr kumimoji="1" lang="ja-JP" altLang="en-US" sz="1600">
                <a:latin typeface="BIZ UDPゴシック" panose="020B0400000000000000" pitchFamily="50" charset="-128"/>
                <a:ea typeface="BIZ UDPゴシック" panose="020B0400000000000000" pitchFamily="50" charset="-128"/>
              </a:rPr>
              <a:t>人と人、人と自然のつながりが生まれ、</a:t>
            </a:r>
            <a:endParaRPr kumimoji="1" lang="en-US" altLang="ja-JP" sz="1600">
              <a:latin typeface="BIZ UDPゴシック" panose="020B0400000000000000" pitchFamily="50" charset="-128"/>
              <a:ea typeface="BIZ UDPゴシック" panose="020B0400000000000000" pitchFamily="50" charset="-128"/>
            </a:endParaRPr>
          </a:p>
          <a:p>
            <a:pPr algn="ctr"/>
            <a:r>
              <a:rPr kumimoji="1" lang="ja-JP" altLang="en-US" sz="1600">
                <a:latin typeface="BIZ UDPゴシック" panose="020B0400000000000000" pitchFamily="50" charset="-128"/>
                <a:ea typeface="BIZ UDPゴシック" panose="020B0400000000000000" pitchFamily="50" charset="-128"/>
              </a:rPr>
              <a:t>さわやかな風を感じる快適なまち</a:t>
            </a:r>
            <a:endParaRPr kumimoji="1" lang="en-US" altLang="ja-JP" sz="1600">
              <a:latin typeface="BIZ UDPゴシック" panose="020B0400000000000000" pitchFamily="50" charset="-128"/>
              <a:ea typeface="BIZ UDPゴシック" panose="020B0400000000000000" pitchFamily="50" charset="-128"/>
            </a:endParaRPr>
          </a:p>
        </p:txBody>
      </p:sp>
      <p:sp>
        <p:nvSpPr>
          <p:cNvPr id="13" name="テキスト ボックス 6">
            <a:extLst>
              <a:ext uri="{FF2B5EF4-FFF2-40B4-BE49-F238E27FC236}">
                <a16:creationId xmlns:a16="http://schemas.microsoft.com/office/drawing/2014/main" id="{5DE4A355-BFC8-ECDB-4BBC-A190D1D5A996}"/>
              </a:ext>
            </a:extLst>
          </p:cNvPr>
          <p:cNvSpPr txBox="1"/>
          <p:nvPr/>
        </p:nvSpPr>
        <p:spPr>
          <a:xfrm>
            <a:off x="272480" y="1382989"/>
            <a:ext cx="3756109" cy="646331"/>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171450" indent="-171450">
              <a:buFont typeface="Wingdings" panose="05000000000000000000" pitchFamily="2" charset="2"/>
              <a:buChar char="u"/>
            </a:pPr>
            <a:r>
              <a:rPr lang="ja-JP" altLang="en-US" sz="1800" b="1" u="sng">
                <a:solidFill>
                  <a:prstClr val="black"/>
                </a:solidFill>
                <a:latin typeface="BIZ UDPゴシック" panose="020B0400000000000000" pitchFamily="50" charset="-128"/>
                <a:ea typeface="BIZ UDPゴシック" panose="020B0400000000000000" pitchFamily="50" charset="-128"/>
              </a:rPr>
              <a:t>計画期間</a:t>
            </a:r>
            <a:endParaRPr lang="en-US" altLang="ja-JP" sz="1800" b="1" u="sng">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r>
              <a:rPr lang="ja-JP" altLang="en-US" sz="1800" b="1">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2009</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年</a:t>
            </a:r>
            <a:r>
              <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12</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月～</a:t>
            </a:r>
            <a:r>
              <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2025</a:t>
            </a:r>
            <a:r>
              <a:rPr lang="ja-JP" altLang="en-US"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年</a:t>
            </a:r>
            <a:endParaRPr lang="en-US" altLang="ja-JP" sz="180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graphicFrame>
        <p:nvGraphicFramePr>
          <p:cNvPr id="16" name="表 15">
            <a:extLst>
              <a:ext uri="{FF2B5EF4-FFF2-40B4-BE49-F238E27FC236}">
                <a16:creationId xmlns:a16="http://schemas.microsoft.com/office/drawing/2014/main" id="{D6AD8161-B20F-95CF-2DF2-CDE0E5B5C823}"/>
              </a:ext>
            </a:extLst>
          </p:cNvPr>
          <p:cNvGraphicFramePr>
            <a:graphicFrameLocks noGrp="1"/>
          </p:cNvGraphicFramePr>
          <p:nvPr>
            <p:extLst>
              <p:ext uri="{D42A27DB-BD31-4B8C-83A1-F6EECF244321}">
                <p14:modId xmlns:p14="http://schemas.microsoft.com/office/powerpoint/2010/main" val="2231937835"/>
              </p:ext>
            </p:extLst>
          </p:nvPr>
        </p:nvGraphicFramePr>
        <p:xfrm>
          <a:off x="524508" y="4201092"/>
          <a:ext cx="8640960" cy="2377440"/>
        </p:xfrm>
        <a:graphic>
          <a:graphicData uri="http://schemas.openxmlformats.org/drawingml/2006/table">
            <a:tbl>
              <a:tblPr firstRow="1" bandRow="1">
                <a:tableStyleId>{93296810-A885-4BE3-A3E7-6D5BEEA58F35}</a:tableStyleId>
              </a:tblPr>
              <a:tblGrid>
                <a:gridCol w="3528391">
                  <a:extLst>
                    <a:ext uri="{9D8B030D-6E8A-4147-A177-3AD203B41FA5}">
                      <a16:colId xmlns:a16="http://schemas.microsoft.com/office/drawing/2014/main" val="136784409"/>
                    </a:ext>
                  </a:extLst>
                </a:gridCol>
                <a:gridCol w="5112569">
                  <a:extLst>
                    <a:ext uri="{9D8B030D-6E8A-4147-A177-3AD203B41FA5}">
                      <a16:colId xmlns:a16="http://schemas.microsoft.com/office/drawing/2014/main" val="3763095934"/>
                    </a:ext>
                  </a:extLst>
                </a:gridCol>
              </a:tblGrid>
              <a:tr h="304309">
                <a:tc>
                  <a:txBody>
                    <a:bodyPr/>
                    <a:lstStyle/>
                    <a:p>
                      <a:pPr algn="ctr"/>
                      <a:r>
                        <a:rPr kumimoji="1" lang="ja-JP" altLang="en-US" sz="1400">
                          <a:latin typeface="BIZ UDPゴシック" panose="020B0400000000000000" pitchFamily="50" charset="-128"/>
                          <a:ea typeface="BIZ UDPゴシック" panose="020B0400000000000000" pitchFamily="50" charset="-128"/>
                        </a:rPr>
                        <a:t>基本戦略</a:t>
                      </a:r>
                    </a:p>
                  </a:txBody>
                  <a:tcPr/>
                </a:tc>
                <a:tc>
                  <a:txBody>
                    <a:bodyPr/>
                    <a:lstStyle/>
                    <a:p>
                      <a:pPr algn="ctr"/>
                      <a:r>
                        <a:rPr kumimoji="1" lang="ja-JP" altLang="en-US" sz="1400">
                          <a:latin typeface="BIZ UDPゴシック" panose="020B0400000000000000" pitchFamily="50" charset="-128"/>
                          <a:ea typeface="BIZ UDPゴシック" panose="020B0400000000000000" pitchFamily="50" charset="-128"/>
                        </a:rPr>
                        <a:t>主な取組み例</a:t>
                      </a:r>
                    </a:p>
                  </a:txBody>
                  <a:tcPr/>
                </a:tc>
                <a:extLst>
                  <a:ext uri="{0D108BD9-81ED-4DB2-BD59-A6C34878D82A}">
                    <a16:rowId xmlns:a16="http://schemas.microsoft.com/office/drawing/2014/main" val="3559823088"/>
                  </a:ext>
                </a:extLst>
              </a:tr>
              <a:tr h="304309">
                <a:tc>
                  <a:txBody>
                    <a:bodyPr/>
                    <a:lstStyle/>
                    <a:p>
                      <a:r>
                        <a:rPr kumimoji="1" lang="ja-JP" altLang="en-US" sz="1400">
                          <a:latin typeface="BIZ UDPゴシック" panose="020B0400000000000000" pitchFamily="50" charset="-128"/>
                          <a:ea typeface="BIZ UDPゴシック" panose="020B0400000000000000" pitchFamily="50" charset="-128"/>
                        </a:rPr>
                        <a:t>１　みどりの豊かな自然環境の保全・再生</a:t>
                      </a:r>
                    </a:p>
                  </a:txBody>
                  <a:tcPr/>
                </a:tc>
                <a:tc>
                  <a:txBody>
                    <a:bodyPr/>
                    <a:lstStyle/>
                    <a:p>
                      <a:r>
                        <a:rPr kumimoji="1" lang="ja-JP" altLang="en-US" sz="1400">
                          <a:latin typeface="BIZ UDPゴシック" panose="020B0400000000000000" pitchFamily="50" charset="-128"/>
                          <a:ea typeface="BIZ UDPゴシック" panose="020B0400000000000000" pitchFamily="50" charset="-128"/>
                        </a:rPr>
                        <a:t>府営公園・府民の森等の利用促進と適正な管理運営</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「共生の森」づくりの推進　等</a:t>
                      </a:r>
                    </a:p>
                  </a:txBody>
                  <a:tcPr/>
                </a:tc>
                <a:extLst>
                  <a:ext uri="{0D108BD9-81ED-4DB2-BD59-A6C34878D82A}">
                    <a16:rowId xmlns:a16="http://schemas.microsoft.com/office/drawing/2014/main" val="671637612"/>
                  </a:ext>
                </a:extLst>
              </a:tr>
              <a:tr h="304309">
                <a:tc>
                  <a:txBody>
                    <a:bodyPr/>
                    <a:lstStyle/>
                    <a:p>
                      <a:r>
                        <a:rPr kumimoji="1" lang="ja-JP" altLang="en-US" sz="1400">
                          <a:latin typeface="BIZ UDPゴシック" panose="020B0400000000000000" pitchFamily="50" charset="-128"/>
                          <a:ea typeface="BIZ UDPゴシック" panose="020B0400000000000000" pitchFamily="50" charset="-128"/>
                        </a:rPr>
                        <a:t>２　みどりの風を感じるネットワークの形成</a:t>
                      </a:r>
                    </a:p>
                  </a:txBody>
                  <a:tcPr/>
                </a:tc>
                <a:tc>
                  <a:txBody>
                    <a:bodyPr/>
                    <a:lstStyle/>
                    <a:p>
                      <a:r>
                        <a:rPr kumimoji="1" lang="ja-JP" altLang="en-US" sz="1400">
                          <a:latin typeface="BIZ UDPゴシック" panose="020B0400000000000000" pitchFamily="50" charset="-128"/>
                          <a:ea typeface="BIZ UDPゴシック" panose="020B0400000000000000" pitchFamily="50" charset="-128"/>
                        </a:rPr>
                        <a:t>水の都「大阪」の再生</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パークマネジメントの実践　等</a:t>
                      </a:r>
                    </a:p>
                  </a:txBody>
                  <a:tcPr/>
                </a:tc>
                <a:extLst>
                  <a:ext uri="{0D108BD9-81ED-4DB2-BD59-A6C34878D82A}">
                    <a16:rowId xmlns:a16="http://schemas.microsoft.com/office/drawing/2014/main" val="2750493713"/>
                  </a:ext>
                </a:extLst>
              </a:tr>
              <a:tr h="304309">
                <a:tc>
                  <a:txBody>
                    <a:bodyPr/>
                    <a:lstStyle/>
                    <a:p>
                      <a:r>
                        <a:rPr kumimoji="1" lang="ja-JP" altLang="en-US" sz="1400">
                          <a:latin typeface="BIZ UDPゴシック" panose="020B0400000000000000" pitchFamily="50" charset="-128"/>
                          <a:ea typeface="BIZ UDPゴシック" panose="020B0400000000000000" pitchFamily="50" charset="-128"/>
                        </a:rPr>
                        <a:t>３　街の中に多様なみどりを創出</a:t>
                      </a:r>
                    </a:p>
                  </a:txBody>
                  <a:tcPr/>
                </a:tc>
                <a:tc>
                  <a:txBody>
                    <a:bodyPr/>
                    <a:lstStyle/>
                    <a:p>
                      <a:r>
                        <a:rPr kumimoji="1" lang="ja-JP" altLang="en-US" sz="1400">
                          <a:latin typeface="BIZ UDPゴシック" panose="020B0400000000000000" pitchFamily="50" charset="-128"/>
                          <a:ea typeface="BIZ UDPゴシック" panose="020B0400000000000000" pitchFamily="50" charset="-128"/>
                        </a:rPr>
                        <a:t>公共施設（府有施設）の緑化推進</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建築物緑化促進制度の推進　等</a:t>
                      </a:r>
                    </a:p>
                  </a:txBody>
                  <a:tcPr/>
                </a:tc>
                <a:extLst>
                  <a:ext uri="{0D108BD9-81ED-4DB2-BD59-A6C34878D82A}">
                    <a16:rowId xmlns:a16="http://schemas.microsoft.com/office/drawing/2014/main" val="2866697295"/>
                  </a:ext>
                </a:extLst>
              </a:tr>
              <a:tr h="304309">
                <a:tc>
                  <a:txBody>
                    <a:bodyPr/>
                    <a:lstStyle/>
                    <a:p>
                      <a:r>
                        <a:rPr kumimoji="1" lang="ja-JP" altLang="en-US" sz="1400">
                          <a:latin typeface="BIZ UDPゴシック" panose="020B0400000000000000" pitchFamily="50" charset="-128"/>
                          <a:ea typeface="BIZ UDPゴシック" panose="020B0400000000000000" pitchFamily="50" charset="-128"/>
                        </a:rPr>
                        <a:t>４　みどりの行動の促進</a:t>
                      </a:r>
                    </a:p>
                  </a:txBody>
                  <a:tcPr/>
                </a:tc>
                <a:tc>
                  <a:txBody>
                    <a:bodyPr/>
                    <a:lstStyle/>
                    <a:p>
                      <a:r>
                        <a:rPr kumimoji="1" lang="ja-JP" altLang="en-US" sz="1400" dirty="0">
                          <a:latin typeface="BIZ UDPゴシック" panose="020B0400000000000000" pitchFamily="50" charset="-128"/>
                          <a:ea typeface="BIZ UDPゴシック" panose="020B0400000000000000" pitchFamily="50" charset="-128"/>
                        </a:rPr>
                        <a:t>校庭の芝生化</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みどりづくりを通じた地域交流の促進（例：緑化樹配付）　等</a:t>
                      </a:r>
                    </a:p>
                  </a:txBody>
                  <a:tcPr/>
                </a:tc>
                <a:extLst>
                  <a:ext uri="{0D108BD9-81ED-4DB2-BD59-A6C34878D82A}">
                    <a16:rowId xmlns:a16="http://schemas.microsoft.com/office/drawing/2014/main" val="3748654853"/>
                  </a:ext>
                </a:extLst>
              </a:tr>
            </a:tbl>
          </a:graphicData>
        </a:graphic>
      </p:graphicFrame>
      <p:sp>
        <p:nvSpPr>
          <p:cNvPr id="18" name="テキスト ボックス 17">
            <a:extLst>
              <a:ext uri="{FF2B5EF4-FFF2-40B4-BE49-F238E27FC236}">
                <a16:creationId xmlns:a16="http://schemas.microsoft.com/office/drawing/2014/main" id="{5221C39A-2CB0-36E6-3626-3783C581EA32}"/>
              </a:ext>
            </a:extLst>
          </p:cNvPr>
          <p:cNvSpPr txBox="1"/>
          <p:nvPr/>
        </p:nvSpPr>
        <p:spPr>
          <a:xfrm>
            <a:off x="5085235" y="779556"/>
            <a:ext cx="3254417" cy="307777"/>
          </a:xfrm>
          <a:prstGeom prst="rect">
            <a:avLst/>
          </a:prstGeom>
          <a:noFill/>
        </p:spPr>
        <p:txBody>
          <a:bodyPr wrap="none" rtlCol="0">
            <a:spAutoFit/>
          </a:bodyPr>
          <a:lstStyle/>
          <a:p>
            <a:r>
              <a:rPr kumimoji="1" lang="ja-JP" altLang="en-US" sz="1400">
                <a:solidFill>
                  <a:srgbClr val="002060"/>
                </a:solidFill>
                <a:latin typeface="BIZ UDPゴシック" panose="020B0400000000000000" pitchFamily="50" charset="-128"/>
                <a:ea typeface="BIZ UDPゴシック" panose="020B0400000000000000" pitchFamily="50" charset="-128"/>
              </a:rPr>
              <a:t>みどりの風を感じる大都市・大阪とはー</a:t>
            </a:r>
          </a:p>
        </p:txBody>
      </p:sp>
      <p:sp>
        <p:nvSpPr>
          <p:cNvPr id="12" name="タイトル 1">
            <a:extLst>
              <a:ext uri="{FF2B5EF4-FFF2-40B4-BE49-F238E27FC236}">
                <a16:creationId xmlns:a16="http://schemas.microsoft.com/office/drawing/2014/main" id="{A73C0925-EE50-47C3-A3B4-BB49A532983E}"/>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400" b="1">
                <a:solidFill>
                  <a:sysClr val="window" lastClr="FFFFFF"/>
                </a:solidFill>
                <a:latin typeface="BIZ UDPゴシック" panose="020B0400000000000000" pitchFamily="50" charset="-128"/>
                <a:ea typeface="BIZ UDPゴシック" panose="020B0400000000000000" pitchFamily="50" charset="-128"/>
              </a:rPr>
              <a:t>　現行</a:t>
            </a:r>
            <a:r>
              <a:rPr lang="zh-TW" altLang="en-US" sz="2400" b="1">
                <a:solidFill>
                  <a:sysClr val="window" lastClr="FFFFFF"/>
                </a:solidFill>
                <a:latin typeface="BIZ UDPゴシック" panose="020B0400000000000000" pitchFamily="50" charset="-128"/>
                <a:ea typeface="BIZ UDPゴシック" panose="020B0400000000000000" pitchFamily="50" charset="-128"/>
              </a:rPr>
              <a:t>計画</a:t>
            </a:r>
            <a:r>
              <a:rPr lang="ja-JP" altLang="en-US" sz="2400" b="1">
                <a:solidFill>
                  <a:sysClr val="window" lastClr="FFFFFF"/>
                </a:solidFill>
                <a:latin typeface="BIZ UDPゴシック" panose="020B0400000000000000" pitchFamily="50" charset="-128"/>
                <a:ea typeface="BIZ UDPゴシック" panose="020B0400000000000000" pitchFamily="50" charset="-128"/>
              </a:rPr>
              <a:t>の概要</a:t>
            </a:r>
          </a:p>
        </p:txBody>
      </p:sp>
      <p:sp>
        <p:nvSpPr>
          <p:cNvPr id="14" name="円/楕円 30">
            <a:extLst>
              <a:ext uri="{FF2B5EF4-FFF2-40B4-BE49-F238E27FC236}">
                <a16:creationId xmlns:a16="http://schemas.microsoft.com/office/drawing/2014/main" id="{49EB0C22-F5C5-4C88-9140-63097C25DF7A}"/>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2</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278966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E65E78D4-A293-48FA-8546-EE0A38B3DB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591" y="916841"/>
            <a:ext cx="5100420" cy="5935334"/>
          </a:xfrm>
          <a:prstGeom prst="rect">
            <a:avLst/>
          </a:prstGeom>
        </p:spPr>
      </p:pic>
      <p:sp>
        <p:nvSpPr>
          <p:cNvPr id="7" name="テキスト ボックス 32">
            <a:extLst>
              <a:ext uri="{FF2B5EF4-FFF2-40B4-BE49-F238E27FC236}">
                <a16:creationId xmlns:a16="http://schemas.microsoft.com/office/drawing/2014/main" id="{34D4D190-D60C-4DCB-8953-5A68E6064D30}"/>
              </a:ext>
            </a:extLst>
          </p:cNvPr>
          <p:cNvSpPr txBox="1"/>
          <p:nvPr/>
        </p:nvSpPr>
        <p:spPr>
          <a:xfrm>
            <a:off x="0" y="620688"/>
            <a:ext cx="2989921" cy="369332"/>
          </a:xfrm>
          <a:prstGeom prst="rect">
            <a:avLst/>
          </a:prstGeom>
          <a:noFill/>
        </p:spPr>
        <p:txBody>
          <a:bodyPr wrap="non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285750" indent="-285750" algn="ctr">
              <a:buFont typeface="Wingdings" panose="05000000000000000000" pitchFamily="2" charset="2"/>
              <a:buChar char="u"/>
            </a:pPr>
            <a:r>
              <a:rPr lang="ja-JP" altLang="en-US" sz="1800" b="1" u="sng">
                <a:latin typeface="BIZ UDPゴシック" panose="020B0400000000000000" pitchFamily="50" charset="-128"/>
                <a:ea typeface="BIZ UDPゴシック" panose="020B0400000000000000" pitchFamily="50" charset="-128"/>
              </a:rPr>
              <a:t>みどりが持つ多様な効果</a:t>
            </a:r>
            <a:endParaRPr lang="en-US" altLang="ja-JP" sz="1200" b="1" u="sng">
              <a:latin typeface="BIZ UDPゴシック" panose="020B0400000000000000" pitchFamily="50" charset="-128"/>
              <a:ea typeface="BIZ UDPゴシック" panose="020B0400000000000000" pitchFamily="50" charset="-128"/>
            </a:endParaRPr>
          </a:p>
        </p:txBody>
      </p:sp>
      <p:sp>
        <p:nvSpPr>
          <p:cNvPr id="9" name="タイトル 1">
            <a:extLst>
              <a:ext uri="{FF2B5EF4-FFF2-40B4-BE49-F238E27FC236}">
                <a16:creationId xmlns:a16="http://schemas.microsoft.com/office/drawing/2014/main" id="{FF297788-14AF-48E8-8157-3153BCD0ECB3}"/>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400" b="1">
                <a:solidFill>
                  <a:sysClr val="window" lastClr="FFFFFF"/>
                </a:solidFill>
                <a:latin typeface="BIZ UDPゴシック" panose="020B0400000000000000" pitchFamily="50" charset="-128"/>
                <a:ea typeface="BIZ UDPゴシック" panose="020B0400000000000000" pitchFamily="50" charset="-128"/>
              </a:rPr>
              <a:t>　現行</a:t>
            </a:r>
            <a:r>
              <a:rPr lang="zh-TW" altLang="en-US" sz="2400" b="1">
                <a:solidFill>
                  <a:sysClr val="window" lastClr="FFFFFF"/>
                </a:solidFill>
                <a:latin typeface="BIZ UDPゴシック" panose="020B0400000000000000" pitchFamily="50" charset="-128"/>
                <a:ea typeface="BIZ UDPゴシック" panose="020B0400000000000000" pitchFamily="50" charset="-128"/>
              </a:rPr>
              <a:t>計画</a:t>
            </a:r>
            <a:r>
              <a:rPr lang="ja-JP" altLang="en-US" sz="2400" b="1">
                <a:solidFill>
                  <a:sysClr val="window" lastClr="FFFFFF"/>
                </a:solidFill>
                <a:latin typeface="BIZ UDPゴシック" panose="020B0400000000000000" pitchFamily="50" charset="-128"/>
                <a:ea typeface="BIZ UDPゴシック" panose="020B0400000000000000" pitchFamily="50" charset="-128"/>
              </a:rPr>
              <a:t>の概要</a:t>
            </a:r>
          </a:p>
        </p:txBody>
      </p:sp>
      <p:sp>
        <p:nvSpPr>
          <p:cNvPr id="10" name="円/楕円 30">
            <a:extLst>
              <a:ext uri="{FF2B5EF4-FFF2-40B4-BE49-F238E27FC236}">
                <a16:creationId xmlns:a16="http://schemas.microsoft.com/office/drawing/2014/main" id="{4A80A917-D32D-4060-A038-83892B441B6D}"/>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3</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24D3BE4C-0169-49D6-8C09-98BABEA68AA8}"/>
              </a:ext>
            </a:extLst>
          </p:cNvPr>
          <p:cNvSpPr txBox="1"/>
          <p:nvPr/>
        </p:nvSpPr>
        <p:spPr>
          <a:xfrm>
            <a:off x="5958640" y="3429000"/>
            <a:ext cx="3481823" cy="688256"/>
          </a:xfrm>
          <a:prstGeom prst="rect">
            <a:avLst/>
          </a:prstGeom>
          <a:solidFill>
            <a:srgbClr val="FFFF99"/>
          </a:solidFill>
          <a:ln w="28575">
            <a:solidFill>
              <a:schemeClr val="accent2"/>
            </a:solidFill>
            <a:prstDash val="sysDash"/>
          </a:ln>
        </p:spPr>
        <p:txBody>
          <a:bodyPr wrap="none" lIns="108000" tIns="36000" rIns="108000" bIns="36000" rtlCol="0">
            <a:spAutoFit/>
          </a:bodyPr>
          <a:lstStyle/>
          <a:p>
            <a:r>
              <a:rPr kumimoji="1" lang="ja-JP" altLang="en-US" sz="2000" b="1">
                <a:solidFill>
                  <a:srgbClr val="0000CC"/>
                </a:solidFill>
                <a:latin typeface="BIZ UDPゴシック" panose="020B0400000000000000" pitchFamily="50" charset="-128"/>
                <a:ea typeface="BIZ UDPゴシック" panose="020B0400000000000000" pitchFamily="50" charset="-128"/>
              </a:rPr>
              <a:t>➡暮らしを支える様々な効果</a:t>
            </a:r>
            <a:endParaRPr kumimoji="1" lang="en-US" altLang="ja-JP" sz="2000" b="1">
              <a:solidFill>
                <a:srgbClr val="0000CC"/>
              </a:solidFill>
              <a:latin typeface="BIZ UDPゴシック" panose="020B0400000000000000" pitchFamily="50" charset="-128"/>
              <a:ea typeface="BIZ UDPゴシック" panose="020B0400000000000000" pitchFamily="50" charset="-128"/>
            </a:endParaRPr>
          </a:p>
          <a:p>
            <a:r>
              <a:rPr kumimoji="1" lang="ja-JP" altLang="en-US" sz="2000" b="1">
                <a:solidFill>
                  <a:srgbClr val="0000CC"/>
                </a:solidFill>
                <a:latin typeface="BIZ UDPゴシック" panose="020B0400000000000000" pitchFamily="50" charset="-128"/>
                <a:ea typeface="BIZ UDPゴシック" panose="020B0400000000000000" pitchFamily="50" charset="-128"/>
              </a:rPr>
              <a:t>➡中でも、媒体効果に着目</a:t>
            </a:r>
            <a:endParaRPr kumimoji="1" lang="en-US" altLang="ja-JP" sz="2000" b="1">
              <a:solidFill>
                <a:srgbClr val="0000CC"/>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62872A21-597E-46AD-9E43-6A48688CD2E5}"/>
              </a:ext>
            </a:extLst>
          </p:cNvPr>
          <p:cNvSpPr txBox="1"/>
          <p:nvPr/>
        </p:nvSpPr>
        <p:spPr>
          <a:xfrm>
            <a:off x="5961112" y="2204864"/>
            <a:ext cx="3476881" cy="954107"/>
          </a:xfrm>
          <a:prstGeom prst="rect">
            <a:avLst/>
          </a:prstGeom>
          <a:noFill/>
          <a:ln>
            <a:solidFill>
              <a:schemeClr val="accent6">
                <a:lumMod val="60000"/>
                <a:lumOff val="40000"/>
              </a:schemeClr>
            </a:solidFill>
            <a:prstDash val="sysDash"/>
          </a:ln>
        </p:spPr>
        <p:txBody>
          <a:bodyPr wrap="square" rtlCol="0">
            <a:spAutoFit/>
          </a:bodyPr>
          <a:lstStyle/>
          <a:p>
            <a:r>
              <a:rPr kumimoji="1" lang="ja-JP" altLang="en-US" sz="1400" b="1" u="sng">
                <a:latin typeface="BIZ UDPゴシック" panose="020B0400000000000000" pitchFamily="50" charset="-128"/>
                <a:ea typeface="BIZ UDPゴシック" panose="020B0400000000000000" pitchFamily="50" charset="-128"/>
              </a:rPr>
              <a:t>対象とするみどり</a:t>
            </a:r>
            <a:endParaRPr kumimoji="1" lang="en-US" altLang="ja-JP" sz="1400" b="1" u="sng">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周辺山系の森林、都市の樹林・樹木・草花、公園、農地に加え、これらと一体となった水辺・オープンスペースなど</a:t>
            </a:r>
          </a:p>
        </p:txBody>
      </p:sp>
    </p:spTree>
    <p:extLst>
      <p:ext uri="{BB962C8B-B14F-4D97-AF65-F5344CB8AC3E}">
        <p14:creationId xmlns:p14="http://schemas.microsoft.com/office/powerpoint/2010/main" val="205607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9B4350-D02F-188D-C390-C4FA248C25D3}"/>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400" b="1">
                <a:solidFill>
                  <a:sysClr val="window" lastClr="FFFFFF"/>
                </a:solidFill>
                <a:latin typeface="BIZ UDPゴシック" panose="020B0400000000000000" pitchFamily="50" charset="-128"/>
                <a:ea typeface="BIZ UDPゴシック" panose="020B0400000000000000" pitchFamily="50" charset="-128"/>
              </a:rPr>
              <a:t>　 現行</a:t>
            </a:r>
            <a:r>
              <a:rPr lang="zh-TW" altLang="en-US" sz="2400" b="1">
                <a:solidFill>
                  <a:sysClr val="window" lastClr="FFFFFF"/>
                </a:solidFill>
                <a:latin typeface="BIZ UDPゴシック" panose="020B0400000000000000" pitchFamily="50" charset="-128"/>
                <a:ea typeface="BIZ UDPゴシック" panose="020B0400000000000000" pitchFamily="50" charset="-128"/>
              </a:rPr>
              <a:t>計画</a:t>
            </a:r>
            <a:r>
              <a:rPr lang="ja-JP" altLang="en-US" sz="2400" b="1">
                <a:solidFill>
                  <a:sysClr val="window" lastClr="FFFFFF"/>
                </a:solidFill>
                <a:latin typeface="BIZ UDPゴシック" panose="020B0400000000000000" pitchFamily="50" charset="-128"/>
                <a:ea typeface="BIZ UDPゴシック" panose="020B0400000000000000" pitchFamily="50" charset="-128"/>
              </a:rPr>
              <a:t>の進捗状況</a:t>
            </a:r>
          </a:p>
        </p:txBody>
      </p:sp>
      <p:sp>
        <p:nvSpPr>
          <p:cNvPr id="5" name="テキスト ボックス 29">
            <a:extLst>
              <a:ext uri="{FF2B5EF4-FFF2-40B4-BE49-F238E27FC236}">
                <a16:creationId xmlns:a16="http://schemas.microsoft.com/office/drawing/2014/main" id="{49B4D6CF-3B1D-028A-18CD-A24E9DA0209C}"/>
              </a:ext>
            </a:extLst>
          </p:cNvPr>
          <p:cNvSpPr txBox="1"/>
          <p:nvPr/>
        </p:nvSpPr>
        <p:spPr>
          <a:xfrm>
            <a:off x="1195472" y="693443"/>
            <a:ext cx="1453411" cy="400110"/>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r>
              <a:rPr lang="ja-JP" altLang="en-US" sz="2000" b="1" dirty="0">
                <a:latin typeface="BIZ UDPゴシック" panose="020B0400000000000000" pitchFamily="50" charset="-128"/>
                <a:ea typeface="BIZ UDPゴシック" panose="020B0400000000000000" pitchFamily="50" charset="-128"/>
              </a:rPr>
              <a:t>緑</a:t>
            </a:r>
            <a:r>
              <a:rPr kumimoji="1" lang="ja-JP" altLang="en-US" sz="2000" b="1" dirty="0">
                <a:latin typeface="BIZ UDPゴシック" panose="020B0400000000000000" pitchFamily="50" charset="-128"/>
                <a:ea typeface="BIZ UDPゴシック" panose="020B0400000000000000" pitchFamily="50" charset="-128"/>
              </a:rPr>
              <a:t>地の確保</a:t>
            </a:r>
            <a:endParaRPr kumimoji="1" lang="en-US" altLang="ja-JP" sz="1600" dirty="0">
              <a:latin typeface="BIZ UDPゴシック" panose="020B0400000000000000" pitchFamily="50" charset="-128"/>
              <a:ea typeface="BIZ UDPゴシック" panose="020B0400000000000000" pitchFamily="50" charset="-128"/>
            </a:endParaRPr>
          </a:p>
        </p:txBody>
      </p:sp>
      <p:graphicFrame>
        <p:nvGraphicFramePr>
          <p:cNvPr id="18" name="表 17">
            <a:extLst>
              <a:ext uri="{FF2B5EF4-FFF2-40B4-BE49-F238E27FC236}">
                <a16:creationId xmlns:a16="http://schemas.microsoft.com/office/drawing/2014/main" id="{AC5F0339-0EBA-8CB9-2D40-12F6BB3081EB}"/>
              </a:ext>
            </a:extLst>
          </p:cNvPr>
          <p:cNvGraphicFramePr>
            <a:graphicFrameLocks noGrp="1"/>
          </p:cNvGraphicFramePr>
          <p:nvPr>
            <p:extLst>
              <p:ext uri="{D42A27DB-BD31-4B8C-83A1-F6EECF244321}">
                <p14:modId xmlns:p14="http://schemas.microsoft.com/office/powerpoint/2010/main" val="4058715615"/>
              </p:ext>
            </p:extLst>
          </p:nvPr>
        </p:nvGraphicFramePr>
        <p:xfrm>
          <a:off x="596516" y="3404225"/>
          <a:ext cx="8712969" cy="3108960"/>
        </p:xfrm>
        <a:graphic>
          <a:graphicData uri="http://schemas.openxmlformats.org/drawingml/2006/table">
            <a:tbl>
              <a:tblPr firstRow="1" bandRow="1">
                <a:tableStyleId>{93296810-A885-4BE3-A3E7-6D5BEEA58F35}</a:tableStyleId>
              </a:tblPr>
              <a:tblGrid>
                <a:gridCol w="1136267">
                  <a:extLst>
                    <a:ext uri="{9D8B030D-6E8A-4147-A177-3AD203B41FA5}">
                      <a16:colId xmlns:a16="http://schemas.microsoft.com/office/drawing/2014/main" val="3572995319"/>
                    </a:ext>
                  </a:extLst>
                </a:gridCol>
                <a:gridCol w="1336783">
                  <a:extLst>
                    <a:ext uri="{9D8B030D-6E8A-4147-A177-3AD203B41FA5}">
                      <a16:colId xmlns:a16="http://schemas.microsoft.com/office/drawing/2014/main" val="3252777280"/>
                    </a:ext>
                  </a:extLst>
                </a:gridCol>
                <a:gridCol w="1269944">
                  <a:extLst>
                    <a:ext uri="{9D8B030D-6E8A-4147-A177-3AD203B41FA5}">
                      <a16:colId xmlns:a16="http://schemas.microsoft.com/office/drawing/2014/main" val="937911456"/>
                    </a:ext>
                  </a:extLst>
                </a:gridCol>
                <a:gridCol w="1336783">
                  <a:extLst>
                    <a:ext uri="{9D8B030D-6E8A-4147-A177-3AD203B41FA5}">
                      <a16:colId xmlns:a16="http://schemas.microsoft.com/office/drawing/2014/main" val="43878349"/>
                    </a:ext>
                  </a:extLst>
                </a:gridCol>
                <a:gridCol w="1336783">
                  <a:extLst>
                    <a:ext uri="{9D8B030D-6E8A-4147-A177-3AD203B41FA5}">
                      <a16:colId xmlns:a16="http://schemas.microsoft.com/office/drawing/2014/main" val="1441217098"/>
                    </a:ext>
                  </a:extLst>
                </a:gridCol>
                <a:gridCol w="2296409">
                  <a:extLst>
                    <a:ext uri="{9D8B030D-6E8A-4147-A177-3AD203B41FA5}">
                      <a16:colId xmlns:a16="http://schemas.microsoft.com/office/drawing/2014/main" val="3899008525"/>
                    </a:ext>
                  </a:extLst>
                </a:gridCol>
              </a:tblGrid>
              <a:tr h="254810">
                <a:tc gridSpan="2">
                  <a:txBody>
                    <a:bodyPr/>
                    <a:lstStyle/>
                    <a:p>
                      <a:pPr algn="ctr"/>
                      <a:r>
                        <a:rPr kumimoji="1" lang="ja-JP" altLang="en-US" sz="1200">
                          <a:latin typeface="BIZ UDPゴシック" panose="020B0400000000000000" pitchFamily="50" charset="-128"/>
                          <a:ea typeface="BIZ UDPゴシック" panose="020B0400000000000000" pitchFamily="50" charset="-128"/>
                        </a:rPr>
                        <a:t>年度</a:t>
                      </a:r>
                    </a:p>
                  </a:txBody>
                  <a:tcPr/>
                </a:tc>
                <a:tc hMerge="1">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a:latin typeface="BIZ UDPゴシック" panose="020B0400000000000000" pitchFamily="50" charset="-128"/>
                          <a:ea typeface="BIZ UDPゴシック" panose="020B0400000000000000" pitchFamily="50" charset="-128"/>
                        </a:rPr>
                        <a:t>２０１３年度</a:t>
                      </a:r>
                    </a:p>
                  </a:txBody>
                  <a:tcPr/>
                </a:tc>
                <a:tc>
                  <a:txBody>
                    <a:bodyPr/>
                    <a:lstStyle/>
                    <a:p>
                      <a:pPr algn="ctr"/>
                      <a:r>
                        <a:rPr kumimoji="1" lang="ja-JP" altLang="en-US" sz="1200">
                          <a:latin typeface="BIZ UDPゴシック" panose="020B0400000000000000" pitchFamily="50" charset="-128"/>
                          <a:ea typeface="BIZ UDPゴシック" panose="020B0400000000000000" pitchFamily="50" charset="-128"/>
                        </a:rPr>
                        <a:t>２０２２年度</a:t>
                      </a:r>
                    </a:p>
                  </a:txBody>
                  <a:tcPr/>
                </a:tc>
                <a:tc>
                  <a:txBody>
                    <a:bodyPr/>
                    <a:lstStyle/>
                    <a:p>
                      <a:pPr algn="ctr"/>
                      <a:r>
                        <a:rPr kumimoji="1" lang="ja-JP" altLang="en-US" sz="1200">
                          <a:latin typeface="BIZ UDPゴシック" panose="020B0400000000000000" pitchFamily="50" charset="-128"/>
                          <a:ea typeface="BIZ UDPゴシック" panose="020B0400000000000000" pitchFamily="50" charset="-128"/>
                        </a:rPr>
                        <a:t>増減</a:t>
                      </a:r>
                    </a:p>
                  </a:txBody>
                  <a:tcPr/>
                </a:tc>
                <a:tc>
                  <a:txBody>
                    <a:bodyPr/>
                    <a:lstStyle/>
                    <a:p>
                      <a:pPr algn="ctr"/>
                      <a:r>
                        <a:rPr kumimoji="1" lang="ja-JP" altLang="en-US" sz="1200">
                          <a:latin typeface="BIZ UDPゴシック" panose="020B0400000000000000" pitchFamily="50" charset="-128"/>
                          <a:ea typeface="BIZ UDPゴシック" panose="020B0400000000000000" pitchFamily="50" charset="-128"/>
                        </a:rPr>
                        <a:t>主な施設等</a:t>
                      </a:r>
                    </a:p>
                  </a:txBody>
                  <a:tcPr/>
                </a:tc>
                <a:extLst>
                  <a:ext uri="{0D108BD9-81ED-4DB2-BD59-A6C34878D82A}">
                    <a16:rowId xmlns:a16="http://schemas.microsoft.com/office/drawing/2014/main" val="2169524867"/>
                  </a:ext>
                </a:extLst>
              </a:tr>
              <a:tr h="254810">
                <a:tc rowSpan="2">
                  <a:txBody>
                    <a:bodyPr/>
                    <a:lstStyle/>
                    <a:p>
                      <a:r>
                        <a:rPr kumimoji="1" lang="ja-JP" altLang="en-US" sz="1200">
                          <a:latin typeface="BIZ UDPゴシック" panose="020B0400000000000000" pitchFamily="50" charset="-128"/>
                          <a:ea typeface="BIZ UDPゴシック" panose="020B0400000000000000" pitchFamily="50" charset="-128"/>
                        </a:rPr>
                        <a:t>施設緑地</a:t>
                      </a: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都市公園</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4,616</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５，１４６</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529</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spc="-120" baseline="0">
                          <a:latin typeface="BIZ UDPゴシック" panose="020B0400000000000000" pitchFamily="50" charset="-128"/>
                          <a:ea typeface="BIZ UDPゴシック" panose="020B0400000000000000" pitchFamily="50" charset="-128"/>
                        </a:rPr>
                        <a:t>国営公園、府域公園、市町村公園等</a:t>
                      </a:r>
                    </a:p>
                  </a:txBody>
                  <a:tcPr/>
                </a:tc>
                <a:extLst>
                  <a:ext uri="{0D108BD9-81ED-4DB2-BD59-A6C34878D82A}">
                    <a16:rowId xmlns:a16="http://schemas.microsoft.com/office/drawing/2014/main" val="4280448068"/>
                  </a:ext>
                </a:extLst>
              </a:tr>
              <a:tr h="254810">
                <a:tc vMerge="1">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都市公園以外</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1,011</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１，３５８</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346</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港湾緑地等</a:t>
                      </a:r>
                    </a:p>
                  </a:txBody>
                  <a:tcPr/>
                </a:tc>
                <a:extLst>
                  <a:ext uri="{0D108BD9-81ED-4DB2-BD59-A6C34878D82A}">
                    <a16:rowId xmlns:a16="http://schemas.microsoft.com/office/drawing/2014/main" val="2225562006"/>
                  </a:ext>
                </a:extLst>
              </a:tr>
              <a:tr h="424683">
                <a:tc rowSpan="4">
                  <a:txBody>
                    <a:bodyPr/>
                    <a:lstStyle/>
                    <a:p>
                      <a:r>
                        <a:rPr kumimoji="1" lang="ja-JP" altLang="en-US" sz="1200">
                          <a:latin typeface="BIZ UDPゴシック" panose="020B0400000000000000" pitchFamily="50" charset="-128"/>
                          <a:ea typeface="BIZ UDPゴシック" panose="020B0400000000000000" pitchFamily="50" charset="-128"/>
                        </a:rPr>
                        <a:t>地域制緑地</a:t>
                      </a:r>
                    </a:p>
                  </a:txBody>
                  <a:tcPr>
                    <a:solidFill>
                      <a:srgbClr val="EBF1E9"/>
                    </a:solidFill>
                  </a:tcPr>
                </a:tc>
                <a:tc>
                  <a:txBody>
                    <a:bodyPr/>
                    <a:lstStyle/>
                    <a:p>
                      <a:r>
                        <a:rPr kumimoji="1" lang="ja-JP" altLang="en-US" sz="1200">
                          <a:latin typeface="BIZ UDPゴシック" panose="020B0400000000000000" pitchFamily="50" charset="-128"/>
                          <a:ea typeface="BIZ UDPゴシック" panose="020B0400000000000000" pitchFamily="50" charset="-128"/>
                        </a:rPr>
                        <a:t>森林</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57,657</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５５</a:t>
                      </a:r>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０４８</a:t>
                      </a: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a:t>
                      </a:r>
                      <a:r>
                        <a:rPr kumimoji="1" lang="en-US" altLang="ja-JP" sz="1200">
                          <a:latin typeface="BIZ UDPゴシック" panose="020B0400000000000000" pitchFamily="50" charset="-128"/>
                          <a:ea typeface="BIZ UDPゴシック" panose="020B0400000000000000" pitchFamily="50" charset="-128"/>
                        </a:rPr>
                        <a:t>2,609</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近郊緑地保全区域、</a:t>
                      </a: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200">
                          <a:latin typeface="BIZ UDPゴシック" panose="020B0400000000000000" pitchFamily="50" charset="-128"/>
                          <a:ea typeface="BIZ UDPゴシック" panose="020B0400000000000000" pitchFamily="50" charset="-128"/>
                        </a:rPr>
                        <a:t>自然公園・保安林区域等</a:t>
                      </a:r>
                    </a:p>
                  </a:txBody>
                  <a:tcPr/>
                </a:tc>
                <a:extLst>
                  <a:ext uri="{0D108BD9-81ED-4DB2-BD59-A6C34878D82A}">
                    <a16:rowId xmlns:a16="http://schemas.microsoft.com/office/drawing/2014/main" val="340602190"/>
                  </a:ext>
                </a:extLst>
              </a:tr>
              <a:tr h="254810">
                <a:tc vMerge="1">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農空間</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11,451</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１１，３７４</a:t>
                      </a: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▲７７</a:t>
                      </a: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生産緑地、農用地区域等</a:t>
                      </a:r>
                    </a:p>
                  </a:txBody>
                  <a:tcPr/>
                </a:tc>
                <a:extLst>
                  <a:ext uri="{0D108BD9-81ED-4DB2-BD59-A6C34878D82A}">
                    <a16:rowId xmlns:a16="http://schemas.microsoft.com/office/drawing/2014/main" val="928171063"/>
                  </a:ext>
                </a:extLst>
              </a:tr>
              <a:tr h="424683">
                <a:tc vMerge="1">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公共施設</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1,540</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1,930</a:t>
                      </a: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３９０</a:t>
                      </a: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河川緑地、府有施設緑化、</a:t>
                      </a:r>
                      <a:endParaRPr kumimoji="1" lang="en-US" altLang="ja-JP" sz="1200">
                        <a:latin typeface="BIZ UDPゴシック" panose="020B0400000000000000" pitchFamily="50" charset="-128"/>
                        <a:ea typeface="BIZ UDPゴシック" panose="020B0400000000000000" pitchFamily="50" charset="-128"/>
                      </a:endParaRPr>
                    </a:p>
                    <a:p>
                      <a:r>
                        <a:rPr kumimoji="1" lang="ja-JP" altLang="en-US" sz="1200">
                          <a:latin typeface="BIZ UDPゴシック" panose="020B0400000000000000" pitchFamily="50" charset="-128"/>
                          <a:ea typeface="BIZ UDPゴシック" panose="020B0400000000000000" pitchFamily="50" charset="-128"/>
                        </a:rPr>
                        <a:t>校庭の芝生化等</a:t>
                      </a:r>
                    </a:p>
                  </a:txBody>
                  <a:tcPr/>
                </a:tc>
                <a:extLst>
                  <a:ext uri="{0D108BD9-81ED-4DB2-BD59-A6C34878D82A}">
                    <a16:rowId xmlns:a16="http://schemas.microsoft.com/office/drawing/2014/main" val="1780771723"/>
                  </a:ext>
                </a:extLst>
              </a:tr>
              <a:tr h="254810">
                <a:tc vMerge="1">
                  <a:txBody>
                    <a:bodyPr/>
                    <a:lstStyle/>
                    <a:p>
                      <a:endParaRPr kumimoji="1" lang="ja-JP" altLang="en-US" sz="16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その他</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1,420</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3,584</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2,164</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r>
                        <a:rPr kumimoji="1" lang="ja-JP" altLang="en-US" sz="1200">
                          <a:latin typeface="BIZ UDPゴシック" panose="020B0400000000000000" pitchFamily="50" charset="-128"/>
                          <a:ea typeface="BIZ UDPゴシック" panose="020B0400000000000000" pitchFamily="50" charset="-128"/>
                        </a:rPr>
                        <a:t>民間施設（緑化義務）等</a:t>
                      </a:r>
                    </a:p>
                  </a:txBody>
                  <a:tcPr/>
                </a:tc>
                <a:extLst>
                  <a:ext uri="{0D108BD9-81ED-4DB2-BD59-A6C34878D82A}">
                    <a16:rowId xmlns:a16="http://schemas.microsoft.com/office/drawing/2014/main" val="1925257701"/>
                  </a:ext>
                </a:extLst>
              </a:tr>
              <a:tr h="254810">
                <a:tc gridSpan="2">
                  <a:txBody>
                    <a:bodyPr/>
                    <a:lstStyle/>
                    <a:p>
                      <a:pPr algn="r"/>
                      <a:r>
                        <a:rPr kumimoji="1" lang="ja-JP" altLang="en-US" sz="1200">
                          <a:latin typeface="BIZ UDPゴシック" panose="020B0400000000000000" pitchFamily="50" charset="-128"/>
                          <a:ea typeface="BIZ UDPゴシック" panose="020B0400000000000000" pitchFamily="50" charset="-128"/>
                        </a:rPr>
                        <a:t>重複控除</a:t>
                      </a:r>
                    </a:p>
                  </a:txBody>
                  <a:tcPr/>
                </a:tc>
                <a:tc hMerge="1">
                  <a:txBody>
                    <a:bodyPr/>
                    <a:lstStyle/>
                    <a:p>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732</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20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892607476"/>
                  </a:ext>
                </a:extLst>
              </a:tr>
              <a:tr h="254810">
                <a:tc gridSpan="2">
                  <a:txBody>
                    <a:bodyPr/>
                    <a:lstStyle/>
                    <a:p>
                      <a:pPr algn="r"/>
                      <a:r>
                        <a:rPr kumimoji="1" lang="ja-JP" altLang="en-US" sz="1200">
                          <a:latin typeface="BIZ UDPゴシック" panose="020B0400000000000000" pitchFamily="50" charset="-128"/>
                          <a:ea typeface="BIZ UDPゴシック" panose="020B0400000000000000" pitchFamily="50" charset="-128"/>
                        </a:rPr>
                        <a:t>計</a:t>
                      </a:r>
                    </a:p>
                  </a:txBody>
                  <a:tcPr/>
                </a:tc>
                <a:tc hMerge="1">
                  <a:txBody>
                    <a:bodyPr/>
                    <a:lstStyle/>
                    <a:p>
                      <a:endParaRPr/>
                    </a:p>
                  </a:txBody>
                  <a:tcPr/>
                </a:tc>
                <a:tc>
                  <a:txBody>
                    <a:bodyPr/>
                    <a:lstStyle/>
                    <a:p>
                      <a:pPr algn="r"/>
                      <a:r>
                        <a:rPr kumimoji="1" lang="ja-JP" altLang="en-US" sz="1200">
                          <a:latin typeface="BIZ UDPゴシック" panose="020B0400000000000000" pitchFamily="50" charset="-128"/>
                          <a:ea typeface="BIZ UDPゴシック" panose="020B0400000000000000" pitchFamily="50" charset="-128"/>
                        </a:rPr>
                        <a:t>７７，６９６</a:t>
                      </a: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77,707</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20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1404123042"/>
                  </a:ext>
                </a:extLst>
              </a:tr>
              <a:tr h="254810">
                <a:tc gridSpan="2">
                  <a:txBody>
                    <a:bodyPr/>
                    <a:lstStyle/>
                    <a:p>
                      <a:pPr algn="r"/>
                      <a:r>
                        <a:rPr kumimoji="1" lang="ja-JP" altLang="en-US" sz="1200">
                          <a:latin typeface="BIZ UDPゴシック" panose="020B0400000000000000" pitchFamily="50" charset="-128"/>
                          <a:ea typeface="BIZ UDPゴシック" panose="020B0400000000000000" pitchFamily="50" charset="-128"/>
                        </a:rPr>
                        <a:t>府面積</a:t>
                      </a:r>
                    </a:p>
                  </a:txBody>
                  <a:tcPr/>
                </a:tc>
                <a:tc hMerge="1">
                  <a:txBody>
                    <a:bodyPr/>
                    <a:lstStyle/>
                    <a:p>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190,142</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r>
                        <a:rPr kumimoji="1" lang="en-US" altLang="ja-JP" sz="1200">
                          <a:latin typeface="BIZ UDPゴシック" panose="020B0400000000000000" pitchFamily="50" charset="-128"/>
                          <a:ea typeface="BIZ UDPゴシック" panose="020B0400000000000000" pitchFamily="50" charset="-128"/>
                        </a:rPr>
                        <a:t>190,534</a:t>
                      </a: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pPr algn="r"/>
                      <a:endParaRPr kumimoji="1" lang="ja-JP" altLang="en-US" sz="1200">
                        <a:latin typeface="BIZ UDPゴシック" panose="020B0400000000000000" pitchFamily="50" charset="-128"/>
                        <a:ea typeface="BIZ UDPゴシック" panose="020B0400000000000000" pitchFamily="50" charset="-128"/>
                      </a:endParaRPr>
                    </a:p>
                  </a:txBody>
                  <a:tcPr/>
                </a:tc>
                <a:tc>
                  <a:txBody>
                    <a:bodyPr/>
                    <a:lstStyle/>
                    <a:p>
                      <a:endParaRPr kumimoji="1" lang="ja-JP" altLang="en-US" sz="1200" dirty="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3810110000"/>
                  </a:ext>
                </a:extLst>
              </a:tr>
            </a:tbl>
          </a:graphicData>
        </a:graphic>
      </p:graphicFrame>
      <p:sp>
        <p:nvSpPr>
          <p:cNvPr id="19" name="テキスト ボックス 18">
            <a:extLst>
              <a:ext uri="{FF2B5EF4-FFF2-40B4-BE49-F238E27FC236}">
                <a16:creationId xmlns:a16="http://schemas.microsoft.com/office/drawing/2014/main" id="{19DBDD1E-FD22-BCA9-458B-1C5E889D1146}"/>
              </a:ext>
            </a:extLst>
          </p:cNvPr>
          <p:cNvSpPr txBox="1"/>
          <p:nvPr/>
        </p:nvSpPr>
        <p:spPr>
          <a:xfrm>
            <a:off x="8533310" y="3156571"/>
            <a:ext cx="776175" cy="276999"/>
          </a:xfrm>
          <a:prstGeom prst="rect">
            <a:avLst/>
          </a:prstGeom>
          <a:noFill/>
        </p:spPr>
        <p:txBody>
          <a:bodyPr wrap="none" rtlCol="0">
            <a:spAutoFit/>
          </a:bodyPr>
          <a:lstStyle/>
          <a:p>
            <a:r>
              <a:rPr kumimoji="1" lang="ja-JP" altLang="en-US" sz="1200">
                <a:latin typeface="BIZ UDPゴシック" panose="020B0400000000000000" pitchFamily="50" charset="-128"/>
                <a:ea typeface="BIZ UDPゴシック" panose="020B0400000000000000" pitchFamily="50" charset="-128"/>
              </a:rPr>
              <a:t>単位：</a:t>
            </a:r>
            <a:r>
              <a:rPr kumimoji="1" lang="en-US" altLang="ja-JP" sz="1200">
                <a:latin typeface="BIZ UDPゴシック" panose="020B0400000000000000" pitchFamily="50" charset="-128"/>
                <a:ea typeface="BIZ UDPゴシック" panose="020B0400000000000000" pitchFamily="50" charset="-128"/>
              </a:rPr>
              <a:t>ha</a:t>
            </a:r>
            <a:endParaRPr kumimoji="1" lang="ja-JP" altLang="en-US" sz="1200">
              <a:latin typeface="BIZ UDPゴシック" panose="020B0400000000000000" pitchFamily="50" charset="-128"/>
              <a:ea typeface="BIZ UDPゴシック" panose="020B0400000000000000" pitchFamily="50" charset="-128"/>
            </a:endParaRPr>
          </a:p>
        </p:txBody>
      </p:sp>
      <p:sp>
        <p:nvSpPr>
          <p:cNvPr id="3" name="テキスト ボックス 29">
            <a:extLst>
              <a:ext uri="{FF2B5EF4-FFF2-40B4-BE49-F238E27FC236}">
                <a16:creationId xmlns:a16="http://schemas.microsoft.com/office/drawing/2014/main" id="{3E06959F-54F0-09A4-C5A0-B9EC535C9229}"/>
              </a:ext>
            </a:extLst>
          </p:cNvPr>
          <p:cNvSpPr txBox="1"/>
          <p:nvPr/>
        </p:nvSpPr>
        <p:spPr>
          <a:xfrm>
            <a:off x="1206603" y="1056884"/>
            <a:ext cx="3672408" cy="276999"/>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a:spcBef>
                <a:spcPts val="600"/>
              </a:spcBef>
            </a:pPr>
            <a:r>
              <a:rPr lang="en-US" altLang="ja-JP"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緑地：</a:t>
            </a:r>
            <a:r>
              <a:rPr kumimoji="1" lang="ja-JP" altLang="en-US" sz="1200" dirty="0">
                <a:latin typeface="BIZ UDPゴシック" panose="020B0400000000000000" pitchFamily="50" charset="-128"/>
                <a:ea typeface="BIZ UDPゴシック" panose="020B0400000000000000" pitchFamily="50" charset="-128"/>
              </a:rPr>
              <a:t>担保性があるもの</a:t>
            </a: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施設緑地、地域制緑地</a:t>
            </a:r>
            <a:r>
              <a:rPr kumimoji="1" lang="en-US" altLang="ja-JP" sz="1200" dirty="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2" name="テキスト ボックス 29">
            <a:extLst>
              <a:ext uri="{FF2B5EF4-FFF2-40B4-BE49-F238E27FC236}">
                <a16:creationId xmlns:a16="http://schemas.microsoft.com/office/drawing/2014/main" id="{006D3B08-A925-4709-A039-F5153DEE6B51}"/>
              </a:ext>
            </a:extLst>
          </p:cNvPr>
          <p:cNvSpPr txBox="1"/>
          <p:nvPr/>
        </p:nvSpPr>
        <p:spPr>
          <a:xfrm>
            <a:off x="5705325" y="708832"/>
            <a:ext cx="2889670" cy="369332"/>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r>
              <a:rPr kumimoji="1" lang="en-US" altLang="ja-JP" sz="1800" b="1" dirty="0">
                <a:solidFill>
                  <a:srgbClr val="FF0000"/>
                </a:solidFill>
                <a:latin typeface="BIZ UDPゴシック" panose="020B0400000000000000" pitchFamily="50" charset="-128"/>
                <a:ea typeface="BIZ UDPゴシック" panose="020B0400000000000000" pitchFamily="50" charset="-128"/>
              </a:rPr>
              <a:t>40.8</a:t>
            </a:r>
            <a:r>
              <a:rPr kumimoji="1" lang="ja-JP" altLang="en-US" sz="1800" b="1" dirty="0">
                <a:solidFill>
                  <a:srgbClr val="FF0000"/>
                </a:solidFill>
                <a:latin typeface="BIZ UDPゴシック" panose="020B0400000000000000" pitchFamily="50" charset="-128"/>
                <a:ea typeface="BIZ UDPゴシック" panose="020B0400000000000000" pitchFamily="50" charset="-128"/>
              </a:rPr>
              <a:t>％　</a:t>
            </a:r>
            <a:r>
              <a:rPr kumimoji="1" lang="ja-JP" altLang="en-US" sz="1400" b="1" dirty="0">
                <a:latin typeface="BIZ UDPゴシック" panose="020B0400000000000000" pitchFamily="50" charset="-128"/>
                <a:ea typeface="BIZ UDPゴシック" panose="020B0400000000000000" pitchFamily="50" charset="-128"/>
              </a:rPr>
              <a:t>（</a:t>
            </a:r>
            <a:r>
              <a:rPr lang="en-US" altLang="ja-JP" sz="1400" b="1" dirty="0">
                <a:latin typeface="BIZ UDPゴシック" panose="020B0400000000000000" pitchFamily="50" charset="-128"/>
                <a:ea typeface="BIZ UDPゴシック" panose="020B0400000000000000" pitchFamily="50" charset="-128"/>
              </a:rPr>
              <a:t>2022</a:t>
            </a:r>
            <a:r>
              <a:rPr lang="ja-JP" altLang="en-US" sz="1400" b="1" dirty="0">
                <a:latin typeface="BIZ UDPゴシック" panose="020B0400000000000000" pitchFamily="50" charset="-128"/>
                <a:ea typeface="BIZ UDPゴシック" panose="020B0400000000000000" pitchFamily="50" charset="-128"/>
              </a:rPr>
              <a:t>年度）　　　</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341D5BED-372D-411B-98E3-5700F91799FB}"/>
              </a:ext>
            </a:extLst>
          </p:cNvPr>
          <p:cNvSpPr txBox="1"/>
          <p:nvPr/>
        </p:nvSpPr>
        <p:spPr>
          <a:xfrm>
            <a:off x="416476" y="3088085"/>
            <a:ext cx="1800493" cy="307777"/>
          </a:xfrm>
          <a:prstGeom prst="rect">
            <a:avLst/>
          </a:prstGeom>
          <a:noFill/>
        </p:spPr>
        <p:txBody>
          <a:bodyPr wrap="none" rtlCol="0">
            <a:spAutoFit/>
          </a:bodyPr>
          <a:lstStyle/>
          <a:p>
            <a:r>
              <a:rPr kumimoji="1" lang="ja-JP" altLang="en-US" sz="1400">
                <a:latin typeface="BIZ UDPゴシック" panose="020B0400000000000000" pitchFamily="50" charset="-128"/>
                <a:ea typeface="BIZ UDPゴシック" panose="020B0400000000000000" pitchFamily="50" charset="-128"/>
              </a:rPr>
              <a:t>＜参考＞緑地の確保</a:t>
            </a:r>
          </a:p>
        </p:txBody>
      </p:sp>
      <p:sp>
        <p:nvSpPr>
          <p:cNvPr id="20" name="円/楕円 30">
            <a:extLst>
              <a:ext uri="{FF2B5EF4-FFF2-40B4-BE49-F238E27FC236}">
                <a16:creationId xmlns:a16="http://schemas.microsoft.com/office/drawing/2014/main" id="{ED5298BA-F91A-4153-92A7-51C2F9447660}"/>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4</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cxnSp>
        <p:nvCxnSpPr>
          <p:cNvPr id="6" name="直線コネクタ 5">
            <a:extLst>
              <a:ext uri="{FF2B5EF4-FFF2-40B4-BE49-F238E27FC236}">
                <a16:creationId xmlns:a16="http://schemas.microsoft.com/office/drawing/2014/main" id="{22DF76CA-6FBB-419F-8B76-5AC31CF1029B}"/>
              </a:ext>
            </a:extLst>
          </p:cNvPr>
          <p:cNvCxnSpPr/>
          <p:nvPr/>
        </p:nvCxnSpPr>
        <p:spPr>
          <a:xfrm>
            <a:off x="200472" y="1378028"/>
            <a:ext cx="9396000" cy="0"/>
          </a:xfrm>
          <a:prstGeom prst="line">
            <a:avLst/>
          </a:prstGeom>
          <a:ln w="15875" cmpd="sng">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1094DCA3-3F61-4117-AFA9-6313ECA7CDC3}"/>
              </a:ext>
            </a:extLst>
          </p:cNvPr>
          <p:cNvSpPr/>
          <p:nvPr/>
        </p:nvSpPr>
        <p:spPr>
          <a:xfrm>
            <a:off x="200472" y="652626"/>
            <a:ext cx="9396000" cy="2344326"/>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5">
            <a:extLst>
              <a:ext uri="{FF2B5EF4-FFF2-40B4-BE49-F238E27FC236}">
                <a16:creationId xmlns:a16="http://schemas.microsoft.com/office/drawing/2014/main" id="{903592ED-1C7B-4672-A0C5-0AD116B9CA9A}"/>
              </a:ext>
            </a:extLst>
          </p:cNvPr>
          <p:cNvSpPr txBox="1"/>
          <p:nvPr/>
        </p:nvSpPr>
        <p:spPr>
          <a:xfrm>
            <a:off x="255710" y="1421810"/>
            <a:ext cx="9340762" cy="1515800"/>
          </a:xfrm>
          <a:prstGeom prst="rect">
            <a:avLst/>
          </a:prstGeom>
          <a:noFill/>
          <a:ln w="19050">
            <a:noFill/>
          </a:ln>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285750" indent="-285750" algn="just">
              <a:spcAft>
                <a:spcPts val="300"/>
              </a:spcAft>
              <a:buFont typeface="BIZ UDPゴシック" panose="020B0400000000000000" pitchFamily="50" charset="-128"/>
              <a:buChar char="○"/>
            </a:pPr>
            <a:r>
              <a:rPr kumimoji="1" lang="ja-JP" altLang="en-US" sz="1800" dirty="0">
                <a:latin typeface="BIZ UDPゴシック" panose="020B0400000000000000" pitchFamily="50" charset="-128"/>
                <a:ea typeface="BIZ UDPゴシック" panose="020B0400000000000000" pitchFamily="50" charset="-128"/>
              </a:rPr>
              <a:t>森林や農地は減少。都市公園の開設</a:t>
            </a:r>
            <a:r>
              <a:rPr lang="ja-JP" altLang="en-US" sz="1800" dirty="0">
                <a:latin typeface="BIZ UDPゴシック" panose="020B0400000000000000" pitchFamily="50" charset="-128"/>
                <a:ea typeface="BIZ UDPゴシック" panose="020B0400000000000000" pitchFamily="50" charset="-128"/>
              </a:rPr>
              <a:t>や民間施設の緑化義務等をはじめ、各事業での緑化</a:t>
            </a:r>
            <a:r>
              <a:rPr kumimoji="1" lang="ja-JP" altLang="en-US" sz="1800" dirty="0">
                <a:latin typeface="BIZ UDPゴシック" panose="020B0400000000000000" pitchFamily="50" charset="-128"/>
                <a:ea typeface="BIZ UDPゴシック" panose="020B0400000000000000" pitchFamily="50" charset="-128"/>
              </a:rPr>
              <a:t>促進により、</a:t>
            </a:r>
            <a:r>
              <a:rPr lang="ja-JP" altLang="en-US" sz="1800" dirty="0">
                <a:latin typeface="BIZ UDPゴシック" panose="020B0400000000000000" pitchFamily="50" charset="-128"/>
                <a:ea typeface="BIZ UDPゴシック" panose="020B0400000000000000" pitchFamily="50" charset="-128"/>
              </a:rPr>
              <a:t>府域面積に対する「緑地」の面積は</a:t>
            </a:r>
            <a:r>
              <a:rPr kumimoji="1" lang="ja-JP" altLang="en-US" sz="1800" b="1" u="sng" dirty="0">
                <a:latin typeface="BIZ UDPゴシック" panose="020B0400000000000000" pitchFamily="50" charset="-128"/>
                <a:ea typeface="BIZ UDPゴシック" panose="020B0400000000000000" pitchFamily="50" charset="-128"/>
              </a:rPr>
              <a:t>４割以上</a:t>
            </a:r>
            <a:r>
              <a:rPr lang="ja-JP" altLang="en-US" sz="1800" b="1" u="sng" dirty="0">
                <a:latin typeface="BIZ UDPゴシック" panose="020B0400000000000000" pitchFamily="50" charset="-128"/>
                <a:ea typeface="BIZ UDPゴシック" panose="020B0400000000000000" pitchFamily="50" charset="-128"/>
              </a:rPr>
              <a:t>確保</a:t>
            </a:r>
            <a:r>
              <a:rPr kumimoji="1" lang="ja-JP" altLang="en-US" sz="1800" dirty="0">
                <a:latin typeface="BIZ UDPゴシック" panose="020B0400000000000000" pitchFamily="50" charset="-128"/>
                <a:ea typeface="BIZ UDPゴシック" panose="020B0400000000000000" pitchFamily="50" charset="-128"/>
              </a:rPr>
              <a:t>。</a:t>
            </a:r>
            <a:endParaRPr kumimoji="1" lang="en-US" altLang="ja-JP" sz="1800" dirty="0">
              <a:latin typeface="BIZ UDPゴシック" panose="020B0400000000000000" pitchFamily="50" charset="-128"/>
              <a:ea typeface="BIZ UDPゴシック" panose="020B0400000000000000" pitchFamily="50" charset="-128"/>
            </a:endParaRPr>
          </a:p>
          <a:p>
            <a:pPr marL="285750" indent="-285750" algn="just">
              <a:spcAft>
                <a:spcPts val="300"/>
              </a:spcAft>
              <a:buFont typeface="BIZ UDPゴシック" panose="020B0400000000000000" pitchFamily="50" charset="-128"/>
              <a:buChar char="○"/>
            </a:pPr>
            <a:r>
              <a:rPr lang="ja-JP" altLang="en-US" sz="1800" dirty="0">
                <a:latin typeface="BIZ UDPゴシック" panose="020B0400000000000000" pitchFamily="50" charset="-128"/>
                <a:ea typeface="BIZ UDPゴシック" panose="020B0400000000000000" pitchFamily="50" charset="-128"/>
              </a:rPr>
              <a:t>市街化区域における緑被率は、計画策定時と同程度と見込んでいる。中心部では緑化可能な場所が限られること、周辺では都市化の拡大や大規模商業施設の拡大等により緑化が減少傾向にあるが、高層マンション敷地や再開発地では、シンボル的な緑が創造。</a:t>
            </a:r>
            <a:endParaRPr lang="en-US" altLang="ja-JP" sz="1800" dirty="0">
              <a:latin typeface="BIZ UDPゴシック" panose="020B0400000000000000" pitchFamily="50" charset="-128"/>
              <a:ea typeface="BIZ UDPゴシック" panose="020B0400000000000000" pitchFamily="50" charset="-128"/>
            </a:endParaRPr>
          </a:p>
        </p:txBody>
      </p:sp>
      <p:sp>
        <p:nvSpPr>
          <p:cNvPr id="22" name="テキスト ボックス 29">
            <a:extLst>
              <a:ext uri="{FF2B5EF4-FFF2-40B4-BE49-F238E27FC236}">
                <a16:creationId xmlns:a16="http://schemas.microsoft.com/office/drawing/2014/main" id="{9CCD9054-7178-4E15-B47E-C51F967FF364}"/>
              </a:ext>
            </a:extLst>
          </p:cNvPr>
          <p:cNvSpPr txBox="1"/>
          <p:nvPr/>
        </p:nvSpPr>
        <p:spPr>
          <a:xfrm>
            <a:off x="2648883" y="708832"/>
            <a:ext cx="2889670" cy="369332"/>
          </a:xfrm>
          <a:prstGeom prst="rect">
            <a:avLst/>
          </a:prstGeom>
          <a:noFill/>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r>
              <a:rPr kumimoji="1" lang="en-US" altLang="ja-JP" sz="1800" b="1" dirty="0">
                <a:solidFill>
                  <a:srgbClr val="FF0000"/>
                </a:solidFill>
                <a:latin typeface="BIZ UDPゴシック" panose="020B0400000000000000" pitchFamily="50" charset="-128"/>
                <a:ea typeface="BIZ UDPゴシック" panose="020B0400000000000000" pitchFamily="50" charset="-128"/>
              </a:rPr>
              <a:t>4</a:t>
            </a:r>
            <a:r>
              <a:rPr lang="en-US" altLang="ja-JP" sz="1800" b="1" dirty="0">
                <a:solidFill>
                  <a:srgbClr val="FF0000"/>
                </a:solidFill>
                <a:latin typeface="BIZ UDPゴシック" panose="020B0400000000000000" pitchFamily="50" charset="-128"/>
                <a:ea typeface="BIZ UDPゴシック" panose="020B0400000000000000" pitchFamily="50" charset="-128"/>
              </a:rPr>
              <a:t>0.9</a:t>
            </a:r>
            <a:r>
              <a:rPr kumimoji="1" lang="ja-JP" altLang="en-US" sz="1800" b="1" dirty="0">
                <a:solidFill>
                  <a:srgbClr val="FF0000"/>
                </a:solidFill>
                <a:latin typeface="BIZ UDPゴシック" panose="020B0400000000000000" pitchFamily="50" charset="-128"/>
                <a:ea typeface="BIZ UDPゴシック" panose="020B0400000000000000" pitchFamily="50" charset="-128"/>
              </a:rPr>
              <a:t>％　</a:t>
            </a:r>
            <a:r>
              <a:rPr kumimoji="1" lang="ja-JP" altLang="en-US" sz="1400" b="1" dirty="0">
                <a:latin typeface="BIZ UDPゴシック" panose="020B0400000000000000" pitchFamily="50" charset="-128"/>
                <a:ea typeface="BIZ UDPゴシック" panose="020B0400000000000000" pitchFamily="50" charset="-128"/>
              </a:rPr>
              <a:t>（</a:t>
            </a:r>
            <a:r>
              <a:rPr lang="en-US" altLang="ja-JP" sz="1400" b="1" dirty="0">
                <a:latin typeface="BIZ UDPゴシック" panose="020B0400000000000000" pitchFamily="50" charset="-128"/>
                <a:ea typeface="BIZ UDPゴシック" panose="020B0400000000000000" pitchFamily="50" charset="-128"/>
              </a:rPr>
              <a:t>20</a:t>
            </a:r>
            <a:r>
              <a:rPr lang="ja-JP" altLang="en-US" sz="1400" b="1" dirty="0">
                <a:latin typeface="BIZ UDPゴシック" panose="020B0400000000000000" pitchFamily="50" charset="-128"/>
                <a:ea typeface="BIZ UDPゴシック" panose="020B0400000000000000" pitchFamily="50" charset="-128"/>
              </a:rPr>
              <a:t>１３年度）　　　</a:t>
            </a:r>
            <a:endParaRPr kumimoji="1" lang="en-US" altLang="ja-JP" sz="1400" dirty="0">
              <a:latin typeface="BIZ UDPゴシック" panose="020B0400000000000000" pitchFamily="50" charset="-128"/>
              <a:ea typeface="BIZ UDPゴシック" panose="020B0400000000000000" pitchFamily="50" charset="-128"/>
            </a:endParaRPr>
          </a:p>
        </p:txBody>
      </p:sp>
      <p:cxnSp>
        <p:nvCxnSpPr>
          <p:cNvPr id="23" name="直線矢印コネクタ 22">
            <a:extLst>
              <a:ext uri="{FF2B5EF4-FFF2-40B4-BE49-F238E27FC236}">
                <a16:creationId xmlns:a16="http://schemas.microsoft.com/office/drawing/2014/main" id="{D83EF03A-1D6F-4B97-BF66-8702039C3402}"/>
              </a:ext>
            </a:extLst>
          </p:cNvPr>
          <p:cNvCxnSpPr/>
          <p:nvPr/>
        </p:nvCxnSpPr>
        <p:spPr>
          <a:xfrm>
            <a:off x="4898472" y="893498"/>
            <a:ext cx="648000" cy="0"/>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633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449BF6A1-A423-AC71-F40C-31C6ED6E25BB}"/>
              </a:ext>
            </a:extLst>
          </p:cNvPr>
          <p:cNvSpPr txBox="1">
            <a:spLocks/>
          </p:cNvSpPr>
          <p:nvPr/>
        </p:nvSpPr>
        <p:spPr bwMode="auto">
          <a:xfrm>
            <a:off x="1" y="5825"/>
            <a:ext cx="9905999" cy="540000"/>
          </a:xfrm>
          <a:prstGeom prst="rect">
            <a:avLst/>
          </a:prstGeom>
          <a:gradFill rotWithShape="1">
            <a:gsLst>
              <a:gs pos="0">
                <a:srgbClr val="00B050"/>
              </a:gs>
              <a:gs pos="80000">
                <a:srgbClr val="00B050"/>
              </a:gs>
              <a:gs pos="100000">
                <a:srgbClr val="00B050"/>
              </a:gs>
            </a:gsLst>
            <a:lin ang="5400000" scaled="0"/>
          </a:gradFill>
          <a:ln>
            <a:noFill/>
          </a:ln>
          <a:effectLst/>
          <a:scene3d>
            <a:camera prst="orthographicFront">
              <a:rot lat="0" lon="0" rev="0"/>
            </a:camera>
            <a:lightRig rig="threePt" dir="t">
              <a:rot lat="0" lon="0" rev="1200000"/>
            </a:lightRig>
          </a:scene3d>
          <a:sp3d/>
          <a:extLst>
            <a:ext uri="{91240B29-F687-4F45-9708-019B960494DF}">
              <a14:hiddenLine xmlns:a14="http://schemas.microsoft.com/office/drawing/2010/main" w="9525">
                <a:solidFill>
                  <a:srgbClr val="000000"/>
                </a:solidFill>
                <a:miter lim="800000"/>
                <a:headEnd/>
                <a:tailEnd/>
              </a14:hiddenLine>
            </a:ext>
          </a:extLst>
        </p:spPr>
        <p:txBody>
          <a:bodyPr vert="horz" wrap="square" lIns="99060" tIns="49530" rIns="99060" bIns="4953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algn="l" defTabSz="990570" fontAlgn="auto">
              <a:spcAft>
                <a:spcPts val="0"/>
              </a:spcAft>
              <a:defRPr/>
            </a:pPr>
            <a:r>
              <a:rPr lang="ja-JP" altLang="en-US" sz="2400" b="1">
                <a:solidFill>
                  <a:sysClr val="window" lastClr="FFFFFF"/>
                </a:solidFill>
                <a:latin typeface="BIZ UDPゴシック" panose="020B0400000000000000" pitchFamily="50" charset="-128"/>
                <a:ea typeface="BIZ UDPゴシック" panose="020B0400000000000000" pitchFamily="50" charset="-128"/>
              </a:rPr>
              <a:t>　 現行</a:t>
            </a:r>
            <a:r>
              <a:rPr lang="zh-TW" altLang="en-US" sz="2400" b="1">
                <a:solidFill>
                  <a:sysClr val="window" lastClr="FFFFFF"/>
                </a:solidFill>
                <a:latin typeface="BIZ UDPゴシック" panose="020B0400000000000000" pitchFamily="50" charset="-128"/>
                <a:ea typeface="BIZ UDPゴシック" panose="020B0400000000000000" pitchFamily="50" charset="-128"/>
              </a:rPr>
              <a:t>計画</a:t>
            </a:r>
            <a:r>
              <a:rPr lang="ja-JP" altLang="en-US" sz="2400" b="1">
                <a:solidFill>
                  <a:sysClr val="window" lastClr="FFFFFF"/>
                </a:solidFill>
                <a:latin typeface="BIZ UDPゴシック" panose="020B0400000000000000" pitchFamily="50" charset="-128"/>
                <a:ea typeface="BIZ UDPゴシック" panose="020B0400000000000000" pitchFamily="50" charset="-128"/>
              </a:rPr>
              <a:t>の進捗状況</a:t>
            </a:r>
          </a:p>
        </p:txBody>
      </p:sp>
      <p:sp>
        <p:nvSpPr>
          <p:cNvPr id="13" name="テキスト ボックス 25">
            <a:extLst>
              <a:ext uri="{FF2B5EF4-FFF2-40B4-BE49-F238E27FC236}">
                <a16:creationId xmlns:a16="http://schemas.microsoft.com/office/drawing/2014/main" id="{4F2C0BBB-886E-4FB9-8E3F-70F4BE53153C}"/>
              </a:ext>
            </a:extLst>
          </p:cNvPr>
          <p:cNvSpPr txBox="1"/>
          <p:nvPr/>
        </p:nvSpPr>
        <p:spPr>
          <a:xfrm>
            <a:off x="372256" y="1516258"/>
            <a:ext cx="8901224" cy="684803"/>
          </a:xfrm>
          <a:prstGeom prst="rect">
            <a:avLst/>
          </a:prstGeom>
          <a:noFill/>
          <a:ln w="19050">
            <a:noFill/>
          </a:ln>
        </p:spPr>
        <p:txBody>
          <a:bodyPr wrap="squar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marL="266700" indent="-266700">
              <a:spcAft>
                <a:spcPts val="300"/>
              </a:spcAft>
              <a:buFont typeface="Meiryo UI" panose="020B0604030504040204" pitchFamily="50" charset="-128"/>
              <a:buChar char="○"/>
            </a:pPr>
            <a:r>
              <a:rPr lang="ja-JP" altLang="en-US" sz="1800" dirty="0">
                <a:latin typeface="BIZ UDPゴシック" panose="020B0400000000000000" pitchFamily="50" charset="-128"/>
                <a:ea typeface="BIZ UDPゴシック" panose="020B0400000000000000" pitchFamily="50" charset="-128"/>
              </a:rPr>
              <a:t>みどりに対する府民意識は横ばい。</a:t>
            </a:r>
            <a:endParaRPr lang="en-US" altLang="ja-JP" sz="1800" dirty="0">
              <a:latin typeface="BIZ UDPゴシック" panose="020B0400000000000000" pitchFamily="50" charset="-128"/>
              <a:ea typeface="BIZ UDPゴシック" panose="020B0400000000000000" pitchFamily="50" charset="-128"/>
            </a:endParaRPr>
          </a:p>
          <a:p>
            <a:pPr marL="266700" indent="-266700">
              <a:spcAft>
                <a:spcPts val="300"/>
              </a:spcAft>
              <a:buFont typeface="Meiryo UI" panose="020B0604030504040204" pitchFamily="50" charset="-128"/>
              <a:buChar char="○"/>
            </a:pPr>
            <a:r>
              <a:rPr lang="ja-JP" altLang="en-US" sz="1800" dirty="0">
                <a:latin typeface="BIZ UDPゴシック" panose="020B0400000000000000" pitchFamily="50" charset="-128"/>
                <a:ea typeface="BIZ UDPゴシック" panose="020B0400000000000000" pitchFamily="50" charset="-128"/>
              </a:rPr>
              <a:t>余暇活動の多様化により、みどりに触れた府民の割合は低調傾向。</a:t>
            </a:r>
            <a:endParaRPr lang="en-US" altLang="ja-JP" sz="1800" dirty="0">
              <a:latin typeface="BIZ UDPゴシック" panose="020B0400000000000000" pitchFamily="50" charset="-128"/>
              <a:ea typeface="BIZ UDPゴシック" panose="020B0400000000000000" pitchFamily="50" charset="-128"/>
            </a:endParaRPr>
          </a:p>
        </p:txBody>
      </p:sp>
      <p:sp>
        <p:nvSpPr>
          <p:cNvPr id="7" name="テキスト ボックス 32">
            <a:extLst>
              <a:ext uri="{FF2B5EF4-FFF2-40B4-BE49-F238E27FC236}">
                <a16:creationId xmlns:a16="http://schemas.microsoft.com/office/drawing/2014/main" id="{579B3D3C-EAA3-4FB4-9D89-BAA7D58B68D1}"/>
              </a:ext>
            </a:extLst>
          </p:cNvPr>
          <p:cNvSpPr txBox="1"/>
          <p:nvPr/>
        </p:nvSpPr>
        <p:spPr>
          <a:xfrm>
            <a:off x="628413" y="723888"/>
            <a:ext cx="3964547" cy="707886"/>
          </a:xfrm>
          <a:prstGeom prst="rect">
            <a:avLst/>
          </a:prstGeom>
          <a:noFill/>
        </p:spPr>
        <p:txBody>
          <a:bodyPr wrap="non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algn="ctr"/>
            <a:r>
              <a:rPr lang="ja-JP" altLang="en-US" sz="2000" b="1">
                <a:latin typeface="BIZ UDPゴシック" panose="020B0400000000000000" pitchFamily="50" charset="-128"/>
                <a:ea typeface="BIZ UDPゴシック" panose="020B0400000000000000" pitchFamily="50" charset="-128"/>
              </a:rPr>
              <a:t>みどりがあると感じる府民の割合</a:t>
            </a:r>
            <a:endParaRPr lang="en-US" altLang="ja-JP" sz="2000" b="1">
              <a:latin typeface="BIZ UDPゴシック" panose="020B0400000000000000" pitchFamily="50" charset="-128"/>
              <a:ea typeface="BIZ UDPゴシック" panose="020B0400000000000000" pitchFamily="50" charset="-128"/>
            </a:endParaRPr>
          </a:p>
          <a:p>
            <a:pPr algn="ctr">
              <a:spcAft>
                <a:spcPts val="1200"/>
              </a:spcAft>
            </a:pPr>
            <a:r>
              <a:rPr lang="en-US" altLang="ja-JP" sz="2000" b="1">
                <a:solidFill>
                  <a:srgbClr val="FF0000"/>
                </a:solidFill>
                <a:latin typeface="BIZ UDPゴシック" panose="020B0400000000000000" pitchFamily="50" charset="-128"/>
                <a:ea typeface="BIZ UDPゴシック" panose="020B0400000000000000" pitchFamily="50" charset="-128"/>
              </a:rPr>
              <a:t>41.1</a:t>
            </a:r>
            <a:r>
              <a:rPr lang="ja-JP" altLang="en-US" sz="2000" b="1">
                <a:solidFill>
                  <a:srgbClr val="FF0000"/>
                </a:solidFill>
                <a:latin typeface="BIZ UDPゴシック" panose="020B0400000000000000" pitchFamily="50" charset="-128"/>
                <a:ea typeface="BIZ UDPゴシック" panose="020B0400000000000000" pitchFamily="50" charset="-128"/>
              </a:rPr>
              <a:t>％　</a:t>
            </a:r>
            <a:r>
              <a:rPr lang="ja-JP" altLang="en-US" sz="1400" b="1">
                <a:latin typeface="BIZ UDPゴシック" panose="020B0400000000000000" pitchFamily="50" charset="-128"/>
                <a:ea typeface="BIZ UDPゴシック" panose="020B0400000000000000" pitchFamily="50" charset="-128"/>
              </a:rPr>
              <a:t>（</a:t>
            </a:r>
            <a:r>
              <a:rPr lang="en-US" altLang="ja-JP" sz="1400" b="1">
                <a:latin typeface="BIZ UDPゴシック" panose="020B0400000000000000" pitchFamily="50" charset="-128"/>
                <a:ea typeface="BIZ UDPゴシック" panose="020B0400000000000000" pitchFamily="50" charset="-128"/>
              </a:rPr>
              <a:t>2024</a:t>
            </a:r>
            <a:r>
              <a:rPr lang="ja-JP" altLang="en-US" sz="1400" b="1">
                <a:latin typeface="BIZ UDPゴシック" panose="020B0400000000000000" pitchFamily="50" charset="-128"/>
                <a:ea typeface="BIZ UDPゴシック" panose="020B0400000000000000" pitchFamily="50" charset="-128"/>
              </a:rPr>
              <a:t>年）</a:t>
            </a:r>
            <a:endParaRPr lang="en-US" altLang="ja-JP" sz="1400" b="1">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3D3DFEDF-F180-4175-943E-B70F0FB5BA49}"/>
              </a:ext>
            </a:extLst>
          </p:cNvPr>
          <p:cNvSpPr txBox="1"/>
          <p:nvPr/>
        </p:nvSpPr>
        <p:spPr>
          <a:xfrm>
            <a:off x="137720" y="4841992"/>
            <a:ext cx="9593535" cy="1846659"/>
          </a:xfrm>
          <a:prstGeom prst="rect">
            <a:avLst/>
          </a:prstGeom>
          <a:noFill/>
          <a:ln w="12700">
            <a:solidFill>
              <a:schemeClr val="accent6">
                <a:lumMod val="60000"/>
                <a:lumOff val="40000"/>
              </a:schemeClr>
            </a:solidFill>
            <a:prstDash val="sysDash"/>
          </a:ln>
        </p:spPr>
        <p:txBody>
          <a:bodyPr wrap="square" rtlCol="0">
            <a:spAutoFit/>
          </a:bodyPr>
          <a:lstStyle/>
          <a:p>
            <a:pPr algn="just"/>
            <a:r>
              <a:rPr kumimoji="1" lang="en-US" altLang="ja-JP" sz="1200">
                <a:latin typeface="BIZ UDPゴシック" panose="020B0400000000000000" pitchFamily="50" charset="-128"/>
                <a:ea typeface="BIZ UDPゴシック" panose="020B0400000000000000" pitchFamily="50" charset="-128"/>
              </a:rPr>
              <a:t>※</a:t>
            </a:r>
            <a:r>
              <a:rPr kumimoji="1" lang="ja-JP" altLang="en-US" sz="1200">
                <a:latin typeface="BIZ UDPゴシック" panose="020B0400000000000000" pitchFamily="50" charset="-128"/>
                <a:ea typeface="BIZ UDPゴシック" panose="020B0400000000000000" pitchFamily="50" charset="-128"/>
              </a:rPr>
              <a:t>大阪府政策マーケティング・リサーチ</a:t>
            </a: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lang="ja-JP" altLang="en-US" sz="1200" b="0" i="0">
                <a:solidFill>
                  <a:srgbClr val="222222"/>
                </a:solidFill>
                <a:effectLst/>
                <a:latin typeface="BIZ UDPゴシック" panose="020B0400000000000000" pitchFamily="50" charset="-128"/>
                <a:ea typeface="BIZ UDPゴシック" panose="020B0400000000000000" pitchFamily="50" charset="-128"/>
              </a:rPr>
              <a:t>府民のニーズや、各施策や事業の課題把握のため、民間のインターネット調査会社が保有する多数のモニターを活用したアンケート調査。</a:t>
            </a:r>
            <a:endParaRPr lang="en-US" altLang="ja-JP" sz="1200" b="0" i="0">
              <a:solidFill>
                <a:srgbClr val="222222"/>
              </a:solidFill>
              <a:effectLst/>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r>
              <a:rPr kumimoji="1" lang="ja-JP" altLang="en-US" sz="1200">
                <a:latin typeface="BIZ UDPゴシック" panose="020B0400000000000000" pitchFamily="50" charset="-128"/>
                <a:ea typeface="BIZ UDPゴシック" panose="020B0400000000000000" pitchFamily="50" charset="-128"/>
              </a:rPr>
              <a:t>１８歳以上の大阪府民計１，０００サンプル。</a:t>
            </a: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lnSpc>
                <a:spcPct val="150000"/>
              </a:lnSpc>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a:p>
            <a:pPr marL="171450" indent="-171450" algn="just">
              <a:buFont typeface="Wingdings" panose="05000000000000000000" pitchFamily="2" charset="2"/>
              <a:buChar char="ü"/>
            </a:pPr>
            <a:endParaRPr kumimoji="1" lang="en-US" altLang="ja-JP" sz="1200">
              <a:latin typeface="BIZ UDPゴシック" panose="020B0400000000000000" pitchFamily="50" charset="-128"/>
              <a:ea typeface="BIZ UDPゴシック" panose="020B0400000000000000" pitchFamily="50" charset="-128"/>
            </a:endParaRPr>
          </a:p>
        </p:txBody>
      </p:sp>
      <p:sp>
        <p:nvSpPr>
          <p:cNvPr id="16" name="テキスト ボックス 32">
            <a:extLst>
              <a:ext uri="{FF2B5EF4-FFF2-40B4-BE49-F238E27FC236}">
                <a16:creationId xmlns:a16="http://schemas.microsoft.com/office/drawing/2014/main" id="{C58AD229-B2F7-40E1-ACA1-0F6F3E317AE6}"/>
              </a:ext>
            </a:extLst>
          </p:cNvPr>
          <p:cNvSpPr txBox="1"/>
          <p:nvPr/>
        </p:nvSpPr>
        <p:spPr>
          <a:xfrm>
            <a:off x="5046440" y="723888"/>
            <a:ext cx="3746538" cy="707886"/>
          </a:xfrm>
          <a:prstGeom prst="rect">
            <a:avLst/>
          </a:prstGeom>
          <a:noFill/>
        </p:spPr>
        <p:txBody>
          <a:bodyPr wrap="none" rtlCol="0">
            <a:spAutoFit/>
          </a:bodyPr>
          <a:ls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a:lstStyle>
          <a:p>
            <a:pPr algn="ctr"/>
            <a:r>
              <a:rPr kumimoji="1" lang="ja-JP" altLang="en-US" sz="2000" b="1">
                <a:latin typeface="BIZ UDPゴシック" panose="020B0400000000000000" pitchFamily="50" charset="-128"/>
                <a:ea typeface="BIZ UDPゴシック" panose="020B0400000000000000" pitchFamily="50" charset="-128"/>
              </a:rPr>
              <a:t>最近みどりに触れた府民の割合</a:t>
            </a:r>
          </a:p>
          <a:p>
            <a:pPr algn="ctr"/>
            <a:r>
              <a:rPr lang="en-US" altLang="ja-JP" sz="2000" b="1">
                <a:solidFill>
                  <a:srgbClr val="FF0000"/>
                </a:solidFill>
                <a:latin typeface="BIZ UDPゴシック" panose="020B0400000000000000" pitchFamily="50" charset="-128"/>
                <a:ea typeface="BIZ UDPゴシック" panose="020B0400000000000000" pitchFamily="50" charset="-128"/>
              </a:rPr>
              <a:t>21.0</a:t>
            </a:r>
            <a:r>
              <a:rPr lang="ja-JP" altLang="en-US" sz="2000" b="1">
                <a:solidFill>
                  <a:srgbClr val="FF0000"/>
                </a:solidFill>
                <a:latin typeface="BIZ UDPゴシック" panose="020B0400000000000000" pitchFamily="50" charset="-128"/>
                <a:ea typeface="BIZ UDPゴシック" panose="020B0400000000000000" pitchFamily="50" charset="-128"/>
              </a:rPr>
              <a:t>％ </a:t>
            </a:r>
            <a:r>
              <a:rPr lang="en-US" altLang="ja-JP" sz="1400" b="1">
                <a:latin typeface="BIZ UDPゴシック" panose="020B0400000000000000" pitchFamily="50" charset="-128"/>
                <a:ea typeface="BIZ UDPゴシック" panose="020B0400000000000000" pitchFamily="50" charset="-128"/>
              </a:rPr>
              <a:t>(2024</a:t>
            </a:r>
            <a:r>
              <a:rPr lang="ja-JP" altLang="en-US" sz="1400" b="1">
                <a:latin typeface="BIZ UDPゴシック" panose="020B0400000000000000" pitchFamily="50" charset="-128"/>
                <a:ea typeface="BIZ UDPゴシック" panose="020B0400000000000000" pitchFamily="50" charset="-128"/>
              </a:rPr>
              <a:t>年）</a:t>
            </a:r>
            <a:endParaRPr lang="en-US" altLang="ja-JP" sz="2000" b="1">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E97D0CB7-3EDC-4C40-A8FB-EEF87381EF6F}"/>
              </a:ext>
            </a:extLst>
          </p:cNvPr>
          <p:cNvSpPr txBox="1"/>
          <p:nvPr/>
        </p:nvSpPr>
        <p:spPr>
          <a:xfrm>
            <a:off x="186586" y="5474546"/>
            <a:ext cx="9495801" cy="1169551"/>
          </a:xfrm>
          <a:prstGeom prst="rect">
            <a:avLst/>
          </a:prstGeom>
          <a:noFill/>
        </p:spPr>
        <p:txBody>
          <a:bodyPr wrap="square" rtlCol="0">
            <a:spAutoFit/>
          </a:bodyPr>
          <a:lstStyle/>
          <a:p>
            <a:r>
              <a:rPr kumimoji="1" lang="ja-JP" altLang="en-US" sz="1000">
                <a:latin typeface="BIZ UDPゴシック" panose="020B0400000000000000" pitchFamily="50" charset="-128"/>
                <a:ea typeface="BIZ UDPゴシック" panose="020B0400000000000000" pitchFamily="50" charset="-128"/>
              </a:rPr>
              <a:t>問）「大阪（府域全体）におけるみどりの状況について、どのように感じていますか」　</a:t>
            </a:r>
            <a:endParaRPr kumimoji="1" lang="en-US" altLang="ja-JP" sz="1000">
              <a:latin typeface="BIZ UDPゴシック" panose="020B0400000000000000" pitchFamily="50" charset="-128"/>
              <a:ea typeface="BIZ UDPゴシック" panose="020B0400000000000000" pitchFamily="50" charset="-128"/>
            </a:endParaRPr>
          </a:p>
          <a:p>
            <a:r>
              <a:rPr kumimoji="1" lang="ja-JP" altLang="en-US" sz="1000">
                <a:latin typeface="BIZ UDPゴシック" panose="020B0400000000000000" pitchFamily="50" charset="-128"/>
                <a:ea typeface="BIZ UDPゴシック" panose="020B0400000000000000" pitchFamily="50" charset="-128"/>
              </a:rPr>
              <a:t>　　①みどりが豊かだ　②ある程度みどりがある　③みどりが少ない　④みどりがほとんどない　のうち、①②を選んだ人の割合</a:t>
            </a:r>
            <a:endParaRPr kumimoji="1" lang="en-US" altLang="ja-JP" sz="1000">
              <a:latin typeface="BIZ UDPゴシック" panose="020B0400000000000000" pitchFamily="50" charset="-128"/>
              <a:ea typeface="BIZ UDPゴシック" panose="020B0400000000000000" pitchFamily="50" charset="-128"/>
            </a:endParaRPr>
          </a:p>
          <a:p>
            <a:r>
              <a:rPr kumimoji="1" lang="ja-JP" altLang="en-US" sz="1000">
                <a:latin typeface="BIZ UDPゴシック" panose="020B0400000000000000" pitchFamily="50" charset="-128"/>
                <a:ea typeface="BIZ UDPゴシック" panose="020B0400000000000000" pitchFamily="50" charset="-128"/>
              </a:rPr>
              <a:t>問）「日ごろの大阪府内での“みどり”へのふれあいの程度」について、</a:t>
            </a:r>
            <a:r>
              <a:rPr kumimoji="1" lang="en-US" altLang="ja-JP" sz="1000">
                <a:latin typeface="BIZ UDPゴシック" panose="020B0400000000000000" pitchFamily="50" charset="-128"/>
                <a:ea typeface="BIZ UDPゴシック" panose="020B0400000000000000" pitchFamily="50" charset="-128"/>
              </a:rPr>
              <a:t>8</a:t>
            </a:r>
            <a:r>
              <a:rPr kumimoji="1" lang="ja-JP" altLang="en-US" sz="1000">
                <a:latin typeface="BIZ UDPゴシック" panose="020B0400000000000000" pitchFamily="50" charset="-128"/>
                <a:ea typeface="BIZ UDPゴシック" panose="020B0400000000000000" pitchFamily="50" charset="-128"/>
              </a:rPr>
              <a:t>項目の体験について、年数回程度以上の体験がある回答者の割合を項目ごと測定し、</a:t>
            </a:r>
            <a:r>
              <a:rPr kumimoji="1" lang="en-US" altLang="ja-JP" sz="1000">
                <a:latin typeface="BIZ UDPゴシック" panose="020B0400000000000000" pitchFamily="50" charset="-128"/>
                <a:ea typeface="BIZ UDPゴシック" panose="020B0400000000000000" pitchFamily="50" charset="-128"/>
              </a:rPr>
              <a:t>8</a:t>
            </a:r>
            <a:r>
              <a:rPr kumimoji="1" lang="ja-JP" altLang="en-US" sz="1000">
                <a:latin typeface="BIZ UDPゴシック" panose="020B0400000000000000" pitchFamily="50" charset="-128"/>
                <a:ea typeface="BIZ UDPゴシック" panose="020B0400000000000000" pitchFamily="50" charset="-128"/>
              </a:rPr>
              <a:t>項目の</a:t>
            </a:r>
            <a:endParaRPr kumimoji="1" lang="en-US" altLang="ja-JP" sz="1000">
              <a:latin typeface="BIZ UDPゴシック" panose="020B0400000000000000" pitchFamily="50" charset="-128"/>
              <a:ea typeface="BIZ UDPゴシック" panose="020B0400000000000000" pitchFamily="50" charset="-128"/>
            </a:endParaRPr>
          </a:p>
          <a:p>
            <a:r>
              <a:rPr kumimoji="1" lang="ja-JP" altLang="en-US" sz="1000">
                <a:latin typeface="BIZ UDPゴシック" panose="020B0400000000000000" pitchFamily="50" charset="-128"/>
                <a:ea typeface="BIZ UDPゴシック" panose="020B0400000000000000" pitchFamily="50" charset="-128"/>
              </a:rPr>
              <a:t>　　平均を算出</a:t>
            </a:r>
            <a:endParaRPr kumimoji="1" lang="en-US" altLang="ja-JP" sz="1000">
              <a:latin typeface="BIZ UDPゴシック" panose="020B0400000000000000" pitchFamily="50" charset="-128"/>
              <a:ea typeface="BIZ UDPゴシック" panose="020B0400000000000000" pitchFamily="50" charset="-128"/>
            </a:endParaRPr>
          </a:p>
          <a:p>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　</a:t>
            </a:r>
            <a:r>
              <a:rPr lang="ja-JP" altLang="en-US" sz="1000">
                <a:solidFill>
                  <a:schemeClr val="dk1"/>
                </a:solidFill>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①自宅の庭などにおけるガーデニングなど</a:t>
            </a:r>
            <a:r>
              <a:rPr lang="ja-JP" altLang="en-US" sz="1000">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②みどりの多い町並みなどの散策</a:t>
            </a:r>
            <a:r>
              <a:rPr lang="ja-JP" altLang="en-US" sz="1000">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③公園やみどりの多い施設等での余暇活動</a:t>
            </a:r>
            <a:r>
              <a:rPr lang="ja-JP" altLang="en-US" sz="1000">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④山や海、川などでの余暇活動</a:t>
            </a:r>
            <a:r>
              <a:rPr lang="ja-JP" altLang="en-US" sz="1000">
                <a:latin typeface="BIZ UDPゴシック" panose="020B0400000000000000" pitchFamily="50" charset="-128"/>
                <a:ea typeface="BIZ UDPゴシック" panose="020B0400000000000000" pitchFamily="50" charset="-128"/>
              </a:rPr>
              <a:t> </a:t>
            </a:r>
            <a:endParaRPr lang="en-US" altLang="ja-JP" sz="1000">
              <a:latin typeface="BIZ UDPゴシック" panose="020B0400000000000000" pitchFamily="50" charset="-128"/>
              <a:ea typeface="BIZ UDPゴシック" panose="020B0400000000000000" pitchFamily="50" charset="-128"/>
            </a:endParaRPr>
          </a:p>
          <a:p>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　　⑤昆虫や野鳥など自然の生き物とのふれあい</a:t>
            </a:r>
            <a:r>
              <a:rPr lang="ja-JP" altLang="en-US" sz="1000">
                <a:latin typeface="BIZ UDPゴシック" panose="020B0400000000000000" pitchFamily="50" charset="-128"/>
                <a:ea typeface="BIZ UDPゴシック" panose="020B0400000000000000" pitchFamily="50" charset="-128"/>
              </a:rPr>
              <a:t> </a:t>
            </a:r>
            <a:r>
              <a:rPr lang="en-US" altLang="ja-JP" sz="1000" baseline="0">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⑥公園や道路など公共空間における緑化活動への参加</a:t>
            </a:r>
            <a:r>
              <a:rPr lang="ja-JP" altLang="en-US" sz="1000">
                <a:latin typeface="BIZ UDPゴシック" panose="020B0400000000000000" pitchFamily="50" charset="-128"/>
                <a:ea typeface="BIZ UDPゴシック" panose="020B0400000000000000" pitchFamily="50" charset="-128"/>
              </a:rPr>
              <a:t> 　</a:t>
            </a:r>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⑦自然環境保全等に関するボランティア活動への参加</a:t>
            </a:r>
            <a:r>
              <a:rPr lang="ja-JP" altLang="en-US" sz="1000">
                <a:latin typeface="BIZ UDPゴシック" panose="020B0400000000000000" pitchFamily="50" charset="-128"/>
                <a:ea typeface="BIZ UDPゴシック" panose="020B0400000000000000" pitchFamily="50" charset="-128"/>
              </a:rPr>
              <a:t> </a:t>
            </a:r>
            <a:r>
              <a:rPr lang="en-US" altLang="ja-JP" sz="1000" baseline="0">
                <a:latin typeface="BIZ UDPゴシック" panose="020B0400000000000000" pitchFamily="50" charset="-128"/>
                <a:ea typeface="BIZ UDPゴシック" panose="020B0400000000000000" pitchFamily="50" charset="-128"/>
              </a:rPr>
              <a:t>  </a:t>
            </a:r>
          </a:p>
          <a:p>
            <a:r>
              <a:rPr lang="ja-JP" altLang="en-US" sz="1000" b="0" i="0" u="none" strike="noStrike">
                <a:solidFill>
                  <a:schemeClr val="dk1"/>
                </a:solidFill>
                <a:effectLst/>
                <a:latin typeface="BIZ UDPゴシック" panose="020B0400000000000000" pitchFamily="50" charset="-128"/>
                <a:ea typeface="BIZ UDPゴシック" panose="020B0400000000000000" pitchFamily="50" charset="-128"/>
              </a:rPr>
              <a:t>　　⑧みどりに関する募金への寄付</a:t>
            </a:r>
            <a:r>
              <a:rPr lang="ja-JP" altLang="en-US" sz="1000">
                <a:latin typeface="BIZ UDPゴシック" panose="020B0400000000000000" pitchFamily="50" charset="-128"/>
                <a:ea typeface="BIZ UDPゴシック" panose="020B0400000000000000" pitchFamily="50" charset="-128"/>
              </a:rPr>
              <a:t> </a:t>
            </a:r>
            <a:endParaRPr kumimoji="1" lang="ja-JP" altLang="en-US" sz="1000">
              <a:latin typeface="BIZ UDPゴシック" panose="020B0400000000000000" pitchFamily="50" charset="-128"/>
              <a:ea typeface="BIZ UDPゴシック" panose="020B0400000000000000" pitchFamily="50" charset="-128"/>
            </a:endParaRPr>
          </a:p>
        </p:txBody>
      </p:sp>
      <p:pic>
        <p:nvPicPr>
          <p:cNvPr id="4" name="図 3">
            <a:extLst>
              <a:ext uri="{FF2B5EF4-FFF2-40B4-BE49-F238E27FC236}">
                <a16:creationId xmlns:a16="http://schemas.microsoft.com/office/drawing/2014/main" id="{41429075-0B85-4A22-8A86-98AEF919F97D}"/>
              </a:ext>
            </a:extLst>
          </p:cNvPr>
          <p:cNvPicPr>
            <a:picLocks noChangeAspect="1"/>
          </p:cNvPicPr>
          <p:nvPr/>
        </p:nvPicPr>
        <p:blipFill>
          <a:blip r:embed="rId2"/>
          <a:stretch>
            <a:fillRect/>
          </a:stretch>
        </p:blipFill>
        <p:spPr>
          <a:xfrm>
            <a:off x="501413" y="2476307"/>
            <a:ext cx="4383404" cy="2170364"/>
          </a:xfrm>
          <a:prstGeom prst="rect">
            <a:avLst/>
          </a:prstGeom>
        </p:spPr>
      </p:pic>
      <p:pic>
        <p:nvPicPr>
          <p:cNvPr id="21" name="図 20">
            <a:extLst>
              <a:ext uri="{FF2B5EF4-FFF2-40B4-BE49-F238E27FC236}">
                <a16:creationId xmlns:a16="http://schemas.microsoft.com/office/drawing/2014/main" id="{55D41649-E3C6-43F8-9EC2-58CB439FB76A}"/>
              </a:ext>
            </a:extLst>
          </p:cNvPr>
          <p:cNvPicPr>
            <a:picLocks noChangeAspect="1"/>
          </p:cNvPicPr>
          <p:nvPr/>
        </p:nvPicPr>
        <p:blipFill>
          <a:blip r:embed="rId3"/>
          <a:stretch>
            <a:fillRect/>
          </a:stretch>
        </p:blipFill>
        <p:spPr>
          <a:xfrm>
            <a:off x="5221509" y="2328066"/>
            <a:ext cx="4543307" cy="2328874"/>
          </a:xfrm>
          <a:prstGeom prst="rect">
            <a:avLst/>
          </a:prstGeom>
        </p:spPr>
      </p:pic>
      <p:sp>
        <p:nvSpPr>
          <p:cNvPr id="22" name="円/楕円 30">
            <a:extLst>
              <a:ext uri="{FF2B5EF4-FFF2-40B4-BE49-F238E27FC236}">
                <a16:creationId xmlns:a16="http://schemas.microsoft.com/office/drawing/2014/main" id="{01CD314D-5D20-4535-AC23-194C0EEDCAA4}"/>
              </a:ext>
            </a:extLst>
          </p:cNvPr>
          <p:cNvSpPr/>
          <p:nvPr/>
        </p:nvSpPr>
        <p:spPr>
          <a:xfrm>
            <a:off x="9381536" y="63588"/>
            <a:ext cx="396000" cy="396000"/>
          </a:xfrm>
          <a:prstGeom prst="ellipse">
            <a:avLst/>
          </a:prstGeom>
          <a:solidFill>
            <a:schemeClr val="bg1"/>
          </a:solidFill>
          <a:ln w="19050">
            <a:solidFill>
              <a:schemeClr val="accent6">
                <a:lumMod val="50000"/>
              </a:schemeClr>
            </a:solidFill>
          </a:ln>
          <a:effectLst/>
        </p:spPr>
        <p:style>
          <a:lnRef idx="0">
            <a:schemeClr val="accent6"/>
          </a:lnRef>
          <a:fillRef idx="3">
            <a:schemeClr val="accent6"/>
          </a:fillRef>
          <a:effectRef idx="3">
            <a:schemeClr val="accent6"/>
          </a:effectRef>
          <a:fontRef idx="minor">
            <a:schemeClr val="lt1"/>
          </a:fontRef>
        </p:style>
        <p:txBody>
          <a:bodyPr wrap="square" lIns="0" tIns="0" rIns="0" bIns="36000" rtlCol="0" anchor="ctr"/>
          <a:lstStyle/>
          <a:p>
            <a:pPr algn="ctr"/>
            <a:fld id="{9439D75A-5D0D-4091-BA6B-B620B8DC6492}" type="slidenum">
              <a:rPr lang="ja-JP" altLang="en-US" sz="1400" b="1">
                <a:solidFill>
                  <a:schemeClr val="accent6">
                    <a:lumMod val="50000"/>
                  </a:schemeClr>
                </a:solidFill>
                <a:latin typeface="BIZ UDPゴシック" panose="020B0400000000000000" pitchFamily="50" charset="-128"/>
                <a:ea typeface="BIZ UDPゴシック" panose="020B0400000000000000" pitchFamily="50" charset="-128"/>
              </a:rPr>
              <a:t>5</a:t>
            </a:fld>
            <a:endParaRPr lang="en-US" altLang="ja-JP" sz="1400" b="1">
              <a:solidFill>
                <a:schemeClr val="accent6">
                  <a:lumMod val="50000"/>
                </a:schemeClr>
              </a:solidFill>
              <a:latin typeface="BIZ UDPゴシック" panose="020B0400000000000000" pitchFamily="50" charset="-128"/>
              <a:ea typeface="BIZ UDPゴシック" panose="020B0400000000000000" pitchFamily="50" charset="-128"/>
            </a:endParaRPr>
          </a:p>
        </p:txBody>
      </p:sp>
      <p:cxnSp>
        <p:nvCxnSpPr>
          <p:cNvPr id="11" name="直線コネクタ 10">
            <a:extLst>
              <a:ext uri="{FF2B5EF4-FFF2-40B4-BE49-F238E27FC236}">
                <a16:creationId xmlns:a16="http://schemas.microsoft.com/office/drawing/2014/main" id="{2DE589FA-F6A6-49D5-BEC2-5B4644D6F18A}"/>
              </a:ext>
            </a:extLst>
          </p:cNvPr>
          <p:cNvCxnSpPr/>
          <p:nvPr/>
        </p:nvCxnSpPr>
        <p:spPr>
          <a:xfrm>
            <a:off x="200472" y="1484784"/>
            <a:ext cx="9396000" cy="0"/>
          </a:xfrm>
          <a:prstGeom prst="line">
            <a:avLst/>
          </a:prstGeom>
          <a:ln w="15875" cmpd="sng">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290EC8C9-CB00-4C1D-B078-214CFDBE2703}"/>
              </a:ext>
            </a:extLst>
          </p:cNvPr>
          <p:cNvSpPr/>
          <p:nvPr/>
        </p:nvSpPr>
        <p:spPr>
          <a:xfrm>
            <a:off x="200472" y="652626"/>
            <a:ext cx="9396000" cy="1628360"/>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770010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1191</Words>
  <Application>Microsoft Office PowerPoint</Application>
  <PresentationFormat>A4 210 x 297 mm</PresentationFormat>
  <Paragraphs>159</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2024-11-06T08:44:59Z</dcterms:created>
  <dcterms:modified xsi:type="dcterms:W3CDTF">2024-11-06T08:45:53Z</dcterms:modified>
</cp:coreProperties>
</file>