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10.247.109.25\disk1\midori&#65288;&#32209;&#21270;&#65332;&#65289;\402&#12288;&#29872;&#22659;&#12539;&#12415;&#12393;&#12426;&#27963;&#21205;&#20419;&#36914;&#37096;&#20250;\R3\02%20&#31532;&#65299;&#22238;&#12415;&#12393;&#12426;&#37096;&#20250;&#65288;&#21512;&#21516;&#12539;10&#26376;&#19979;&#26092;&#65289;\03&#36039;&#26009;&#20316;&#25104;\&#12464;&#12521;&#12501;&#36039;&#26009;&#20316;&#25104;&#36942;&#31243;(excel)\&#23470;&#26412;&#20462;&#27491;&#65306;&#12415;&#12393;&#12426;&#12389;&#12367;&#12426;&#65286;&#22320;&#22495;&#32209;&#21270;&#25512;&#36914;&#20107;&#26989;&#65288;&#65320;27&#65374;&#65330;2&#12398;&#25512;&#31227;&#65289;%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10.247.109.25\disk1\midori&#65288;&#32209;&#21270;&#65332;&#65289;\402&#12288;&#29872;&#22659;&#12539;&#12415;&#12393;&#12426;&#27963;&#21205;&#20419;&#36914;&#37096;&#20250;\R3\02%20&#31532;&#65299;&#22238;&#12415;&#12393;&#12426;&#37096;&#20250;&#65288;&#21512;&#21516;&#12539;10&#26376;&#19979;&#26092;&#65289;\03&#36039;&#26009;&#20316;&#25104;\&#12464;&#12521;&#12501;&#36039;&#26009;&#20316;&#25104;&#36942;&#31243;(excel)\&#23470;&#26412;&#20462;&#27491;&#65306;&#12415;&#12393;&#12426;&#12389;&#12367;&#12426;&#65286;&#22320;&#22495;&#32209;&#21270;&#25512;&#36914;&#20107;&#26989;&#65288;&#65320;27&#65374;&#65330;2&#12398;&#25512;&#31227;&#65289;%20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886193925875513"/>
          <c:y val="3.9501543245510737E-2"/>
          <c:w val="0.69614289928314432"/>
          <c:h val="0.855526358325443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'みどりづくり推進事業 (R3用)'!$C$4</c:f>
              <c:strCache>
                <c:ptCount val="1"/>
                <c:pt idx="0">
                  <c:v>応募件数</c:v>
                </c:pt>
              </c:strCache>
            </c:strRef>
          </c:tx>
          <c:spPr>
            <a:solidFill>
              <a:srgbClr val="AFDC7E"/>
            </a:solidFill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F0-46B0-A667-3EE22693AEEB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'みどりづくり推進事業 (R3用)'!$B$5:$B$10</c:f>
              <c:strCache>
                <c:ptCount val="6"/>
                <c:pt idx="0">
                  <c:v>平成２７年度</c:v>
                </c:pt>
                <c:pt idx="1">
                  <c:v>平成２８年度</c:v>
                </c:pt>
                <c:pt idx="2">
                  <c:v>平成２９年度</c:v>
                </c:pt>
                <c:pt idx="3">
                  <c:v>平成３０年度</c:v>
                </c:pt>
                <c:pt idx="4">
                  <c:v>令和元年度</c:v>
                </c:pt>
                <c:pt idx="5">
                  <c:v>令和２年度</c:v>
                </c:pt>
              </c:strCache>
            </c:strRef>
          </c:cat>
          <c:val>
            <c:numRef>
              <c:f>'みどりづくり推進事業 (R3用)'!$C$5:$C$10</c:f>
              <c:numCache>
                <c:formatCode>#,##0_);[Red]\(#,##0\)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F0-46B0-A667-3EE22693AEEB}"/>
            </c:ext>
          </c:extLst>
        </c:ser>
        <c:ser>
          <c:idx val="1"/>
          <c:order val="1"/>
          <c:tx>
            <c:strRef>
              <c:f>'みどりづくり推進事業 (R3用)'!$D$4</c:f>
              <c:strCache>
                <c:ptCount val="1"/>
                <c:pt idx="0">
                  <c:v>採択件数</c:v>
                </c:pt>
              </c:strCache>
            </c:strRef>
          </c:tx>
          <c:spPr>
            <a:pattFill prst="lgCheck">
              <a:fgClr>
                <a:schemeClr val="accent6"/>
              </a:fgClr>
              <a:bgClr>
                <a:schemeClr val="bg1"/>
              </a:bgClr>
            </a:pattFill>
            <a:ln>
              <a:solidFill>
                <a:schemeClr val="accent6"/>
              </a:solidFill>
            </a:ln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 altLang="ja-JP"/>
                      <a:t>0</a:t>
                    </a:r>
                    <a:fld id="{102F33C7-CC26-4979-99F3-BCED37DBE661}" type="VALUE">
                      <a:rPr lang="ja-JP" altLang="en-US"/>
                      <a:pPr/>
                      <a:t>[値]</a:t>
                    </a:fld>
                    <a:endParaRPr lang="en-US" altLang="ja-JP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CF0-46B0-A667-3EE22693AEEB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'みどりづくり推進事業 (R3用)'!$B$5:$B$10</c:f>
              <c:strCache>
                <c:ptCount val="6"/>
                <c:pt idx="0">
                  <c:v>平成２７年度</c:v>
                </c:pt>
                <c:pt idx="1">
                  <c:v>平成２８年度</c:v>
                </c:pt>
                <c:pt idx="2">
                  <c:v>平成２９年度</c:v>
                </c:pt>
                <c:pt idx="3">
                  <c:v>平成３０年度</c:v>
                </c:pt>
                <c:pt idx="4">
                  <c:v>令和元年度</c:v>
                </c:pt>
                <c:pt idx="5">
                  <c:v>令和２年度</c:v>
                </c:pt>
              </c:strCache>
            </c:strRef>
          </c:cat>
          <c:val>
            <c:numRef>
              <c:f>'みどりづくり推進事業 (R3用)'!$D$5:$D$10</c:f>
              <c:numCache>
                <c:formatCode>#,##0_);[Red]\(#,##0\)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F0-46B0-A667-3EE22693AEEB}"/>
            </c:ext>
          </c:extLst>
        </c:ser>
        <c:ser>
          <c:idx val="2"/>
          <c:order val="2"/>
          <c:tx>
            <c:strRef>
              <c:f>'みどりづくり推進事業 (R3用)'!$E$4</c:f>
              <c:strCache>
                <c:ptCount val="1"/>
                <c:pt idx="0">
                  <c:v>不採択件数　　　　 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cat>
            <c:strRef>
              <c:f>'みどりづくり推進事業 (R3用)'!$B$5:$B$10</c:f>
              <c:strCache>
                <c:ptCount val="6"/>
                <c:pt idx="0">
                  <c:v>平成２７年度</c:v>
                </c:pt>
                <c:pt idx="1">
                  <c:v>平成２８年度</c:v>
                </c:pt>
                <c:pt idx="2">
                  <c:v>平成２９年度</c:v>
                </c:pt>
                <c:pt idx="3">
                  <c:v>平成３０年度</c:v>
                </c:pt>
                <c:pt idx="4">
                  <c:v>令和元年度</c:v>
                </c:pt>
                <c:pt idx="5">
                  <c:v>令和２年度</c:v>
                </c:pt>
              </c:strCache>
            </c:strRef>
          </c:cat>
          <c:val>
            <c:numRef>
              <c:f>'みどりづくり推進事業 (R3用)'!$E$5:$E$10</c:f>
              <c:numCache>
                <c:formatCode>#,##0_);[Red]\(#,##0\)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 formatCode="\※#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F0-46B0-A667-3EE22693A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-25"/>
        <c:axId val="57630080"/>
        <c:axId val="66990080"/>
      </c:barChart>
      <c:catAx>
        <c:axId val="5763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ja-JP"/>
          </a:p>
        </c:txPr>
        <c:crossAx val="66990080"/>
        <c:crosses val="autoZero"/>
        <c:auto val="1"/>
        <c:lblAlgn val="ctr"/>
        <c:lblOffset val="100"/>
        <c:noMultiLvlLbl val="0"/>
      </c:catAx>
      <c:valAx>
        <c:axId val="66990080"/>
        <c:scaling>
          <c:orientation val="minMax"/>
          <c:max val="4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ja-JP"/>
          </a:p>
        </c:txPr>
        <c:crossAx val="57630080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0.80904825877038189"/>
          <c:y val="0.39394185697462303"/>
          <c:w val="0.1808430754604736"/>
          <c:h val="0.21993642290314883"/>
        </c:manualLayout>
      </c:layout>
      <c:overlay val="0"/>
      <c:txPr>
        <a:bodyPr/>
        <a:lstStyle/>
        <a:p>
          <a:pPr>
            <a:defRPr b="1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'地域緑化推進事業 (R3用)'!$D$5</c:f>
              <c:strCache>
                <c:ptCount val="1"/>
                <c:pt idx="0">
                  <c:v>申請件数</c:v>
                </c:pt>
              </c:strCache>
            </c:strRef>
          </c:tx>
          <c:spPr>
            <a:solidFill>
              <a:srgbClr val="AFDC7E"/>
            </a:solidFill>
            <a:ln>
              <a:solidFill>
                <a:srgbClr val="BEE296"/>
              </a:solidFill>
            </a:ln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B0-4A2B-A6D4-3E918DD205C2}"/>
                </c:ext>
              </c:extLst>
            </c:dLbl>
            <c:numFmt formatCode="#&quot;件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'地域緑化推進事業 (R3用)'!$C$6:$C$11</c:f>
              <c:strCache>
                <c:ptCount val="6"/>
                <c:pt idx="0">
                  <c:v>平成２７年度</c:v>
                </c:pt>
                <c:pt idx="1">
                  <c:v>平成２８年度</c:v>
                </c:pt>
                <c:pt idx="2">
                  <c:v>平成２９年度</c:v>
                </c:pt>
                <c:pt idx="3">
                  <c:v>平成３０年度</c:v>
                </c:pt>
                <c:pt idx="4">
                  <c:v>令和元年度</c:v>
                </c:pt>
                <c:pt idx="5">
                  <c:v>令和２年度</c:v>
                </c:pt>
              </c:strCache>
            </c:strRef>
          </c:cat>
          <c:val>
            <c:numRef>
              <c:f>'地域緑化推進事業 (R3用)'!$D$6:$D$11</c:f>
              <c:numCache>
                <c:formatCode>#,##0_);[Red]\(#,##0\)</c:formatCode>
                <c:ptCount val="6"/>
                <c:pt idx="0">
                  <c:v>100</c:v>
                </c:pt>
                <c:pt idx="1">
                  <c:v>65</c:v>
                </c:pt>
                <c:pt idx="2">
                  <c:v>74</c:v>
                </c:pt>
                <c:pt idx="3">
                  <c:v>53</c:v>
                </c:pt>
                <c:pt idx="4">
                  <c:v>61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B0-4A2B-A6D4-3E918DD20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7630080"/>
        <c:axId val="66990080"/>
        <c:extLst>
          <c:ext xmlns:c15="http://schemas.microsoft.com/office/drawing/2012/chart" uri="{02D57815-91ED-43cb-92C2-25804820EDAC}">
            <c15:filteredBarSeries>
              <c15:ser>
                <c:idx val="2"/>
                <c:order val="1"/>
                <c:tx>
                  <c:strRef>
                    <c:extLst>
                      <c:ext uri="{02D57815-91ED-43cb-92C2-25804820EDAC}">
                        <c15:formulaRef>
                          <c15:sqref>'地域緑化推進事業 (2)'!#REF!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'地域緑化推進事業 (R3用)'!$C$6:$C$11</c15:sqref>
                        </c15:formulaRef>
                      </c:ext>
                    </c:extLst>
                    <c:strCache>
                      <c:ptCount val="6"/>
                      <c:pt idx="0">
                        <c:v>平成２７年度</c:v>
                      </c:pt>
                      <c:pt idx="1">
                        <c:v>平成２８年度</c:v>
                      </c:pt>
                      <c:pt idx="2">
                        <c:v>平成２９年度</c:v>
                      </c:pt>
                      <c:pt idx="3">
                        <c:v>平成３０年度</c:v>
                      </c:pt>
                      <c:pt idx="4">
                        <c:v>令和元年度</c:v>
                      </c:pt>
                      <c:pt idx="5">
                        <c:v>令和２年度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'地域緑化推進事業 (2)'!#REF!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49B0-4A2B-A6D4-3E918DD205C2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2"/>
          <c:tx>
            <c:strRef>
              <c:f>'地域緑化推進事業 (R3用)'!$E$5</c:f>
              <c:strCache>
                <c:ptCount val="1"/>
                <c:pt idx="0">
                  <c:v>配付本数</c:v>
                </c:pt>
              </c:strCache>
            </c:strRef>
          </c:tx>
          <c:spPr>
            <a:ln>
              <a:solidFill>
                <a:srgbClr val="F68222"/>
              </a:solidFill>
            </a:ln>
          </c:spPr>
          <c:marker>
            <c:symbol val="diamond"/>
            <c:size val="10"/>
            <c:spPr>
              <a:solidFill>
                <a:schemeClr val="accent6"/>
              </a:solidFill>
              <a:ln>
                <a:solidFill>
                  <a:schemeClr val="accent6"/>
                </a:solidFill>
              </a:ln>
            </c:spPr>
          </c:marker>
          <c:dLbls>
            <c:dLbl>
              <c:idx val="0"/>
              <c:layout>
                <c:manualLayout>
                  <c:x val="1.1601389861860207E-2"/>
                  <c:y val="-2.6148573533571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B0-4A2B-A6D4-3E918DD205C2}"/>
                </c:ext>
              </c:extLst>
            </c:dLbl>
            <c:dLbl>
              <c:idx val="1"/>
              <c:layout>
                <c:manualLayout>
                  <c:x val="-4.4858969648025611E-2"/>
                  <c:y val="-4.2857011294640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B0-4A2B-A6D4-3E918DD205C2}"/>
                </c:ext>
              </c:extLst>
            </c:dLbl>
            <c:dLbl>
              <c:idx val="2"/>
              <c:layout>
                <c:manualLayout>
                  <c:x val="-5.3545178803392615E-2"/>
                  <c:y val="-4.6198698846854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B0-4A2B-A6D4-3E918DD205C2}"/>
                </c:ext>
              </c:extLst>
            </c:dLbl>
            <c:dLbl>
              <c:idx val="3"/>
              <c:layout>
                <c:manualLayout>
                  <c:x val="-4.7030521936867332E-2"/>
                  <c:y val="-3.951532374242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B0-4A2B-A6D4-3E918DD205C2}"/>
                </c:ext>
              </c:extLst>
            </c:dLbl>
            <c:dLbl>
              <c:idx val="4"/>
              <c:layout>
                <c:manualLayout>
                  <c:x val="-5.3545178803392615E-2"/>
                  <c:y val="-4.2857011294640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B0-4A2B-A6D4-3E918DD205C2}"/>
                </c:ext>
              </c:extLst>
            </c:dLbl>
            <c:dLbl>
              <c:idx val="5"/>
              <c:layout>
                <c:manualLayout>
                  <c:x val="-2.7947224085778662E-2"/>
                  <c:y val="-0.1147104851330203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/>
                    </a:pPr>
                    <a:r>
                      <a:rPr lang="en-US" altLang="ja-JP"/>
                      <a:t>0</a:t>
                    </a:r>
                    <a:r>
                      <a:rPr lang="ja-JP" altLang="en-US"/>
                      <a:t>本</a:t>
                    </a:r>
                  </a:p>
                  <a:p>
                    <a:pPr>
                      <a:defRPr sz="1100" b="1"/>
                    </a:pPr>
                    <a:r>
                      <a:rPr lang="en-US" altLang="ja-JP"/>
                      <a:t>0</a:t>
                    </a:r>
                    <a:r>
                      <a:rPr lang="ja-JP" altLang="en-US"/>
                      <a:t>件</a:t>
                    </a:r>
                  </a:p>
                </c:rich>
              </c:tx>
              <c:numFmt formatCode="#,###&quot;本&quot;" sourceLinked="0"/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880497000655189E-2"/>
                      <c:h val="0.1292644757433489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49B0-4A2B-A6D4-3E918DD205C2}"/>
                </c:ext>
              </c:extLst>
            </c:dLbl>
            <c:numFmt formatCode="#,###&quot;本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'地域緑化推進事業 (R3用)'!$C$6:$C$11</c:f>
              <c:strCache>
                <c:ptCount val="6"/>
                <c:pt idx="0">
                  <c:v>平成２７年度</c:v>
                </c:pt>
                <c:pt idx="1">
                  <c:v>平成２８年度</c:v>
                </c:pt>
                <c:pt idx="2">
                  <c:v>平成２９年度</c:v>
                </c:pt>
                <c:pt idx="3">
                  <c:v>平成３０年度</c:v>
                </c:pt>
                <c:pt idx="4">
                  <c:v>令和元年度</c:v>
                </c:pt>
                <c:pt idx="5">
                  <c:v>令和２年度</c:v>
                </c:pt>
              </c:strCache>
            </c:strRef>
          </c:cat>
          <c:val>
            <c:numRef>
              <c:f>'地域緑化推進事業 (R3用)'!$E$6:$E$11</c:f>
              <c:numCache>
                <c:formatCode>#,##0_);[Red]\(#,##0\)</c:formatCode>
                <c:ptCount val="6"/>
                <c:pt idx="0">
                  <c:v>2480</c:v>
                </c:pt>
                <c:pt idx="1">
                  <c:v>1994</c:v>
                </c:pt>
                <c:pt idx="2">
                  <c:v>1951</c:v>
                </c:pt>
                <c:pt idx="3">
                  <c:v>1716</c:v>
                </c:pt>
                <c:pt idx="4">
                  <c:v>1681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9B0-4A2B-A6D4-3E918DD20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10897328"/>
        <c:axId val="910900656"/>
      </c:lineChart>
      <c:catAx>
        <c:axId val="5763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ja-JP"/>
          </a:p>
        </c:txPr>
        <c:crossAx val="66990080"/>
        <c:crosses val="autoZero"/>
        <c:auto val="1"/>
        <c:lblAlgn val="ctr"/>
        <c:lblOffset val="100"/>
        <c:noMultiLvlLbl val="0"/>
      </c:catAx>
      <c:valAx>
        <c:axId val="66990080"/>
        <c:scaling>
          <c:orientation val="minMax"/>
          <c:max val="110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57630080"/>
        <c:crosses val="autoZero"/>
        <c:crossBetween val="between"/>
        <c:majorUnit val="10"/>
        <c:minorUnit val="10"/>
      </c:valAx>
      <c:valAx>
        <c:axId val="910900656"/>
        <c:scaling>
          <c:orientation val="minMax"/>
          <c:max val="3000"/>
        </c:scaling>
        <c:delete val="0"/>
        <c:axPos val="r"/>
        <c:numFmt formatCode="#,##0_);[Red]\(#,##0\)" sourceLinked="0"/>
        <c:majorTickMark val="out"/>
        <c:minorTickMark val="none"/>
        <c:tickLblPos val="high"/>
        <c:txPr>
          <a:bodyPr/>
          <a:lstStyle/>
          <a:p>
            <a:pPr>
              <a:defRPr b="1"/>
            </a:pPr>
            <a:endParaRPr lang="ja-JP"/>
          </a:p>
        </c:txPr>
        <c:crossAx val="910897328"/>
        <c:crosses val="max"/>
        <c:crossBetween val="between"/>
      </c:valAx>
      <c:catAx>
        <c:axId val="910897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10900656"/>
        <c:crosses val="autoZero"/>
        <c:auto val="1"/>
        <c:lblAlgn val="ctr"/>
        <c:lblOffset val="100"/>
        <c:noMultiLvlLbl val="0"/>
      </c:catAx>
    </c:plotArea>
    <c:legend>
      <c:legendPos val="r"/>
      <c:overlay val="0"/>
      <c:txPr>
        <a:bodyPr/>
        <a:lstStyle/>
        <a:p>
          <a:pPr>
            <a:defRPr b="1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0.04644</cdr:x>
      <cdr:y>0.04775</cdr:y>
    </cdr:from>
    <cdr:to>
      <cdr:x>0.147</cdr:x>
      <cdr:y>0.12742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83300" y="161925"/>
          <a:ext cx="613493" cy="2701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b="1"/>
            <a:t>（件）</a:t>
          </a:r>
        </a:p>
      </cdr:txBody>
    </cdr:sp>
  </cdr:relSizeAnchor>
  <cdr:relSizeAnchor xmlns:cdr="http://schemas.openxmlformats.org/drawingml/2006/chartDrawing">
    <cdr:from>
      <cdr:x>0.53129</cdr:x>
      <cdr:y>0.63893</cdr:y>
    </cdr:from>
    <cdr:to>
      <cdr:x>0.58175</cdr:x>
      <cdr:y>0.67541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3254520" y="2732208"/>
          <a:ext cx="309093" cy="15596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lIns="0" tIns="0" rIns="0" bIns="0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900" b="1"/>
            <a:t>※</a:t>
          </a:r>
          <a:r>
            <a:rPr kumimoji="1" lang="ja-JP" altLang="en-US" sz="900" b="1"/>
            <a:t>１件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0.82031</cdr:x>
      <cdr:y>0</cdr:y>
    </cdr:from>
    <cdr:to>
      <cdr:x>0.91615</cdr:x>
      <cdr:y>0.07227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5227185" y="0"/>
          <a:ext cx="610714" cy="2932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100" b="1"/>
            <a:t>（本）</a:t>
          </a:r>
        </a:p>
      </cdr:txBody>
    </cdr:sp>
  </cdr:relSizeAnchor>
  <cdr:relSizeAnchor xmlns:cdr="http://schemas.openxmlformats.org/drawingml/2006/chartDrawing">
    <cdr:from>
      <cdr:x>0.03105</cdr:x>
      <cdr:y>0</cdr:y>
    </cdr:from>
    <cdr:to>
      <cdr:x>0.12689</cdr:x>
      <cdr:y>0.07227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197861" y="0"/>
          <a:ext cx="610714" cy="3008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b="1"/>
            <a:t>（件）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88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8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9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670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9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9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78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86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3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58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50EE-3835-4CCA-B9D4-0E7689D887BE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14C8F-9256-42FC-A292-4557BC809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4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00499"/>
              </p:ext>
            </p:extLst>
          </p:nvPr>
        </p:nvGraphicFramePr>
        <p:xfrm>
          <a:off x="-21923" y="1247363"/>
          <a:ext cx="6125694" cy="4276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272628"/>
              </p:ext>
            </p:extLst>
          </p:nvPr>
        </p:nvGraphicFramePr>
        <p:xfrm>
          <a:off x="6228267" y="1311325"/>
          <a:ext cx="5963733" cy="4073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7" name="直線コネクタ 16"/>
          <p:cNvCxnSpPr/>
          <p:nvPr/>
        </p:nvCxnSpPr>
        <p:spPr>
          <a:xfrm>
            <a:off x="6221715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2896019" y="5385056"/>
            <a:ext cx="27986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廃止承認により交付決定を取り消し			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18251" y="210561"/>
            <a:ext cx="1249252" cy="3385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資料２－２　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34" y="721690"/>
            <a:ext cx="5784036" cy="30009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9660" y="721690"/>
            <a:ext cx="4850249" cy="30009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6448926" y="5939054"/>
            <a:ext cx="5354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令和２年度は新型コロナウイルスによる事務事業の見直しにより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いずれの事業も休止のため、実績無し。</a:t>
            </a:r>
          </a:p>
        </p:txBody>
      </p:sp>
    </p:spTree>
    <p:extLst>
      <p:ext uri="{BB962C8B-B14F-4D97-AF65-F5344CB8AC3E}">
        <p14:creationId xmlns:p14="http://schemas.microsoft.com/office/powerpoint/2010/main" val="143018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2024-10-30T05:34:25Z</dcterms:created>
  <dcterms:modified xsi:type="dcterms:W3CDTF">2024-10-30T05:35:05Z</dcterms:modified>
</cp:coreProperties>
</file>