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sldIdLst>
    <p:sldId id="259" r:id="rId2"/>
  </p:sldIdLst>
  <p:sldSz cx="12801600" cy="9601200" type="A3"/>
  <p:notesSz cx="6807200" cy="9939338"/>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CC"/>
    <a:srgbClr val="99FF99"/>
    <a:srgbClr val="FF7C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5000" autoAdjust="0"/>
    <p:restoredTop sz="92606" autoAdjust="0"/>
  </p:normalViewPr>
  <p:slideViewPr>
    <p:cSldViewPr>
      <p:cViewPr varScale="1">
        <p:scale>
          <a:sx n="49" d="100"/>
          <a:sy n="49" d="100"/>
        </p:scale>
        <p:origin x="1700" y="40"/>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CDDB2355-4692-444A-801C-088790ACA373}" type="datetimeFigureOut">
              <a:rPr kumimoji="1" lang="ja-JP" altLang="en-US" smtClean="0"/>
              <a:t>2024/10/30</a:t>
            </a:fld>
            <a:endParaRPr kumimoji="1" lang="ja-JP" altLang="en-US" dirty="0"/>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A20F0E35-1330-4F1E-8C2F-2679904FD523}" type="slidenum">
              <a:rPr kumimoji="1" lang="ja-JP" altLang="en-US" smtClean="0"/>
              <a:t>‹#›</a:t>
            </a:fld>
            <a:endParaRPr kumimoji="1" lang="ja-JP" altLang="en-US" dirty="0"/>
          </a:p>
        </p:txBody>
      </p:sp>
    </p:spTree>
    <p:extLst>
      <p:ext uri="{BB962C8B-B14F-4D97-AF65-F5344CB8AC3E}">
        <p14:creationId xmlns:p14="http://schemas.microsoft.com/office/powerpoint/2010/main" val="11347306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20F0E35-1330-4F1E-8C2F-2679904FD523}" type="slidenum">
              <a:rPr kumimoji="1" lang="ja-JP" altLang="en-US" smtClean="0"/>
              <a:t>1</a:t>
            </a:fld>
            <a:endParaRPr kumimoji="1" lang="ja-JP" altLang="en-US" dirty="0"/>
          </a:p>
        </p:txBody>
      </p:sp>
    </p:spTree>
    <p:extLst>
      <p:ext uri="{BB962C8B-B14F-4D97-AF65-F5344CB8AC3E}">
        <p14:creationId xmlns:p14="http://schemas.microsoft.com/office/powerpoint/2010/main" val="4816023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7161F6EF-57EE-447A-95B8-BF33D5DC6E2E}" type="datetimeFigureOut">
              <a:rPr kumimoji="1" lang="ja-JP" altLang="en-US" smtClean="0"/>
              <a:t>2024/10/30</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BF0AA03-7DEB-45D1-B58C-7C6901B8AE97}" type="slidenum">
              <a:rPr kumimoji="1" lang="ja-JP" altLang="en-US" smtClean="0"/>
              <a:t>‹#›</a:t>
            </a:fld>
            <a:endParaRPr kumimoji="1" lang="ja-JP" altLang="en-US" dirty="0"/>
          </a:p>
        </p:txBody>
      </p:sp>
    </p:spTree>
    <p:extLst>
      <p:ext uri="{BB962C8B-B14F-4D97-AF65-F5344CB8AC3E}">
        <p14:creationId xmlns:p14="http://schemas.microsoft.com/office/powerpoint/2010/main" val="18380741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161F6EF-57EE-447A-95B8-BF33D5DC6E2E}" type="datetimeFigureOut">
              <a:rPr kumimoji="1" lang="ja-JP" altLang="en-US" smtClean="0"/>
              <a:t>2024/10/30</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BF0AA03-7DEB-45D1-B58C-7C6901B8AE97}" type="slidenum">
              <a:rPr kumimoji="1" lang="ja-JP" altLang="en-US" smtClean="0"/>
              <a:t>‹#›</a:t>
            </a:fld>
            <a:endParaRPr kumimoji="1" lang="ja-JP" altLang="en-US" dirty="0"/>
          </a:p>
        </p:txBody>
      </p:sp>
    </p:spTree>
    <p:extLst>
      <p:ext uri="{BB962C8B-B14F-4D97-AF65-F5344CB8AC3E}">
        <p14:creationId xmlns:p14="http://schemas.microsoft.com/office/powerpoint/2010/main" val="14012906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0" y="384494"/>
            <a:ext cx="2880360" cy="819213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40080" y="384494"/>
            <a:ext cx="8427720" cy="819213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161F6EF-57EE-447A-95B8-BF33D5DC6E2E}" type="datetimeFigureOut">
              <a:rPr kumimoji="1" lang="ja-JP" altLang="en-US" smtClean="0"/>
              <a:t>2024/10/30</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BF0AA03-7DEB-45D1-B58C-7C6901B8AE97}" type="slidenum">
              <a:rPr kumimoji="1" lang="ja-JP" altLang="en-US" smtClean="0"/>
              <a:t>‹#›</a:t>
            </a:fld>
            <a:endParaRPr kumimoji="1" lang="ja-JP" altLang="en-US" dirty="0"/>
          </a:p>
        </p:txBody>
      </p:sp>
    </p:spTree>
    <p:extLst>
      <p:ext uri="{BB962C8B-B14F-4D97-AF65-F5344CB8AC3E}">
        <p14:creationId xmlns:p14="http://schemas.microsoft.com/office/powerpoint/2010/main" val="28802291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161F6EF-57EE-447A-95B8-BF33D5DC6E2E}" type="datetimeFigureOut">
              <a:rPr kumimoji="1" lang="ja-JP" altLang="en-US" smtClean="0"/>
              <a:t>2024/10/30</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BF0AA03-7DEB-45D1-B58C-7C6901B8AE97}" type="slidenum">
              <a:rPr kumimoji="1" lang="ja-JP" altLang="en-US" smtClean="0"/>
              <a:t>‹#›</a:t>
            </a:fld>
            <a:endParaRPr kumimoji="1" lang="ja-JP" altLang="en-US" dirty="0"/>
          </a:p>
        </p:txBody>
      </p:sp>
    </p:spTree>
    <p:extLst>
      <p:ext uri="{BB962C8B-B14F-4D97-AF65-F5344CB8AC3E}">
        <p14:creationId xmlns:p14="http://schemas.microsoft.com/office/powerpoint/2010/main" val="5578621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7161F6EF-57EE-447A-95B8-BF33D5DC6E2E}" type="datetimeFigureOut">
              <a:rPr kumimoji="1" lang="ja-JP" altLang="en-US" smtClean="0"/>
              <a:t>2024/10/30</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BF0AA03-7DEB-45D1-B58C-7C6901B8AE97}" type="slidenum">
              <a:rPr kumimoji="1" lang="ja-JP" altLang="en-US" smtClean="0"/>
              <a:t>‹#›</a:t>
            </a:fld>
            <a:endParaRPr kumimoji="1" lang="ja-JP" altLang="en-US" dirty="0"/>
          </a:p>
        </p:txBody>
      </p:sp>
    </p:spTree>
    <p:extLst>
      <p:ext uri="{BB962C8B-B14F-4D97-AF65-F5344CB8AC3E}">
        <p14:creationId xmlns:p14="http://schemas.microsoft.com/office/powerpoint/2010/main" val="2106038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400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5074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161F6EF-57EE-447A-95B8-BF33D5DC6E2E}" type="datetimeFigureOut">
              <a:rPr kumimoji="1" lang="ja-JP" altLang="en-US" smtClean="0"/>
              <a:t>2024/10/30</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DBF0AA03-7DEB-45D1-B58C-7C6901B8AE97}" type="slidenum">
              <a:rPr kumimoji="1" lang="ja-JP" altLang="en-US" smtClean="0"/>
              <a:t>‹#›</a:t>
            </a:fld>
            <a:endParaRPr kumimoji="1" lang="ja-JP" altLang="en-US" dirty="0"/>
          </a:p>
        </p:txBody>
      </p:sp>
    </p:spTree>
    <p:extLst>
      <p:ext uri="{BB962C8B-B14F-4D97-AF65-F5344CB8AC3E}">
        <p14:creationId xmlns:p14="http://schemas.microsoft.com/office/powerpoint/2010/main" val="37116355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7161F6EF-57EE-447A-95B8-BF33D5DC6E2E}" type="datetimeFigureOut">
              <a:rPr kumimoji="1" lang="ja-JP" altLang="en-US" smtClean="0"/>
              <a:t>2024/10/30</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DBF0AA03-7DEB-45D1-B58C-7C6901B8AE97}" type="slidenum">
              <a:rPr kumimoji="1" lang="ja-JP" altLang="en-US" smtClean="0"/>
              <a:t>‹#›</a:t>
            </a:fld>
            <a:endParaRPr kumimoji="1" lang="ja-JP" altLang="en-US" dirty="0"/>
          </a:p>
        </p:txBody>
      </p:sp>
    </p:spTree>
    <p:extLst>
      <p:ext uri="{BB962C8B-B14F-4D97-AF65-F5344CB8AC3E}">
        <p14:creationId xmlns:p14="http://schemas.microsoft.com/office/powerpoint/2010/main" val="2451812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161F6EF-57EE-447A-95B8-BF33D5DC6E2E}" type="datetimeFigureOut">
              <a:rPr kumimoji="1" lang="ja-JP" altLang="en-US" smtClean="0"/>
              <a:t>2024/10/30</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DBF0AA03-7DEB-45D1-B58C-7C6901B8AE97}" type="slidenum">
              <a:rPr kumimoji="1" lang="ja-JP" altLang="en-US" smtClean="0"/>
              <a:t>‹#›</a:t>
            </a:fld>
            <a:endParaRPr kumimoji="1" lang="ja-JP" altLang="en-US" dirty="0"/>
          </a:p>
        </p:txBody>
      </p:sp>
    </p:spTree>
    <p:extLst>
      <p:ext uri="{BB962C8B-B14F-4D97-AF65-F5344CB8AC3E}">
        <p14:creationId xmlns:p14="http://schemas.microsoft.com/office/powerpoint/2010/main" val="33414701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161F6EF-57EE-447A-95B8-BF33D5DC6E2E}" type="datetimeFigureOut">
              <a:rPr kumimoji="1" lang="ja-JP" altLang="en-US" smtClean="0"/>
              <a:t>2024/10/30</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DBF0AA03-7DEB-45D1-B58C-7C6901B8AE97}" type="slidenum">
              <a:rPr kumimoji="1" lang="ja-JP" altLang="en-US" smtClean="0"/>
              <a:t>‹#›</a:t>
            </a:fld>
            <a:endParaRPr kumimoji="1" lang="ja-JP" altLang="en-US" dirty="0"/>
          </a:p>
        </p:txBody>
      </p:sp>
    </p:spTree>
    <p:extLst>
      <p:ext uri="{BB962C8B-B14F-4D97-AF65-F5344CB8AC3E}">
        <p14:creationId xmlns:p14="http://schemas.microsoft.com/office/powerpoint/2010/main" val="22731300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161F6EF-57EE-447A-95B8-BF33D5DC6E2E}" type="datetimeFigureOut">
              <a:rPr kumimoji="1" lang="ja-JP" altLang="en-US" smtClean="0"/>
              <a:t>2024/10/30</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DBF0AA03-7DEB-45D1-B58C-7C6901B8AE97}" type="slidenum">
              <a:rPr kumimoji="1" lang="ja-JP" altLang="en-US" smtClean="0"/>
              <a:t>‹#›</a:t>
            </a:fld>
            <a:endParaRPr kumimoji="1" lang="ja-JP" altLang="en-US" dirty="0"/>
          </a:p>
        </p:txBody>
      </p:sp>
    </p:spTree>
    <p:extLst>
      <p:ext uri="{BB962C8B-B14F-4D97-AF65-F5344CB8AC3E}">
        <p14:creationId xmlns:p14="http://schemas.microsoft.com/office/powerpoint/2010/main" val="8823526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a:t>マスター タイトルの書式設定</a:t>
            </a:r>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dirty="0"/>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161F6EF-57EE-447A-95B8-BF33D5DC6E2E}" type="datetimeFigureOut">
              <a:rPr kumimoji="1" lang="ja-JP" altLang="en-US" smtClean="0"/>
              <a:t>2024/10/30</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DBF0AA03-7DEB-45D1-B58C-7C6901B8AE97}" type="slidenum">
              <a:rPr kumimoji="1" lang="ja-JP" altLang="en-US" smtClean="0"/>
              <a:t>‹#›</a:t>
            </a:fld>
            <a:endParaRPr kumimoji="1" lang="ja-JP" altLang="en-US" dirty="0"/>
          </a:p>
        </p:txBody>
      </p:sp>
    </p:spTree>
    <p:extLst>
      <p:ext uri="{BB962C8B-B14F-4D97-AF65-F5344CB8AC3E}">
        <p14:creationId xmlns:p14="http://schemas.microsoft.com/office/powerpoint/2010/main" val="38028214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7161F6EF-57EE-447A-95B8-BF33D5DC6E2E}" type="datetimeFigureOut">
              <a:rPr kumimoji="1" lang="ja-JP" altLang="en-US" smtClean="0"/>
              <a:t>2024/10/30</a:t>
            </a:fld>
            <a:endParaRPr kumimoji="1" lang="ja-JP" altLang="en-US" dirty="0"/>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DBF0AA03-7DEB-45D1-B58C-7C6901B8AE97}" type="slidenum">
              <a:rPr kumimoji="1" lang="ja-JP" altLang="en-US" smtClean="0"/>
              <a:t>‹#›</a:t>
            </a:fld>
            <a:endParaRPr kumimoji="1" lang="ja-JP" altLang="en-US" dirty="0"/>
          </a:p>
        </p:txBody>
      </p:sp>
    </p:spTree>
    <p:extLst>
      <p:ext uri="{BB962C8B-B14F-4D97-AF65-F5344CB8AC3E}">
        <p14:creationId xmlns:p14="http://schemas.microsoft.com/office/powerpoint/2010/main" val="39447981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角丸四角形 57"/>
          <p:cNvSpPr/>
          <p:nvPr/>
        </p:nvSpPr>
        <p:spPr>
          <a:xfrm>
            <a:off x="1960197" y="1009078"/>
            <a:ext cx="10489275" cy="375744"/>
          </a:xfrm>
          <a:prstGeom prst="roundRect">
            <a:avLst>
              <a:gd name="adj" fmla="val 7859"/>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vert="horz" lIns="91429" tIns="45714" rIns="91429" bIns="45714" rtlCol="0" anchor="ctr"/>
          <a:lstStyle/>
          <a:p>
            <a:pPr algn="ctr">
              <a:lnSpc>
                <a:spcPts val="3300"/>
              </a:lnSpc>
            </a:pPr>
            <a:r>
              <a:rPr lang="ja-JP" altLang="en-US" sz="2000" b="1" spc="3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みどりの風を感じる大都市・大阪</a:t>
            </a:r>
          </a:p>
        </p:txBody>
      </p:sp>
      <p:sp>
        <p:nvSpPr>
          <p:cNvPr id="39" name="角丸四角形 38"/>
          <p:cNvSpPr/>
          <p:nvPr/>
        </p:nvSpPr>
        <p:spPr>
          <a:xfrm>
            <a:off x="130243" y="581265"/>
            <a:ext cx="8481090" cy="345968"/>
          </a:xfrm>
          <a:prstGeom prst="roundRect">
            <a:avLst/>
          </a:prstGeom>
          <a:effectLst>
            <a:outerShdw blurRad="50800" dist="38100" dir="2700000" algn="tl"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lIns="87856" tIns="103779" rIns="87856" bIns="43927" rtlCol="0" anchor="ctr"/>
          <a:lstStyle/>
          <a:p>
            <a:pPr algn="ctr"/>
            <a:r>
              <a:rPr lang="ja-JP" altLang="en-US" sz="1922" b="1" spc="577" dirty="0">
                <a:latin typeface="メイリオ" panose="020B0604030504040204" pitchFamily="50" charset="-128"/>
                <a:ea typeface="メイリオ" panose="020B0604030504040204" pitchFamily="50" charset="-128"/>
                <a:cs typeface="メイリオ" panose="020B0604030504040204" pitchFamily="50" charset="-128"/>
              </a:rPr>
              <a:t>令和</a:t>
            </a:r>
            <a:r>
              <a:rPr lang="ja-JP" altLang="en-US" sz="1922" b="1" spc="577"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４</a:t>
            </a:r>
            <a:r>
              <a:rPr lang="ja-JP" altLang="en-US" sz="1922" b="1" spc="577" dirty="0">
                <a:latin typeface="メイリオ" panose="020B0604030504040204" pitchFamily="50" charset="-128"/>
                <a:ea typeface="メイリオ" panose="020B0604030504040204" pitchFamily="50" charset="-128"/>
                <a:cs typeface="メイリオ" panose="020B0604030504040204" pitchFamily="50" charset="-128"/>
              </a:rPr>
              <a:t>年度　</a:t>
            </a:r>
            <a:r>
              <a:rPr lang="ja-JP" altLang="en-US" sz="1800" b="1" spc="600" dirty="0">
                <a:latin typeface="メイリオ" panose="020B0604030504040204" pitchFamily="50" charset="-128"/>
                <a:ea typeface="メイリオ" panose="020B0604030504040204" pitchFamily="50" charset="-128"/>
                <a:cs typeface="メイリオ" panose="020B0604030504040204" pitchFamily="50" charset="-128"/>
              </a:rPr>
              <a:t>みどりの基金を活用して実施する事業（案）</a:t>
            </a:r>
            <a:endParaRPr lang="ja-JP" altLang="en-US" sz="1922" b="1" spc="577"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1" name="テキスト ボックス 40"/>
          <p:cNvSpPr txBox="1"/>
          <p:nvPr/>
        </p:nvSpPr>
        <p:spPr>
          <a:xfrm>
            <a:off x="11293878" y="91572"/>
            <a:ext cx="1299610" cy="388120"/>
          </a:xfrm>
          <a:prstGeom prst="rect">
            <a:avLst/>
          </a:prstGeom>
          <a:noFill/>
          <a:ln>
            <a:solidFill>
              <a:schemeClr val="tx1"/>
            </a:solidFill>
          </a:ln>
        </p:spPr>
        <p:txBody>
          <a:bodyPr wrap="square" rtlCol="0">
            <a:spAutoFit/>
          </a:bodyPr>
          <a:lstStyle/>
          <a:p>
            <a:pPr algn="ctr"/>
            <a:r>
              <a:rPr lang="ja-JP" altLang="en-US" sz="1922"/>
              <a:t>資料２－１</a:t>
            </a:r>
            <a:endParaRPr lang="ja-JP" altLang="en-US" sz="1922" dirty="0"/>
          </a:p>
        </p:txBody>
      </p:sp>
      <p:sp>
        <p:nvSpPr>
          <p:cNvPr id="45" name="正方形/長方形 44"/>
          <p:cNvSpPr/>
          <p:nvPr/>
        </p:nvSpPr>
        <p:spPr>
          <a:xfrm>
            <a:off x="8668593" y="506646"/>
            <a:ext cx="3060799" cy="487983"/>
          </a:xfrm>
          <a:prstGeom prst="rect">
            <a:avLst/>
          </a:prstGeom>
        </p:spPr>
        <p:txBody>
          <a:bodyPr wrap="square">
            <a:spAutoFit/>
          </a:bodyPr>
          <a:lstStyle/>
          <a:p>
            <a:r>
              <a:rPr lang="en-US" altLang="ja-JP" sz="865" dirty="0">
                <a:ea typeface="HG丸ｺﾞｼｯｸM-PRO" panose="020F0600000000000000" pitchFamily="50" charset="-128"/>
                <a:cs typeface="Times New Roman" panose="02020603050405020304" pitchFamily="18" charset="0"/>
              </a:rPr>
              <a:t>※</a:t>
            </a:r>
            <a:r>
              <a:rPr lang="ja-JP" altLang="en-US" sz="865" dirty="0">
                <a:ea typeface="HG丸ｺﾞｼｯｸM-PRO" panose="020F0600000000000000" pitchFamily="50" charset="-128"/>
                <a:cs typeface="Times New Roman" panose="02020603050405020304" pitchFamily="18" charset="0"/>
              </a:rPr>
              <a:t>掲載の各事業については、</a:t>
            </a:r>
            <a:r>
              <a:rPr lang="ja-JP" altLang="ja-JP" sz="865" dirty="0">
                <a:ea typeface="HG丸ｺﾞｼｯｸM-PRO" panose="020F0600000000000000" pitchFamily="50" charset="-128"/>
                <a:cs typeface="Times New Roman" panose="02020603050405020304" pitchFamily="18" charset="0"/>
              </a:rPr>
              <a:t>今後、財政部局との議論、</a:t>
            </a:r>
            <a:r>
              <a:rPr lang="ja-JP" altLang="en-US" sz="865" dirty="0">
                <a:ea typeface="HG丸ｺﾞｼｯｸM-PRO" panose="020F0600000000000000" pitchFamily="50" charset="-128"/>
                <a:cs typeface="Times New Roman" panose="02020603050405020304" pitchFamily="18" charset="0"/>
              </a:rPr>
              <a:t>　 </a:t>
            </a:r>
            <a:r>
              <a:rPr lang="ja-JP" altLang="ja-JP" sz="865" dirty="0">
                <a:ea typeface="HG丸ｺﾞｼｯｸM-PRO" panose="020F0600000000000000" pitchFamily="50" charset="-128"/>
                <a:cs typeface="Times New Roman" panose="02020603050405020304" pitchFamily="18" charset="0"/>
              </a:rPr>
              <a:t>議会での審議を経て、最終的に決ま</a:t>
            </a:r>
            <a:r>
              <a:rPr lang="ja-JP" altLang="en-US" sz="865" dirty="0">
                <a:ea typeface="HG丸ｺﾞｼｯｸM-PRO" panose="020F0600000000000000" pitchFamily="50" charset="-128"/>
                <a:cs typeface="Times New Roman" panose="02020603050405020304" pitchFamily="18" charset="0"/>
              </a:rPr>
              <a:t>るもの</a:t>
            </a:r>
            <a:r>
              <a:rPr lang="ja-JP" altLang="ja-JP" sz="865" dirty="0">
                <a:ea typeface="HG丸ｺﾞｼｯｸM-PRO" panose="020F0600000000000000" pitchFamily="50" charset="-128"/>
                <a:cs typeface="Times New Roman" panose="02020603050405020304" pitchFamily="18" charset="0"/>
              </a:rPr>
              <a:t>であるため、</a:t>
            </a:r>
            <a:endParaRPr lang="en-US" altLang="ja-JP" sz="865" dirty="0">
              <a:ea typeface="HG丸ｺﾞｼｯｸM-PRO" panose="020F0600000000000000" pitchFamily="50" charset="-128"/>
              <a:cs typeface="Times New Roman" panose="02020603050405020304" pitchFamily="18" charset="0"/>
            </a:endParaRPr>
          </a:p>
          <a:p>
            <a:r>
              <a:rPr lang="ja-JP" altLang="ja-JP" sz="865" dirty="0">
                <a:ea typeface="HG丸ｺﾞｼｯｸM-PRO" panose="020F0600000000000000" pitchFamily="50" charset="-128"/>
                <a:cs typeface="Times New Roman" panose="02020603050405020304" pitchFamily="18" charset="0"/>
              </a:rPr>
              <a:t>事業の成立の可否、内容の変更等がある</a:t>
            </a:r>
            <a:endParaRPr lang="ja-JP" altLang="en-US" sz="865" dirty="0"/>
          </a:p>
        </p:txBody>
      </p:sp>
      <p:sp>
        <p:nvSpPr>
          <p:cNvPr id="57" name="角丸四角形 56"/>
          <p:cNvSpPr/>
          <p:nvPr/>
        </p:nvSpPr>
        <p:spPr>
          <a:xfrm>
            <a:off x="142186" y="998164"/>
            <a:ext cx="1775498" cy="398690"/>
          </a:xfrm>
          <a:prstGeom prst="roundRect">
            <a:avLst/>
          </a:prstGeom>
          <a:ln w="12700"/>
          <a:effectLst>
            <a:outerShdw blurRad="50800" dist="38100" dir="2700000" algn="tl" rotWithShape="0">
              <a:prstClr val="black">
                <a:alpha val="40000"/>
              </a:prstClr>
            </a:outerShdw>
          </a:effectLst>
        </p:spPr>
        <p:style>
          <a:lnRef idx="2">
            <a:schemeClr val="accent3"/>
          </a:lnRef>
          <a:fillRef idx="1">
            <a:schemeClr val="lt1"/>
          </a:fillRef>
          <a:effectRef idx="0">
            <a:schemeClr val="accent3"/>
          </a:effectRef>
          <a:fontRef idx="minor">
            <a:schemeClr val="dk1"/>
          </a:fontRef>
        </p:style>
        <p:txBody>
          <a:bodyPr lIns="87856" tIns="138372" rIns="87856" bIns="43927" rtlCol="0" anchor="ctr"/>
          <a:lstStyle/>
          <a:p>
            <a:pPr algn="ctr"/>
            <a:r>
              <a:rPr lang="ja-JP" altLang="en-US" sz="1537" b="1" spc="-144" dirty="0">
                <a:latin typeface="メイリオ" panose="020B0604030504040204" pitchFamily="50" charset="-128"/>
                <a:ea typeface="メイリオ" panose="020B0604030504040204" pitchFamily="50" charset="-128"/>
                <a:cs typeface="メイリオ" panose="020B0604030504040204" pitchFamily="50" charset="-128"/>
              </a:rPr>
              <a:t>目ざすべき将来像</a:t>
            </a:r>
          </a:p>
        </p:txBody>
      </p:sp>
      <p:sp>
        <p:nvSpPr>
          <p:cNvPr id="62" name="角丸四角形 61"/>
          <p:cNvSpPr/>
          <p:nvPr/>
        </p:nvSpPr>
        <p:spPr>
          <a:xfrm>
            <a:off x="679379" y="1451823"/>
            <a:ext cx="11770093" cy="523072"/>
          </a:xfrm>
          <a:prstGeom prst="roundRect">
            <a:avLst>
              <a:gd name="adj" fmla="val 7483"/>
            </a:avLst>
          </a:prstGeom>
          <a:effectLst>
            <a:outerShdw blurRad="50800" dist="38100" dir="2700000" algn="tl" rotWithShape="0">
              <a:prstClr val="black">
                <a:alpha val="40000"/>
              </a:prstClr>
            </a:outerShdw>
          </a:effectLst>
        </p:spPr>
        <p:style>
          <a:lnRef idx="2">
            <a:schemeClr val="accent3"/>
          </a:lnRef>
          <a:fillRef idx="1">
            <a:schemeClr val="lt1"/>
          </a:fillRef>
          <a:effectRef idx="0">
            <a:schemeClr val="accent3"/>
          </a:effectRef>
          <a:fontRef idx="minor">
            <a:schemeClr val="dk1"/>
          </a:fontRef>
        </p:style>
        <p:txBody>
          <a:bodyPr wrap="square" tIns="36000" bIns="36000" rtlCol="0" anchor="ctr">
            <a:spAutoFit/>
          </a:bodyPr>
          <a:lstStyle/>
          <a:p>
            <a:pPr marL="1800225" indent="-276225"/>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〇 地域住民等の緑化活動への支援を中心に、「みどりの風促進区域」内でのみどりづくりへの取組みの強化を図り、</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800225" indent="-276225"/>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引き続き「みどりの風を感じるネットワーク」の形成を進める。</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3" name="角丸四角形 62"/>
          <p:cNvSpPr/>
          <p:nvPr/>
        </p:nvSpPr>
        <p:spPr>
          <a:xfrm>
            <a:off x="751689" y="1569768"/>
            <a:ext cx="1512000" cy="288032"/>
          </a:xfrm>
          <a:prstGeom prst="roundRect">
            <a:avLst/>
          </a:prstGeom>
          <a:ln w="12700"/>
          <a:effectLst>
            <a:outerShdw blurRad="50800" dist="38100" dir="2700000" algn="tl" rotWithShape="0">
              <a:prstClr val="black">
                <a:alpha val="40000"/>
              </a:prstClr>
            </a:outerShdw>
          </a:effectLst>
        </p:spPr>
        <p:style>
          <a:lnRef idx="2">
            <a:schemeClr val="accent3"/>
          </a:lnRef>
          <a:fillRef idx="1">
            <a:schemeClr val="lt1"/>
          </a:fillRef>
          <a:effectRef idx="0">
            <a:schemeClr val="accent3"/>
          </a:effectRef>
          <a:fontRef idx="minor">
            <a:schemeClr val="dk1"/>
          </a:fontRef>
        </p:style>
        <p:txBody>
          <a:bodyPr rtlCol="0" anchor="ctr"/>
          <a:lstStyle/>
          <a:p>
            <a:pPr algn="ctr">
              <a:lnSpc>
                <a:spcPts val="2500"/>
              </a:lnSpc>
            </a:pPr>
            <a:r>
              <a:rPr kumimoji="1"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事業の方向性</a:t>
            </a:r>
          </a:p>
        </p:txBody>
      </p:sp>
      <p:cxnSp>
        <p:nvCxnSpPr>
          <p:cNvPr id="93" name="直線コネクタ 92"/>
          <p:cNvCxnSpPr/>
          <p:nvPr/>
        </p:nvCxnSpPr>
        <p:spPr>
          <a:xfrm>
            <a:off x="1504256" y="2063752"/>
            <a:ext cx="76314" cy="7412754"/>
          </a:xfrm>
          <a:prstGeom prst="line">
            <a:avLst/>
          </a:prstGeom>
          <a:ln>
            <a:solidFill>
              <a:srgbClr val="00B050"/>
            </a:solidFill>
          </a:ln>
        </p:spPr>
        <p:style>
          <a:lnRef idx="1">
            <a:schemeClr val="dk1"/>
          </a:lnRef>
          <a:fillRef idx="0">
            <a:schemeClr val="dk1"/>
          </a:fillRef>
          <a:effectRef idx="0">
            <a:schemeClr val="dk1"/>
          </a:effectRef>
          <a:fontRef idx="minor">
            <a:schemeClr val="tx1"/>
          </a:fontRef>
        </p:style>
      </p:cxnSp>
      <p:sp>
        <p:nvSpPr>
          <p:cNvPr id="94" name="角丸四角形 93"/>
          <p:cNvSpPr/>
          <p:nvPr/>
        </p:nvSpPr>
        <p:spPr>
          <a:xfrm>
            <a:off x="1783734" y="3071977"/>
            <a:ext cx="9000000" cy="252000"/>
          </a:xfrm>
          <a:prstGeom prst="roundRect">
            <a:avLst/>
          </a:prstGeom>
          <a:solidFill>
            <a:srgbClr val="C00000"/>
          </a:solidFill>
          <a:ln>
            <a:solidFill>
              <a:schemeClr val="accent2"/>
            </a:solidFill>
          </a:ln>
          <a:effectLst/>
        </p:spPr>
        <p:style>
          <a:lnRef idx="2">
            <a:schemeClr val="accent3"/>
          </a:lnRef>
          <a:fillRef idx="1">
            <a:schemeClr val="lt1"/>
          </a:fillRef>
          <a:effectRef idx="0">
            <a:schemeClr val="accent3"/>
          </a:effectRef>
          <a:fontRef idx="minor">
            <a:schemeClr val="dk1"/>
          </a:fontRef>
        </p:style>
        <p:txBody>
          <a:bodyPr rtlCol="0" anchor="ctr">
            <a:noAutofit/>
          </a:bodyPr>
          <a:lstStyle/>
          <a:p>
            <a:pPr algn="ctr">
              <a:lnSpc>
                <a:spcPts val="2500"/>
              </a:lnSpc>
            </a:pPr>
            <a:r>
              <a:rPr lang="ja-JP" altLang="en-US" sz="1600" b="1" spc="6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地域緑化推進事業</a:t>
            </a:r>
          </a:p>
        </p:txBody>
      </p:sp>
      <p:cxnSp>
        <p:nvCxnSpPr>
          <p:cNvPr id="95" name="直線コネクタ 94"/>
          <p:cNvCxnSpPr/>
          <p:nvPr/>
        </p:nvCxnSpPr>
        <p:spPr>
          <a:xfrm>
            <a:off x="352128" y="2063752"/>
            <a:ext cx="12241360" cy="0"/>
          </a:xfrm>
          <a:prstGeom prst="line">
            <a:avLst/>
          </a:prstGeom>
          <a:ln>
            <a:solidFill>
              <a:srgbClr val="00B050"/>
            </a:solidFill>
          </a:ln>
        </p:spPr>
        <p:style>
          <a:lnRef idx="1">
            <a:schemeClr val="dk1"/>
          </a:lnRef>
          <a:fillRef idx="0">
            <a:schemeClr val="dk1"/>
          </a:fillRef>
          <a:effectRef idx="0">
            <a:schemeClr val="dk1"/>
          </a:effectRef>
          <a:fontRef idx="minor">
            <a:schemeClr val="tx1"/>
          </a:fontRef>
        </p:style>
      </p:cxnSp>
      <p:sp>
        <p:nvSpPr>
          <p:cNvPr id="97" name="大かっこ 96"/>
          <p:cNvSpPr/>
          <p:nvPr/>
        </p:nvSpPr>
        <p:spPr>
          <a:xfrm>
            <a:off x="1775067" y="3323977"/>
            <a:ext cx="8853466" cy="1477851"/>
          </a:xfrm>
          <a:prstGeom prst="bracketPair">
            <a:avLst/>
          </a:prstGeom>
          <a:ln>
            <a:solidFill>
              <a:schemeClr val="tx1"/>
            </a:solidFill>
          </a:ln>
        </p:spPr>
        <p:txBody>
          <a:bodyPr wrap="square">
            <a:spAutoFit/>
          </a:bodyPr>
          <a:lstStyle/>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自治会、住民グループなどに市町村を通じて苗木を配付し、住民による地域の植樹活動を促進</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「みどりの風促進区域」内での普及啓発を強化</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（配付対象）・多くの方の目に触れる場所（公園、学校、住宅地等）で地域の方々が協同で行う緑化活動</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12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20" b="1" dirty="0">
                <a:latin typeface="メイリオ" panose="020B0604030504040204" pitchFamily="50" charset="-128"/>
                <a:ea typeface="メイリオ" panose="020B0604030504040204" pitchFamily="50" charset="-128"/>
                <a:cs typeface="メイリオ" panose="020B0604030504040204" pitchFamily="50" charset="-128"/>
              </a:rPr>
              <a:t>令和３年度から、より多くの府民の方々に緑化活動へ参加して頂くため、下記のとおり応募条件の緩和や配付樹種の拡充等を実施</a:t>
            </a:r>
            <a:endParaRPr lang="en-US" altLang="ja-JP" sz="1120" b="1"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20" b="1" dirty="0">
                <a:latin typeface="メイリオ" panose="020B0604030504040204" pitchFamily="50" charset="-128"/>
                <a:ea typeface="メイリオ" panose="020B0604030504040204" pitchFamily="50" charset="-128"/>
                <a:cs typeface="メイリオ" panose="020B0604030504040204" pitchFamily="50" charset="-128"/>
              </a:rPr>
              <a:t>①植付け場所の緩和として、花壇等への直植えに加えて、大型プランター</a:t>
            </a:r>
            <a:r>
              <a:rPr lang="en-US" altLang="ja-JP" sz="112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20" b="1" dirty="0">
                <a:latin typeface="メイリオ" panose="020B0604030504040204" pitchFamily="50" charset="-128"/>
                <a:ea typeface="メイリオ" panose="020B0604030504040204" pitchFamily="50" charset="-128"/>
                <a:cs typeface="メイリオ" panose="020B0604030504040204" pitchFamily="50" charset="-128"/>
              </a:rPr>
              <a:t>容量</a:t>
            </a:r>
            <a:r>
              <a:rPr lang="en-US" altLang="ja-JP" sz="1120" b="1" dirty="0">
                <a:latin typeface="メイリオ" panose="020B0604030504040204" pitchFamily="50" charset="-128"/>
                <a:ea typeface="メイリオ" panose="020B0604030504040204" pitchFamily="50" charset="-128"/>
                <a:cs typeface="メイリオ" panose="020B0604030504040204" pitchFamily="50" charset="-128"/>
              </a:rPr>
              <a:t>100ℓ</a:t>
            </a:r>
            <a:r>
              <a:rPr lang="ja-JP" altLang="en-US" sz="1120" b="1" dirty="0">
                <a:latin typeface="メイリオ" panose="020B0604030504040204" pitchFamily="50" charset="-128"/>
                <a:ea typeface="メイリオ" panose="020B0604030504040204" pitchFamily="50" charset="-128"/>
                <a:cs typeface="メイリオ" panose="020B0604030504040204" pitchFamily="50" charset="-128"/>
              </a:rPr>
              <a:t>以上への植付けを可能とした。</a:t>
            </a:r>
            <a:endParaRPr lang="en-US" altLang="ja-JP" sz="1120" b="1"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20" b="1" dirty="0">
                <a:latin typeface="メイリオ" panose="020B0604030504040204" pitchFamily="50" charset="-128"/>
                <a:ea typeface="メイリオ" panose="020B0604030504040204" pitchFamily="50" charset="-128"/>
                <a:cs typeface="メイリオ" panose="020B0604030504040204" pitchFamily="50" charset="-128"/>
              </a:rPr>
              <a:t>②高木の申請本数の緩和として、申請本数の下限を</a:t>
            </a:r>
            <a:r>
              <a:rPr lang="en-US" altLang="ja-JP" sz="1120" b="1" dirty="0">
                <a:latin typeface="メイリオ" panose="020B0604030504040204" pitchFamily="50" charset="-128"/>
                <a:ea typeface="メイリオ" panose="020B0604030504040204" pitchFamily="50" charset="-128"/>
                <a:cs typeface="メイリオ" panose="020B0604030504040204" pitchFamily="50" charset="-128"/>
              </a:rPr>
              <a:t>10</a:t>
            </a:r>
            <a:r>
              <a:rPr lang="ja-JP" altLang="en-US" sz="1120" b="1" dirty="0">
                <a:latin typeface="メイリオ" panose="020B0604030504040204" pitchFamily="50" charset="-128"/>
                <a:ea typeface="メイリオ" panose="020B0604030504040204" pitchFamily="50" charset="-128"/>
                <a:cs typeface="メイリオ" panose="020B0604030504040204" pitchFamily="50" charset="-128"/>
              </a:rPr>
              <a:t>本以上</a:t>
            </a:r>
            <a:r>
              <a:rPr lang="en-US" altLang="ja-JP" sz="112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20" b="1" dirty="0">
                <a:latin typeface="メイリオ" panose="020B0604030504040204" pitchFamily="50" charset="-128"/>
                <a:ea typeface="メイリオ" panose="020B0604030504040204" pitchFamily="50" charset="-128"/>
                <a:cs typeface="メイリオ" panose="020B0604030504040204" pitchFamily="50" charset="-128"/>
              </a:rPr>
              <a:t>箇所から２本以上</a:t>
            </a:r>
            <a:r>
              <a:rPr lang="en-US" altLang="ja-JP" sz="112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20" b="1" dirty="0">
                <a:latin typeface="メイリオ" panose="020B0604030504040204" pitchFamily="50" charset="-128"/>
                <a:ea typeface="メイリオ" panose="020B0604030504040204" pitchFamily="50" charset="-128"/>
                <a:cs typeface="メイリオ" panose="020B0604030504040204" pitchFamily="50" charset="-128"/>
              </a:rPr>
              <a:t>箇所とした。</a:t>
            </a:r>
            <a:endParaRPr lang="en-US" altLang="ja-JP" sz="1120" b="1"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20" b="1" dirty="0">
                <a:latin typeface="メイリオ" panose="020B0604030504040204" pitchFamily="50" charset="-128"/>
                <a:ea typeface="メイリオ" panose="020B0604030504040204" pitchFamily="50" charset="-128"/>
                <a:cs typeface="メイリオ" panose="020B0604030504040204" pitchFamily="50" charset="-128"/>
              </a:rPr>
              <a:t>③配付樹種の拡充として、高木のみ</a:t>
            </a:r>
            <a:r>
              <a:rPr lang="en-US" altLang="ja-JP" sz="1120" b="1" dirty="0">
                <a:latin typeface="メイリオ" panose="020B0604030504040204" pitchFamily="50" charset="-128"/>
                <a:ea typeface="メイリオ" panose="020B0604030504040204" pitchFamily="50" charset="-128"/>
                <a:cs typeface="メイリオ" panose="020B0604030504040204" pitchFamily="50" charset="-128"/>
              </a:rPr>
              <a:t>11</a:t>
            </a:r>
            <a:r>
              <a:rPr lang="ja-JP" altLang="en-US" sz="1120" b="1" dirty="0">
                <a:latin typeface="メイリオ" panose="020B0604030504040204" pitchFamily="50" charset="-128"/>
                <a:ea typeface="メイリオ" panose="020B0604030504040204" pitchFamily="50" charset="-128"/>
                <a:cs typeface="メイリオ" panose="020B0604030504040204" pitchFamily="50" charset="-128"/>
              </a:rPr>
              <a:t>種類から、高木１本あたり低木・つる植物（全</a:t>
            </a:r>
            <a:r>
              <a:rPr lang="en-US" altLang="ja-JP" sz="1120" b="1" dirty="0">
                <a:latin typeface="メイリオ" panose="020B0604030504040204" pitchFamily="50" charset="-128"/>
                <a:ea typeface="メイリオ" panose="020B0604030504040204" pitchFamily="50" charset="-128"/>
                <a:cs typeface="メイリオ" panose="020B0604030504040204" pitchFamily="50" charset="-128"/>
              </a:rPr>
              <a:t>14</a:t>
            </a:r>
            <a:r>
              <a:rPr lang="ja-JP" altLang="en-US" sz="1120" b="1" dirty="0">
                <a:latin typeface="メイリオ" panose="020B0604030504040204" pitchFamily="50" charset="-128"/>
                <a:ea typeface="メイリオ" panose="020B0604030504040204" pitchFamily="50" charset="-128"/>
                <a:cs typeface="メイリオ" panose="020B0604030504040204" pitchFamily="50" charset="-128"/>
              </a:rPr>
              <a:t>種類）を５本以内で申請可能とした。</a:t>
            </a:r>
          </a:p>
        </p:txBody>
      </p:sp>
      <p:sp>
        <p:nvSpPr>
          <p:cNvPr id="101" name="角丸四角形 100"/>
          <p:cNvSpPr/>
          <p:nvPr/>
        </p:nvSpPr>
        <p:spPr>
          <a:xfrm>
            <a:off x="10669471" y="3976104"/>
            <a:ext cx="496110" cy="283927"/>
          </a:xfrm>
          <a:prstGeom prst="roundRect">
            <a:avLst/>
          </a:prstGeom>
          <a:solidFill>
            <a:schemeClr val="tx2">
              <a:lumMod val="20000"/>
              <a:lumOff val="80000"/>
            </a:schemeClr>
          </a:solidFill>
          <a:effectLst/>
        </p:spPr>
        <p:style>
          <a:lnRef idx="2">
            <a:schemeClr val="accent3"/>
          </a:lnRef>
          <a:fillRef idx="1">
            <a:schemeClr val="lt1"/>
          </a:fillRef>
          <a:effectRef idx="0">
            <a:schemeClr val="accent3"/>
          </a:effectRef>
          <a:fontRef idx="minor">
            <a:schemeClr val="dk1"/>
          </a:fontRef>
        </p:style>
        <p:txBody>
          <a:bodyPr wrap="none" rtlCol="0" anchor="ctr"/>
          <a:lstStyle/>
          <a:p>
            <a:pPr algn="ctr"/>
            <a:r>
              <a:rPr lang="ja-JP" altLang="en-US" sz="1100" b="1" spc="-1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委　託</a:t>
            </a:r>
            <a:endParaRPr kumimoji="1" lang="en-US" altLang="ja-JP" sz="1100" b="1" spc="-1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2" name="角丸四角形 101"/>
          <p:cNvSpPr/>
          <p:nvPr/>
        </p:nvSpPr>
        <p:spPr>
          <a:xfrm>
            <a:off x="1800670" y="2083069"/>
            <a:ext cx="9000000" cy="252000"/>
          </a:xfrm>
          <a:prstGeom prst="roundRect">
            <a:avLst/>
          </a:prstGeom>
          <a:solidFill>
            <a:srgbClr val="C00000"/>
          </a:solidFill>
          <a:ln>
            <a:solidFill>
              <a:schemeClr val="accent2"/>
            </a:solidFill>
          </a:ln>
          <a:effectLst/>
        </p:spPr>
        <p:style>
          <a:lnRef idx="2">
            <a:schemeClr val="accent3"/>
          </a:lnRef>
          <a:fillRef idx="1">
            <a:schemeClr val="lt1"/>
          </a:fillRef>
          <a:effectRef idx="0">
            <a:schemeClr val="accent3"/>
          </a:effectRef>
          <a:fontRef idx="minor">
            <a:schemeClr val="dk1"/>
          </a:fontRef>
        </p:style>
        <p:txBody>
          <a:bodyPr rtlCol="0" anchor="ctr">
            <a:noAutofit/>
          </a:bodyPr>
          <a:lstStyle/>
          <a:p>
            <a:pPr algn="ctr">
              <a:lnSpc>
                <a:spcPts val="2500"/>
              </a:lnSpc>
            </a:pPr>
            <a:r>
              <a:rPr lang="ja-JP" altLang="en-US" sz="1600" b="1" spc="3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みどりづくり推進事業</a:t>
            </a:r>
            <a:endParaRPr lang="zh-TW" altLang="en-US" sz="1600" b="1" spc="3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3" name="大かっこ 102"/>
          <p:cNvSpPr/>
          <p:nvPr/>
        </p:nvSpPr>
        <p:spPr>
          <a:xfrm>
            <a:off x="1807895" y="2340877"/>
            <a:ext cx="8838063" cy="715089"/>
          </a:xfrm>
          <a:prstGeom prst="bracketPair">
            <a:avLst/>
          </a:prstGeom>
          <a:ln>
            <a:solidFill>
              <a:schemeClr val="tx1"/>
            </a:solidFill>
          </a:ln>
        </p:spPr>
        <p:txBody>
          <a:bodyPr wrap="square">
            <a:spAutoFit/>
          </a:bodyPr>
          <a:lstStyle/>
          <a:p>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PTA</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や商店会などの地域団体が連携して行う花壇づくりや幼稚園等での植樹、芝生化などの緑化活動を促進</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「みどりの風促進区域」内での普及啓発を強化</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（助成対象）・地域の緑化組織（地域住民、</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PTA</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、民間企業等で構成）が協同で行う緑化活動</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4" name="角丸四角形 103"/>
          <p:cNvSpPr/>
          <p:nvPr/>
        </p:nvSpPr>
        <p:spPr>
          <a:xfrm>
            <a:off x="10669471" y="2582186"/>
            <a:ext cx="498408" cy="312300"/>
          </a:xfrm>
          <a:prstGeom prst="roundRect">
            <a:avLst/>
          </a:prstGeom>
          <a:solidFill>
            <a:schemeClr val="tx2"/>
          </a:solidFill>
          <a:effectLst/>
        </p:spPr>
        <p:style>
          <a:lnRef idx="2">
            <a:schemeClr val="accent3"/>
          </a:lnRef>
          <a:fillRef idx="1">
            <a:schemeClr val="lt1"/>
          </a:fillRef>
          <a:effectRef idx="0">
            <a:schemeClr val="accent3"/>
          </a:effectRef>
          <a:fontRef idx="minor">
            <a:schemeClr val="dk1"/>
          </a:fontRef>
        </p:style>
        <p:txBody>
          <a:bodyPr wrap="none" rtlCol="0" anchor="ctr"/>
          <a:lstStyle/>
          <a:p>
            <a:pPr algn="ctr"/>
            <a:r>
              <a:rPr lang="ja-JP" altLang="en-US" sz="1100" b="1" spc="-15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助　成</a:t>
            </a:r>
            <a:endParaRPr kumimoji="1" lang="en-US" altLang="ja-JP" sz="1100" b="1" spc="-15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6" name="テキスト ボックス 105"/>
          <p:cNvSpPr txBox="1"/>
          <p:nvPr/>
        </p:nvSpPr>
        <p:spPr>
          <a:xfrm>
            <a:off x="671026" y="2169932"/>
            <a:ext cx="718431" cy="3736585"/>
          </a:xfrm>
          <a:prstGeom prst="rect">
            <a:avLst/>
          </a:prstGeom>
          <a:noFill/>
          <a:ln>
            <a:solidFill>
              <a:srgbClr val="00B050"/>
            </a:solidFill>
          </a:ln>
        </p:spPr>
        <p:txBody>
          <a:bodyPr vert="eaVert" wrap="square" rtlCol="0" anchor="ctr" anchorCtr="0">
            <a:normAutofit/>
          </a:bodyPr>
          <a:lstStyle/>
          <a:p>
            <a:pPr algn="ctr"/>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令和４年度　実施予定事業</a:t>
            </a:r>
            <a:endParaRPr lang="en-US" altLang="ja-JP" sz="1600" b="1"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500" b="1"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500" b="1" dirty="0">
                <a:latin typeface="メイリオ" panose="020B0604030504040204" pitchFamily="50" charset="-128"/>
                <a:ea typeface="メイリオ" panose="020B0604030504040204" pitchFamily="50" charset="-128"/>
                <a:cs typeface="メイリオ" panose="020B0604030504040204" pitchFamily="50" charset="-128"/>
              </a:rPr>
              <a:t>継続事業）</a:t>
            </a:r>
          </a:p>
        </p:txBody>
      </p:sp>
      <p:sp>
        <p:nvSpPr>
          <p:cNvPr id="110" name="テキスト ボックス 109"/>
          <p:cNvSpPr txBox="1"/>
          <p:nvPr/>
        </p:nvSpPr>
        <p:spPr>
          <a:xfrm>
            <a:off x="11211772" y="2508486"/>
            <a:ext cx="1336972" cy="459700"/>
          </a:xfrm>
          <a:prstGeom prst="roundRect">
            <a:avLst/>
          </a:prstGeom>
          <a:noFill/>
          <a:ln w="19050">
            <a:solidFill>
              <a:schemeClr val="tx1"/>
            </a:solidFill>
            <a:prstDash val="dash"/>
          </a:ln>
        </p:spPr>
        <p:txBody>
          <a:bodyPr wrap="square" rtlCol="0">
            <a:spAutoFit/>
          </a:bodyPr>
          <a:lstStyle/>
          <a:p>
            <a:pPr algn="r"/>
            <a:r>
              <a:rPr lang="ja-JP" altLang="en-US" sz="1050" dirty="0"/>
              <a:t>令和３年度予算額</a:t>
            </a:r>
            <a:endParaRPr lang="en-US" altLang="ja-JP" sz="1050" dirty="0"/>
          </a:p>
          <a:p>
            <a:pPr algn="r"/>
            <a:r>
              <a:rPr lang="ja-JP" altLang="en-US" sz="1050" dirty="0"/>
              <a:t>１６，０００千円</a:t>
            </a:r>
            <a:endParaRPr kumimoji="1" lang="ja-JP" altLang="en-US" sz="1050" dirty="0"/>
          </a:p>
        </p:txBody>
      </p:sp>
      <p:sp>
        <p:nvSpPr>
          <p:cNvPr id="113" name="テキスト ボックス 112"/>
          <p:cNvSpPr txBox="1"/>
          <p:nvPr/>
        </p:nvSpPr>
        <p:spPr>
          <a:xfrm>
            <a:off x="11211772" y="3862016"/>
            <a:ext cx="1336972" cy="459700"/>
          </a:xfrm>
          <a:prstGeom prst="roundRect">
            <a:avLst/>
          </a:prstGeom>
          <a:noFill/>
          <a:ln w="19050">
            <a:solidFill>
              <a:schemeClr val="tx1"/>
            </a:solidFill>
            <a:prstDash val="dash"/>
          </a:ln>
        </p:spPr>
        <p:txBody>
          <a:bodyPr wrap="square" rtlCol="0">
            <a:spAutoFit/>
          </a:bodyPr>
          <a:lstStyle/>
          <a:p>
            <a:pPr algn="r"/>
            <a:r>
              <a:rPr lang="ja-JP" altLang="en-US" sz="1050" dirty="0"/>
              <a:t>令和３年度予算額</a:t>
            </a:r>
            <a:endParaRPr lang="en-US" altLang="ja-JP" sz="1050" dirty="0"/>
          </a:p>
          <a:p>
            <a:pPr algn="r"/>
            <a:r>
              <a:rPr lang="ja-JP" altLang="en-US" sz="1050" dirty="0"/>
              <a:t>１６，０４９千円</a:t>
            </a:r>
            <a:endParaRPr kumimoji="1" lang="ja-JP" altLang="en-US" sz="1050" dirty="0"/>
          </a:p>
        </p:txBody>
      </p:sp>
      <p:cxnSp>
        <p:nvCxnSpPr>
          <p:cNvPr id="36" name="直線コネクタ 35"/>
          <p:cNvCxnSpPr/>
          <p:nvPr/>
        </p:nvCxnSpPr>
        <p:spPr>
          <a:xfrm flipV="1">
            <a:off x="454134" y="7342879"/>
            <a:ext cx="12037347" cy="2504"/>
          </a:xfrm>
          <a:prstGeom prst="line">
            <a:avLst/>
          </a:prstGeom>
          <a:ln>
            <a:solidFill>
              <a:srgbClr val="00B050"/>
            </a:solidFill>
            <a:prstDash val="dash"/>
          </a:ln>
        </p:spPr>
        <p:style>
          <a:lnRef idx="1">
            <a:schemeClr val="dk1"/>
          </a:lnRef>
          <a:fillRef idx="0">
            <a:schemeClr val="dk1"/>
          </a:fillRef>
          <a:effectRef idx="0">
            <a:schemeClr val="dk1"/>
          </a:effectRef>
          <a:fontRef idx="minor">
            <a:schemeClr val="tx1"/>
          </a:fontRef>
        </p:style>
      </p:cxnSp>
      <p:sp>
        <p:nvSpPr>
          <p:cNvPr id="40" name="テキスト ボックス 39"/>
          <p:cNvSpPr txBox="1"/>
          <p:nvPr/>
        </p:nvSpPr>
        <p:spPr>
          <a:xfrm>
            <a:off x="695535" y="7450837"/>
            <a:ext cx="720000" cy="826435"/>
          </a:xfrm>
          <a:prstGeom prst="rect">
            <a:avLst/>
          </a:prstGeom>
          <a:noFill/>
          <a:ln w="15875">
            <a:solidFill>
              <a:schemeClr val="tx1"/>
            </a:solidFill>
            <a:prstDash val="lgDashDot"/>
          </a:ln>
        </p:spPr>
        <p:txBody>
          <a:bodyPr vert="eaVert" wrap="square" rtlCol="0" anchor="ctr" anchorCtr="0">
            <a:normAutofit/>
          </a:bodyPr>
          <a:lstStyle/>
          <a:p>
            <a:pPr algn="ctr"/>
            <a:r>
              <a:rPr kumimoji="1" lang="ja-JP" altLang="en-US" sz="1500" b="1" dirty="0">
                <a:latin typeface="メイリオ" panose="020B0604030504040204" pitchFamily="50" charset="-128"/>
                <a:ea typeface="メイリオ" panose="020B0604030504040204" pitchFamily="50" charset="-128"/>
                <a:cs typeface="メイリオ" panose="020B0604030504040204" pitchFamily="50" charset="-128"/>
              </a:rPr>
              <a:t>制度の見直し</a:t>
            </a:r>
          </a:p>
        </p:txBody>
      </p:sp>
      <p:sp>
        <p:nvSpPr>
          <p:cNvPr id="42" name="角丸四角形 41"/>
          <p:cNvSpPr/>
          <p:nvPr/>
        </p:nvSpPr>
        <p:spPr>
          <a:xfrm>
            <a:off x="1798147" y="7660323"/>
            <a:ext cx="8794593" cy="677192"/>
          </a:xfrm>
          <a:prstGeom prst="roundRect">
            <a:avLst>
              <a:gd name="adj" fmla="val 7254"/>
            </a:avLst>
          </a:prstGeom>
          <a:noFill/>
          <a:ln w="15875">
            <a:solidFill>
              <a:schemeClr val="tx1"/>
            </a:solidFill>
            <a:prstDash val="dashDot"/>
          </a:ln>
          <a:effectLst/>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sz="1500" b="1" spc="-1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4" name="正方形/長方形 43"/>
          <p:cNvSpPr/>
          <p:nvPr/>
        </p:nvSpPr>
        <p:spPr>
          <a:xfrm>
            <a:off x="1783734" y="7470639"/>
            <a:ext cx="8820509" cy="850970"/>
          </a:xfrm>
          <a:prstGeom prst="rect">
            <a:avLst/>
          </a:prstGeom>
          <a:noFill/>
          <a:ln>
            <a:noFill/>
          </a:ln>
          <a:effectLst/>
        </p:spPr>
        <p:style>
          <a:lnRef idx="2">
            <a:schemeClr val="accent3"/>
          </a:lnRef>
          <a:fillRef idx="1">
            <a:schemeClr val="lt1"/>
          </a:fillRef>
          <a:effectRef idx="0">
            <a:schemeClr val="accent3"/>
          </a:effectRef>
          <a:fontRef idx="minor">
            <a:schemeClr val="dk1"/>
          </a:fontRef>
        </p:style>
        <p:txBody>
          <a:bodyPr rtlCol="0" anchor="t"/>
          <a:lstStyle/>
          <a:p>
            <a:endParaRPr lang="en-US" altLang="ja-JP" sz="1200" strike="sng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〇みどりの基金事業の実施箇所数について、近年減少傾向であることから、令和３年度からの取組みとして、</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地域緑化推進事業において、応募条件の緩和や配付樹種の拡充等を実施。</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○また、緑化に対する府民のニーズや課題等を把握するため、本年度中にアンケート調査を実施し、現行制度の見直しを図る。　</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6" name="角丸四角形 45"/>
          <p:cNvSpPr/>
          <p:nvPr/>
        </p:nvSpPr>
        <p:spPr>
          <a:xfrm>
            <a:off x="1783734" y="4760029"/>
            <a:ext cx="9000000" cy="252000"/>
          </a:xfrm>
          <a:prstGeom prst="roundRect">
            <a:avLst/>
          </a:prstGeom>
          <a:solidFill>
            <a:srgbClr val="C00000">
              <a:alpha val="59000"/>
            </a:srgbClr>
          </a:solidFill>
          <a:ln>
            <a:solidFill>
              <a:schemeClr val="accent2"/>
            </a:solidFill>
          </a:ln>
          <a:effectLst/>
        </p:spPr>
        <p:style>
          <a:lnRef idx="2">
            <a:schemeClr val="accent3"/>
          </a:lnRef>
          <a:fillRef idx="1">
            <a:schemeClr val="lt1"/>
          </a:fillRef>
          <a:effectRef idx="0">
            <a:schemeClr val="accent3"/>
          </a:effectRef>
          <a:fontRef idx="minor">
            <a:schemeClr val="dk1"/>
          </a:fontRef>
        </p:style>
        <p:txBody>
          <a:bodyPr lIns="36000" rIns="36000" rtlCol="0" anchor="ctr">
            <a:noAutofit/>
          </a:bodyPr>
          <a:lstStyle/>
          <a:p>
            <a:pPr algn="ctr">
              <a:lnSpc>
                <a:spcPts val="2500"/>
              </a:lnSpc>
            </a:pPr>
            <a:r>
              <a:rPr lang="ja-JP" altLang="en-US"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新型コロナ禍への対応支援</a:t>
            </a:r>
          </a:p>
        </p:txBody>
      </p:sp>
      <p:sp>
        <p:nvSpPr>
          <p:cNvPr id="47" name="正方形/長方形 46"/>
          <p:cNvSpPr/>
          <p:nvPr/>
        </p:nvSpPr>
        <p:spPr>
          <a:xfrm>
            <a:off x="1807895" y="4847199"/>
            <a:ext cx="9102498" cy="1476168"/>
          </a:xfrm>
          <a:prstGeom prst="rect">
            <a:avLst/>
          </a:prstGeom>
          <a:noFill/>
          <a:ln>
            <a:noFill/>
          </a:ln>
          <a:effectLst/>
        </p:spPr>
        <p:style>
          <a:lnRef idx="2">
            <a:schemeClr val="accent3"/>
          </a:lnRef>
          <a:fillRef idx="1">
            <a:schemeClr val="lt1"/>
          </a:fillRef>
          <a:effectRef idx="0">
            <a:schemeClr val="accent3"/>
          </a:effectRef>
          <a:fontRef idx="minor">
            <a:schemeClr val="dk1"/>
          </a:fontRef>
        </p:style>
        <p:txBody>
          <a:bodyPr rtlCol="0" anchor="t"/>
          <a:lstStyle/>
          <a:p>
            <a:endParaRPr lang="en-US" altLang="ja-JP" sz="1200" strike="sng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〇新型コロナウイルス変異株等による新たな感染拡大が懸念されていることから、引き続き、みどりづくり推進事業の</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実施に係る対応について、緑化活動に際して必要な感染防止対策が実施されるよう、以下について参加される人数分相当の</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費用を助成の対象に設定</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①唾液による飛沫感染を防ぐためのマスクの購入費用</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②手指による接触感染を防ぐための消毒用アルコール、作業用手袋の購入費用　等</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8" name="角丸四角形 47"/>
          <p:cNvSpPr/>
          <p:nvPr/>
        </p:nvSpPr>
        <p:spPr>
          <a:xfrm>
            <a:off x="1832007" y="5022375"/>
            <a:ext cx="8781317" cy="992249"/>
          </a:xfrm>
          <a:prstGeom prst="roundRect">
            <a:avLst>
              <a:gd name="adj" fmla="val 7254"/>
            </a:avLst>
          </a:prstGeom>
          <a:noFill/>
          <a:ln w="15875">
            <a:solidFill>
              <a:schemeClr val="tx1"/>
            </a:solidFill>
            <a:prstDash val="dashDot"/>
          </a:ln>
          <a:effectLst/>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sz="1500" b="1" spc="-15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9" name="テキスト ボックス 48"/>
          <p:cNvSpPr txBox="1"/>
          <p:nvPr/>
        </p:nvSpPr>
        <p:spPr>
          <a:xfrm>
            <a:off x="695648" y="6186219"/>
            <a:ext cx="720000" cy="1073734"/>
          </a:xfrm>
          <a:prstGeom prst="rect">
            <a:avLst/>
          </a:prstGeom>
          <a:noFill/>
          <a:ln>
            <a:solidFill>
              <a:srgbClr val="00B050"/>
            </a:solidFill>
          </a:ln>
        </p:spPr>
        <p:txBody>
          <a:bodyPr vert="eaVert" wrap="square" rtlCol="0" anchor="ctr" anchorCtr="0">
            <a:normAutofit/>
          </a:bodyPr>
          <a:lstStyle/>
          <a:p>
            <a:pPr algn="ctr"/>
            <a:r>
              <a:rPr kumimoji="1" lang="ja-JP" altLang="en-US" sz="1500" b="1" dirty="0">
                <a:latin typeface="メイリオ" panose="020B0604030504040204" pitchFamily="50" charset="-128"/>
                <a:ea typeface="メイリオ" panose="020B0604030504040204" pitchFamily="50" charset="-128"/>
                <a:cs typeface="メイリオ" panose="020B0604030504040204" pitchFamily="50" charset="-128"/>
              </a:rPr>
              <a:t>既往事業の</a:t>
            </a:r>
            <a:endParaRPr kumimoji="1" lang="en-US" altLang="ja-JP" sz="1500" b="1"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500" b="1" dirty="0">
                <a:latin typeface="メイリオ" panose="020B0604030504040204" pitchFamily="50" charset="-128"/>
                <a:ea typeface="メイリオ" panose="020B0604030504040204" pitchFamily="50" charset="-128"/>
                <a:cs typeface="メイリオ" panose="020B0604030504040204" pitchFamily="50" charset="-128"/>
              </a:rPr>
              <a:t>継続支援</a:t>
            </a:r>
          </a:p>
        </p:txBody>
      </p:sp>
      <p:sp>
        <p:nvSpPr>
          <p:cNvPr id="50" name="角丸四角形 49"/>
          <p:cNvSpPr/>
          <p:nvPr/>
        </p:nvSpPr>
        <p:spPr>
          <a:xfrm>
            <a:off x="1798147" y="6130642"/>
            <a:ext cx="9000000" cy="252000"/>
          </a:xfrm>
          <a:prstGeom prst="roundRect">
            <a:avLst/>
          </a:prstGeom>
          <a:solidFill>
            <a:srgbClr val="00B050"/>
          </a:solidFill>
          <a:ln>
            <a:noFill/>
          </a:ln>
          <a:effectLst/>
        </p:spPr>
        <p:style>
          <a:lnRef idx="2">
            <a:schemeClr val="accent3"/>
          </a:lnRef>
          <a:fillRef idx="1">
            <a:schemeClr val="lt1"/>
          </a:fillRef>
          <a:effectRef idx="0">
            <a:schemeClr val="accent3"/>
          </a:effectRef>
          <a:fontRef idx="minor">
            <a:schemeClr val="dk1"/>
          </a:fontRef>
        </p:style>
        <p:txBody>
          <a:bodyPr lIns="36000" rIns="36000" rtlCol="0" anchor="ctr">
            <a:noAutofit/>
          </a:bodyPr>
          <a:lstStyle/>
          <a:p>
            <a:pPr algn="ctr">
              <a:lnSpc>
                <a:spcPts val="2500"/>
              </a:lnSpc>
            </a:pPr>
            <a:r>
              <a:rPr lang="ja-JP" altLang="en-US"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実感できるみどりづくり事業</a:t>
            </a:r>
            <a:r>
              <a:rPr lang="ja-JP" altLang="en-US" sz="1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28</a:t>
            </a:r>
            <a:r>
              <a:rPr lang="ja-JP" altLang="en-US" sz="1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年度～令和元年度）</a:t>
            </a:r>
            <a:endParaRPr lang="en-US" altLang="ja-JP" sz="1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1" name="大かっこ 50"/>
          <p:cNvSpPr/>
          <p:nvPr/>
        </p:nvSpPr>
        <p:spPr>
          <a:xfrm>
            <a:off x="1832007" y="6430143"/>
            <a:ext cx="8786721" cy="887254"/>
          </a:xfrm>
          <a:prstGeom prst="bracketPair">
            <a:avLst>
              <a:gd name="adj" fmla="val 10990"/>
            </a:avLst>
          </a:prstGeom>
          <a:ln>
            <a:solidFill>
              <a:schemeClr val="tx1"/>
            </a:solidFill>
          </a:ln>
        </p:spPr>
        <p:txBody>
          <a:bodyPr wrap="square">
            <a:spAutoFit/>
          </a:bodyPr>
          <a:lstStyle/>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実感できるみどりづくり事業において認定した「実感・みどり事業者」</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11</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者が自主的に取組む緑化促進活動への支援を継続</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＜支援の例＞活動への助言、みどりづくり推進事業、地域緑化推進事業を活用した支援</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民間事業者による街区単位等の面的・線的なみどりのまちづくりに対して経費の一部を助成</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（平成</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28</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年度～令和元年度）し、計８件の緑化整備を実施</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2" name="角丸四角形 51"/>
          <p:cNvSpPr/>
          <p:nvPr/>
        </p:nvSpPr>
        <p:spPr>
          <a:xfrm>
            <a:off x="10644224" y="6695139"/>
            <a:ext cx="496110" cy="283927"/>
          </a:xfrm>
          <a:prstGeom prst="roundRect">
            <a:avLst/>
          </a:prstGeom>
          <a:solidFill>
            <a:srgbClr val="99FF99"/>
          </a:solidFill>
          <a:effectLst/>
        </p:spPr>
        <p:style>
          <a:lnRef idx="2">
            <a:schemeClr val="accent3"/>
          </a:lnRef>
          <a:fillRef idx="1">
            <a:schemeClr val="lt1"/>
          </a:fillRef>
          <a:effectRef idx="0">
            <a:schemeClr val="accent3"/>
          </a:effectRef>
          <a:fontRef idx="minor">
            <a:schemeClr val="dk1"/>
          </a:fontRef>
        </p:style>
        <p:txBody>
          <a:bodyPr wrap="none" rtlCol="0" anchor="ctr"/>
          <a:lstStyle/>
          <a:p>
            <a:pPr algn="ctr"/>
            <a:r>
              <a:rPr lang="ja-JP" altLang="en-US" sz="1100" b="1" spc="-1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支　援</a:t>
            </a:r>
            <a:endParaRPr kumimoji="1" lang="en-US" altLang="ja-JP" sz="1100" b="1" spc="-1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3" name="角丸四角形 52"/>
          <p:cNvSpPr/>
          <p:nvPr/>
        </p:nvSpPr>
        <p:spPr>
          <a:xfrm>
            <a:off x="1783734" y="7382841"/>
            <a:ext cx="9000000" cy="252000"/>
          </a:xfrm>
          <a:prstGeom prst="roundRect">
            <a:avLst/>
          </a:prstGeom>
          <a:solidFill>
            <a:schemeClr val="accent5">
              <a:lumMod val="75000"/>
            </a:schemeClr>
          </a:solidFill>
          <a:ln>
            <a:noFill/>
          </a:ln>
          <a:effectLst/>
        </p:spPr>
        <p:style>
          <a:lnRef idx="2">
            <a:schemeClr val="accent3"/>
          </a:lnRef>
          <a:fillRef idx="1">
            <a:schemeClr val="lt1"/>
          </a:fillRef>
          <a:effectRef idx="0">
            <a:schemeClr val="accent3"/>
          </a:effectRef>
          <a:fontRef idx="minor">
            <a:schemeClr val="dk1"/>
          </a:fontRef>
        </p:style>
        <p:txBody>
          <a:bodyPr lIns="36000" rIns="36000" rtlCol="0" anchor="ctr">
            <a:noAutofit/>
          </a:bodyPr>
          <a:lstStyle/>
          <a:p>
            <a:pPr algn="ctr">
              <a:lnSpc>
                <a:spcPts val="2500"/>
              </a:lnSpc>
            </a:pPr>
            <a:r>
              <a:rPr lang="ja-JP" altLang="en-US"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コロナ禍を踏まえた新たな緑化制度の検討</a:t>
            </a:r>
            <a:endParaRPr lang="en-US" altLang="ja-JP" sz="1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54" name="直線コネクタ 53"/>
          <p:cNvCxnSpPr/>
          <p:nvPr/>
        </p:nvCxnSpPr>
        <p:spPr>
          <a:xfrm flipV="1">
            <a:off x="445525" y="6073899"/>
            <a:ext cx="12037347" cy="2504"/>
          </a:xfrm>
          <a:prstGeom prst="line">
            <a:avLst/>
          </a:prstGeom>
          <a:ln>
            <a:solidFill>
              <a:srgbClr val="00B050"/>
            </a:solidFill>
            <a:prstDash val="dash"/>
          </a:ln>
        </p:spPr>
        <p:style>
          <a:lnRef idx="1">
            <a:schemeClr val="dk1"/>
          </a:lnRef>
          <a:fillRef idx="0">
            <a:schemeClr val="dk1"/>
          </a:fillRef>
          <a:effectRef idx="0">
            <a:schemeClr val="dk1"/>
          </a:effectRef>
          <a:fontRef idx="minor">
            <a:schemeClr val="tx1"/>
          </a:fontRef>
        </p:style>
      </p:cxnSp>
      <p:cxnSp>
        <p:nvCxnSpPr>
          <p:cNvPr id="55" name="直線コネクタ 54"/>
          <p:cNvCxnSpPr/>
          <p:nvPr/>
        </p:nvCxnSpPr>
        <p:spPr>
          <a:xfrm flipV="1">
            <a:off x="457110" y="8331955"/>
            <a:ext cx="12037347" cy="2504"/>
          </a:xfrm>
          <a:prstGeom prst="line">
            <a:avLst/>
          </a:prstGeom>
          <a:ln>
            <a:solidFill>
              <a:srgbClr val="00B050"/>
            </a:solidFill>
            <a:prstDash val="dash"/>
          </a:ln>
        </p:spPr>
        <p:style>
          <a:lnRef idx="1">
            <a:schemeClr val="dk1"/>
          </a:lnRef>
          <a:fillRef idx="0">
            <a:schemeClr val="dk1"/>
          </a:fillRef>
          <a:effectRef idx="0">
            <a:schemeClr val="dk1"/>
          </a:effectRef>
          <a:fontRef idx="minor">
            <a:schemeClr val="tx1"/>
          </a:fontRef>
        </p:style>
      </p:cxnSp>
      <p:sp>
        <p:nvSpPr>
          <p:cNvPr id="56" name="角丸四角形 55"/>
          <p:cNvSpPr/>
          <p:nvPr/>
        </p:nvSpPr>
        <p:spPr>
          <a:xfrm>
            <a:off x="1817011" y="8392079"/>
            <a:ext cx="9000000" cy="252000"/>
          </a:xfrm>
          <a:prstGeom prst="roundRect">
            <a:avLst/>
          </a:prstGeom>
          <a:solidFill>
            <a:srgbClr val="C00000"/>
          </a:solidFill>
          <a:ln>
            <a:noFill/>
          </a:ln>
          <a:effectLst/>
        </p:spPr>
        <p:style>
          <a:lnRef idx="2">
            <a:schemeClr val="accent3"/>
          </a:lnRef>
          <a:fillRef idx="1">
            <a:schemeClr val="lt1"/>
          </a:fillRef>
          <a:effectRef idx="0">
            <a:schemeClr val="accent3"/>
          </a:effectRef>
          <a:fontRef idx="minor">
            <a:schemeClr val="dk1"/>
          </a:fontRef>
        </p:style>
        <p:txBody>
          <a:bodyPr lIns="36000" rIns="36000" rtlCol="0" anchor="ctr">
            <a:noAutofit/>
          </a:bodyPr>
          <a:lstStyle/>
          <a:p>
            <a:pPr algn="ctr">
              <a:lnSpc>
                <a:spcPts val="2500"/>
              </a:lnSpc>
            </a:pPr>
            <a:r>
              <a:rPr lang="ja-JP" altLang="en-US"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良好な緑陰づくり支援事業（令和元年度，令和３年度）</a:t>
            </a:r>
          </a:p>
        </p:txBody>
      </p:sp>
      <p:sp>
        <p:nvSpPr>
          <p:cNvPr id="59" name="大かっこ 58"/>
          <p:cNvSpPr/>
          <p:nvPr/>
        </p:nvSpPr>
        <p:spPr>
          <a:xfrm>
            <a:off x="1792085" y="8676710"/>
            <a:ext cx="8861159" cy="887254"/>
          </a:xfrm>
          <a:prstGeom prst="bracketPair">
            <a:avLst>
              <a:gd name="adj" fmla="val 10990"/>
            </a:avLst>
          </a:prstGeom>
          <a:ln>
            <a:solidFill>
              <a:schemeClr val="tx1"/>
            </a:solidFill>
          </a:ln>
        </p:spPr>
        <p:txBody>
          <a:bodyPr wrap="square">
            <a:spAutoFit/>
          </a:bodyPr>
          <a:lstStyle/>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民間施設による接道部への高木緑化を支援し、将来にわたって大阪の魅力となる沿道の良好な緑陰形成を促進</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（助成対象）・民間施設（マンション、事業所、商業施設等</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個人の戸建住宅を除く</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）の接道部での高木植樹</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（道路と敷地の境界から３ｍ以内の場所への樹高３ｍ以上の樹木の植樹）</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令和２年度は、新型コロナウイルス対応に係る事務事業シフトにより事業休止（令和元年度実績：４件）</a:t>
            </a:r>
            <a:endParaRPr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0" name="テキスト ボックス 59"/>
          <p:cNvSpPr txBox="1"/>
          <p:nvPr/>
        </p:nvSpPr>
        <p:spPr>
          <a:xfrm>
            <a:off x="695535" y="8360148"/>
            <a:ext cx="674969" cy="1203816"/>
          </a:xfrm>
          <a:prstGeom prst="rect">
            <a:avLst/>
          </a:prstGeom>
          <a:noFill/>
          <a:ln>
            <a:solidFill>
              <a:srgbClr val="00B050"/>
            </a:solidFill>
          </a:ln>
        </p:spPr>
        <p:txBody>
          <a:bodyPr vert="eaVert" wrap="square" rtlCol="0" anchor="ctr" anchorCtr="0">
            <a:normAutofit fontScale="92500"/>
          </a:bodyPr>
          <a:lstStyle/>
          <a:p>
            <a:pPr algn="ctr"/>
            <a:r>
              <a:rPr lang="ja-JP" altLang="en-US" sz="1500" b="1" dirty="0">
                <a:latin typeface="メイリオ" panose="020B0604030504040204" pitchFamily="50" charset="-128"/>
                <a:ea typeface="メイリオ" panose="020B0604030504040204" pitchFamily="50" charset="-128"/>
                <a:cs typeface="メイリオ" panose="020B0604030504040204" pitchFamily="50" charset="-128"/>
              </a:rPr>
              <a:t>令和３年度で終了する事業</a:t>
            </a:r>
            <a:endParaRPr kumimoji="1" lang="ja-JP" altLang="en-US" sz="15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1" name="テキスト ボックス 60"/>
          <p:cNvSpPr txBox="1"/>
          <p:nvPr/>
        </p:nvSpPr>
        <p:spPr>
          <a:xfrm>
            <a:off x="11167492" y="8890487"/>
            <a:ext cx="1336972" cy="459700"/>
          </a:xfrm>
          <a:prstGeom prst="roundRect">
            <a:avLst/>
          </a:prstGeom>
          <a:noFill/>
          <a:ln w="19050">
            <a:solidFill>
              <a:schemeClr val="tx1"/>
            </a:solidFill>
            <a:prstDash val="dash"/>
          </a:ln>
        </p:spPr>
        <p:txBody>
          <a:bodyPr wrap="square" rtlCol="0">
            <a:spAutoFit/>
          </a:bodyPr>
          <a:lstStyle/>
          <a:p>
            <a:pPr algn="r"/>
            <a:r>
              <a:rPr lang="ja-JP" altLang="en-US" sz="1050" dirty="0"/>
              <a:t>令和３年度予算額</a:t>
            </a:r>
            <a:endParaRPr lang="en-US" altLang="ja-JP" sz="1050" dirty="0"/>
          </a:p>
          <a:p>
            <a:pPr algn="r"/>
            <a:r>
              <a:rPr lang="ja-JP" altLang="en-US" sz="1050" dirty="0"/>
              <a:t>５，０００千円</a:t>
            </a:r>
            <a:endParaRPr kumimoji="1" lang="ja-JP" altLang="en-US" sz="1050" dirty="0"/>
          </a:p>
        </p:txBody>
      </p:sp>
      <p:sp>
        <p:nvSpPr>
          <p:cNvPr id="64" name="角丸四角形 63"/>
          <p:cNvSpPr/>
          <p:nvPr/>
        </p:nvSpPr>
        <p:spPr>
          <a:xfrm>
            <a:off x="10653244" y="8969668"/>
            <a:ext cx="486207" cy="301337"/>
          </a:xfrm>
          <a:prstGeom prst="roundRect">
            <a:avLst/>
          </a:prstGeom>
          <a:solidFill>
            <a:schemeClr val="tx2"/>
          </a:solidFill>
          <a:effectLst/>
        </p:spPr>
        <p:style>
          <a:lnRef idx="2">
            <a:schemeClr val="accent3"/>
          </a:lnRef>
          <a:fillRef idx="1">
            <a:schemeClr val="lt1"/>
          </a:fillRef>
          <a:effectRef idx="0">
            <a:schemeClr val="accent3"/>
          </a:effectRef>
          <a:fontRef idx="minor">
            <a:schemeClr val="dk1"/>
          </a:fontRef>
        </p:style>
        <p:txBody>
          <a:bodyPr wrap="none" rtlCol="0" anchor="ctr"/>
          <a:lstStyle/>
          <a:p>
            <a:pPr algn="ctr"/>
            <a:r>
              <a:rPr lang="ja-JP" altLang="en-US" sz="1100" b="1" spc="-15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助　成</a:t>
            </a:r>
            <a:endParaRPr kumimoji="1" lang="en-US" altLang="ja-JP" sz="1100" b="1" spc="-15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87917502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effectLst/>
      </a:spPr>
      <a:bodyPr rtlCol="0" anchor="ctr"/>
      <a:lstStyle>
        <a:defPPr algn="ctr">
          <a:defRPr kumimoji="1" sz="1500" b="1" spc="-15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defRPr>
        </a:defPPr>
      </a:lstStyle>
      <a:style>
        <a:lnRef idx="2">
          <a:schemeClr val="accent3"/>
        </a:lnRef>
        <a:fillRef idx="1">
          <a:schemeClr val="lt1"/>
        </a:fillRef>
        <a:effectRef idx="0">
          <a:schemeClr val="accent3"/>
        </a:effectRef>
        <a:fontRef idx="minor">
          <a:schemeClr val="dk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868</Words>
  <Application>Microsoft Office PowerPoint</Application>
  <PresentationFormat>A3 297x420 mm</PresentationFormat>
  <Paragraphs>60</Paragraphs>
  <Slides>1</Slides>
  <Notes>1</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メイリオ</vt:lpstr>
      <vt:lpstr>Arial</vt:lpstr>
      <vt:lpstr>Calibri</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2024-10-30T05:33:15Z</dcterms:created>
  <dcterms:modified xsi:type="dcterms:W3CDTF">2024-10-30T05:33:59Z</dcterms:modified>
</cp:coreProperties>
</file>