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9939338" cy="14368463"/>
  <p:defaultText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6" autoAdjust="0"/>
    <p:restoredTop sz="94660"/>
  </p:normalViewPr>
  <p:slideViewPr>
    <p:cSldViewPr>
      <p:cViewPr varScale="1">
        <p:scale>
          <a:sx n="49" d="100"/>
          <a:sy n="49" d="100"/>
        </p:scale>
        <p:origin x="1576" y="40"/>
      </p:cViewPr>
      <p:guideLst>
        <p:guide orient="horz" pos="3024"/>
        <p:guide pos="403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718309"/>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4" y="0"/>
            <a:ext cx="4306737" cy="718309"/>
          </a:xfrm>
          <a:prstGeom prst="rect">
            <a:avLst/>
          </a:prstGeom>
        </p:spPr>
        <p:txBody>
          <a:bodyPr vert="horz" lIns="132725" tIns="66363" rIns="132725" bIns="66363" rtlCol="0"/>
          <a:lstStyle>
            <a:lvl1pPr algn="r">
              <a:defRPr sz="1700"/>
            </a:lvl1pPr>
          </a:lstStyle>
          <a:p>
            <a:fld id="{CDDB2355-4692-444A-801C-088790ACA373}" type="datetimeFigureOut">
              <a:rPr kumimoji="1" lang="ja-JP" altLang="en-US" smtClean="0"/>
              <a:t>2024/10/30</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25" tIns="66363" rIns="132725" bIns="66363" rtlCol="0" anchor="ctr"/>
          <a:lstStyle/>
          <a:p>
            <a:endParaRPr lang="ja-JP" altLang="en-US"/>
          </a:p>
        </p:txBody>
      </p:sp>
      <p:sp>
        <p:nvSpPr>
          <p:cNvPr id="5" name="ノート プレースホルダー 4"/>
          <p:cNvSpPr>
            <a:spLocks noGrp="1"/>
          </p:cNvSpPr>
          <p:nvPr>
            <p:ph type="body" sz="quarter" idx="3"/>
          </p:nvPr>
        </p:nvSpPr>
        <p:spPr>
          <a:xfrm>
            <a:off x="994399" y="6825077"/>
            <a:ext cx="7950543" cy="6464776"/>
          </a:xfrm>
          <a:prstGeom prst="rect">
            <a:avLst/>
          </a:prstGeom>
        </p:spPr>
        <p:txBody>
          <a:bodyPr vert="horz" lIns="132725" tIns="66363" rIns="132725" bIns="663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13647860"/>
            <a:ext cx="4306737" cy="718308"/>
          </a:xfrm>
          <a:prstGeom prst="rect">
            <a:avLst/>
          </a:prstGeom>
        </p:spPr>
        <p:txBody>
          <a:bodyPr vert="horz" lIns="132725" tIns="66363" rIns="132725" bIns="6636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4" y="13647860"/>
            <a:ext cx="4306737" cy="718308"/>
          </a:xfrm>
          <a:prstGeom prst="rect">
            <a:avLst/>
          </a:prstGeom>
        </p:spPr>
        <p:txBody>
          <a:bodyPr vert="horz" lIns="132725" tIns="66363" rIns="132725" bIns="66363" rtlCol="0" anchor="b"/>
          <a:lstStyle>
            <a:lvl1pPr algn="r">
              <a:defRPr sz="17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284" rtl="0" eaLnBrk="1" latinLnBrk="0" hangingPunct="1">
      <a:defRPr kumimoji="1" sz="1200" kern="1200">
        <a:solidFill>
          <a:schemeClr val="tx1"/>
        </a:solidFill>
        <a:latin typeface="+mn-lt"/>
        <a:ea typeface="+mn-ea"/>
        <a:cs typeface="+mn-cs"/>
      </a:defRPr>
    </a:lvl1pPr>
    <a:lvl2pPr marL="457143" algn="l" defTabSz="914284" rtl="0" eaLnBrk="1" latinLnBrk="0" hangingPunct="1">
      <a:defRPr kumimoji="1" sz="1200" kern="1200">
        <a:solidFill>
          <a:schemeClr val="tx1"/>
        </a:solidFill>
        <a:latin typeface="+mn-lt"/>
        <a:ea typeface="+mn-ea"/>
        <a:cs typeface="+mn-cs"/>
      </a:defRPr>
    </a:lvl2pPr>
    <a:lvl3pPr marL="914284" algn="l" defTabSz="914284" rtl="0" eaLnBrk="1" latinLnBrk="0" hangingPunct="1">
      <a:defRPr kumimoji="1" sz="1200" kern="1200">
        <a:solidFill>
          <a:schemeClr val="tx1"/>
        </a:solidFill>
        <a:latin typeface="+mn-lt"/>
        <a:ea typeface="+mn-ea"/>
        <a:cs typeface="+mn-cs"/>
      </a:defRPr>
    </a:lvl3pPr>
    <a:lvl4pPr marL="1371427" algn="l" defTabSz="914284" rtl="0" eaLnBrk="1" latinLnBrk="0" hangingPunct="1">
      <a:defRPr kumimoji="1" sz="1200" kern="1200">
        <a:solidFill>
          <a:schemeClr val="tx1"/>
        </a:solidFill>
        <a:latin typeface="+mn-lt"/>
        <a:ea typeface="+mn-ea"/>
        <a:cs typeface="+mn-cs"/>
      </a:defRPr>
    </a:lvl4pPr>
    <a:lvl5pPr marL="1828568" algn="l" defTabSz="914284" rtl="0" eaLnBrk="1" latinLnBrk="0" hangingPunct="1">
      <a:defRPr kumimoji="1" sz="1200" kern="1200">
        <a:solidFill>
          <a:schemeClr val="tx1"/>
        </a:solidFill>
        <a:latin typeface="+mn-lt"/>
        <a:ea typeface="+mn-ea"/>
        <a:cs typeface="+mn-cs"/>
      </a:defRPr>
    </a:lvl5pPr>
    <a:lvl6pPr marL="2285711" algn="l" defTabSz="914284" rtl="0" eaLnBrk="1" latinLnBrk="0" hangingPunct="1">
      <a:defRPr kumimoji="1" sz="1200" kern="1200">
        <a:solidFill>
          <a:schemeClr val="tx1"/>
        </a:solidFill>
        <a:latin typeface="+mn-lt"/>
        <a:ea typeface="+mn-ea"/>
        <a:cs typeface="+mn-cs"/>
      </a:defRPr>
    </a:lvl6pPr>
    <a:lvl7pPr marL="2742853" algn="l" defTabSz="914284" rtl="0" eaLnBrk="1" latinLnBrk="0" hangingPunct="1">
      <a:defRPr kumimoji="1" sz="1200" kern="1200">
        <a:solidFill>
          <a:schemeClr val="tx1"/>
        </a:solidFill>
        <a:latin typeface="+mn-lt"/>
        <a:ea typeface="+mn-ea"/>
        <a:cs typeface="+mn-cs"/>
      </a:defRPr>
    </a:lvl7pPr>
    <a:lvl8pPr marL="3199995" algn="l" defTabSz="914284" rtl="0" eaLnBrk="1" latinLnBrk="0" hangingPunct="1">
      <a:defRPr kumimoji="1" sz="1200" kern="1200">
        <a:solidFill>
          <a:schemeClr val="tx1"/>
        </a:solidFill>
        <a:latin typeface="+mn-lt"/>
        <a:ea typeface="+mn-ea"/>
        <a:cs typeface="+mn-cs"/>
      </a:defRPr>
    </a:lvl8pPr>
    <a:lvl9pPr marL="3657137" algn="l" defTabSz="9142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7950" y="1077913"/>
            <a:ext cx="7183438" cy="5386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2" y="2982603"/>
            <a:ext cx="10881359"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3" y="5440680"/>
            <a:ext cx="8961121" cy="2453640"/>
          </a:xfrm>
        </p:spPr>
        <p:txBody>
          <a:bodyPr/>
          <a:lstStyle>
            <a:lvl1pPr marL="0" indent="0" algn="ctr">
              <a:buNone/>
              <a:defRPr>
                <a:solidFill>
                  <a:schemeClr val="tx1">
                    <a:tint val="75000"/>
                  </a:schemeClr>
                </a:solidFill>
              </a:defRPr>
            </a:lvl1pPr>
            <a:lvl2pPr marL="614975" indent="0" algn="ctr">
              <a:buNone/>
              <a:defRPr>
                <a:solidFill>
                  <a:schemeClr val="tx1">
                    <a:tint val="75000"/>
                  </a:schemeClr>
                </a:solidFill>
              </a:defRPr>
            </a:lvl2pPr>
            <a:lvl3pPr marL="1229950" indent="0" algn="ctr">
              <a:buNone/>
              <a:defRPr>
                <a:solidFill>
                  <a:schemeClr val="tx1">
                    <a:tint val="75000"/>
                  </a:schemeClr>
                </a:solidFill>
              </a:defRPr>
            </a:lvl3pPr>
            <a:lvl4pPr marL="1844925" indent="0" algn="ctr">
              <a:buNone/>
              <a:defRPr>
                <a:solidFill>
                  <a:schemeClr val="tx1">
                    <a:tint val="75000"/>
                  </a:schemeClr>
                </a:solidFill>
              </a:defRPr>
            </a:lvl4pPr>
            <a:lvl5pPr marL="2459900" indent="0" algn="ctr">
              <a:buNone/>
              <a:defRPr>
                <a:solidFill>
                  <a:schemeClr val="tx1">
                    <a:tint val="75000"/>
                  </a:schemeClr>
                </a:solidFill>
              </a:defRPr>
            </a:lvl5pPr>
            <a:lvl6pPr marL="3074875" indent="0" algn="ctr">
              <a:buNone/>
              <a:defRPr>
                <a:solidFill>
                  <a:schemeClr val="tx1">
                    <a:tint val="75000"/>
                  </a:schemeClr>
                </a:solidFill>
              </a:defRPr>
            </a:lvl6pPr>
            <a:lvl7pPr marL="3689851" indent="0" algn="ctr">
              <a:buNone/>
              <a:defRPr>
                <a:solidFill>
                  <a:schemeClr val="tx1">
                    <a:tint val="75000"/>
                  </a:schemeClr>
                </a:solidFill>
              </a:defRPr>
            </a:lvl7pPr>
            <a:lvl8pPr marL="4304825" indent="0" algn="ctr">
              <a:buNone/>
              <a:defRPr>
                <a:solidFill>
                  <a:schemeClr val="tx1">
                    <a:tint val="75000"/>
                  </a:schemeClr>
                </a:solidFill>
              </a:defRPr>
            </a:lvl8pPr>
            <a:lvl9pPr marL="4919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502"/>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1" y="384502"/>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40" y="6169667"/>
            <a:ext cx="10881359" cy="1906905"/>
          </a:xfrm>
        </p:spPr>
        <p:txBody>
          <a:bodyPr anchor="t"/>
          <a:lstStyle>
            <a:lvl1pPr algn="l">
              <a:defRPr sz="538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40" y="4069399"/>
            <a:ext cx="10881359" cy="2100262"/>
          </a:xfrm>
        </p:spPr>
        <p:txBody>
          <a:bodyPr anchor="b"/>
          <a:lstStyle>
            <a:lvl1pPr marL="0" indent="0">
              <a:buNone/>
              <a:defRPr sz="2691">
                <a:solidFill>
                  <a:schemeClr val="tx1">
                    <a:tint val="75000"/>
                  </a:schemeClr>
                </a:solidFill>
              </a:defRPr>
            </a:lvl1pPr>
            <a:lvl2pPr marL="614975" indent="0">
              <a:buNone/>
              <a:defRPr sz="2402">
                <a:solidFill>
                  <a:schemeClr val="tx1">
                    <a:tint val="75000"/>
                  </a:schemeClr>
                </a:solidFill>
              </a:defRPr>
            </a:lvl2pPr>
            <a:lvl3pPr marL="1229950" indent="0">
              <a:buNone/>
              <a:defRPr sz="2114">
                <a:solidFill>
                  <a:schemeClr val="tx1">
                    <a:tint val="75000"/>
                  </a:schemeClr>
                </a:solidFill>
              </a:defRPr>
            </a:lvl3pPr>
            <a:lvl4pPr marL="1844925" indent="0">
              <a:buNone/>
              <a:defRPr sz="1922">
                <a:solidFill>
                  <a:schemeClr val="tx1">
                    <a:tint val="75000"/>
                  </a:schemeClr>
                </a:solidFill>
              </a:defRPr>
            </a:lvl4pPr>
            <a:lvl5pPr marL="2459900" indent="0">
              <a:buNone/>
              <a:defRPr sz="1922">
                <a:solidFill>
                  <a:schemeClr val="tx1">
                    <a:tint val="75000"/>
                  </a:schemeClr>
                </a:solidFill>
              </a:defRPr>
            </a:lvl5pPr>
            <a:lvl6pPr marL="3074875" indent="0">
              <a:buNone/>
              <a:defRPr sz="1922">
                <a:solidFill>
                  <a:schemeClr val="tx1">
                    <a:tint val="75000"/>
                  </a:schemeClr>
                </a:solidFill>
              </a:defRPr>
            </a:lvl6pPr>
            <a:lvl7pPr marL="3689851" indent="0">
              <a:buNone/>
              <a:defRPr sz="1922">
                <a:solidFill>
                  <a:schemeClr val="tx1">
                    <a:tint val="75000"/>
                  </a:schemeClr>
                </a:solidFill>
              </a:defRPr>
            </a:lvl7pPr>
            <a:lvl8pPr marL="4304825" indent="0">
              <a:buNone/>
              <a:defRPr sz="1922">
                <a:solidFill>
                  <a:schemeClr val="tx1">
                    <a:tint val="75000"/>
                  </a:schemeClr>
                </a:solidFill>
              </a:defRPr>
            </a:lvl8pPr>
            <a:lvl9pPr marL="4919800" indent="0">
              <a:buNone/>
              <a:defRPr sz="19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748"/>
            </a:lvl1pPr>
            <a:lvl2pPr>
              <a:defRPr sz="3267"/>
            </a:lvl2pPr>
            <a:lvl3pPr>
              <a:defRPr sz="2691"/>
            </a:lvl3pPr>
            <a:lvl4pPr>
              <a:defRPr sz="2402"/>
            </a:lvl4pPr>
            <a:lvl5pPr>
              <a:defRPr sz="2402"/>
            </a:lvl5pPr>
            <a:lvl6pPr>
              <a:defRPr sz="2402"/>
            </a:lvl6pPr>
            <a:lvl7pPr>
              <a:defRPr sz="2402"/>
            </a:lvl7pPr>
            <a:lvl8pPr>
              <a:defRPr sz="2402"/>
            </a:lvl8pPr>
            <a:lvl9pPr>
              <a:defRPr sz="240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748"/>
            </a:lvl1pPr>
            <a:lvl2pPr>
              <a:defRPr sz="3267"/>
            </a:lvl2pPr>
            <a:lvl3pPr>
              <a:defRPr sz="2691"/>
            </a:lvl3pPr>
            <a:lvl4pPr>
              <a:defRPr sz="2402"/>
            </a:lvl4pPr>
            <a:lvl5pPr>
              <a:defRPr sz="2402"/>
            </a:lvl5pPr>
            <a:lvl6pPr>
              <a:defRPr sz="2402"/>
            </a:lvl6pPr>
            <a:lvl7pPr>
              <a:defRPr sz="2402"/>
            </a:lvl7pPr>
            <a:lvl8pPr>
              <a:defRPr sz="2402"/>
            </a:lvl8pPr>
            <a:lvl9pPr>
              <a:defRPr sz="240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4" y="2149166"/>
            <a:ext cx="5656263" cy="895667"/>
          </a:xfrm>
        </p:spPr>
        <p:txBody>
          <a:bodyPr anchor="b"/>
          <a:lstStyle>
            <a:lvl1pPr marL="0" indent="0">
              <a:buNone/>
              <a:defRPr sz="3267" b="1"/>
            </a:lvl1pPr>
            <a:lvl2pPr marL="614975" indent="0">
              <a:buNone/>
              <a:defRPr sz="2691" b="1"/>
            </a:lvl2pPr>
            <a:lvl3pPr marL="1229950" indent="0">
              <a:buNone/>
              <a:defRPr sz="2402" b="1"/>
            </a:lvl3pPr>
            <a:lvl4pPr marL="1844925" indent="0">
              <a:buNone/>
              <a:defRPr sz="2114" b="1"/>
            </a:lvl4pPr>
            <a:lvl5pPr marL="2459900" indent="0">
              <a:buNone/>
              <a:defRPr sz="2114" b="1"/>
            </a:lvl5pPr>
            <a:lvl6pPr marL="3074875" indent="0">
              <a:buNone/>
              <a:defRPr sz="2114" b="1"/>
            </a:lvl6pPr>
            <a:lvl7pPr marL="3689851" indent="0">
              <a:buNone/>
              <a:defRPr sz="2114" b="1"/>
            </a:lvl7pPr>
            <a:lvl8pPr marL="4304825" indent="0">
              <a:buNone/>
              <a:defRPr sz="2114" b="1"/>
            </a:lvl8pPr>
            <a:lvl9pPr marL="4919800" indent="0">
              <a:buNone/>
              <a:defRPr sz="211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3267"/>
            </a:lvl1pPr>
            <a:lvl2pPr>
              <a:defRPr sz="2691"/>
            </a:lvl2pPr>
            <a:lvl3pPr>
              <a:defRPr sz="2402"/>
            </a:lvl3pPr>
            <a:lvl4pPr>
              <a:defRPr sz="2114"/>
            </a:lvl4pPr>
            <a:lvl5pPr>
              <a:defRPr sz="2114"/>
            </a:lvl5pPr>
            <a:lvl6pPr>
              <a:defRPr sz="2114"/>
            </a:lvl6pPr>
            <a:lvl7pPr>
              <a:defRPr sz="2114"/>
            </a:lvl7pPr>
            <a:lvl8pPr>
              <a:defRPr sz="2114"/>
            </a:lvl8pPr>
            <a:lvl9pPr>
              <a:defRPr sz="21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9" y="2149166"/>
            <a:ext cx="5658484" cy="895667"/>
          </a:xfrm>
        </p:spPr>
        <p:txBody>
          <a:bodyPr anchor="b"/>
          <a:lstStyle>
            <a:lvl1pPr marL="0" indent="0">
              <a:buNone/>
              <a:defRPr sz="3267" b="1"/>
            </a:lvl1pPr>
            <a:lvl2pPr marL="614975" indent="0">
              <a:buNone/>
              <a:defRPr sz="2691" b="1"/>
            </a:lvl2pPr>
            <a:lvl3pPr marL="1229950" indent="0">
              <a:buNone/>
              <a:defRPr sz="2402" b="1"/>
            </a:lvl3pPr>
            <a:lvl4pPr marL="1844925" indent="0">
              <a:buNone/>
              <a:defRPr sz="2114" b="1"/>
            </a:lvl4pPr>
            <a:lvl5pPr marL="2459900" indent="0">
              <a:buNone/>
              <a:defRPr sz="2114" b="1"/>
            </a:lvl5pPr>
            <a:lvl6pPr marL="3074875" indent="0">
              <a:buNone/>
              <a:defRPr sz="2114" b="1"/>
            </a:lvl6pPr>
            <a:lvl7pPr marL="3689851" indent="0">
              <a:buNone/>
              <a:defRPr sz="2114" b="1"/>
            </a:lvl7pPr>
            <a:lvl8pPr marL="4304825" indent="0">
              <a:buNone/>
              <a:defRPr sz="2114" b="1"/>
            </a:lvl8pPr>
            <a:lvl9pPr marL="4919800" indent="0">
              <a:buNone/>
              <a:defRPr sz="211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9" y="3044826"/>
            <a:ext cx="5658484" cy="5531803"/>
          </a:xfrm>
        </p:spPr>
        <p:txBody>
          <a:bodyPr/>
          <a:lstStyle>
            <a:lvl1pPr>
              <a:defRPr sz="3267"/>
            </a:lvl1pPr>
            <a:lvl2pPr>
              <a:defRPr sz="2691"/>
            </a:lvl2pPr>
            <a:lvl3pPr>
              <a:defRPr sz="2402"/>
            </a:lvl3pPr>
            <a:lvl4pPr>
              <a:defRPr sz="2114"/>
            </a:lvl4pPr>
            <a:lvl5pPr>
              <a:defRPr sz="2114"/>
            </a:lvl5pPr>
            <a:lvl6pPr>
              <a:defRPr sz="2114"/>
            </a:lvl6pPr>
            <a:lvl7pPr>
              <a:defRPr sz="2114"/>
            </a:lvl7pPr>
            <a:lvl8pPr>
              <a:defRPr sz="2114"/>
            </a:lvl8pPr>
            <a:lvl9pPr>
              <a:defRPr sz="21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0"/>
            <a:ext cx="4211638" cy="1626870"/>
          </a:xfrm>
        </p:spPr>
        <p:txBody>
          <a:bodyPr anchor="b"/>
          <a:lstStyle>
            <a:lvl1pPr algn="l">
              <a:defRPr sz="2691"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4" y="382271"/>
            <a:ext cx="7156449" cy="8194358"/>
          </a:xfrm>
        </p:spPr>
        <p:txBody>
          <a:bodyPr/>
          <a:lstStyle>
            <a:lvl1pPr>
              <a:defRPr sz="4324"/>
            </a:lvl1pPr>
            <a:lvl2pPr>
              <a:defRPr sz="3748"/>
            </a:lvl2pPr>
            <a:lvl3pPr>
              <a:defRPr sz="3267"/>
            </a:lvl3pPr>
            <a:lvl4pPr>
              <a:defRPr sz="2691"/>
            </a:lvl4pPr>
            <a:lvl5pPr>
              <a:defRPr sz="2691"/>
            </a:lvl5pPr>
            <a:lvl6pPr>
              <a:defRPr sz="2691"/>
            </a:lvl6pPr>
            <a:lvl7pPr>
              <a:defRPr sz="2691"/>
            </a:lvl7pPr>
            <a:lvl8pPr>
              <a:defRPr sz="2691"/>
            </a:lvl8pPr>
            <a:lvl9pPr>
              <a:defRPr sz="269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3" y="2009141"/>
            <a:ext cx="4211638" cy="6567488"/>
          </a:xfrm>
        </p:spPr>
        <p:txBody>
          <a:bodyPr/>
          <a:lstStyle>
            <a:lvl1pPr marL="0" indent="0">
              <a:buNone/>
              <a:defRPr sz="1922"/>
            </a:lvl1pPr>
            <a:lvl2pPr marL="614975" indent="0">
              <a:buNone/>
              <a:defRPr sz="1634"/>
            </a:lvl2pPr>
            <a:lvl3pPr marL="1229950" indent="0">
              <a:buNone/>
              <a:defRPr sz="1345"/>
            </a:lvl3pPr>
            <a:lvl4pPr marL="1844925" indent="0">
              <a:buNone/>
              <a:defRPr sz="1249"/>
            </a:lvl4pPr>
            <a:lvl5pPr marL="2459900" indent="0">
              <a:buNone/>
              <a:defRPr sz="1249"/>
            </a:lvl5pPr>
            <a:lvl6pPr marL="3074875" indent="0">
              <a:buNone/>
              <a:defRPr sz="1249"/>
            </a:lvl6pPr>
            <a:lvl7pPr marL="3689851" indent="0">
              <a:buNone/>
              <a:defRPr sz="1249"/>
            </a:lvl7pPr>
            <a:lvl8pPr marL="4304825" indent="0">
              <a:buNone/>
              <a:defRPr sz="1249"/>
            </a:lvl8pPr>
            <a:lvl9pPr marL="4919800" indent="0">
              <a:buNone/>
              <a:defRPr sz="124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5" y="6720848"/>
            <a:ext cx="7680960" cy="793433"/>
          </a:xfrm>
        </p:spPr>
        <p:txBody>
          <a:bodyPr anchor="b"/>
          <a:lstStyle>
            <a:lvl1pPr algn="l">
              <a:defRPr sz="2691"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5" y="857886"/>
            <a:ext cx="7680960" cy="5760720"/>
          </a:xfrm>
        </p:spPr>
        <p:txBody>
          <a:bodyPr/>
          <a:lstStyle>
            <a:lvl1pPr marL="0" indent="0">
              <a:buNone/>
              <a:defRPr sz="4324"/>
            </a:lvl1pPr>
            <a:lvl2pPr marL="614975" indent="0">
              <a:buNone/>
              <a:defRPr sz="3748"/>
            </a:lvl2pPr>
            <a:lvl3pPr marL="1229950" indent="0">
              <a:buNone/>
              <a:defRPr sz="3267"/>
            </a:lvl3pPr>
            <a:lvl4pPr marL="1844925" indent="0">
              <a:buNone/>
              <a:defRPr sz="2691"/>
            </a:lvl4pPr>
            <a:lvl5pPr marL="2459900" indent="0">
              <a:buNone/>
              <a:defRPr sz="2691"/>
            </a:lvl5pPr>
            <a:lvl6pPr marL="3074875" indent="0">
              <a:buNone/>
              <a:defRPr sz="2691"/>
            </a:lvl6pPr>
            <a:lvl7pPr marL="3689851" indent="0">
              <a:buNone/>
              <a:defRPr sz="2691"/>
            </a:lvl7pPr>
            <a:lvl8pPr marL="4304825" indent="0">
              <a:buNone/>
              <a:defRPr sz="2691"/>
            </a:lvl8pPr>
            <a:lvl9pPr marL="4919800" indent="0">
              <a:buNone/>
              <a:defRPr sz="2691"/>
            </a:lvl9pPr>
          </a:lstStyle>
          <a:p>
            <a:endParaRPr kumimoji="1" lang="ja-JP" altLang="en-US"/>
          </a:p>
        </p:txBody>
      </p:sp>
      <p:sp>
        <p:nvSpPr>
          <p:cNvPr id="4" name="テキスト プレースホルダー 3"/>
          <p:cNvSpPr>
            <a:spLocks noGrp="1"/>
          </p:cNvSpPr>
          <p:nvPr>
            <p:ph type="body" sz="half" idx="2"/>
          </p:nvPr>
        </p:nvSpPr>
        <p:spPr>
          <a:xfrm>
            <a:off x="2509205" y="7514281"/>
            <a:ext cx="7680960" cy="1126807"/>
          </a:xfrm>
        </p:spPr>
        <p:txBody>
          <a:bodyPr/>
          <a:lstStyle>
            <a:lvl1pPr marL="0" indent="0">
              <a:buNone/>
              <a:defRPr sz="1922"/>
            </a:lvl1pPr>
            <a:lvl2pPr marL="614975" indent="0">
              <a:buNone/>
              <a:defRPr sz="1634"/>
            </a:lvl2pPr>
            <a:lvl3pPr marL="1229950" indent="0">
              <a:buNone/>
              <a:defRPr sz="1345"/>
            </a:lvl3pPr>
            <a:lvl4pPr marL="1844925" indent="0">
              <a:buNone/>
              <a:defRPr sz="1249"/>
            </a:lvl4pPr>
            <a:lvl5pPr marL="2459900" indent="0">
              <a:buNone/>
              <a:defRPr sz="1249"/>
            </a:lvl5pPr>
            <a:lvl6pPr marL="3074875" indent="0">
              <a:buNone/>
              <a:defRPr sz="1249"/>
            </a:lvl6pPr>
            <a:lvl7pPr marL="3689851" indent="0">
              <a:buNone/>
              <a:defRPr sz="1249"/>
            </a:lvl7pPr>
            <a:lvl8pPr marL="4304825" indent="0">
              <a:buNone/>
              <a:defRPr sz="1249"/>
            </a:lvl8pPr>
            <a:lvl9pPr marL="4919800" indent="0">
              <a:buNone/>
              <a:defRPr sz="124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2024/10/30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3"/>
            <a:ext cx="11521439" cy="1600200"/>
          </a:xfrm>
          <a:prstGeom prst="rect">
            <a:avLst/>
          </a:prstGeom>
        </p:spPr>
        <p:txBody>
          <a:bodyPr vert="horz" lIns="127999" tIns="64000" rIns="127999" bIns="6400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240281"/>
            <a:ext cx="11521439" cy="6336348"/>
          </a:xfrm>
          <a:prstGeom prst="rect">
            <a:avLst/>
          </a:prstGeom>
        </p:spPr>
        <p:txBody>
          <a:bodyPr vert="horz" lIns="127999" tIns="64000" rIns="127999" bIns="6400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3" y="8898899"/>
            <a:ext cx="2987040" cy="511175"/>
          </a:xfrm>
          <a:prstGeom prst="rect">
            <a:avLst/>
          </a:prstGeom>
        </p:spPr>
        <p:txBody>
          <a:bodyPr vert="horz" lIns="127999" tIns="64000" rIns="127999" bIns="64000" rtlCol="0" anchor="ctr"/>
          <a:lstStyle>
            <a:lvl1pPr algn="l">
              <a:defRPr sz="1634">
                <a:solidFill>
                  <a:schemeClr val="tx1">
                    <a:tint val="75000"/>
                  </a:schemeClr>
                </a:solidFill>
              </a:defRPr>
            </a:lvl1pPr>
          </a:lstStyle>
          <a:p>
            <a:fld id="{7161F6EF-57EE-447A-95B8-BF33D5DC6E2E}" type="datetimeFigureOut">
              <a:rPr kumimoji="1" lang="ja-JP" altLang="en-US" smtClean="0"/>
              <a:t>2024/10/30</a:t>
            </a:fld>
            <a:endParaRPr kumimoji="1" lang="ja-JP" altLang="en-US"/>
          </a:p>
        </p:txBody>
      </p:sp>
      <p:sp>
        <p:nvSpPr>
          <p:cNvPr id="5" name="フッター プレースホルダー 4"/>
          <p:cNvSpPr>
            <a:spLocks noGrp="1"/>
          </p:cNvSpPr>
          <p:nvPr>
            <p:ph type="ftr" sz="quarter" idx="3"/>
          </p:nvPr>
        </p:nvSpPr>
        <p:spPr>
          <a:xfrm>
            <a:off x="4373882" y="8898899"/>
            <a:ext cx="4053840" cy="511175"/>
          </a:xfrm>
          <a:prstGeom prst="rect">
            <a:avLst/>
          </a:prstGeom>
        </p:spPr>
        <p:txBody>
          <a:bodyPr vert="horz" lIns="127999" tIns="64000" rIns="127999" bIns="64000" rtlCol="0" anchor="ctr"/>
          <a:lstStyle>
            <a:lvl1pPr algn="ctr">
              <a:defRPr sz="163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9"/>
            <a:ext cx="2987040" cy="511175"/>
          </a:xfrm>
          <a:prstGeom prst="rect">
            <a:avLst/>
          </a:prstGeom>
        </p:spPr>
        <p:txBody>
          <a:bodyPr vert="horz" lIns="127999" tIns="64000" rIns="127999" bIns="64000" rtlCol="0" anchor="ctr"/>
          <a:lstStyle>
            <a:lvl1pPr algn="r">
              <a:defRPr sz="1634">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9950" rtl="0" eaLnBrk="1" latinLnBrk="0" hangingPunct="1">
        <a:spcBef>
          <a:spcPct val="0"/>
        </a:spcBef>
        <a:buNone/>
        <a:defRPr kumimoji="1" sz="5958" kern="1200">
          <a:solidFill>
            <a:schemeClr val="tx1"/>
          </a:solidFill>
          <a:latin typeface="+mj-lt"/>
          <a:ea typeface="+mj-ea"/>
          <a:cs typeface="+mj-cs"/>
        </a:defRPr>
      </a:lvl1pPr>
    </p:titleStyle>
    <p:bodyStyle>
      <a:lvl1pPr marL="461232" indent="-461232" algn="l" defTabSz="1229950" rtl="0" eaLnBrk="1" latinLnBrk="0" hangingPunct="1">
        <a:spcBef>
          <a:spcPct val="20000"/>
        </a:spcBef>
        <a:buFont typeface="Arial" panose="020B0604020202020204" pitchFamily="34" charset="0"/>
        <a:buChar char="•"/>
        <a:defRPr kumimoji="1" sz="4324" kern="1200">
          <a:solidFill>
            <a:schemeClr val="tx1"/>
          </a:solidFill>
          <a:latin typeface="+mn-lt"/>
          <a:ea typeface="+mn-ea"/>
          <a:cs typeface="+mn-cs"/>
        </a:defRPr>
      </a:lvl1pPr>
      <a:lvl2pPr marL="999334" indent="-384360" algn="l" defTabSz="1229950" rtl="0" eaLnBrk="1" latinLnBrk="0" hangingPunct="1">
        <a:spcBef>
          <a:spcPct val="20000"/>
        </a:spcBef>
        <a:buFont typeface="Arial" panose="020B0604020202020204" pitchFamily="34" charset="0"/>
        <a:buChar char="–"/>
        <a:defRPr kumimoji="1" sz="3748" kern="1200">
          <a:solidFill>
            <a:schemeClr val="tx1"/>
          </a:solidFill>
          <a:latin typeface="+mn-lt"/>
          <a:ea typeface="+mn-ea"/>
          <a:cs typeface="+mn-cs"/>
        </a:defRPr>
      </a:lvl2pPr>
      <a:lvl3pPr marL="1537438" indent="-307488" algn="l" defTabSz="1229950" rtl="0" eaLnBrk="1" latinLnBrk="0" hangingPunct="1">
        <a:spcBef>
          <a:spcPct val="20000"/>
        </a:spcBef>
        <a:buFont typeface="Arial" panose="020B0604020202020204" pitchFamily="34" charset="0"/>
        <a:buChar char="•"/>
        <a:defRPr kumimoji="1" sz="3267" kern="1200">
          <a:solidFill>
            <a:schemeClr val="tx1"/>
          </a:solidFill>
          <a:latin typeface="+mn-lt"/>
          <a:ea typeface="+mn-ea"/>
          <a:cs typeface="+mn-cs"/>
        </a:defRPr>
      </a:lvl3pPr>
      <a:lvl4pPr marL="2152413" indent="-307488" algn="l" defTabSz="1229950" rtl="0" eaLnBrk="1" latinLnBrk="0" hangingPunct="1">
        <a:spcBef>
          <a:spcPct val="20000"/>
        </a:spcBef>
        <a:buFont typeface="Arial" panose="020B0604020202020204" pitchFamily="34" charset="0"/>
        <a:buChar char="–"/>
        <a:defRPr kumimoji="1" sz="2691" kern="1200">
          <a:solidFill>
            <a:schemeClr val="tx1"/>
          </a:solidFill>
          <a:latin typeface="+mn-lt"/>
          <a:ea typeface="+mn-ea"/>
          <a:cs typeface="+mn-cs"/>
        </a:defRPr>
      </a:lvl4pPr>
      <a:lvl5pPr marL="2767387" indent="-307488" algn="l" defTabSz="1229950" rtl="0" eaLnBrk="1" latinLnBrk="0" hangingPunct="1">
        <a:spcBef>
          <a:spcPct val="20000"/>
        </a:spcBef>
        <a:buFont typeface="Arial" panose="020B0604020202020204" pitchFamily="34" charset="0"/>
        <a:buChar char="»"/>
        <a:defRPr kumimoji="1" sz="2691" kern="1200">
          <a:solidFill>
            <a:schemeClr val="tx1"/>
          </a:solidFill>
          <a:latin typeface="+mn-lt"/>
          <a:ea typeface="+mn-ea"/>
          <a:cs typeface="+mn-cs"/>
        </a:defRPr>
      </a:lvl5pPr>
      <a:lvl6pPr marL="3382363" indent="-307488" algn="l" defTabSz="1229950" rtl="0" eaLnBrk="1" latinLnBrk="0" hangingPunct="1">
        <a:spcBef>
          <a:spcPct val="20000"/>
        </a:spcBef>
        <a:buFont typeface="Arial" panose="020B0604020202020204" pitchFamily="34" charset="0"/>
        <a:buChar char="•"/>
        <a:defRPr kumimoji="1" sz="2691" kern="1200">
          <a:solidFill>
            <a:schemeClr val="tx1"/>
          </a:solidFill>
          <a:latin typeface="+mn-lt"/>
          <a:ea typeface="+mn-ea"/>
          <a:cs typeface="+mn-cs"/>
        </a:defRPr>
      </a:lvl6pPr>
      <a:lvl7pPr marL="3997337" indent="-307488" algn="l" defTabSz="1229950" rtl="0" eaLnBrk="1" latinLnBrk="0" hangingPunct="1">
        <a:spcBef>
          <a:spcPct val="20000"/>
        </a:spcBef>
        <a:buFont typeface="Arial" panose="020B0604020202020204" pitchFamily="34" charset="0"/>
        <a:buChar char="•"/>
        <a:defRPr kumimoji="1" sz="2691" kern="1200">
          <a:solidFill>
            <a:schemeClr val="tx1"/>
          </a:solidFill>
          <a:latin typeface="+mn-lt"/>
          <a:ea typeface="+mn-ea"/>
          <a:cs typeface="+mn-cs"/>
        </a:defRPr>
      </a:lvl7pPr>
      <a:lvl8pPr marL="4612313" indent="-307488" algn="l" defTabSz="1229950" rtl="0" eaLnBrk="1" latinLnBrk="0" hangingPunct="1">
        <a:spcBef>
          <a:spcPct val="20000"/>
        </a:spcBef>
        <a:buFont typeface="Arial" panose="020B0604020202020204" pitchFamily="34" charset="0"/>
        <a:buChar char="•"/>
        <a:defRPr kumimoji="1" sz="2691" kern="1200">
          <a:solidFill>
            <a:schemeClr val="tx1"/>
          </a:solidFill>
          <a:latin typeface="+mn-lt"/>
          <a:ea typeface="+mn-ea"/>
          <a:cs typeface="+mn-cs"/>
        </a:defRPr>
      </a:lvl8pPr>
      <a:lvl9pPr marL="5227287" indent="-307488" algn="l" defTabSz="1229950" rtl="0" eaLnBrk="1" latinLnBrk="0" hangingPunct="1">
        <a:spcBef>
          <a:spcPct val="20000"/>
        </a:spcBef>
        <a:buFont typeface="Arial" panose="020B0604020202020204" pitchFamily="34" charset="0"/>
        <a:buChar char="•"/>
        <a:defRPr kumimoji="1" sz="2691" kern="1200">
          <a:solidFill>
            <a:schemeClr val="tx1"/>
          </a:solidFill>
          <a:latin typeface="+mn-lt"/>
          <a:ea typeface="+mn-ea"/>
          <a:cs typeface="+mn-cs"/>
        </a:defRPr>
      </a:lvl9pPr>
    </p:bodyStyle>
    <p:otherStyle>
      <a:defPPr>
        <a:defRPr lang="ja-JP"/>
      </a:defPPr>
      <a:lvl1pPr marL="0" algn="l" defTabSz="1229950" rtl="0" eaLnBrk="1" latinLnBrk="0" hangingPunct="1">
        <a:defRPr kumimoji="1" sz="2402" kern="1200">
          <a:solidFill>
            <a:schemeClr val="tx1"/>
          </a:solidFill>
          <a:latin typeface="+mn-lt"/>
          <a:ea typeface="+mn-ea"/>
          <a:cs typeface="+mn-cs"/>
        </a:defRPr>
      </a:lvl1pPr>
      <a:lvl2pPr marL="614975" algn="l" defTabSz="1229950" rtl="0" eaLnBrk="1" latinLnBrk="0" hangingPunct="1">
        <a:defRPr kumimoji="1" sz="2402" kern="1200">
          <a:solidFill>
            <a:schemeClr val="tx1"/>
          </a:solidFill>
          <a:latin typeface="+mn-lt"/>
          <a:ea typeface="+mn-ea"/>
          <a:cs typeface="+mn-cs"/>
        </a:defRPr>
      </a:lvl2pPr>
      <a:lvl3pPr marL="1229950" algn="l" defTabSz="1229950" rtl="0" eaLnBrk="1" latinLnBrk="0" hangingPunct="1">
        <a:defRPr kumimoji="1" sz="2402" kern="1200">
          <a:solidFill>
            <a:schemeClr val="tx1"/>
          </a:solidFill>
          <a:latin typeface="+mn-lt"/>
          <a:ea typeface="+mn-ea"/>
          <a:cs typeface="+mn-cs"/>
        </a:defRPr>
      </a:lvl3pPr>
      <a:lvl4pPr marL="1844925" algn="l" defTabSz="1229950" rtl="0" eaLnBrk="1" latinLnBrk="0" hangingPunct="1">
        <a:defRPr kumimoji="1" sz="2402" kern="1200">
          <a:solidFill>
            <a:schemeClr val="tx1"/>
          </a:solidFill>
          <a:latin typeface="+mn-lt"/>
          <a:ea typeface="+mn-ea"/>
          <a:cs typeface="+mn-cs"/>
        </a:defRPr>
      </a:lvl4pPr>
      <a:lvl5pPr marL="2459900" algn="l" defTabSz="1229950" rtl="0" eaLnBrk="1" latinLnBrk="0" hangingPunct="1">
        <a:defRPr kumimoji="1" sz="2402" kern="1200">
          <a:solidFill>
            <a:schemeClr val="tx1"/>
          </a:solidFill>
          <a:latin typeface="+mn-lt"/>
          <a:ea typeface="+mn-ea"/>
          <a:cs typeface="+mn-cs"/>
        </a:defRPr>
      </a:lvl5pPr>
      <a:lvl6pPr marL="3074875" algn="l" defTabSz="1229950" rtl="0" eaLnBrk="1" latinLnBrk="0" hangingPunct="1">
        <a:defRPr kumimoji="1" sz="2402" kern="1200">
          <a:solidFill>
            <a:schemeClr val="tx1"/>
          </a:solidFill>
          <a:latin typeface="+mn-lt"/>
          <a:ea typeface="+mn-ea"/>
          <a:cs typeface="+mn-cs"/>
        </a:defRPr>
      </a:lvl6pPr>
      <a:lvl7pPr marL="3689851" algn="l" defTabSz="1229950" rtl="0" eaLnBrk="1" latinLnBrk="0" hangingPunct="1">
        <a:defRPr kumimoji="1" sz="2402" kern="1200">
          <a:solidFill>
            <a:schemeClr val="tx1"/>
          </a:solidFill>
          <a:latin typeface="+mn-lt"/>
          <a:ea typeface="+mn-ea"/>
          <a:cs typeface="+mn-cs"/>
        </a:defRPr>
      </a:lvl7pPr>
      <a:lvl8pPr marL="4304825" algn="l" defTabSz="1229950" rtl="0" eaLnBrk="1" latinLnBrk="0" hangingPunct="1">
        <a:defRPr kumimoji="1" sz="2402" kern="1200">
          <a:solidFill>
            <a:schemeClr val="tx1"/>
          </a:solidFill>
          <a:latin typeface="+mn-lt"/>
          <a:ea typeface="+mn-ea"/>
          <a:cs typeface="+mn-cs"/>
        </a:defRPr>
      </a:lvl8pPr>
      <a:lvl9pPr marL="4919800" algn="l" defTabSz="1229950" rtl="0" eaLnBrk="1" latinLnBrk="0" hangingPunct="1">
        <a:defRPr kumimoji="1" sz="24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691845" y="3678614"/>
            <a:ext cx="619929" cy="2457858"/>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87856" tIns="43927" rIns="87856" bIns="43927" rtlCol="0" anchor="ctr"/>
          <a:lstStyle/>
          <a:p>
            <a:pPr algn="ctr"/>
            <a:r>
              <a:rPr lang="ja-JP" altLang="en-US"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②脱炭素・</a:t>
            </a:r>
            <a:endParaRPr lang="en-US" altLang="ja-JP"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省エネルギー社会</a:t>
            </a:r>
          </a:p>
        </p:txBody>
      </p:sp>
      <p:sp>
        <p:nvSpPr>
          <p:cNvPr id="80" name="角丸四角形 79"/>
          <p:cNvSpPr/>
          <p:nvPr/>
        </p:nvSpPr>
        <p:spPr>
          <a:xfrm>
            <a:off x="723359" y="1812058"/>
            <a:ext cx="539456" cy="1586111"/>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87856" tIns="43927" rIns="87856" bIns="43927" rtlCol="0" anchor="ctr"/>
          <a:lstStyle/>
          <a:p>
            <a:pPr algn="ctr"/>
            <a:r>
              <a:rPr lang="ja-JP" altLang="en-US"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①魅力と活力ある　</a:t>
            </a:r>
            <a:endParaRPr lang="en-US" altLang="ja-JP"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快適な地域づくり</a:t>
            </a:r>
          </a:p>
        </p:txBody>
      </p:sp>
      <p:sp>
        <p:nvSpPr>
          <p:cNvPr id="4" name="角丸四角形 3"/>
          <p:cNvSpPr/>
          <p:nvPr/>
        </p:nvSpPr>
        <p:spPr>
          <a:xfrm>
            <a:off x="130243" y="581265"/>
            <a:ext cx="8481090" cy="345968"/>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103779" rIns="87856" bIns="43927" rtlCol="0" anchor="ctr"/>
          <a:lstStyle/>
          <a:p>
            <a:pPr algn="ct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922" b="1" spc="57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年度 環境保全基金活用事業の枠組み（案）</a:t>
            </a:r>
          </a:p>
        </p:txBody>
      </p:sp>
      <p:sp>
        <p:nvSpPr>
          <p:cNvPr id="5" name="角丸四角形 4"/>
          <p:cNvSpPr/>
          <p:nvPr/>
        </p:nvSpPr>
        <p:spPr>
          <a:xfrm>
            <a:off x="1999009" y="1068971"/>
            <a:ext cx="10595401" cy="314889"/>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87856" tIns="43927" rIns="87856" bIns="43927" rtlCol="0" anchor="ctr"/>
          <a:lstStyle/>
          <a:p>
            <a:pPr algn="ctr"/>
            <a:r>
              <a:rPr lang="ja-JP" altLang="en-US" sz="1922" b="1" spc="288"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大阪から世界へ、現在から未来へ府民がつくる暮らしやすい持続可能な社会</a:t>
            </a:r>
          </a:p>
        </p:txBody>
      </p:sp>
      <p:sp>
        <p:nvSpPr>
          <p:cNvPr id="81" name="角丸四角形 80"/>
          <p:cNvSpPr/>
          <p:nvPr/>
        </p:nvSpPr>
        <p:spPr>
          <a:xfrm>
            <a:off x="1637037" y="1447662"/>
            <a:ext cx="2764750" cy="330031"/>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gn="ctr"/>
            <a:r>
              <a:rPr lang="ja-JP" altLang="en-US" sz="1537" b="1" spc="100" dirty="0">
                <a:latin typeface="メイリオ" panose="020B0604030504040204" pitchFamily="50" charset="-128"/>
                <a:ea typeface="メイリオ" panose="020B0604030504040204" pitchFamily="50" charset="-128"/>
                <a:cs typeface="メイリオ" panose="020B0604030504040204" pitchFamily="50" charset="-128"/>
              </a:rPr>
              <a:t>環境活動を担う人材の育成</a:t>
            </a:r>
          </a:p>
        </p:txBody>
      </p:sp>
      <p:sp>
        <p:nvSpPr>
          <p:cNvPr id="82" name="角丸四角形 81"/>
          <p:cNvSpPr/>
          <p:nvPr/>
        </p:nvSpPr>
        <p:spPr>
          <a:xfrm>
            <a:off x="4888070" y="1458201"/>
            <a:ext cx="4174106" cy="240964"/>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gn="ctr"/>
            <a:r>
              <a:rPr lang="ja-JP" altLang="en-US" sz="1537" b="1" spc="288" dirty="0">
                <a:latin typeface="メイリオ" panose="020B0604030504040204" pitchFamily="50" charset="-128"/>
                <a:ea typeface="メイリオ" panose="020B0604030504040204" pitchFamily="50" charset="-128"/>
                <a:cs typeface="メイリオ" panose="020B0604030504040204" pitchFamily="50" charset="-128"/>
              </a:rPr>
              <a:t>協働による環境活動の推進</a:t>
            </a:r>
          </a:p>
        </p:txBody>
      </p:sp>
      <p:sp>
        <p:nvSpPr>
          <p:cNvPr id="83" name="角丸四角形 82"/>
          <p:cNvSpPr/>
          <p:nvPr/>
        </p:nvSpPr>
        <p:spPr>
          <a:xfrm>
            <a:off x="9288283" y="1447663"/>
            <a:ext cx="3242252" cy="276775"/>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暮らしやすく快適な都市環境の創造</a:t>
            </a:r>
          </a:p>
        </p:txBody>
      </p:sp>
      <p:sp>
        <p:nvSpPr>
          <p:cNvPr id="55" name="角丸四角形 54"/>
          <p:cNvSpPr/>
          <p:nvPr/>
        </p:nvSpPr>
        <p:spPr>
          <a:xfrm>
            <a:off x="130243" y="1061390"/>
            <a:ext cx="1775498" cy="330046"/>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138372"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91" name="角丸四角形 90"/>
          <p:cNvSpPr/>
          <p:nvPr/>
        </p:nvSpPr>
        <p:spPr>
          <a:xfrm>
            <a:off x="9369553" y="4741478"/>
            <a:ext cx="3252731" cy="290847"/>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nSpc>
                <a:spcPts val="1634"/>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おおさか気候変動適応・普及強化事業</a:t>
            </a:r>
          </a:p>
        </p:txBody>
      </p:sp>
      <p:sp>
        <p:nvSpPr>
          <p:cNvPr id="92" name="正方形/長方形 91"/>
          <p:cNvSpPr/>
          <p:nvPr/>
        </p:nvSpPr>
        <p:spPr>
          <a:xfrm>
            <a:off x="-4212124" y="5870311"/>
            <a:ext cx="3321025" cy="266161"/>
          </a:xfrm>
          <a:prstGeom prst="rect">
            <a:avLst/>
          </a:prstGeom>
        </p:spPr>
        <p:txBody>
          <a:bodyPr wrap="square" lIns="87856" tIns="43927" rIns="87856" bIns="43927">
            <a:spAutoFit/>
          </a:bodyPr>
          <a:lstStyle/>
          <a:p>
            <a:endParaRPr lang="ja-JP" altLang="en-US" sz="1153"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角丸四角形 106"/>
          <p:cNvSpPr/>
          <p:nvPr/>
        </p:nvSpPr>
        <p:spPr>
          <a:xfrm>
            <a:off x="4758621" y="1849488"/>
            <a:ext cx="4316067" cy="263818"/>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府民協働推進事業</a:t>
            </a:r>
            <a:endParaRPr lang="ja-JP" altLang="en-US" sz="1200" b="1"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1" name="直線コネクタ 110"/>
          <p:cNvCxnSpPr/>
          <p:nvPr/>
        </p:nvCxnSpPr>
        <p:spPr>
          <a:xfrm>
            <a:off x="1226512" y="1785752"/>
            <a:ext cx="11401043" cy="0"/>
          </a:xfrm>
          <a:prstGeom prst="line">
            <a:avLst/>
          </a:prstGeom>
          <a:ln w="19050">
            <a:solidFill>
              <a:srgbClr val="00B050"/>
            </a:solidFill>
          </a:ln>
        </p:spPr>
        <p:style>
          <a:lnRef idx="1">
            <a:schemeClr val="dk1"/>
          </a:lnRef>
          <a:fillRef idx="0">
            <a:schemeClr val="dk1"/>
          </a:fillRef>
          <a:effectRef idx="0">
            <a:schemeClr val="dk1"/>
          </a:effectRef>
          <a:fontRef idx="minor">
            <a:schemeClr val="tx1"/>
          </a:fontRef>
        </p:style>
      </p:cxnSp>
      <p:sp>
        <p:nvSpPr>
          <p:cNvPr id="115" name="角丸四角形 114"/>
          <p:cNvSpPr/>
          <p:nvPr/>
        </p:nvSpPr>
        <p:spPr>
          <a:xfrm>
            <a:off x="4653837" y="3651287"/>
            <a:ext cx="4457248" cy="288611"/>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家庭等の省エネルギー行動推進事業</a:t>
            </a:r>
          </a:p>
        </p:txBody>
      </p:sp>
      <p:cxnSp>
        <p:nvCxnSpPr>
          <p:cNvPr id="125" name="直線コネクタ 124"/>
          <p:cNvCxnSpPr/>
          <p:nvPr/>
        </p:nvCxnSpPr>
        <p:spPr>
          <a:xfrm flipV="1">
            <a:off x="569778" y="3504456"/>
            <a:ext cx="12117562"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35" name="直線コネクタ 134"/>
          <p:cNvCxnSpPr/>
          <p:nvPr/>
        </p:nvCxnSpPr>
        <p:spPr>
          <a:xfrm>
            <a:off x="1448923" y="1458200"/>
            <a:ext cx="0" cy="7955371"/>
          </a:xfrm>
          <a:prstGeom prst="line">
            <a:avLst/>
          </a:prstGeom>
          <a:ln w="19050">
            <a:solidFill>
              <a:srgbClr val="00B050"/>
            </a:solidFill>
          </a:ln>
        </p:spPr>
        <p:style>
          <a:lnRef idx="1">
            <a:schemeClr val="dk1"/>
          </a:lnRef>
          <a:fillRef idx="0">
            <a:schemeClr val="dk1"/>
          </a:fillRef>
          <a:effectRef idx="0">
            <a:schemeClr val="dk1"/>
          </a:effectRef>
          <a:fontRef idx="minor">
            <a:schemeClr val="tx1"/>
          </a:fontRef>
        </p:style>
      </p:cxnSp>
      <p:sp>
        <p:nvSpPr>
          <p:cNvPr id="56" name="角丸四角形 55"/>
          <p:cNvSpPr/>
          <p:nvPr/>
        </p:nvSpPr>
        <p:spPr>
          <a:xfrm>
            <a:off x="734085" y="6304590"/>
            <a:ext cx="568991" cy="1339071"/>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87856" tIns="43927" rIns="87856" bIns="43927" rtlCol="0" anchor="ctr"/>
          <a:lstStyle/>
          <a:p>
            <a:pPr algn="ctr"/>
            <a:r>
              <a:rPr lang="ja-JP" altLang="en-US"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③資源循環</a:t>
            </a:r>
            <a:endParaRPr lang="en-US" altLang="ja-JP" sz="11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147844" y="1812056"/>
            <a:ext cx="421934" cy="7495652"/>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lIns="87856" tIns="43927" rIns="87856" bIns="43927" rtlCol="0" anchor="ctr"/>
          <a:lstStyle/>
          <a:p>
            <a:pPr algn="ctr"/>
            <a:r>
              <a:rPr lang="ja-JP" altLang="en-US" sz="192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環境施策を通じた、いのち輝くＳＤＧｓ未来都市の実現</a:t>
            </a:r>
            <a:endParaRPr lang="ja-JP" altLang="en-US" sz="1922" dirty="0">
              <a:solidFill>
                <a:schemeClr val="tx1"/>
              </a:solidFill>
            </a:endParaRPr>
          </a:p>
        </p:txBody>
      </p:sp>
      <p:sp>
        <p:nvSpPr>
          <p:cNvPr id="75" name="角丸四角形 74"/>
          <p:cNvSpPr/>
          <p:nvPr/>
        </p:nvSpPr>
        <p:spPr>
          <a:xfrm>
            <a:off x="1534185" y="3678613"/>
            <a:ext cx="2848059" cy="47673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nSpc>
                <a:spcPts val="1300"/>
              </a:lnSpc>
            </a:pPr>
            <a:r>
              <a:rPr lang="ja-JP" altLang="en-US" sz="1100" b="1" spc="-77"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地球温暖化防止活動推進員機能強化事業</a:t>
            </a:r>
            <a:endParaRPr lang="en-US" altLang="ja-JP" sz="1100" b="1" spc="-77"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1100" b="1" spc="-77" dirty="0">
                <a:latin typeface="メイリオ" panose="020B0604030504040204" pitchFamily="50" charset="-128"/>
                <a:ea typeface="メイリオ" panose="020B0604030504040204" pitchFamily="50" charset="-128"/>
                <a:cs typeface="メイリオ" panose="020B0604030504040204" pitchFamily="50" charset="-128"/>
              </a:rPr>
              <a:t>（職域別スペシャリスト啓発人材育成）</a:t>
            </a:r>
          </a:p>
        </p:txBody>
      </p:sp>
      <p:sp>
        <p:nvSpPr>
          <p:cNvPr id="99" name="大かっこ 98"/>
          <p:cNvSpPr/>
          <p:nvPr/>
        </p:nvSpPr>
        <p:spPr>
          <a:xfrm>
            <a:off x="9353128" y="6153216"/>
            <a:ext cx="3295257" cy="60448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0" rIns="34593" bIns="43927" rtlCol="0" anchor="t" anchorCtr="0"/>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関係者向けセミナーの開催や涼しい空間を提供する協力施設の呼びかけなど、暑さから身を守る「備える」「気づく」「涼む」の３つの習慣に関する啓発等を実施　　　　　　＜令和３年度 予算</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349</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p>
        </p:txBody>
      </p:sp>
      <p:sp>
        <p:nvSpPr>
          <p:cNvPr id="143" name="角丸四角形 142"/>
          <p:cNvSpPr/>
          <p:nvPr/>
        </p:nvSpPr>
        <p:spPr>
          <a:xfrm>
            <a:off x="9369863" y="5831053"/>
            <a:ext cx="3271972" cy="278577"/>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暑さから身を守る３つの習慣・普及促進事業</a:t>
            </a:r>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大かっこ 72"/>
          <p:cNvSpPr/>
          <p:nvPr/>
        </p:nvSpPr>
        <p:spPr>
          <a:xfrm>
            <a:off x="9298233" y="5038607"/>
            <a:ext cx="3295255" cy="79244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t" anchorCtr="0"/>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府域における適応の普及強化を目的に、府内市町村や関係団体に向けて、セミナーやワークショップを開催し、府域における気候変動情報の発信や適応についての理解促進を図る</a:t>
            </a:r>
            <a:endParaRPr lang="en-US" altLang="ja-JP" sz="1050" dirty="0">
              <a:latin typeface="ＭＳ 明朝" panose="02020609040205080304" pitchFamily="17" charset="-128"/>
              <a:ea typeface="ＭＳ 明朝" panose="02020609040205080304" pitchFamily="17" charset="-128"/>
              <a:cs typeface="メイリオ" panose="020B0604030504040204" pitchFamily="50" charset="-128"/>
            </a:endParaRPr>
          </a:p>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&lt;</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令和３年度予算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2,570</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&gt;</a:t>
            </a:r>
          </a:p>
        </p:txBody>
      </p:sp>
      <p:sp>
        <p:nvSpPr>
          <p:cNvPr id="74" name="大かっこ 73"/>
          <p:cNvSpPr/>
          <p:nvPr/>
        </p:nvSpPr>
        <p:spPr>
          <a:xfrm>
            <a:off x="4679927" y="3975276"/>
            <a:ext cx="4428538" cy="35479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温暖化問題の意識向上のため、地球温暖化防止活動推進員への支援や環境配慮行動の普及・啓発</a:t>
            </a:r>
            <a:r>
              <a:rPr lang="ja-JP" altLang="en-US" sz="1050" spc="-20">
                <a:latin typeface="ＭＳ 明朝" panose="02020609040205080304" pitchFamily="17" charset="-128"/>
                <a:ea typeface="ＭＳ 明朝" panose="02020609040205080304" pitchFamily="17" charset="-128"/>
                <a:cs typeface="メイリオ" panose="020B0604030504040204" pitchFamily="50" charset="-128"/>
              </a:rPr>
              <a:t>を実施　　　＜</a:t>
            </a:r>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令和３年度予算 </a:t>
            </a:r>
            <a:r>
              <a:rPr lang="en-US" altLang="ja-JP" sz="1050" spc="-20" dirty="0">
                <a:latin typeface="ＭＳ 明朝" panose="02020609040205080304" pitchFamily="17" charset="-128"/>
                <a:ea typeface="ＭＳ 明朝" panose="02020609040205080304" pitchFamily="17" charset="-128"/>
                <a:cs typeface="メイリオ" panose="020B0604030504040204" pitchFamily="50" charset="-128"/>
              </a:rPr>
              <a:t>240</a:t>
            </a:r>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千円＞</a:t>
            </a:r>
          </a:p>
        </p:txBody>
      </p:sp>
      <p:sp>
        <p:nvSpPr>
          <p:cNvPr id="97" name="角丸四角形 96"/>
          <p:cNvSpPr/>
          <p:nvPr/>
        </p:nvSpPr>
        <p:spPr>
          <a:xfrm>
            <a:off x="691845" y="7815448"/>
            <a:ext cx="645724" cy="1570176"/>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87856" tIns="43927" rIns="87856" bIns="43927" rtlCol="0" anchor="ctr"/>
          <a:lstStyle/>
          <a:p>
            <a:pPr algn="ctr"/>
            <a:r>
              <a:rPr lang="ja-JP" altLang="en-US" sz="1153" b="1" dirty="0">
                <a:latin typeface="メイリオ" panose="020B0604030504040204" pitchFamily="50" charset="-128"/>
                <a:ea typeface="メイリオ" panose="020B0604030504040204" pitchFamily="50" charset="-128"/>
                <a:cs typeface="メイリオ" panose="020B0604030504040204" pitchFamily="50" charset="-128"/>
              </a:rPr>
              <a:t>④健康で安心して</a:t>
            </a:r>
            <a:endParaRPr lang="en-US" altLang="ja-JP" sz="1153"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53" b="1" dirty="0">
                <a:latin typeface="メイリオ" panose="020B0604030504040204" pitchFamily="50" charset="-128"/>
                <a:ea typeface="メイリオ" panose="020B0604030504040204" pitchFamily="50" charset="-128"/>
                <a:cs typeface="メイリオ" panose="020B0604030504040204" pitchFamily="50" charset="-128"/>
              </a:rPr>
              <a:t>暮らせる社会</a:t>
            </a:r>
            <a:endParaRPr lang="en-US" altLang="ja-JP" sz="1153"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1" name="大かっこ 130"/>
          <p:cNvSpPr/>
          <p:nvPr/>
        </p:nvSpPr>
        <p:spPr>
          <a:xfrm>
            <a:off x="1586072" y="4210212"/>
            <a:ext cx="2769435" cy="59410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脱炭素へのライフスタイル変革に寄与する事業分野（自動車、再エネ電力等）の事業者の営業担当者等に啓発手法等の研修を行い、専門人材を地域の啓発に活用</a:t>
            </a:r>
          </a:p>
        </p:txBody>
      </p:sp>
      <p:sp>
        <p:nvSpPr>
          <p:cNvPr id="7" name="テキスト ボックス 6"/>
          <p:cNvSpPr txBox="1"/>
          <p:nvPr/>
        </p:nvSpPr>
        <p:spPr>
          <a:xfrm>
            <a:off x="11442411" y="247232"/>
            <a:ext cx="1244929" cy="388120"/>
          </a:xfrm>
          <a:prstGeom prst="rect">
            <a:avLst/>
          </a:prstGeom>
          <a:noFill/>
          <a:ln>
            <a:solidFill>
              <a:schemeClr val="tx1"/>
            </a:solidFill>
          </a:ln>
        </p:spPr>
        <p:txBody>
          <a:bodyPr wrap="square" rtlCol="0">
            <a:spAutoFit/>
          </a:bodyPr>
          <a:lstStyle/>
          <a:p>
            <a:pPr algn="ctr"/>
            <a:r>
              <a:rPr lang="ja-JP" altLang="en-US" sz="1922" spc="-100"/>
              <a:t>資料１－２</a:t>
            </a:r>
            <a:endParaRPr lang="ja-JP" altLang="en-US" sz="1922" spc="-100" dirty="0"/>
          </a:p>
        </p:txBody>
      </p:sp>
      <p:sp>
        <p:nvSpPr>
          <p:cNvPr id="132" name="大かっこ 131"/>
          <p:cNvSpPr/>
          <p:nvPr/>
        </p:nvSpPr>
        <p:spPr>
          <a:xfrm>
            <a:off x="4544738" y="2136305"/>
            <a:ext cx="4494391" cy="645974"/>
          </a:xfrm>
          <a:prstGeom prst="bracketPair">
            <a:avLst>
              <a:gd name="adj" fmla="val 4418"/>
            </a:avLst>
          </a:prstGeom>
          <a:ln>
            <a:noFill/>
          </a:ln>
        </p:spPr>
        <p:style>
          <a:lnRef idx="1">
            <a:schemeClr val="dk1"/>
          </a:lnRef>
          <a:fillRef idx="0">
            <a:schemeClr val="dk1"/>
          </a:fillRef>
          <a:effectRef idx="0">
            <a:schemeClr val="dk1"/>
          </a:effectRef>
          <a:fontRef idx="minor">
            <a:schemeClr val="tx1"/>
          </a:fontRef>
        </p:style>
        <p:txBody>
          <a:bodyPr lIns="103779" tIns="43927" rIns="34593" bIns="43927" rtlCol="0" anchor="t" anchorCtr="0"/>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府民・事業者・行政の協働による豊かな環境の保全と創造の推進を目的とする「豊かな環境づくり大阪府民会議」の運営、連携・協働による各種事業の実施（顕彰、交流促進事業等）＜令和３年度予算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4,033</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endParaRPr lang="en-US" altLang="ja-JP" sz="1050" dirty="0">
              <a:latin typeface="ＭＳ 明朝" panose="02020609040205080304" pitchFamily="17" charset="-128"/>
              <a:ea typeface="ＭＳ 明朝" panose="02020609040205080304" pitchFamily="17" charset="-128"/>
              <a:cs typeface="メイリオ" panose="020B0604030504040204" pitchFamily="50" charset="-128"/>
            </a:endParaRPr>
          </a:p>
          <a:p>
            <a:pPr>
              <a:lnSpc>
                <a:spcPts val="1100"/>
              </a:lnSpc>
            </a:pP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見直し</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重点的に事案収集し顕彰する「特別テーマ」を設定</a:t>
            </a:r>
            <a:endParaRPr lang="en-US" altLang="ja-JP" sz="1050" dirty="0">
              <a:latin typeface="ＭＳ 明朝" panose="02020609040205080304" pitchFamily="17" charset="-128"/>
              <a:ea typeface="ＭＳ 明朝" panose="02020609040205080304" pitchFamily="17" charset="-128"/>
              <a:cs typeface="メイリオ" panose="020B0604030504040204" pitchFamily="50" charset="-128"/>
            </a:endParaRPr>
          </a:p>
          <a:p>
            <a:pPr>
              <a:lnSpc>
                <a:spcPts val="1100"/>
              </a:lnSpc>
            </a:pPr>
            <a:endParaRPr lang="ja-JP" altLang="en-US" sz="1050" dirty="0">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43" name="角丸四角形 42"/>
          <p:cNvSpPr/>
          <p:nvPr/>
        </p:nvSpPr>
        <p:spPr>
          <a:xfrm>
            <a:off x="1551438" y="1870722"/>
            <a:ext cx="2850346" cy="478734"/>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nSpc>
                <a:spcPts val="13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環境・エネルギー技術シーズ調査・普及啓発事業</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大かっこ 43"/>
          <p:cNvSpPr/>
          <p:nvPr/>
        </p:nvSpPr>
        <p:spPr>
          <a:xfrm>
            <a:off x="1565917" y="2424336"/>
            <a:ext cx="2813543" cy="9397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長期目標達成に資する将来技術シーズ調査結果を活用し、地域の事業者や専門家によるタスクフォースにおいて地域への社会実装に向けた課題やシナリオ、万博等での発信について検討し、府民や事業者向けに啓発を実施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&lt;</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令和３年度予算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16,259</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&gt;</a:t>
            </a:r>
          </a:p>
        </p:txBody>
      </p:sp>
      <p:sp>
        <p:nvSpPr>
          <p:cNvPr id="48" name="大かっこ 47"/>
          <p:cNvSpPr/>
          <p:nvPr/>
        </p:nvSpPr>
        <p:spPr>
          <a:xfrm>
            <a:off x="4688927" y="8897959"/>
            <a:ext cx="4345636" cy="45451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0" rIns="34593" bIns="43927" rtlCol="0" anchor="t"/>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プラスチックごみ対策に係る業種を超えた関係者による検討と具体的な取組みを行い、成果を広く共有するプラットフォームを運営</a:t>
            </a:r>
            <a:endParaRPr lang="en-US" altLang="ja-JP" sz="1050" dirty="0">
              <a:latin typeface="ＭＳ 明朝" panose="02020609040205080304" pitchFamily="17" charset="-128"/>
              <a:ea typeface="ＭＳ 明朝" panose="02020609040205080304" pitchFamily="17" charset="-128"/>
              <a:cs typeface="メイリオ" panose="020B0604030504040204" pitchFamily="50" charset="-128"/>
            </a:endParaRPr>
          </a:p>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&lt;</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令和３年度予算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2,901</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&gt;</a:t>
            </a:r>
            <a:endParaRPr lang="ja-JP" altLang="en-US" sz="1050" dirty="0">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51" name="角丸四角形 50"/>
          <p:cNvSpPr/>
          <p:nvPr/>
        </p:nvSpPr>
        <p:spPr>
          <a:xfrm>
            <a:off x="9306930" y="1878660"/>
            <a:ext cx="3305177" cy="261584"/>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gn="ctr"/>
            <a:r>
              <a:rPr lang="ja-JP" altLang="en-US" sz="1200" b="1" spc="-2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環境データ「見る」「知る」「活かす」推進事業</a:t>
            </a:r>
          </a:p>
        </p:txBody>
      </p:sp>
      <p:sp>
        <p:nvSpPr>
          <p:cNvPr id="52" name="大かっこ 51"/>
          <p:cNvSpPr/>
          <p:nvPr/>
        </p:nvSpPr>
        <p:spPr>
          <a:xfrm>
            <a:off x="9306932" y="2179192"/>
            <a:ext cx="3348387" cy="95811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r>
              <a:rPr lang="ja-JP" altLang="en-US" sz="1050" dirty="0">
                <a:latin typeface="ＭＳ 明朝" panose="02020609040205080304" pitchFamily="17" charset="-128"/>
                <a:ea typeface="ＭＳ 明朝" panose="02020609040205080304" pitchFamily="17" charset="-128"/>
              </a:rPr>
              <a:t>大阪府の環境への理解促進、危機意識の向上及びこれらの行動を継続していくため、学生主導の取組み拠点の構築を図ることを目的に、ハルカス大学と連携したイベントを実施。</a:t>
            </a:r>
            <a:endParaRPr lang="en-US" altLang="ja-JP" sz="1050" dirty="0">
              <a:latin typeface="ＭＳ 明朝" panose="02020609040205080304" pitchFamily="17" charset="-128"/>
              <a:ea typeface="ＭＳ 明朝" panose="02020609040205080304" pitchFamily="17" charset="-128"/>
            </a:endParaRPr>
          </a:p>
          <a:p>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                  </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&lt;</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令和３年度予算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1,150</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&gt;</a:t>
            </a:r>
            <a:endParaRPr lang="ja-JP" altLang="en-US" sz="1050" dirty="0">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58" name="角丸四角形 57"/>
          <p:cNvSpPr/>
          <p:nvPr/>
        </p:nvSpPr>
        <p:spPr>
          <a:xfrm>
            <a:off x="4740368" y="2843340"/>
            <a:ext cx="4345527" cy="301076"/>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環境保全活動補助事業</a:t>
            </a:r>
          </a:p>
        </p:txBody>
      </p:sp>
      <p:sp>
        <p:nvSpPr>
          <p:cNvPr id="59" name="大かっこ 58"/>
          <p:cNvSpPr/>
          <p:nvPr/>
        </p:nvSpPr>
        <p:spPr>
          <a:xfrm>
            <a:off x="4596219" y="3099106"/>
            <a:ext cx="4614322" cy="477357"/>
          </a:xfrm>
          <a:prstGeom prst="bracketPair">
            <a:avLst>
              <a:gd name="adj" fmla="val 4418"/>
            </a:avLst>
          </a:prstGeom>
          <a:ln>
            <a:noFill/>
          </a:ln>
        </p:spPr>
        <p:style>
          <a:lnRef idx="1">
            <a:schemeClr val="dk1"/>
          </a:lnRef>
          <a:fillRef idx="0">
            <a:schemeClr val="dk1"/>
          </a:fillRef>
          <a:effectRef idx="0">
            <a:schemeClr val="dk1"/>
          </a:effectRef>
          <a:fontRef idx="minor">
            <a:schemeClr val="tx1"/>
          </a:fontRef>
        </p:style>
        <p:txBody>
          <a:bodyPr lIns="103779" tIns="43927" rIns="34593" bIns="43927" rtlCol="0" anchor="ctr"/>
          <a:lstStyle/>
          <a:p>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環境保全活動への補助金交付　　　＜令和３年度予算 </a:t>
            </a:r>
            <a:r>
              <a:rPr lang="en-US" altLang="ja-JP" sz="1050" spc="-20" dirty="0">
                <a:latin typeface="ＭＳ 明朝" panose="02020609040205080304" pitchFamily="17" charset="-128"/>
                <a:ea typeface="ＭＳ 明朝" panose="02020609040205080304" pitchFamily="17" charset="-128"/>
                <a:cs typeface="メイリオ" panose="020B0604030504040204" pitchFamily="50" charset="-128"/>
              </a:rPr>
              <a:t>3,000</a:t>
            </a:r>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千円＞</a:t>
            </a:r>
            <a:endParaRPr lang="en-US" altLang="ja-JP" sz="1050" spc="-20" dirty="0">
              <a:latin typeface="ＭＳ 明朝" panose="02020609040205080304" pitchFamily="17" charset="-128"/>
              <a:ea typeface="ＭＳ 明朝" panose="02020609040205080304" pitchFamily="17" charset="-128"/>
              <a:cs typeface="メイリオ" panose="020B0604030504040204" pitchFamily="50" charset="-128"/>
            </a:endParaRPr>
          </a:p>
          <a:p>
            <a:r>
              <a:rPr lang="en-US" altLang="ja-JP" sz="1050" spc="-20" dirty="0">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見直し</a:t>
            </a:r>
            <a:r>
              <a:rPr lang="en-US" altLang="ja-JP" sz="1050" spc="-20" dirty="0">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050" spc="-20" dirty="0">
                <a:latin typeface="ＭＳ 明朝" panose="02020609040205080304" pitchFamily="17" charset="-128"/>
                <a:ea typeface="ＭＳ 明朝" panose="02020609040205080304" pitchFamily="17" charset="-128"/>
                <a:cs typeface="メイリオ" panose="020B0604030504040204" pitchFamily="50" charset="-128"/>
              </a:rPr>
              <a:t>重点的に活動促進し啓発する「特別テーマ」を設定</a:t>
            </a:r>
          </a:p>
        </p:txBody>
      </p:sp>
      <p:sp>
        <p:nvSpPr>
          <p:cNvPr id="65" name="大かっこ 64"/>
          <p:cNvSpPr/>
          <p:nvPr/>
        </p:nvSpPr>
        <p:spPr>
          <a:xfrm>
            <a:off x="4669078" y="6676571"/>
            <a:ext cx="4390660" cy="49517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0" rIns="34593" bIns="43927" rtlCol="0" anchor="t"/>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令和３年度に開設した</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WEB</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サイト「マイ容器サービススポットマップ（</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Osaka</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ほかさんマップ）」を活用し、マイ容器利用体験情報等の特設ページを通じた啓発、ハンドブックやゲームの啓発資材作成等を実施</a:t>
            </a:r>
            <a:endParaRPr lang="en-US" altLang="ja-JP" sz="1050" dirty="0">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2" name="正方形/長方形 1"/>
          <p:cNvSpPr/>
          <p:nvPr/>
        </p:nvSpPr>
        <p:spPr>
          <a:xfrm>
            <a:off x="8668593" y="506648"/>
            <a:ext cx="2833397" cy="487983"/>
          </a:xfrm>
          <a:prstGeom prst="rect">
            <a:avLst/>
          </a:prstGeom>
        </p:spPr>
        <p:txBody>
          <a:bodyPr wrap="square">
            <a:spAutoFit/>
          </a:bodyPr>
          <a:lstStyle/>
          <a:p>
            <a:r>
              <a:rPr lang="en-US" altLang="ja-JP" sz="865" dirty="0">
                <a:ea typeface="HG丸ｺﾞｼｯｸM-PRO" panose="020F0600000000000000" pitchFamily="50" charset="-128"/>
                <a:cs typeface="Times New Roman" panose="02020603050405020304" pitchFamily="18" charset="0"/>
              </a:rPr>
              <a:t>※</a:t>
            </a:r>
            <a:r>
              <a:rPr lang="ja-JP" altLang="en-US" sz="865" dirty="0">
                <a:ea typeface="HG丸ｺﾞｼｯｸM-PRO" panose="020F0600000000000000" pitchFamily="50" charset="-128"/>
                <a:cs typeface="Times New Roman" panose="02020603050405020304" pitchFamily="18" charset="0"/>
              </a:rPr>
              <a:t>掲載の各事業については、</a:t>
            </a:r>
            <a:r>
              <a:rPr lang="ja-JP" altLang="ja-JP" sz="865" dirty="0">
                <a:ea typeface="HG丸ｺﾞｼｯｸM-PRO" panose="020F0600000000000000" pitchFamily="50" charset="-128"/>
                <a:cs typeface="Times New Roman" panose="02020603050405020304" pitchFamily="18" charset="0"/>
              </a:rPr>
              <a:t>今後、財政部局との議論、議会での審議を経て、最終的に決ま</a:t>
            </a:r>
            <a:r>
              <a:rPr lang="ja-JP" altLang="en-US" sz="865" dirty="0">
                <a:ea typeface="HG丸ｺﾞｼｯｸM-PRO" panose="020F0600000000000000" pitchFamily="50" charset="-128"/>
                <a:cs typeface="Times New Roman" panose="02020603050405020304" pitchFamily="18" charset="0"/>
              </a:rPr>
              <a:t>るもの</a:t>
            </a:r>
            <a:r>
              <a:rPr lang="ja-JP" altLang="ja-JP" sz="865" dirty="0">
                <a:ea typeface="HG丸ｺﾞｼｯｸM-PRO" panose="020F0600000000000000" pitchFamily="50" charset="-128"/>
                <a:cs typeface="Times New Roman" panose="02020603050405020304" pitchFamily="18" charset="0"/>
              </a:rPr>
              <a:t>であるため、事業の成立の可否、内容の変更等がある</a:t>
            </a:r>
            <a:endParaRPr lang="ja-JP" altLang="en-US" sz="865" dirty="0"/>
          </a:p>
        </p:txBody>
      </p:sp>
      <p:cxnSp>
        <p:nvCxnSpPr>
          <p:cNvPr id="60" name="直線コネクタ 59"/>
          <p:cNvCxnSpPr/>
          <p:nvPr/>
        </p:nvCxnSpPr>
        <p:spPr>
          <a:xfrm>
            <a:off x="4528592" y="1470448"/>
            <a:ext cx="0" cy="7955371"/>
          </a:xfrm>
          <a:prstGeom prst="line">
            <a:avLst/>
          </a:prstGeom>
          <a:ln w="19050">
            <a:solidFill>
              <a:srgbClr val="00B050"/>
            </a:solidFill>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a:off x="9216837" y="1482033"/>
            <a:ext cx="0" cy="7955371"/>
          </a:xfrm>
          <a:prstGeom prst="line">
            <a:avLst/>
          </a:prstGeom>
          <a:ln w="19050">
            <a:solidFill>
              <a:srgbClr val="00B050"/>
            </a:solidFill>
          </a:ln>
        </p:spPr>
        <p:style>
          <a:lnRef idx="1">
            <a:schemeClr val="dk1"/>
          </a:lnRef>
          <a:fillRef idx="0">
            <a:schemeClr val="dk1"/>
          </a:fillRef>
          <a:effectRef idx="0">
            <a:schemeClr val="dk1"/>
          </a:effectRef>
          <a:fontRef idx="minor">
            <a:schemeClr val="tx1"/>
          </a:fontRef>
        </p:style>
      </p:cxnSp>
      <p:sp>
        <p:nvSpPr>
          <p:cNvPr id="76" name="角丸四角形 75"/>
          <p:cNvSpPr/>
          <p:nvPr/>
        </p:nvSpPr>
        <p:spPr>
          <a:xfrm>
            <a:off x="1513562" y="4902749"/>
            <a:ext cx="2860878" cy="47673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nSpc>
                <a:spcPts val="1300"/>
              </a:lnSpc>
            </a:pPr>
            <a:r>
              <a:rPr lang="ja-JP" altLang="en-US" sz="1200" b="1" spc="-144"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地球温暖化防止活動推進員機能強化事業</a:t>
            </a:r>
            <a:endParaRPr lang="en-US" altLang="ja-JP" sz="1200" b="1" spc="-144"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1200" b="1" spc="-144" dirty="0">
                <a:latin typeface="メイリオ" panose="020B0604030504040204" pitchFamily="50" charset="-128"/>
                <a:ea typeface="メイリオ" panose="020B0604030504040204" pitchFamily="50" charset="-128"/>
                <a:cs typeface="メイリオ" panose="020B0604030504040204" pitchFamily="50" charset="-128"/>
              </a:rPr>
              <a:t>（オンラインコミュニティ形成能力向上）</a:t>
            </a:r>
          </a:p>
        </p:txBody>
      </p:sp>
      <p:sp>
        <p:nvSpPr>
          <p:cNvPr id="77" name="大かっこ 76"/>
          <p:cNvSpPr/>
          <p:nvPr/>
        </p:nvSpPr>
        <p:spPr>
          <a:xfrm>
            <a:off x="1583878" y="5404890"/>
            <a:ext cx="2767058" cy="78040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取組みの賛同者を広げるオンラインコミュニティを形成し、自発的な交流や活動を促進するコミュニティデザインの手法により、オンラインを活用して行動変容を推進できる人材を育成</a:t>
            </a:r>
          </a:p>
        </p:txBody>
      </p:sp>
      <p:sp>
        <p:nvSpPr>
          <p:cNvPr id="79" name="角丸四角形 78"/>
          <p:cNvSpPr/>
          <p:nvPr/>
        </p:nvSpPr>
        <p:spPr>
          <a:xfrm>
            <a:off x="4168552" y="3714069"/>
            <a:ext cx="268564" cy="440941"/>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537" b="1" spc="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角丸四角形 87"/>
          <p:cNvSpPr/>
          <p:nvPr/>
        </p:nvSpPr>
        <p:spPr>
          <a:xfrm>
            <a:off x="4610022" y="5330866"/>
            <a:ext cx="4500390" cy="267079"/>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脱炭素化に向けた消費行動促進事業</a:t>
            </a:r>
          </a:p>
        </p:txBody>
      </p:sp>
      <p:sp>
        <p:nvSpPr>
          <p:cNvPr id="89" name="大かっこ 88"/>
          <p:cNvSpPr/>
          <p:nvPr/>
        </p:nvSpPr>
        <p:spPr>
          <a:xfrm>
            <a:off x="4667672" y="5634625"/>
            <a:ext cx="4423192" cy="48619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消費行動の意識改革・行動喚起により府域</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CO2</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排出量の削減につなげ、大阪産（もん）や有機農産物の普及との連携により、食品分野の</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CFP</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・フードマイレージを活用した普及啓発ツールの検討等を実施</a:t>
            </a:r>
          </a:p>
        </p:txBody>
      </p:sp>
      <p:sp>
        <p:nvSpPr>
          <p:cNvPr id="93" name="角丸四角形 92"/>
          <p:cNvSpPr/>
          <p:nvPr/>
        </p:nvSpPr>
        <p:spPr>
          <a:xfrm>
            <a:off x="9327261" y="3648472"/>
            <a:ext cx="3305177" cy="483976"/>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nSpc>
                <a:spcPts val="13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乗車体験等を通じたゼロエミッ</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ション車普及促進事業</a:t>
            </a:r>
          </a:p>
        </p:txBody>
      </p:sp>
      <p:sp>
        <p:nvSpPr>
          <p:cNvPr id="95" name="大かっこ 94"/>
          <p:cNvSpPr/>
          <p:nvPr/>
        </p:nvSpPr>
        <p:spPr>
          <a:xfrm>
            <a:off x="9302245" y="4152528"/>
            <a:ext cx="3341529" cy="48327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t" anchorCtr="0"/>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ゼロエミッション車（</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ZEV</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）の普及促進のため、</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ZEV</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の走行性能や充放電機能等の体験を提供する普及啓発とアンケートによる啓発効果の調査を実施</a:t>
            </a:r>
          </a:p>
        </p:txBody>
      </p:sp>
      <p:sp>
        <p:nvSpPr>
          <p:cNvPr id="96" name="角丸四角形 95"/>
          <p:cNvSpPr/>
          <p:nvPr/>
        </p:nvSpPr>
        <p:spPr>
          <a:xfrm>
            <a:off x="11945416" y="3720480"/>
            <a:ext cx="648995" cy="246037"/>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537"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角丸四角形 97"/>
          <p:cNvSpPr/>
          <p:nvPr/>
        </p:nvSpPr>
        <p:spPr>
          <a:xfrm>
            <a:off x="4674940" y="8618361"/>
            <a:ext cx="4427559" cy="235299"/>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100" b="1" spc="-48"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4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おおさかプラスチック</a:t>
            </a:r>
            <a:r>
              <a:rPr lang="ja-JP" altLang="en-US" sz="1100" b="1" spc="-48" dirty="0">
                <a:latin typeface="メイリオ" panose="020B0604030504040204" pitchFamily="50" charset="-128"/>
                <a:ea typeface="メイリオ" panose="020B0604030504040204" pitchFamily="50" charset="-128"/>
                <a:cs typeface="メイリオ" panose="020B0604030504040204" pitchFamily="50" charset="-128"/>
              </a:rPr>
              <a:t>対策推進プラットフォーム事業</a:t>
            </a:r>
          </a:p>
        </p:txBody>
      </p:sp>
      <p:sp>
        <p:nvSpPr>
          <p:cNvPr id="100" name="角丸四角形 99"/>
          <p:cNvSpPr/>
          <p:nvPr/>
        </p:nvSpPr>
        <p:spPr>
          <a:xfrm>
            <a:off x="4674940" y="6316531"/>
            <a:ext cx="4409685" cy="292115"/>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使い捨てプラスチックごみ対策推進事業</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角丸四角形 129"/>
          <p:cNvSpPr/>
          <p:nvPr/>
        </p:nvSpPr>
        <p:spPr>
          <a:xfrm>
            <a:off x="4642795" y="4389235"/>
            <a:ext cx="4447683" cy="41508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pPr>
              <a:lnSpc>
                <a:spcPts val="13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環境配慮消費行動促進インセンティブ</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調査検討事業</a:t>
            </a:r>
          </a:p>
        </p:txBody>
      </p:sp>
      <p:sp>
        <p:nvSpPr>
          <p:cNvPr id="133" name="大かっこ 132"/>
          <p:cNvSpPr/>
          <p:nvPr/>
        </p:nvSpPr>
        <p:spPr>
          <a:xfrm>
            <a:off x="4651760" y="4884525"/>
            <a:ext cx="4397551" cy="34812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環境配慮消費行動促進のため、環境負荷の低い消費行動にポイント付与する制度のあり方について検討、効果検証等を実施</a:t>
            </a:r>
          </a:p>
        </p:txBody>
      </p:sp>
      <p:sp>
        <p:nvSpPr>
          <p:cNvPr id="136" name="角丸四角形 135"/>
          <p:cNvSpPr/>
          <p:nvPr/>
        </p:nvSpPr>
        <p:spPr>
          <a:xfrm>
            <a:off x="4657796" y="7201922"/>
            <a:ext cx="4400269" cy="267813"/>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食品ロス削減行動推進事業</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大かっこ 137"/>
          <p:cNvSpPr/>
          <p:nvPr/>
        </p:nvSpPr>
        <p:spPr>
          <a:xfrm>
            <a:off x="4684095" y="7469735"/>
            <a:ext cx="4373970" cy="42785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t" anchorCtr="0"/>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食品ロス削減行動の普及促進のため、購買行動の変容に繋がる効果的な啓発手法や、販売手法を検討する実証試験を通じた啓発等を実施</a:t>
            </a:r>
          </a:p>
        </p:txBody>
      </p:sp>
      <p:sp>
        <p:nvSpPr>
          <p:cNvPr id="140" name="角丸四角形 139"/>
          <p:cNvSpPr/>
          <p:nvPr/>
        </p:nvSpPr>
        <p:spPr>
          <a:xfrm>
            <a:off x="4630783" y="7922002"/>
            <a:ext cx="4464461" cy="303539"/>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87856" tIns="43927" rIns="87856" bIns="43927" rtlCol="0" anchor="ct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リサイクル社会推進事業</a:t>
            </a:r>
          </a:p>
        </p:txBody>
      </p:sp>
      <p:sp>
        <p:nvSpPr>
          <p:cNvPr id="141" name="大かっこ 140"/>
          <p:cNvSpPr/>
          <p:nvPr/>
        </p:nvSpPr>
        <p:spPr>
          <a:xfrm>
            <a:off x="4630784" y="8235067"/>
            <a:ext cx="4441773" cy="23951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3779" tIns="43927" rIns="34593" bIns="43927" rtlCol="0" anchor="ctr"/>
          <a:lstStyle/>
          <a:p>
            <a:pPr>
              <a:lnSpc>
                <a:spcPts val="1100"/>
              </a:lnSpc>
            </a:pP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おおさか３</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R</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キャンペーンの実施　　　＜令和３年度予算 </a:t>
            </a:r>
            <a:r>
              <a:rPr lang="en-US" altLang="ja-JP" sz="1050" dirty="0">
                <a:latin typeface="ＭＳ 明朝" panose="02020609040205080304" pitchFamily="17" charset="-128"/>
                <a:ea typeface="ＭＳ 明朝" panose="02020609040205080304" pitchFamily="17" charset="-128"/>
                <a:cs typeface="メイリオ" panose="020B0604030504040204" pitchFamily="50" charset="-128"/>
              </a:rPr>
              <a:t>58</a:t>
            </a:r>
            <a:r>
              <a:rPr lang="ja-JP" altLang="en-US" sz="1050" dirty="0">
                <a:latin typeface="ＭＳ 明朝" panose="02020609040205080304" pitchFamily="17" charset="-128"/>
                <a:ea typeface="ＭＳ 明朝" panose="02020609040205080304" pitchFamily="17" charset="-128"/>
                <a:cs typeface="メイリオ" panose="020B0604030504040204" pitchFamily="50" charset="-128"/>
              </a:rPr>
              <a:t>千円＞</a:t>
            </a:r>
          </a:p>
        </p:txBody>
      </p:sp>
      <p:sp>
        <p:nvSpPr>
          <p:cNvPr id="90" name="角丸四角形 89"/>
          <p:cNvSpPr/>
          <p:nvPr/>
        </p:nvSpPr>
        <p:spPr>
          <a:xfrm>
            <a:off x="8417024" y="4485370"/>
            <a:ext cx="648995" cy="246037"/>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537"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7" name="角丸四角形 186"/>
          <p:cNvSpPr/>
          <p:nvPr/>
        </p:nvSpPr>
        <p:spPr>
          <a:xfrm>
            <a:off x="8444675" y="5333393"/>
            <a:ext cx="648995" cy="246037"/>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537"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8" name="角丸四角形 187"/>
          <p:cNvSpPr/>
          <p:nvPr/>
        </p:nvSpPr>
        <p:spPr>
          <a:xfrm>
            <a:off x="8390134" y="7205938"/>
            <a:ext cx="648995" cy="246037"/>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537" b="1" spc="288"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9" name="角丸四角形 188"/>
          <p:cNvSpPr/>
          <p:nvPr/>
        </p:nvSpPr>
        <p:spPr>
          <a:xfrm>
            <a:off x="8107857" y="6316531"/>
            <a:ext cx="964701" cy="267707"/>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一部新規</a:t>
            </a:r>
            <a:endParaRPr lang="ja-JP" altLang="en-US" sz="1537" b="1" spc="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0" name="角丸四角形 189"/>
          <p:cNvSpPr/>
          <p:nvPr/>
        </p:nvSpPr>
        <p:spPr>
          <a:xfrm>
            <a:off x="8107857" y="1848273"/>
            <a:ext cx="953408" cy="267186"/>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一部見直し</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角丸四角形 189">
            <a:extLst>
              <a:ext uri="{FF2B5EF4-FFF2-40B4-BE49-F238E27FC236}">
                <a16:creationId xmlns:a16="http://schemas.microsoft.com/office/drawing/2014/main" id="{447B133E-A531-4F8F-BADF-6E9EE98E61ED}"/>
              </a:ext>
            </a:extLst>
          </p:cNvPr>
          <p:cNvSpPr/>
          <p:nvPr/>
        </p:nvSpPr>
        <p:spPr>
          <a:xfrm>
            <a:off x="8111688" y="2843340"/>
            <a:ext cx="953408" cy="267186"/>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一部見直し</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角丸四角形 78">
            <a:extLst>
              <a:ext uri="{FF2B5EF4-FFF2-40B4-BE49-F238E27FC236}">
                <a16:creationId xmlns:a16="http://schemas.microsoft.com/office/drawing/2014/main" id="{684F0677-C85A-419F-A8F4-6CCF91DB8545}"/>
              </a:ext>
            </a:extLst>
          </p:cNvPr>
          <p:cNvSpPr/>
          <p:nvPr/>
        </p:nvSpPr>
        <p:spPr>
          <a:xfrm>
            <a:off x="4170809" y="4924806"/>
            <a:ext cx="268564" cy="440941"/>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87856" tIns="103779" rIns="87856" bIns="43927" rtlCol="0" anchor="ctr"/>
          <a:lstStyle/>
          <a:p>
            <a:pPr algn="ctr"/>
            <a:r>
              <a:rPr lang="ja-JP" altLang="en-US" sz="1345" b="1" spc="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537" b="1" spc="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1" name="直線コネクタ 100">
            <a:extLst>
              <a:ext uri="{FF2B5EF4-FFF2-40B4-BE49-F238E27FC236}">
                <a16:creationId xmlns:a16="http://schemas.microsoft.com/office/drawing/2014/main" id="{C1B7F5B4-FC80-4B38-93A7-32499E41515A}"/>
              </a:ext>
            </a:extLst>
          </p:cNvPr>
          <p:cNvCxnSpPr/>
          <p:nvPr/>
        </p:nvCxnSpPr>
        <p:spPr>
          <a:xfrm>
            <a:off x="603594" y="6244940"/>
            <a:ext cx="8498905"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02" name="直線コネクタ 101">
            <a:extLst>
              <a:ext uri="{FF2B5EF4-FFF2-40B4-BE49-F238E27FC236}">
                <a16:creationId xmlns:a16="http://schemas.microsoft.com/office/drawing/2014/main" id="{BFE80A99-96EF-4C46-A3FA-5B62B35ABA80}"/>
              </a:ext>
            </a:extLst>
          </p:cNvPr>
          <p:cNvCxnSpPr>
            <a:cxnSpLocks/>
          </p:cNvCxnSpPr>
          <p:nvPr/>
        </p:nvCxnSpPr>
        <p:spPr>
          <a:xfrm flipV="1">
            <a:off x="568152" y="7729554"/>
            <a:ext cx="360040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03" name="直線コネクタ 102">
            <a:extLst>
              <a:ext uri="{FF2B5EF4-FFF2-40B4-BE49-F238E27FC236}">
                <a16:creationId xmlns:a16="http://schemas.microsoft.com/office/drawing/2014/main" id="{1DB0B300-2DB3-41EF-B1E0-91C1011C1ED1}"/>
              </a:ext>
            </a:extLst>
          </p:cNvPr>
          <p:cNvCxnSpPr>
            <a:cxnSpLocks/>
          </p:cNvCxnSpPr>
          <p:nvPr/>
        </p:nvCxnSpPr>
        <p:spPr>
          <a:xfrm flipV="1">
            <a:off x="9376566" y="6943838"/>
            <a:ext cx="3267149"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04" name="直線コネクタ 103">
            <a:extLst>
              <a:ext uri="{FF2B5EF4-FFF2-40B4-BE49-F238E27FC236}">
                <a16:creationId xmlns:a16="http://schemas.microsoft.com/office/drawing/2014/main" id="{E93630E2-D573-4ED7-B055-77992617BA41}"/>
              </a:ext>
            </a:extLst>
          </p:cNvPr>
          <p:cNvCxnSpPr>
            <a:cxnSpLocks/>
          </p:cNvCxnSpPr>
          <p:nvPr/>
        </p:nvCxnSpPr>
        <p:spPr>
          <a:xfrm>
            <a:off x="4559789" y="8545016"/>
            <a:ext cx="8072649"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05" name="直線コネクタ 104">
            <a:extLst>
              <a:ext uri="{FF2B5EF4-FFF2-40B4-BE49-F238E27FC236}">
                <a16:creationId xmlns:a16="http://schemas.microsoft.com/office/drawing/2014/main" id="{7FBEACDA-786F-4D41-8058-3F6B39DF8796}"/>
              </a:ext>
            </a:extLst>
          </p:cNvPr>
          <p:cNvCxnSpPr>
            <a:cxnSpLocks/>
          </p:cNvCxnSpPr>
          <p:nvPr/>
        </p:nvCxnSpPr>
        <p:spPr>
          <a:xfrm>
            <a:off x="4194851" y="7729554"/>
            <a:ext cx="345838" cy="789322"/>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70" name="直線コネクタ 69">
            <a:extLst>
              <a:ext uri="{FF2B5EF4-FFF2-40B4-BE49-F238E27FC236}">
                <a16:creationId xmlns:a16="http://schemas.microsoft.com/office/drawing/2014/main" id="{7FBEACDA-786F-4D41-8058-3F6B39DF8796}"/>
              </a:ext>
            </a:extLst>
          </p:cNvPr>
          <p:cNvCxnSpPr>
            <a:cxnSpLocks/>
          </p:cNvCxnSpPr>
          <p:nvPr/>
        </p:nvCxnSpPr>
        <p:spPr>
          <a:xfrm>
            <a:off x="9123423" y="6250873"/>
            <a:ext cx="246130" cy="689971"/>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112339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1009</Words>
  <Application>Microsoft Office PowerPoint</Application>
  <PresentationFormat>A3 297x420 mm</PresentationFormat>
  <Paragraphs>67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2024-10-30T05:30:47Z</dcterms:created>
  <dcterms:modified xsi:type="dcterms:W3CDTF">2024-10-30T05:31:34Z</dcterms:modified>
</cp:coreProperties>
</file>