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13322300" cy="9601200"/>
  <p:notesSz cx="6807200" cy="9939338"/>
  <p:defaultTextStyle>
    <a:defPPr>
      <a:defRPr lang="ja-JP"/>
    </a:defPPr>
    <a:lvl1pPr marL="0" algn="l" defTabSz="1279998" rtl="0" eaLnBrk="1" latinLnBrk="0" hangingPunct="1">
      <a:defRPr kumimoji="1" sz="2500" kern="1200">
        <a:solidFill>
          <a:schemeClr val="tx1"/>
        </a:solidFill>
        <a:latin typeface="+mn-lt"/>
        <a:ea typeface="+mn-ea"/>
        <a:cs typeface="+mn-cs"/>
      </a:defRPr>
    </a:lvl1pPr>
    <a:lvl2pPr marL="639999" algn="l" defTabSz="1279998" rtl="0" eaLnBrk="1" latinLnBrk="0" hangingPunct="1">
      <a:defRPr kumimoji="1" sz="2500" kern="1200">
        <a:solidFill>
          <a:schemeClr val="tx1"/>
        </a:solidFill>
        <a:latin typeface="+mn-lt"/>
        <a:ea typeface="+mn-ea"/>
        <a:cs typeface="+mn-cs"/>
      </a:defRPr>
    </a:lvl2pPr>
    <a:lvl3pPr marL="1279998" algn="l" defTabSz="1279998" rtl="0" eaLnBrk="1" latinLnBrk="0" hangingPunct="1">
      <a:defRPr kumimoji="1" sz="2500" kern="1200">
        <a:solidFill>
          <a:schemeClr val="tx1"/>
        </a:solidFill>
        <a:latin typeface="+mn-lt"/>
        <a:ea typeface="+mn-ea"/>
        <a:cs typeface="+mn-cs"/>
      </a:defRPr>
    </a:lvl3pPr>
    <a:lvl4pPr marL="1919997" algn="l" defTabSz="1279998" rtl="0" eaLnBrk="1" latinLnBrk="0" hangingPunct="1">
      <a:defRPr kumimoji="1" sz="2500" kern="1200">
        <a:solidFill>
          <a:schemeClr val="tx1"/>
        </a:solidFill>
        <a:latin typeface="+mn-lt"/>
        <a:ea typeface="+mn-ea"/>
        <a:cs typeface="+mn-cs"/>
      </a:defRPr>
    </a:lvl4pPr>
    <a:lvl5pPr marL="2559996" algn="l" defTabSz="1279998" rtl="0" eaLnBrk="1" latinLnBrk="0" hangingPunct="1">
      <a:defRPr kumimoji="1" sz="2500" kern="1200">
        <a:solidFill>
          <a:schemeClr val="tx1"/>
        </a:solidFill>
        <a:latin typeface="+mn-lt"/>
        <a:ea typeface="+mn-ea"/>
        <a:cs typeface="+mn-cs"/>
      </a:defRPr>
    </a:lvl5pPr>
    <a:lvl6pPr marL="3199995" algn="l" defTabSz="1279998" rtl="0" eaLnBrk="1" latinLnBrk="0" hangingPunct="1">
      <a:defRPr kumimoji="1" sz="2500" kern="1200">
        <a:solidFill>
          <a:schemeClr val="tx1"/>
        </a:solidFill>
        <a:latin typeface="+mn-lt"/>
        <a:ea typeface="+mn-ea"/>
        <a:cs typeface="+mn-cs"/>
      </a:defRPr>
    </a:lvl6pPr>
    <a:lvl7pPr marL="3839995" algn="l" defTabSz="1279998" rtl="0" eaLnBrk="1" latinLnBrk="0" hangingPunct="1">
      <a:defRPr kumimoji="1" sz="2500" kern="1200">
        <a:solidFill>
          <a:schemeClr val="tx1"/>
        </a:solidFill>
        <a:latin typeface="+mn-lt"/>
        <a:ea typeface="+mn-ea"/>
        <a:cs typeface="+mn-cs"/>
      </a:defRPr>
    </a:lvl7pPr>
    <a:lvl8pPr marL="4479993" algn="l" defTabSz="1279998" rtl="0" eaLnBrk="1" latinLnBrk="0" hangingPunct="1">
      <a:defRPr kumimoji="1" sz="2500" kern="1200">
        <a:solidFill>
          <a:schemeClr val="tx1"/>
        </a:solidFill>
        <a:latin typeface="+mn-lt"/>
        <a:ea typeface="+mn-ea"/>
        <a:cs typeface="+mn-cs"/>
      </a:defRPr>
    </a:lvl8pPr>
    <a:lvl9pPr marL="5119992" algn="l" defTabSz="1279998"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19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000" autoAdjust="0"/>
    <p:restoredTop sz="94660"/>
  </p:normalViewPr>
  <p:slideViewPr>
    <p:cSldViewPr>
      <p:cViewPr varScale="1">
        <p:scale>
          <a:sx n="62" d="100"/>
          <a:sy n="62" d="100"/>
        </p:scale>
        <p:origin x="1740" y="72"/>
      </p:cViewPr>
      <p:guideLst>
        <p:guide orient="horz" pos="3024"/>
        <p:guide pos="419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CDDB2355-4692-444A-801C-088790ACA373}" type="datetimeFigureOut">
              <a:rPr kumimoji="1" lang="ja-JP" altLang="en-US" smtClean="0"/>
              <a:t>2020/10/21</a:t>
            </a:fld>
            <a:endParaRPr kumimoji="1" lang="ja-JP" altLang="en-US"/>
          </a:p>
        </p:txBody>
      </p:sp>
      <p:sp>
        <p:nvSpPr>
          <p:cNvPr id="4" name="スライド イメージ プレースホルダー 3"/>
          <p:cNvSpPr>
            <a:spLocks noGrp="1" noRot="1" noChangeAspect="1"/>
          </p:cNvSpPr>
          <p:nvPr>
            <p:ph type="sldImg" idx="2"/>
          </p:nvPr>
        </p:nvSpPr>
        <p:spPr>
          <a:xfrm>
            <a:off x="819150" y="746125"/>
            <a:ext cx="51689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A20F0E35-1330-4F1E-8C2F-2679904FD523}" type="slidenum">
              <a:rPr kumimoji="1" lang="ja-JP" altLang="en-US" smtClean="0"/>
              <a:t>‹#›</a:t>
            </a:fld>
            <a:endParaRPr kumimoji="1" lang="ja-JP" altLang="en-US"/>
          </a:p>
        </p:txBody>
      </p:sp>
    </p:spTree>
    <p:extLst>
      <p:ext uri="{BB962C8B-B14F-4D97-AF65-F5344CB8AC3E}">
        <p14:creationId xmlns:p14="http://schemas.microsoft.com/office/powerpoint/2010/main" val="113473064"/>
      </p:ext>
    </p:extLst>
  </p:cSld>
  <p:clrMap bg1="lt1" tx1="dk1" bg2="lt2" tx2="dk2" accent1="accent1" accent2="accent2" accent3="accent3" accent4="accent4" accent5="accent5" accent6="accent6" hlink="hlink" folHlink="folHlink"/>
  <p:notesStyle>
    <a:lvl1pPr marL="0" algn="l" defTabSz="914284" rtl="0" eaLnBrk="1" latinLnBrk="0" hangingPunct="1">
      <a:defRPr kumimoji="1" sz="1200" kern="1200">
        <a:solidFill>
          <a:schemeClr val="tx1"/>
        </a:solidFill>
        <a:latin typeface="+mn-lt"/>
        <a:ea typeface="+mn-ea"/>
        <a:cs typeface="+mn-cs"/>
      </a:defRPr>
    </a:lvl1pPr>
    <a:lvl2pPr marL="457143" algn="l" defTabSz="914284" rtl="0" eaLnBrk="1" latinLnBrk="0" hangingPunct="1">
      <a:defRPr kumimoji="1" sz="1200" kern="1200">
        <a:solidFill>
          <a:schemeClr val="tx1"/>
        </a:solidFill>
        <a:latin typeface="+mn-lt"/>
        <a:ea typeface="+mn-ea"/>
        <a:cs typeface="+mn-cs"/>
      </a:defRPr>
    </a:lvl2pPr>
    <a:lvl3pPr marL="914284" algn="l" defTabSz="914284" rtl="0" eaLnBrk="1" latinLnBrk="0" hangingPunct="1">
      <a:defRPr kumimoji="1" sz="1200" kern="1200">
        <a:solidFill>
          <a:schemeClr val="tx1"/>
        </a:solidFill>
        <a:latin typeface="+mn-lt"/>
        <a:ea typeface="+mn-ea"/>
        <a:cs typeface="+mn-cs"/>
      </a:defRPr>
    </a:lvl3pPr>
    <a:lvl4pPr marL="1371427" algn="l" defTabSz="914284" rtl="0" eaLnBrk="1" latinLnBrk="0" hangingPunct="1">
      <a:defRPr kumimoji="1" sz="1200" kern="1200">
        <a:solidFill>
          <a:schemeClr val="tx1"/>
        </a:solidFill>
        <a:latin typeface="+mn-lt"/>
        <a:ea typeface="+mn-ea"/>
        <a:cs typeface="+mn-cs"/>
      </a:defRPr>
    </a:lvl4pPr>
    <a:lvl5pPr marL="1828568" algn="l" defTabSz="914284" rtl="0" eaLnBrk="1" latinLnBrk="0" hangingPunct="1">
      <a:defRPr kumimoji="1" sz="1200" kern="1200">
        <a:solidFill>
          <a:schemeClr val="tx1"/>
        </a:solidFill>
        <a:latin typeface="+mn-lt"/>
        <a:ea typeface="+mn-ea"/>
        <a:cs typeface="+mn-cs"/>
      </a:defRPr>
    </a:lvl5pPr>
    <a:lvl6pPr marL="2285711" algn="l" defTabSz="914284" rtl="0" eaLnBrk="1" latinLnBrk="0" hangingPunct="1">
      <a:defRPr kumimoji="1" sz="1200" kern="1200">
        <a:solidFill>
          <a:schemeClr val="tx1"/>
        </a:solidFill>
        <a:latin typeface="+mn-lt"/>
        <a:ea typeface="+mn-ea"/>
        <a:cs typeface="+mn-cs"/>
      </a:defRPr>
    </a:lvl6pPr>
    <a:lvl7pPr marL="2742853" algn="l" defTabSz="914284" rtl="0" eaLnBrk="1" latinLnBrk="0" hangingPunct="1">
      <a:defRPr kumimoji="1" sz="1200" kern="1200">
        <a:solidFill>
          <a:schemeClr val="tx1"/>
        </a:solidFill>
        <a:latin typeface="+mn-lt"/>
        <a:ea typeface="+mn-ea"/>
        <a:cs typeface="+mn-cs"/>
      </a:defRPr>
    </a:lvl7pPr>
    <a:lvl8pPr marL="3199995" algn="l" defTabSz="914284" rtl="0" eaLnBrk="1" latinLnBrk="0" hangingPunct="1">
      <a:defRPr kumimoji="1" sz="1200" kern="1200">
        <a:solidFill>
          <a:schemeClr val="tx1"/>
        </a:solidFill>
        <a:latin typeface="+mn-lt"/>
        <a:ea typeface="+mn-ea"/>
        <a:cs typeface="+mn-cs"/>
      </a:defRPr>
    </a:lvl8pPr>
    <a:lvl9pPr marL="3657137" algn="l" defTabSz="914284"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19150" y="746125"/>
            <a:ext cx="51689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20F0E35-1330-4F1E-8C2F-2679904FD523}" type="slidenum">
              <a:rPr kumimoji="1" lang="ja-JP" altLang="en-US" smtClean="0"/>
              <a:t>1</a:t>
            </a:fld>
            <a:endParaRPr kumimoji="1" lang="ja-JP" altLang="en-US"/>
          </a:p>
        </p:txBody>
      </p:sp>
    </p:spTree>
    <p:extLst>
      <p:ext uri="{BB962C8B-B14F-4D97-AF65-F5344CB8AC3E}">
        <p14:creationId xmlns:p14="http://schemas.microsoft.com/office/powerpoint/2010/main" val="4038299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99175" y="2982601"/>
            <a:ext cx="11323954"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98347" y="5440680"/>
            <a:ext cx="9325611" cy="2453640"/>
          </a:xfrm>
        </p:spPr>
        <p:txBody>
          <a:bodyPr/>
          <a:lstStyle>
            <a:lvl1pPr marL="0" indent="0" algn="ctr">
              <a:buNone/>
              <a:defRPr>
                <a:solidFill>
                  <a:schemeClr val="tx1">
                    <a:tint val="75000"/>
                  </a:schemeClr>
                </a:solidFill>
              </a:defRPr>
            </a:lvl1pPr>
            <a:lvl2pPr marL="639999" indent="0" algn="ctr">
              <a:buNone/>
              <a:defRPr>
                <a:solidFill>
                  <a:schemeClr val="tx1">
                    <a:tint val="75000"/>
                  </a:schemeClr>
                </a:solidFill>
              </a:defRPr>
            </a:lvl2pPr>
            <a:lvl3pPr marL="1279998" indent="0" algn="ctr">
              <a:buNone/>
              <a:defRPr>
                <a:solidFill>
                  <a:schemeClr val="tx1">
                    <a:tint val="75000"/>
                  </a:schemeClr>
                </a:solidFill>
              </a:defRPr>
            </a:lvl3pPr>
            <a:lvl4pPr marL="1919997" indent="0" algn="ctr">
              <a:buNone/>
              <a:defRPr>
                <a:solidFill>
                  <a:schemeClr val="tx1">
                    <a:tint val="75000"/>
                  </a:schemeClr>
                </a:solidFill>
              </a:defRPr>
            </a:lvl4pPr>
            <a:lvl5pPr marL="2559996" indent="0" algn="ctr">
              <a:buNone/>
              <a:defRPr>
                <a:solidFill>
                  <a:schemeClr val="tx1">
                    <a:tint val="75000"/>
                  </a:schemeClr>
                </a:solidFill>
              </a:defRPr>
            </a:lvl5pPr>
            <a:lvl6pPr marL="3199995" indent="0" algn="ctr">
              <a:buNone/>
              <a:defRPr>
                <a:solidFill>
                  <a:schemeClr val="tx1">
                    <a:tint val="75000"/>
                  </a:schemeClr>
                </a:solidFill>
              </a:defRPr>
            </a:lvl6pPr>
            <a:lvl7pPr marL="3839995" indent="0" algn="ctr">
              <a:buNone/>
              <a:defRPr>
                <a:solidFill>
                  <a:schemeClr val="tx1">
                    <a:tint val="75000"/>
                  </a:schemeClr>
                </a:solidFill>
              </a:defRPr>
            </a:lvl7pPr>
            <a:lvl8pPr marL="4479993" indent="0" algn="ctr">
              <a:buNone/>
              <a:defRPr>
                <a:solidFill>
                  <a:schemeClr val="tx1">
                    <a:tint val="75000"/>
                  </a:schemeClr>
                </a:solidFill>
              </a:defRPr>
            </a:lvl8pPr>
            <a:lvl9pPr marL="511999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2020/10/21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1838074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2020/10/21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1401290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658667" y="384499"/>
            <a:ext cx="2997518"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66116" y="384499"/>
            <a:ext cx="8770514"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2020/10/21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880229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2020/10/21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55786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52372" y="6169666"/>
            <a:ext cx="11323954"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52372" y="4069399"/>
            <a:ext cx="11323954" cy="2100262"/>
          </a:xfrm>
        </p:spPr>
        <p:txBody>
          <a:bodyPr anchor="b"/>
          <a:lstStyle>
            <a:lvl1pPr marL="0" indent="0">
              <a:buNone/>
              <a:defRPr sz="2800">
                <a:solidFill>
                  <a:schemeClr val="tx1">
                    <a:tint val="75000"/>
                  </a:schemeClr>
                </a:solidFill>
              </a:defRPr>
            </a:lvl1pPr>
            <a:lvl2pPr marL="639999" indent="0">
              <a:buNone/>
              <a:defRPr sz="2500">
                <a:solidFill>
                  <a:schemeClr val="tx1">
                    <a:tint val="75000"/>
                  </a:schemeClr>
                </a:solidFill>
              </a:defRPr>
            </a:lvl2pPr>
            <a:lvl3pPr marL="1279998" indent="0">
              <a:buNone/>
              <a:defRPr sz="2200">
                <a:solidFill>
                  <a:schemeClr val="tx1">
                    <a:tint val="75000"/>
                  </a:schemeClr>
                </a:solidFill>
              </a:defRPr>
            </a:lvl3pPr>
            <a:lvl4pPr marL="1919997" indent="0">
              <a:buNone/>
              <a:defRPr sz="2000">
                <a:solidFill>
                  <a:schemeClr val="tx1">
                    <a:tint val="75000"/>
                  </a:schemeClr>
                </a:solidFill>
              </a:defRPr>
            </a:lvl4pPr>
            <a:lvl5pPr marL="2559996" indent="0">
              <a:buNone/>
              <a:defRPr sz="2000">
                <a:solidFill>
                  <a:schemeClr val="tx1">
                    <a:tint val="75000"/>
                  </a:schemeClr>
                </a:solidFill>
              </a:defRPr>
            </a:lvl5pPr>
            <a:lvl6pPr marL="3199995" indent="0">
              <a:buNone/>
              <a:defRPr sz="2000">
                <a:solidFill>
                  <a:schemeClr val="tx1">
                    <a:tint val="75000"/>
                  </a:schemeClr>
                </a:solidFill>
              </a:defRPr>
            </a:lvl6pPr>
            <a:lvl7pPr marL="3839995" indent="0">
              <a:buNone/>
              <a:defRPr sz="2000">
                <a:solidFill>
                  <a:schemeClr val="tx1">
                    <a:tint val="75000"/>
                  </a:schemeClr>
                </a:solidFill>
              </a:defRPr>
            </a:lvl7pPr>
            <a:lvl8pPr marL="4479993" indent="0">
              <a:buNone/>
              <a:defRPr sz="2000">
                <a:solidFill>
                  <a:schemeClr val="tx1">
                    <a:tint val="75000"/>
                  </a:schemeClr>
                </a:solidFill>
              </a:defRPr>
            </a:lvl8pPr>
            <a:lvl9pPr marL="5119992"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2020/10/21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10603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66115" y="2240281"/>
            <a:ext cx="5884016"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772169" y="2240281"/>
            <a:ext cx="5884016"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2020/10/21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711635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66118" y="2149163"/>
            <a:ext cx="5886329" cy="895667"/>
          </a:xfrm>
        </p:spPr>
        <p:txBody>
          <a:bodyPr anchor="b"/>
          <a:lstStyle>
            <a:lvl1pPr marL="0" indent="0">
              <a:buNone/>
              <a:defRPr sz="3400" b="1"/>
            </a:lvl1pPr>
            <a:lvl2pPr marL="639999" indent="0">
              <a:buNone/>
              <a:defRPr sz="2800" b="1"/>
            </a:lvl2pPr>
            <a:lvl3pPr marL="1279998" indent="0">
              <a:buNone/>
              <a:defRPr sz="2500" b="1"/>
            </a:lvl3pPr>
            <a:lvl4pPr marL="1919997" indent="0">
              <a:buNone/>
              <a:defRPr sz="2200" b="1"/>
            </a:lvl4pPr>
            <a:lvl5pPr marL="2559996" indent="0">
              <a:buNone/>
              <a:defRPr sz="2200" b="1"/>
            </a:lvl5pPr>
            <a:lvl6pPr marL="3199995" indent="0">
              <a:buNone/>
              <a:defRPr sz="2200" b="1"/>
            </a:lvl6pPr>
            <a:lvl7pPr marL="3839995" indent="0">
              <a:buNone/>
              <a:defRPr sz="2200" b="1"/>
            </a:lvl7pPr>
            <a:lvl8pPr marL="4479993" indent="0">
              <a:buNone/>
              <a:defRPr sz="2200" b="1"/>
            </a:lvl8pPr>
            <a:lvl9pPr marL="5119992"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66118" y="3044826"/>
            <a:ext cx="5886329"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767547" y="2149163"/>
            <a:ext cx="5888641" cy="895667"/>
          </a:xfrm>
        </p:spPr>
        <p:txBody>
          <a:bodyPr anchor="b"/>
          <a:lstStyle>
            <a:lvl1pPr marL="0" indent="0">
              <a:buNone/>
              <a:defRPr sz="3400" b="1"/>
            </a:lvl1pPr>
            <a:lvl2pPr marL="639999" indent="0">
              <a:buNone/>
              <a:defRPr sz="2800" b="1"/>
            </a:lvl2pPr>
            <a:lvl3pPr marL="1279998" indent="0">
              <a:buNone/>
              <a:defRPr sz="2500" b="1"/>
            </a:lvl3pPr>
            <a:lvl4pPr marL="1919997" indent="0">
              <a:buNone/>
              <a:defRPr sz="2200" b="1"/>
            </a:lvl4pPr>
            <a:lvl5pPr marL="2559996" indent="0">
              <a:buNone/>
              <a:defRPr sz="2200" b="1"/>
            </a:lvl5pPr>
            <a:lvl6pPr marL="3199995" indent="0">
              <a:buNone/>
              <a:defRPr sz="2200" b="1"/>
            </a:lvl6pPr>
            <a:lvl7pPr marL="3839995" indent="0">
              <a:buNone/>
              <a:defRPr sz="2200" b="1"/>
            </a:lvl7pPr>
            <a:lvl8pPr marL="4479993" indent="0">
              <a:buNone/>
              <a:defRPr sz="2200" b="1"/>
            </a:lvl8pPr>
            <a:lvl9pPr marL="5119992"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767547" y="3044826"/>
            <a:ext cx="5888641"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161F6EF-57EE-447A-95B8-BF33D5DC6E2E}" type="datetimeFigureOut">
              <a:rPr kumimoji="1" lang="ja-JP" altLang="en-US" smtClean="0"/>
              <a:t>2020/10/21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45181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161F6EF-57EE-447A-95B8-BF33D5DC6E2E}" type="datetimeFigureOut">
              <a:rPr kumimoji="1" lang="ja-JP" altLang="en-US" smtClean="0"/>
              <a:t>2020/10/21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341470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161F6EF-57EE-447A-95B8-BF33D5DC6E2E}" type="datetimeFigureOut">
              <a:rPr kumimoji="1" lang="ja-JP" altLang="en-US" smtClean="0"/>
              <a:t>2020/10/21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273130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66116" y="382270"/>
            <a:ext cx="4382945"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208652" y="382271"/>
            <a:ext cx="7447535"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66116" y="2009141"/>
            <a:ext cx="4382945" cy="6567488"/>
          </a:xfrm>
        </p:spPr>
        <p:txBody>
          <a:bodyPr/>
          <a:lstStyle>
            <a:lvl1pPr marL="0" indent="0">
              <a:buNone/>
              <a:defRPr sz="2000"/>
            </a:lvl1pPr>
            <a:lvl2pPr marL="639999" indent="0">
              <a:buNone/>
              <a:defRPr sz="1700"/>
            </a:lvl2pPr>
            <a:lvl3pPr marL="1279998" indent="0">
              <a:buNone/>
              <a:defRPr sz="1400"/>
            </a:lvl3pPr>
            <a:lvl4pPr marL="1919997" indent="0">
              <a:buNone/>
              <a:defRPr sz="1300"/>
            </a:lvl4pPr>
            <a:lvl5pPr marL="2559996" indent="0">
              <a:buNone/>
              <a:defRPr sz="1300"/>
            </a:lvl5pPr>
            <a:lvl6pPr marL="3199995" indent="0">
              <a:buNone/>
              <a:defRPr sz="1300"/>
            </a:lvl6pPr>
            <a:lvl7pPr marL="3839995" indent="0">
              <a:buNone/>
              <a:defRPr sz="1300"/>
            </a:lvl7pPr>
            <a:lvl8pPr marL="4479993" indent="0">
              <a:buNone/>
              <a:defRPr sz="1300"/>
            </a:lvl8pPr>
            <a:lvl9pPr marL="5119992"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2020/10/21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882352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11266" y="6720845"/>
            <a:ext cx="799338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611266" y="857886"/>
            <a:ext cx="7993380" cy="5760720"/>
          </a:xfrm>
        </p:spPr>
        <p:txBody>
          <a:bodyPr/>
          <a:lstStyle>
            <a:lvl1pPr marL="0" indent="0">
              <a:buNone/>
              <a:defRPr sz="4500"/>
            </a:lvl1pPr>
            <a:lvl2pPr marL="639999" indent="0">
              <a:buNone/>
              <a:defRPr sz="3900"/>
            </a:lvl2pPr>
            <a:lvl3pPr marL="1279998" indent="0">
              <a:buNone/>
              <a:defRPr sz="3400"/>
            </a:lvl3pPr>
            <a:lvl4pPr marL="1919997" indent="0">
              <a:buNone/>
              <a:defRPr sz="2800"/>
            </a:lvl4pPr>
            <a:lvl5pPr marL="2559996" indent="0">
              <a:buNone/>
              <a:defRPr sz="2800"/>
            </a:lvl5pPr>
            <a:lvl6pPr marL="3199995" indent="0">
              <a:buNone/>
              <a:defRPr sz="2800"/>
            </a:lvl6pPr>
            <a:lvl7pPr marL="3839995" indent="0">
              <a:buNone/>
              <a:defRPr sz="2800"/>
            </a:lvl7pPr>
            <a:lvl8pPr marL="4479993" indent="0">
              <a:buNone/>
              <a:defRPr sz="2800"/>
            </a:lvl8pPr>
            <a:lvl9pPr marL="5119992" indent="0">
              <a:buNone/>
              <a:defRPr sz="2800"/>
            </a:lvl9pPr>
          </a:lstStyle>
          <a:p>
            <a:endParaRPr kumimoji="1" lang="ja-JP" altLang="en-US"/>
          </a:p>
        </p:txBody>
      </p:sp>
      <p:sp>
        <p:nvSpPr>
          <p:cNvPr id="4" name="テキスト プレースホルダー 3"/>
          <p:cNvSpPr>
            <a:spLocks noGrp="1"/>
          </p:cNvSpPr>
          <p:nvPr>
            <p:ph type="body" sz="half" idx="2"/>
          </p:nvPr>
        </p:nvSpPr>
        <p:spPr>
          <a:xfrm>
            <a:off x="2611266" y="7514278"/>
            <a:ext cx="7993380" cy="1126807"/>
          </a:xfrm>
        </p:spPr>
        <p:txBody>
          <a:bodyPr/>
          <a:lstStyle>
            <a:lvl1pPr marL="0" indent="0">
              <a:buNone/>
              <a:defRPr sz="2000"/>
            </a:lvl1pPr>
            <a:lvl2pPr marL="639999" indent="0">
              <a:buNone/>
              <a:defRPr sz="1700"/>
            </a:lvl2pPr>
            <a:lvl3pPr marL="1279998" indent="0">
              <a:buNone/>
              <a:defRPr sz="1400"/>
            </a:lvl3pPr>
            <a:lvl4pPr marL="1919997" indent="0">
              <a:buNone/>
              <a:defRPr sz="1300"/>
            </a:lvl4pPr>
            <a:lvl5pPr marL="2559996" indent="0">
              <a:buNone/>
              <a:defRPr sz="1300"/>
            </a:lvl5pPr>
            <a:lvl6pPr marL="3199995" indent="0">
              <a:buNone/>
              <a:defRPr sz="1300"/>
            </a:lvl6pPr>
            <a:lvl7pPr marL="3839995" indent="0">
              <a:buNone/>
              <a:defRPr sz="1300"/>
            </a:lvl7pPr>
            <a:lvl8pPr marL="4479993" indent="0">
              <a:buNone/>
              <a:defRPr sz="1300"/>
            </a:lvl8pPr>
            <a:lvl9pPr marL="5119992"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2020/10/21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802821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66116" y="384493"/>
            <a:ext cx="11990069" cy="1600200"/>
          </a:xfrm>
          <a:prstGeom prst="rect">
            <a:avLst/>
          </a:prstGeom>
        </p:spPr>
        <p:txBody>
          <a:bodyPr vert="horz" lIns="127999" tIns="64000" rIns="127999" bIns="6400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66116" y="2240281"/>
            <a:ext cx="11990069" cy="6336348"/>
          </a:xfrm>
          <a:prstGeom prst="rect">
            <a:avLst/>
          </a:prstGeom>
        </p:spPr>
        <p:txBody>
          <a:bodyPr vert="horz" lIns="127999" tIns="64000" rIns="127999" bIns="6400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66116" y="8898896"/>
            <a:ext cx="3108537" cy="511175"/>
          </a:xfrm>
          <a:prstGeom prst="rect">
            <a:avLst/>
          </a:prstGeom>
        </p:spPr>
        <p:txBody>
          <a:bodyPr vert="horz" lIns="127999" tIns="64000" rIns="127999" bIns="64000" rtlCol="0" anchor="ctr"/>
          <a:lstStyle>
            <a:lvl1pPr algn="l">
              <a:defRPr sz="1700">
                <a:solidFill>
                  <a:schemeClr val="tx1">
                    <a:tint val="75000"/>
                  </a:schemeClr>
                </a:solidFill>
              </a:defRPr>
            </a:lvl1pPr>
          </a:lstStyle>
          <a:p>
            <a:fld id="{7161F6EF-57EE-447A-95B8-BF33D5DC6E2E}" type="datetimeFigureOut">
              <a:rPr kumimoji="1" lang="ja-JP" altLang="en-US" smtClean="0"/>
              <a:t>2020/10/21</a:t>
            </a:fld>
            <a:endParaRPr kumimoji="1" lang="ja-JP" altLang="en-US"/>
          </a:p>
        </p:txBody>
      </p:sp>
      <p:sp>
        <p:nvSpPr>
          <p:cNvPr id="5" name="フッター プレースホルダー 4"/>
          <p:cNvSpPr>
            <a:spLocks noGrp="1"/>
          </p:cNvSpPr>
          <p:nvPr>
            <p:ph type="ftr" sz="quarter" idx="3"/>
          </p:nvPr>
        </p:nvSpPr>
        <p:spPr>
          <a:xfrm>
            <a:off x="4551788" y="8898896"/>
            <a:ext cx="4218728" cy="511175"/>
          </a:xfrm>
          <a:prstGeom prst="rect">
            <a:avLst/>
          </a:prstGeom>
        </p:spPr>
        <p:txBody>
          <a:bodyPr vert="horz" lIns="127999" tIns="64000" rIns="127999" bIns="64000"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547648" y="8898896"/>
            <a:ext cx="3108537" cy="511175"/>
          </a:xfrm>
          <a:prstGeom prst="rect">
            <a:avLst/>
          </a:prstGeom>
        </p:spPr>
        <p:txBody>
          <a:bodyPr vert="horz" lIns="127999" tIns="64000" rIns="127999" bIns="64000" rtlCol="0" anchor="ctr"/>
          <a:lstStyle>
            <a:lvl1pPr algn="r">
              <a:defRPr sz="1700">
                <a:solidFill>
                  <a:schemeClr val="tx1">
                    <a:tint val="75000"/>
                  </a:schemeClr>
                </a:solidFill>
              </a:defRPr>
            </a:lvl1p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944798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79998" rtl="0" eaLnBrk="1" latinLnBrk="0" hangingPunct="1">
        <a:spcBef>
          <a:spcPct val="0"/>
        </a:spcBef>
        <a:buNone/>
        <a:defRPr kumimoji="1" sz="6200" kern="1200">
          <a:solidFill>
            <a:schemeClr val="tx1"/>
          </a:solidFill>
          <a:latin typeface="+mj-lt"/>
          <a:ea typeface="+mj-ea"/>
          <a:cs typeface="+mj-cs"/>
        </a:defRPr>
      </a:lvl1pPr>
    </p:titleStyle>
    <p:bodyStyle>
      <a:lvl1pPr marL="480000" indent="-480000" algn="l" defTabSz="1279998"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39998" indent="-400000" algn="l" defTabSz="1279998"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599998" indent="-320000" algn="l" defTabSz="1279998"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39997" indent="-320000" algn="l" defTabSz="12799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79995" indent="-320000" algn="l" defTabSz="12799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19995" indent="-320000" algn="l" defTabSz="12799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59993" indent="-320000" algn="l" defTabSz="12799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799993" indent="-320000" algn="l" defTabSz="12799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39991" indent="-320000" algn="l" defTabSz="12799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79998" rtl="0" eaLnBrk="1" latinLnBrk="0" hangingPunct="1">
        <a:defRPr kumimoji="1" sz="2500" kern="1200">
          <a:solidFill>
            <a:schemeClr val="tx1"/>
          </a:solidFill>
          <a:latin typeface="+mn-lt"/>
          <a:ea typeface="+mn-ea"/>
          <a:cs typeface="+mn-cs"/>
        </a:defRPr>
      </a:lvl1pPr>
      <a:lvl2pPr marL="639999" algn="l" defTabSz="1279998" rtl="0" eaLnBrk="1" latinLnBrk="0" hangingPunct="1">
        <a:defRPr kumimoji="1" sz="2500" kern="1200">
          <a:solidFill>
            <a:schemeClr val="tx1"/>
          </a:solidFill>
          <a:latin typeface="+mn-lt"/>
          <a:ea typeface="+mn-ea"/>
          <a:cs typeface="+mn-cs"/>
        </a:defRPr>
      </a:lvl2pPr>
      <a:lvl3pPr marL="1279998" algn="l" defTabSz="1279998" rtl="0" eaLnBrk="1" latinLnBrk="0" hangingPunct="1">
        <a:defRPr kumimoji="1" sz="2500" kern="1200">
          <a:solidFill>
            <a:schemeClr val="tx1"/>
          </a:solidFill>
          <a:latin typeface="+mn-lt"/>
          <a:ea typeface="+mn-ea"/>
          <a:cs typeface="+mn-cs"/>
        </a:defRPr>
      </a:lvl3pPr>
      <a:lvl4pPr marL="1919997" algn="l" defTabSz="1279998" rtl="0" eaLnBrk="1" latinLnBrk="0" hangingPunct="1">
        <a:defRPr kumimoji="1" sz="2500" kern="1200">
          <a:solidFill>
            <a:schemeClr val="tx1"/>
          </a:solidFill>
          <a:latin typeface="+mn-lt"/>
          <a:ea typeface="+mn-ea"/>
          <a:cs typeface="+mn-cs"/>
        </a:defRPr>
      </a:lvl4pPr>
      <a:lvl5pPr marL="2559996" algn="l" defTabSz="1279998" rtl="0" eaLnBrk="1" latinLnBrk="0" hangingPunct="1">
        <a:defRPr kumimoji="1" sz="2500" kern="1200">
          <a:solidFill>
            <a:schemeClr val="tx1"/>
          </a:solidFill>
          <a:latin typeface="+mn-lt"/>
          <a:ea typeface="+mn-ea"/>
          <a:cs typeface="+mn-cs"/>
        </a:defRPr>
      </a:lvl5pPr>
      <a:lvl6pPr marL="3199995" algn="l" defTabSz="1279998" rtl="0" eaLnBrk="1" latinLnBrk="0" hangingPunct="1">
        <a:defRPr kumimoji="1" sz="2500" kern="1200">
          <a:solidFill>
            <a:schemeClr val="tx1"/>
          </a:solidFill>
          <a:latin typeface="+mn-lt"/>
          <a:ea typeface="+mn-ea"/>
          <a:cs typeface="+mn-cs"/>
        </a:defRPr>
      </a:lvl6pPr>
      <a:lvl7pPr marL="3839995" algn="l" defTabSz="1279998" rtl="0" eaLnBrk="1" latinLnBrk="0" hangingPunct="1">
        <a:defRPr kumimoji="1" sz="2500" kern="1200">
          <a:solidFill>
            <a:schemeClr val="tx1"/>
          </a:solidFill>
          <a:latin typeface="+mn-lt"/>
          <a:ea typeface="+mn-ea"/>
          <a:cs typeface="+mn-cs"/>
        </a:defRPr>
      </a:lvl7pPr>
      <a:lvl8pPr marL="4479993" algn="l" defTabSz="1279998" rtl="0" eaLnBrk="1" latinLnBrk="0" hangingPunct="1">
        <a:defRPr kumimoji="1" sz="2500" kern="1200">
          <a:solidFill>
            <a:schemeClr val="tx1"/>
          </a:solidFill>
          <a:latin typeface="+mn-lt"/>
          <a:ea typeface="+mn-ea"/>
          <a:cs typeface="+mn-cs"/>
        </a:defRPr>
      </a:lvl8pPr>
      <a:lvl9pPr marL="5119992" algn="l" defTabSz="1279998"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a:off x="763941" y="3864496"/>
            <a:ext cx="552599" cy="2164323"/>
          </a:xfrm>
          <a:prstGeom prst="roundRect">
            <a:avLst/>
          </a:prstGeom>
          <a:ln/>
        </p:spPr>
        <p:style>
          <a:lnRef idx="1">
            <a:schemeClr val="accent3"/>
          </a:lnRef>
          <a:fillRef idx="2">
            <a:schemeClr val="accent3"/>
          </a:fillRef>
          <a:effectRef idx="1">
            <a:schemeClr val="accent3"/>
          </a:effectRef>
          <a:fontRef idx="minor">
            <a:schemeClr val="dk1"/>
          </a:fontRef>
        </p:style>
        <p:txBody>
          <a:bodyPr vert="eaVert" lIns="91429" tIns="45714" rIns="91429" bIns="45714" rtlCol="0" anchor="ctr"/>
          <a:lstStyle/>
          <a:p>
            <a:pPr algn="ct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②低炭素</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・省エネルギー社会</a:t>
            </a:r>
            <a:endPar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角丸四角形 79"/>
          <p:cNvSpPr/>
          <p:nvPr/>
        </p:nvSpPr>
        <p:spPr>
          <a:xfrm>
            <a:off x="752781" y="1690499"/>
            <a:ext cx="561398" cy="2106072"/>
          </a:xfrm>
          <a:prstGeom prst="roundRect">
            <a:avLst/>
          </a:prstGeom>
          <a:ln/>
        </p:spPr>
        <p:style>
          <a:lnRef idx="1">
            <a:schemeClr val="accent3"/>
          </a:lnRef>
          <a:fillRef idx="2">
            <a:schemeClr val="accent3"/>
          </a:fillRef>
          <a:effectRef idx="1">
            <a:schemeClr val="accent3"/>
          </a:effectRef>
          <a:fontRef idx="minor">
            <a:schemeClr val="dk1"/>
          </a:fontRef>
        </p:style>
        <p:txBody>
          <a:bodyPr vert="eaVert" lIns="91429" tIns="45714" rIns="91429" bIns="45714" rtlCol="0" anchor="ctr"/>
          <a:lstStyle/>
          <a:p>
            <a:pPr algn="ct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①府民の参加・</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行動　</a:t>
            </a:r>
            <a:endPar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角丸四角形 3"/>
          <p:cNvSpPr/>
          <p:nvPr/>
        </p:nvSpPr>
        <p:spPr>
          <a:xfrm>
            <a:off x="135540" y="409645"/>
            <a:ext cx="8826055" cy="360040"/>
          </a:xfrm>
          <a:prstGeom prst="roundRect">
            <a:avLst/>
          </a:prstGeom>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lIns="91429" tIns="108000" rIns="91429" bIns="45714" rtlCol="0" anchor="ctr"/>
          <a:lstStyle/>
          <a:p>
            <a:pPr algn="ctr"/>
            <a:r>
              <a:rPr lang="ja-JP" altLang="en-US" sz="2000" b="1" spc="600" dirty="0" smtClean="0">
                <a:latin typeface="メイリオ" panose="020B0604030504040204" pitchFamily="50" charset="-128"/>
                <a:ea typeface="メイリオ" panose="020B0604030504040204" pitchFamily="50" charset="-128"/>
                <a:cs typeface="メイリオ" panose="020B0604030504040204" pitchFamily="50" charset="-128"/>
              </a:rPr>
              <a:t>令和</a:t>
            </a:r>
            <a:r>
              <a:rPr lang="ja-JP" altLang="en-US" sz="2000" b="1" spc="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2000" b="1" spc="600" dirty="0" smtClean="0">
                <a:latin typeface="メイリオ" panose="020B0604030504040204" pitchFamily="50" charset="-128"/>
                <a:ea typeface="メイリオ" panose="020B0604030504040204" pitchFamily="50" charset="-128"/>
                <a:cs typeface="メイリオ" panose="020B0604030504040204" pitchFamily="50" charset="-128"/>
              </a:rPr>
              <a:t>年度　</a:t>
            </a:r>
            <a:r>
              <a:rPr lang="ja-JP" altLang="ja-JP" sz="2000" b="1" spc="600" dirty="0" smtClean="0">
                <a:latin typeface="メイリオ" panose="020B0604030504040204" pitchFamily="50" charset="-128"/>
                <a:ea typeface="メイリオ" panose="020B0604030504040204" pitchFamily="50" charset="-128"/>
                <a:cs typeface="メイリオ" panose="020B0604030504040204" pitchFamily="50" charset="-128"/>
              </a:rPr>
              <a:t>環境</a:t>
            </a:r>
            <a:r>
              <a:rPr lang="ja-JP" altLang="ja-JP" sz="2000" b="1" spc="600" dirty="0">
                <a:latin typeface="メイリオ" panose="020B0604030504040204" pitchFamily="50" charset="-128"/>
                <a:ea typeface="メイリオ" panose="020B0604030504040204" pitchFamily="50" charset="-128"/>
                <a:cs typeface="メイリオ" panose="020B0604030504040204" pitchFamily="50" charset="-128"/>
              </a:rPr>
              <a:t>保全基金</a:t>
            </a:r>
            <a:r>
              <a:rPr lang="ja-JP" altLang="en-US" sz="2000" b="1" spc="600" dirty="0">
                <a:latin typeface="メイリオ" panose="020B0604030504040204" pitchFamily="50" charset="-128"/>
                <a:ea typeface="メイリオ" panose="020B0604030504040204" pitchFamily="50" charset="-128"/>
                <a:cs typeface="メイリオ" panose="020B0604030504040204" pitchFamily="50" charset="-128"/>
              </a:rPr>
              <a:t>を活用して実施する</a:t>
            </a:r>
            <a:r>
              <a:rPr lang="ja-JP" altLang="en-US" sz="2000" b="1" spc="600" dirty="0" smtClean="0">
                <a:latin typeface="メイリオ" panose="020B0604030504040204" pitchFamily="50" charset="-128"/>
                <a:ea typeface="メイリオ" panose="020B0604030504040204" pitchFamily="50" charset="-128"/>
                <a:cs typeface="メイリオ" panose="020B0604030504040204" pitchFamily="50" charset="-128"/>
              </a:rPr>
              <a:t>事業（案）</a:t>
            </a:r>
            <a:endParaRPr lang="ja-JP" altLang="en-US" sz="2000" b="1" spc="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角丸四角形 4"/>
          <p:cNvSpPr/>
          <p:nvPr/>
        </p:nvSpPr>
        <p:spPr>
          <a:xfrm>
            <a:off x="2080318" y="917186"/>
            <a:ext cx="10827146" cy="327697"/>
          </a:xfrm>
          <a:prstGeom prst="roundRect">
            <a:avLst>
              <a:gd name="adj" fmla="val 7859"/>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horz" lIns="91429" tIns="45714" rIns="91429" bIns="45714" rtlCol="0" anchor="ctr"/>
          <a:lstStyle/>
          <a:p>
            <a:pPr algn="ctr"/>
            <a:r>
              <a:rPr lang="ja-JP" altLang="en-US" sz="2000" b="1" spc="3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b="1" spc="3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府民が</a:t>
            </a:r>
            <a:r>
              <a:rPr lang="ja-JP" altLang="en-US" sz="2000" b="1" spc="300" dirty="0" err="1"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つくる暮らしやすい</a:t>
            </a:r>
            <a:r>
              <a:rPr lang="ja-JP" altLang="en-US" sz="2000" b="1" spc="3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、環境・エネルギー先進都市</a:t>
            </a:r>
            <a:endParaRPr lang="ja-JP" altLang="en-US" sz="2000" b="1" spc="3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1" name="角丸四角形 80"/>
          <p:cNvSpPr/>
          <p:nvPr/>
        </p:nvSpPr>
        <p:spPr>
          <a:xfrm>
            <a:off x="1703619" y="1311280"/>
            <a:ext cx="3559567" cy="288033"/>
          </a:xfrm>
          <a:prstGeom prst="roundRect">
            <a:avLst/>
          </a:prstGeom>
          <a:solidFill>
            <a:srgbClr val="92D050"/>
          </a:solidFill>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600" b="1" spc="300" dirty="0">
                <a:latin typeface="メイリオ" panose="020B0604030504040204" pitchFamily="50" charset="-128"/>
                <a:ea typeface="メイリオ" panose="020B0604030504040204" pitchFamily="50" charset="-128"/>
                <a:cs typeface="メイリオ" panose="020B0604030504040204" pitchFamily="50" charset="-128"/>
              </a:rPr>
              <a:t>環境活動を担う人材の育成</a:t>
            </a:r>
          </a:p>
        </p:txBody>
      </p:sp>
      <p:sp>
        <p:nvSpPr>
          <p:cNvPr id="82" name="角丸四角形 81"/>
          <p:cNvSpPr/>
          <p:nvPr/>
        </p:nvSpPr>
        <p:spPr>
          <a:xfrm>
            <a:off x="5394195" y="1322247"/>
            <a:ext cx="4036579" cy="288033"/>
          </a:xfrm>
          <a:prstGeom prst="roundRect">
            <a:avLst/>
          </a:prstGeom>
          <a:solidFill>
            <a:srgbClr val="92D050"/>
          </a:solidFill>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600" b="1" spc="300" dirty="0">
                <a:latin typeface="メイリオ" panose="020B0604030504040204" pitchFamily="50" charset="-128"/>
                <a:ea typeface="メイリオ" panose="020B0604030504040204" pitchFamily="50" charset="-128"/>
                <a:cs typeface="メイリオ" panose="020B0604030504040204" pitchFamily="50" charset="-128"/>
              </a:rPr>
              <a:t>協働による環境活動の推進</a:t>
            </a:r>
          </a:p>
        </p:txBody>
      </p:sp>
      <p:sp>
        <p:nvSpPr>
          <p:cNvPr id="83" name="角丸四角形 82"/>
          <p:cNvSpPr/>
          <p:nvPr/>
        </p:nvSpPr>
        <p:spPr>
          <a:xfrm>
            <a:off x="9666078" y="1311281"/>
            <a:ext cx="3374129" cy="288033"/>
          </a:xfrm>
          <a:prstGeom prst="roundRect">
            <a:avLst/>
          </a:prstGeom>
          <a:solidFill>
            <a:srgbClr val="92D050"/>
          </a:solidFill>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600" b="1" spc="-150" dirty="0">
                <a:latin typeface="メイリオ" panose="020B0604030504040204" pitchFamily="50" charset="-128"/>
                <a:ea typeface="メイリオ" panose="020B0604030504040204" pitchFamily="50" charset="-128"/>
                <a:cs typeface="メイリオ" panose="020B0604030504040204" pitchFamily="50" charset="-128"/>
              </a:rPr>
              <a:t>暮らしやすく快適な都市環境の創造</a:t>
            </a:r>
          </a:p>
        </p:txBody>
      </p:sp>
      <p:sp>
        <p:nvSpPr>
          <p:cNvPr id="55" name="角丸四角形 54"/>
          <p:cNvSpPr/>
          <p:nvPr/>
        </p:nvSpPr>
        <p:spPr>
          <a:xfrm>
            <a:off x="135540" y="909299"/>
            <a:ext cx="1847716" cy="343470"/>
          </a:xfrm>
          <a:prstGeom prst="roundRect">
            <a:avLst/>
          </a:prstGeom>
          <a:ln w="12700"/>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lIns="91429" tIns="144000" rIns="91429" bIns="45714" rtlCol="0" anchor="ctr"/>
          <a:lstStyle/>
          <a:p>
            <a:pPr algn="ctr"/>
            <a:r>
              <a:rPr lang="ja-JP" altLang="en-US" sz="1600" b="1" spc="-150" dirty="0" smtClean="0">
                <a:latin typeface="メイリオ" panose="020B0604030504040204" pitchFamily="50" charset="-128"/>
                <a:ea typeface="メイリオ" panose="020B0604030504040204" pitchFamily="50" charset="-128"/>
                <a:cs typeface="メイリオ" panose="020B0604030504040204" pitchFamily="50" charset="-128"/>
              </a:rPr>
              <a:t>目ざす</a:t>
            </a:r>
            <a:r>
              <a:rPr lang="ja-JP" altLang="en-US" sz="1600" b="1" spc="-150" dirty="0">
                <a:latin typeface="メイリオ" panose="020B0604030504040204" pitchFamily="50" charset="-128"/>
                <a:ea typeface="メイリオ" panose="020B0604030504040204" pitchFamily="50" charset="-128"/>
                <a:cs typeface="メイリオ" panose="020B0604030504040204" pitchFamily="50" charset="-128"/>
              </a:rPr>
              <a:t>べき将来像</a:t>
            </a:r>
          </a:p>
        </p:txBody>
      </p:sp>
      <p:sp>
        <p:nvSpPr>
          <p:cNvPr id="91" name="角丸四角形 90"/>
          <p:cNvSpPr/>
          <p:nvPr/>
        </p:nvSpPr>
        <p:spPr>
          <a:xfrm>
            <a:off x="9698919" y="3936504"/>
            <a:ext cx="3439614" cy="528934"/>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おおさか気候変動適応・普及強化事業</a:t>
            </a:r>
          </a:p>
        </p:txBody>
      </p:sp>
      <p:sp>
        <p:nvSpPr>
          <p:cNvPr id="92" name="正方形/長方形 91"/>
          <p:cNvSpPr/>
          <p:nvPr/>
        </p:nvSpPr>
        <p:spPr>
          <a:xfrm>
            <a:off x="-4383450" y="5913821"/>
            <a:ext cx="3456106" cy="276987"/>
          </a:xfrm>
          <a:prstGeom prst="rect">
            <a:avLst/>
          </a:prstGeom>
        </p:spPr>
        <p:txBody>
          <a:bodyPr wrap="square" lIns="91429" tIns="45714" rIns="91429" bIns="45714">
            <a:spAutoFit/>
          </a:bodyPr>
          <a:lstStyle/>
          <a:p>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7" name="角丸四角形 106"/>
          <p:cNvSpPr/>
          <p:nvPr/>
        </p:nvSpPr>
        <p:spPr>
          <a:xfrm>
            <a:off x="5440940" y="1735989"/>
            <a:ext cx="4009242" cy="288033"/>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府民協働推進事業</a:t>
            </a:r>
            <a:endParaRPr lang="ja-JP" altLang="en-US" sz="1050" strike="sngStrike"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11" name="直線コネクタ 110"/>
          <p:cNvCxnSpPr/>
          <p:nvPr/>
        </p:nvCxnSpPr>
        <p:spPr>
          <a:xfrm>
            <a:off x="1285886" y="1648799"/>
            <a:ext cx="11864776" cy="0"/>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sp>
        <p:nvSpPr>
          <p:cNvPr id="115" name="角丸四角形 114"/>
          <p:cNvSpPr/>
          <p:nvPr/>
        </p:nvSpPr>
        <p:spPr>
          <a:xfrm>
            <a:off x="5470389" y="3936504"/>
            <a:ext cx="4008096" cy="288033"/>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家庭等の</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省エネルギー行動推進事業</a:t>
            </a:r>
          </a:p>
        </p:txBody>
      </p:sp>
      <p:cxnSp>
        <p:nvCxnSpPr>
          <p:cNvPr id="125" name="直線コネクタ 124"/>
          <p:cNvCxnSpPr/>
          <p:nvPr/>
        </p:nvCxnSpPr>
        <p:spPr>
          <a:xfrm>
            <a:off x="1601241" y="3864496"/>
            <a:ext cx="11612637" cy="0"/>
          </a:xfrm>
          <a:prstGeom prst="line">
            <a:avLst/>
          </a:prstGeom>
          <a:ln>
            <a:solidFill>
              <a:srgbClr val="00B050"/>
            </a:solidFill>
            <a:prstDash val="dash"/>
          </a:ln>
        </p:spPr>
        <p:style>
          <a:lnRef idx="1">
            <a:schemeClr val="dk1"/>
          </a:lnRef>
          <a:fillRef idx="0">
            <a:schemeClr val="dk1"/>
          </a:fillRef>
          <a:effectRef idx="0">
            <a:schemeClr val="dk1"/>
          </a:effectRef>
          <a:fontRef idx="minor">
            <a:schemeClr val="tx1"/>
          </a:fontRef>
        </p:style>
      </p:cxnSp>
      <p:cxnSp>
        <p:nvCxnSpPr>
          <p:cNvPr id="126" name="直線コネクタ 125"/>
          <p:cNvCxnSpPr/>
          <p:nvPr/>
        </p:nvCxnSpPr>
        <p:spPr>
          <a:xfrm>
            <a:off x="1703690" y="5854030"/>
            <a:ext cx="3229268" cy="26690"/>
          </a:xfrm>
          <a:prstGeom prst="line">
            <a:avLst/>
          </a:prstGeom>
          <a:ln>
            <a:solidFill>
              <a:srgbClr val="00B050"/>
            </a:solidFill>
            <a:prstDash val="dash"/>
          </a:ln>
        </p:spPr>
        <p:style>
          <a:lnRef idx="1">
            <a:schemeClr val="dk1"/>
          </a:lnRef>
          <a:fillRef idx="0">
            <a:schemeClr val="dk1"/>
          </a:fillRef>
          <a:effectRef idx="0">
            <a:schemeClr val="dk1"/>
          </a:effectRef>
          <a:fontRef idx="minor">
            <a:schemeClr val="tx1"/>
          </a:fontRef>
        </p:style>
      </p:cxnSp>
      <p:cxnSp>
        <p:nvCxnSpPr>
          <p:cNvPr id="135" name="直線コネクタ 134"/>
          <p:cNvCxnSpPr/>
          <p:nvPr/>
        </p:nvCxnSpPr>
        <p:spPr>
          <a:xfrm>
            <a:off x="1507857" y="1322247"/>
            <a:ext cx="0" cy="8278953"/>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sp>
        <p:nvSpPr>
          <p:cNvPr id="56" name="角丸四角形 55"/>
          <p:cNvSpPr/>
          <p:nvPr/>
        </p:nvSpPr>
        <p:spPr>
          <a:xfrm>
            <a:off x="750424" y="6096744"/>
            <a:ext cx="592135" cy="1924861"/>
          </a:xfrm>
          <a:prstGeom prst="roundRect">
            <a:avLst/>
          </a:prstGeom>
          <a:ln/>
        </p:spPr>
        <p:style>
          <a:lnRef idx="1">
            <a:schemeClr val="accent6"/>
          </a:lnRef>
          <a:fillRef idx="2">
            <a:schemeClr val="accent6"/>
          </a:fillRef>
          <a:effectRef idx="1">
            <a:schemeClr val="accent6"/>
          </a:effectRef>
          <a:fontRef idx="minor">
            <a:schemeClr val="dk1"/>
          </a:fontRef>
        </p:style>
        <p:txBody>
          <a:bodyPr vert="eaVert" lIns="91429" tIns="45714" rIns="91429" bIns="45714" rtlCol="0" anchor="ctr"/>
          <a:lstStyle/>
          <a:p>
            <a:pPr algn="ct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資源循環型社会</a:t>
            </a:r>
            <a:endPar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4" name="角丸四角形 63"/>
          <p:cNvSpPr/>
          <p:nvPr/>
        </p:nvSpPr>
        <p:spPr>
          <a:xfrm>
            <a:off x="153858" y="1690498"/>
            <a:ext cx="439096" cy="7800535"/>
          </a:xfrm>
          <a:prstGeom prst="roundRect">
            <a:avLst/>
          </a:prstGeom>
          <a:noFill/>
          <a:ln>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rtlCol="0" anchor="ctr"/>
          <a:lstStyle/>
          <a:p>
            <a:pPr algn="ct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ＳＤＧｓに向けた取組みの推進</a:t>
            </a:r>
            <a:endParaRPr kumimoji="1" lang="ja-JP" altLang="en-US" sz="2000" dirty="0">
              <a:solidFill>
                <a:schemeClr val="tx1"/>
              </a:solidFill>
            </a:endParaRPr>
          </a:p>
        </p:txBody>
      </p:sp>
      <p:sp>
        <p:nvSpPr>
          <p:cNvPr id="75" name="角丸四角形 74"/>
          <p:cNvSpPr/>
          <p:nvPr/>
        </p:nvSpPr>
        <p:spPr>
          <a:xfrm>
            <a:off x="1633625" y="3936504"/>
            <a:ext cx="3299333" cy="305243"/>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400" spc="-300" dirty="0" smtClean="0">
                <a:latin typeface="メイリオ" panose="020B0604030504040204" pitchFamily="50" charset="-128"/>
                <a:ea typeface="メイリオ" panose="020B0604030504040204" pitchFamily="50" charset="-128"/>
                <a:cs typeface="メイリオ" panose="020B0604030504040204" pitchFamily="50" charset="-128"/>
              </a:rPr>
              <a:t>家庭の省エネ・エコライフスタイル推進強化事業</a:t>
            </a:r>
            <a:endParaRPr lang="ja-JP" altLang="en-US" sz="1400" spc="-3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78" name="直線コネクタ 77"/>
          <p:cNvCxnSpPr/>
          <p:nvPr/>
        </p:nvCxnSpPr>
        <p:spPr>
          <a:xfrm>
            <a:off x="1507857" y="8005490"/>
            <a:ext cx="11580756" cy="35470"/>
          </a:xfrm>
          <a:prstGeom prst="line">
            <a:avLst/>
          </a:prstGeom>
          <a:ln>
            <a:solidFill>
              <a:srgbClr val="00B050"/>
            </a:solidFill>
            <a:prstDash val="dash"/>
          </a:ln>
        </p:spPr>
        <p:style>
          <a:lnRef idx="1">
            <a:schemeClr val="dk1"/>
          </a:lnRef>
          <a:fillRef idx="0">
            <a:schemeClr val="dk1"/>
          </a:fillRef>
          <a:effectRef idx="0">
            <a:schemeClr val="dk1"/>
          </a:effectRef>
          <a:fontRef idx="minor">
            <a:schemeClr val="tx1"/>
          </a:fontRef>
        </p:style>
      </p:cxnSp>
      <p:sp>
        <p:nvSpPr>
          <p:cNvPr id="85" name="角丸四角形 84"/>
          <p:cNvSpPr/>
          <p:nvPr/>
        </p:nvSpPr>
        <p:spPr>
          <a:xfrm>
            <a:off x="5473002" y="8184975"/>
            <a:ext cx="4002246" cy="288033"/>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400" spc="-260" dirty="0">
                <a:latin typeface="メイリオ" panose="020B0604030504040204" pitchFamily="50" charset="-128"/>
                <a:ea typeface="メイリオ" panose="020B0604030504040204" pitchFamily="50" charset="-128"/>
                <a:cs typeface="メイリオ" panose="020B0604030504040204" pitchFamily="50" charset="-128"/>
              </a:rPr>
              <a:t>「豊かな大阪湾」の創出に向けた環境改善啓発事業</a:t>
            </a:r>
            <a:endParaRPr lang="ja-JP" altLang="en-US" sz="1300" spc="-26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9" name="大かっこ 98"/>
          <p:cNvSpPr/>
          <p:nvPr/>
        </p:nvSpPr>
        <p:spPr>
          <a:xfrm>
            <a:off x="9698796" y="5891688"/>
            <a:ext cx="3484583" cy="781120"/>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8000" tIns="0" rIns="36000" bIns="45714" rtlCol="0" anchor="t" anchorCtr="0"/>
          <a:lstStyle/>
          <a:p>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関係者向けセミナーの開催や涼しい</a:t>
            </a:r>
            <a:r>
              <a:rPr lang="ja-JP" altLang="en-US" sz="1200" dirty="0">
                <a:latin typeface="Meiryo UI" panose="020B0604030504040204" pitchFamily="50" charset="-128"/>
                <a:ea typeface="Meiryo UI" panose="020B0604030504040204" pitchFamily="50" charset="-128"/>
                <a:cs typeface="メイリオ" panose="020B0604030504040204" pitchFamily="50" charset="-128"/>
              </a:rPr>
              <a:t>空間を提供する協力施設</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の呼びかけなど、暑さから</a:t>
            </a:r>
            <a:r>
              <a:rPr lang="ja-JP" altLang="en-US" sz="1200" dirty="0">
                <a:latin typeface="Meiryo UI" panose="020B0604030504040204" pitchFamily="50" charset="-128"/>
                <a:ea typeface="Meiryo UI" panose="020B0604030504040204" pitchFamily="50" charset="-128"/>
                <a:cs typeface="メイリオ" panose="020B0604030504040204" pitchFamily="50" charset="-128"/>
              </a:rPr>
              <a:t>身を守る「備える</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a:t>
            </a:r>
            <a:r>
              <a:rPr lang="ja-JP" altLang="en-US" sz="1200" dirty="0">
                <a:latin typeface="Meiryo UI" panose="020B0604030504040204" pitchFamily="50" charset="-128"/>
                <a:ea typeface="Meiryo UI" panose="020B0604030504040204" pitchFamily="50" charset="-128"/>
                <a:cs typeface="メイリオ" panose="020B0604030504040204" pitchFamily="50" charset="-128"/>
              </a:rPr>
              <a:t>気づく」「涼む</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」の</a:t>
            </a:r>
            <a:r>
              <a:rPr lang="ja-JP" altLang="en-US" sz="1200" dirty="0">
                <a:latin typeface="Meiryo UI" panose="020B0604030504040204" pitchFamily="50" charset="-128"/>
                <a:ea typeface="Meiryo UI" panose="020B0604030504040204" pitchFamily="50" charset="-128"/>
                <a:cs typeface="メイリオ" panose="020B0604030504040204" pitchFamily="50" charset="-128"/>
              </a:rPr>
              <a:t>３つの</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習慣に関する啓発等を実施</a:t>
            </a:r>
            <a:endParaRPr lang="en-US" altLang="ja-JP" sz="1200" dirty="0" smtClean="0">
              <a:latin typeface="Meiryo UI" panose="020B0604030504040204" pitchFamily="50" charset="-128"/>
              <a:ea typeface="Meiryo UI" panose="020B0604030504040204" pitchFamily="50" charset="-128"/>
              <a:cs typeface="メイリオ" panose="020B0604030504040204" pitchFamily="50" charset="-128"/>
            </a:endParaRPr>
          </a:p>
          <a:p>
            <a:r>
              <a:rPr lang="ja-JP" altLang="en-US" sz="1200" dirty="0">
                <a:latin typeface="Meiryo UI" panose="020B0604030504040204" pitchFamily="50" charset="-128"/>
                <a:ea typeface="Meiryo UI" panose="020B0604030504040204" pitchFamily="50" charset="-128"/>
                <a:cs typeface="メイリオ"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令和２年度 予算</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1,009</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千円＞</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3" name="角丸四角形 142"/>
          <p:cNvSpPr/>
          <p:nvPr/>
        </p:nvSpPr>
        <p:spPr>
          <a:xfrm>
            <a:off x="9672347" y="5304656"/>
            <a:ext cx="3459960" cy="550928"/>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暑さから</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身を守る３つの習慣・普及促進</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事業名変更</a:t>
            </a:r>
            <a:endPar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 name="大かっこ 72"/>
          <p:cNvSpPr/>
          <p:nvPr/>
        </p:nvSpPr>
        <p:spPr>
          <a:xfrm>
            <a:off x="9680061" y="4514227"/>
            <a:ext cx="3484581" cy="574405"/>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8000" tIns="45714" rIns="36000" bIns="45714" rtlCol="0" anchor="t" anchorCtr="0"/>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府域での気候</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変動適応の普及</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強化のため</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、府と府民・事業者の</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仲介役を</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担う府内市町村職員や関係団体等に対する普及啓発等を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実施</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大かっこ 73"/>
          <p:cNvSpPr/>
          <p:nvPr/>
        </p:nvSpPr>
        <p:spPr>
          <a:xfrm>
            <a:off x="5499853" y="4296544"/>
            <a:ext cx="3963762" cy="573757"/>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8000" tIns="45714" rIns="36000" bIns="45714" rtlCol="0" anchor="ct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温暖化問題の意識向上</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のため</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、地球温暖化防止活動推進員への支援や環境配慮行動の普及・啓発を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実施</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＜令和２年度</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予算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246</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千円＞</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7" name="角丸四角形 96"/>
          <p:cNvSpPr/>
          <p:nvPr/>
        </p:nvSpPr>
        <p:spPr>
          <a:xfrm>
            <a:off x="719983" y="8164352"/>
            <a:ext cx="671989" cy="1316768"/>
          </a:xfrm>
          <a:prstGeom prst="roundRect">
            <a:avLst/>
          </a:prstGeom>
          <a:ln/>
        </p:spPr>
        <p:style>
          <a:lnRef idx="1">
            <a:schemeClr val="accent6"/>
          </a:lnRef>
          <a:fillRef idx="2">
            <a:schemeClr val="accent6"/>
          </a:fillRef>
          <a:effectRef idx="1">
            <a:schemeClr val="accent6"/>
          </a:effectRef>
          <a:fontRef idx="minor">
            <a:schemeClr val="dk1"/>
          </a:fontRef>
        </p:style>
        <p:txBody>
          <a:bodyPr vert="eaVert" lIns="91429" tIns="45714" rIns="91429" bIns="45714" rtlCol="0" anchor="ctr"/>
          <a:lstStyle/>
          <a:p>
            <a:pPr algn="ct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④健康で安心して暮らせる社会</a:t>
            </a:r>
          </a:p>
        </p:txBody>
      </p:sp>
      <p:sp>
        <p:nvSpPr>
          <p:cNvPr id="124" name="大かっこ 123"/>
          <p:cNvSpPr/>
          <p:nvPr/>
        </p:nvSpPr>
        <p:spPr>
          <a:xfrm>
            <a:off x="5480445" y="8608869"/>
            <a:ext cx="3985104" cy="800243"/>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8000" tIns="45714" rIns="36000" bIns="45714" rtlCol="0" anchor="ctr"/>
          <a:lstStyle/>
          <a:p>
            <a:r>
              <a:rPr lang="ja-JP" altLang="en-US" sz="1200" dirty="0">
                <a:latin typeface="Meiryo UI" panose="020B0604030504040204" pitchFamily="50" charset="-128"/>
                <a:ea typeface="Meiryo UI" panose="020B0604030504040204" pitchFamily="50" charset="-128"/>
                <a:cs typeface="メイリオ" panose="020B0604030504040204" pitchFamily="50" charset="-128"/>
              </a:rPr>
              <a:t>大阪</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湾奥部での環境改善設備の実証実験への補助や</a:t>
            </a:r>
            <a:r>
              <a:rPr lang="ja-JP" altLang="en-US" sz="1200" dirty="0">
                <a:latin typeface="Meiryo UI" panose="020B0604030504040204" pitchFamily="50" charset="-128"/>
                <a:ea typeface="Meiryo UI" panose="020B0604030504040204" pitchFamily="50" charset="-128"/>
                <a:cs typeface="メイリオ" panose="020B0604030504040204" pitchFamily="50" charset="-128"/>
              </a:rPr>
              <a:t>、豊かな大阪湾が体感できるエコツーリズムの推進や海洋プラスチックごみに関する行動変容を促す内容の短尺動画の作成により、大阪湾への愛着を深め、海洋プラ防止等の環境行動を促進</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メイリオ" panose="020B0604030504040204" pitchFamily="50" charset="-128"/>
            </a:endParaRPr>
          </a:p>
          <a:p>
            <a:r>
              <a:rPr lang="en-US" altLang="ja-JP" sz="1200" dirty="0">
                <a:latin typeface="Meiryo UI" panose="020B0604030504040204" pitchFamily="50" charset="-128"/>
                <a:ea typeface="Meiryo UI" panose="020B0604030504040204" pitchFamily="50" charset="-128"/>
                <a:cs typeface="メイリオ"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メイリオ"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＜令和２年度予算</a:t>
            </a:r>
            <a:r>
              <a:rPr lang="en-US" altLang="ja-JP" sz="1200" dirty="0" smtClean="0">
                <a:latin typeface="Meiryo UI" panose="020B0604030504040204" pitchFamily="50" charset="-128"/>
                <a:ea typeface="Meiryo UI" panose="020B0604030504040204" pitchFamily="50" charset="-128"/>
                <a:cs typeface="メイリオ" panose="020B0604030504040204" pitchFamily="50" charset="-128"/>
              </a:rPr>
              <a:t>4,200</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千円＞</a:t>
            </a:r>
            <a:endParaRPr lang="en-US" altLang="ja-JP" sz="1200" dirty="0" smtClean="0">
              <a:latin typeface="Meiryo UI" panose="020B0604030504040204" pitchFamily="50" charset="-128"/>
              <a:ea typeface="Meiryo UI" panose="020B0604030504040204" pitchFamily="50" charset="-128"/>
              <a:cs typeface="メイリオ" panose="020B0604030504040204" pitchFamily="50" charset="-128"/>
            </a:endParaRPr>
          </a:p>
        </p:txBody>
      </p:sp>
      <p:sp>
        <p:nvSpPr>
          <p:cNvPr id="131" name="大かっこ 130"/>
          <p:cNvSpPr/>
          <p:nvPr/>
        </p:nvSpPr>
        <p:spPr>
          <a:xfrm>
            <a:off x="1700230" y="4296543"/>
            <a:ext cx="3145553" cy="1061201"/>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8000" tIns="45714" rIns="36000" bIns="45714" rtlCol="0" anchor="ct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地球温暖化防止活動推進員を機能強化し、市町村や民間と連携した家庭への省エネアドバイスを実施できる体制を整備し、</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展開</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＜令和２年度</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予算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4,283</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千円＞</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11969829" y="360382"/>
            <a:ext cx="1295566" cy="400110"/>
          </a:xfrm>
          <a:prstGeom prst="rect">
            <a:avLst/>
          </a:prstGeom>
          <a:noFill/>
          <a:ln>
            <a:solidFill>
              <a:schemeClr val="tx1"/>
            </a:solidFill>
          </a:ln>
        </p:spPr>
        <p:txBody>
          <a:bodyPr wrap="square" rtlCol="0">
            <a:spAutoFit/>
          </a:bodyPr>
          <a:lstStyle/>
          <a:p>
            <a:pPr algn="ctr"/>
            <a:r>
              <a:rPr kumimoji="1" lang="ja-JP" altLang="en-US" sz="2000" smtClean="0"/>
              <a:t>資料２</a:t>
            </a:r>
            <a:r>
              <a:rPr lang="ja-JP" altLang="en-US" sz="2000" smtClean="0"/>
              <a:t>－２</a:t>
            </a:r>
            <a:endParaRPr kumimoji="1" lang="ja-JP" altLang="en-US" sz="2000" dirty="0"/>
          </a:p>
        </p:txBody>
      </p:sp>
      <p:sp>
        <p:nvSpPr>
          <p:cNvPr id="132" name="大かっこ 131"/>
          <p:cNvSpPr/>
          <p:nvPr/>
        </p:nvSpPr>
        <p:spPr>
          <a:xfrm>
            <a:off x="5514497" y="2070970"/>
            <a:ext cx="3882957" cy="954961"/>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8000" tIns="45714" rIns="36000" bIns="45714" rtlCol="0" anchor="t" anchorCtr="0"/>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府民</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・事業者・行政の協働による豊かな環境の保全と創造の推進を目的に設置された「豊かな環境づくり大阪府民会議」を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運営および各主体の連携・協働による各種事業を実施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顕彰、環境交流促進事業、おおさか３</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R</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キャンペーン等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＜令和</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年度予算</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3,413</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千円＞</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角丸四角形 42"/>
          <p:cNvSpPr/>
          <p:nvPr/>
        </p:nvSpPr>
        <p:spPr>
          <a:xfrm>
            <a:off x="1609899" y="1751547"/>
            <a:ext cx="3323059" cy="601511"/>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気候変動・海洋プラスチック問題などの解決に向けた環境・エネルギー技術</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シーズ等調査による普及啓発事業</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大かっこ 43"/>
          <p:cNvSpPr/>
          <p:nvPr/>
        </p:nvSpPr>
        <p:spPr>
          <a:xfrm>
            <a:off x="1712486" y="2545697"/>
            <a:ext cx="3133298" cy="958759"/>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8000" tIns="45714" rIns="36000" bIns="45714" rtlCol="0" anchor="ct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環境の将来像の実現に向けて</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、長期</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目標達成に資する将来技術</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シーズ及び</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国内外</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のニーズ</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を調査し、府民や事業者への普及・啓発を行うことにより、各主体の</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行動を促進</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&lt;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令和２年度予算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15,757</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千円</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&gt;</a:t>
            </a:r>
          </a:p>
        </p:txBody>
      </p:sp>
      <p:sp>
        <p:nvSpPr>
          <p:cNvPr id="47" name="角丸四角形 46"/>
          <p:cNvSpPr/>
          <p:nvPr/>
        </p:nvSpPr>
        <p:spPr>
          <a:xfrm>
            <a:off x="5470388" y="5240541"/>
            <a:ext cx="4004860" cy="352147"/>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r>
              <a:rPr lang="ja-JP" altLang="en-US" sz="1400" spc="-50" dirty="0">
                <a:latin typeface="メイリオ" panose="020B0604030504040204" pitchFamily="50" charset="-128"/>
                <a:ea typeface="メイリオ" panose="020B0604030504040204" pitchFamily="50" charset="-128"/>
                <a:cs typeface="メイリオ" panose="020B0604030504040204" pitchFamily="50" charset="-128"/>
              </a:rPr>
              <a:t>「おおさかプラスチックごみゼロ宣言」推進事業</a:t>
            </a:r>
          </a:p>
        </p:txBody>
      </p:sp>
      <p:sp>
        <p:nvSpPr>
          <p:cNvPr id="48" name="大かっこ 47"/>
          <p:cNvSpPr/>
          <p:nvPr/>
        </p:nvSpPr>
        <p:spPr>
          <a:xfrm>
            <a:off x="5547669" y="5648731"/>
            <a:ext cx="3914808" cy="880061"/>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8000" tIns="0" rIns="36000" bIns="45714" rtlCol="0" anchor="t"/>
          <a:lstStyle/>
          <a:p>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府民</a:t>
            </a:r>
            <a:r>
              <a:rPr lang="ja-JP" altLang="en-US" sz="1200" dirty="0">
                <a:latin typeface="Meiryo UI" panose="020B0604030504040204" pitchFamily="50" charset="-128"/>
                <a:ea typeface="Meiryo UI" panose="020B0604030504040204" pitchFamily="50" charset="-128"/>
                <a:cs typeface="メイリオ" panose="020B0604030504040204" pitchFamily="50" charset="-128"/>
              </a:rPr>
              <a:t>の環境意識の向上や環境配慮行動の促進を目指し</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、業種</a:t>
            </a:r>
            <a:r>
              <a:rPr lang="ja-JP" altLang="en-US" sz="1200" dirty="0">
                <a:latin typeface="Meiryo UI" panose="020B0604030504040204" pitchFamily="50" charset="-128"/>
                <a:ea typeface="Meiryo UI" panose="020B0604030504040204" pitchFamily="50" charset="-128"/>
                <a:cs typeface="メイリオ" panose="020B0604030504040204" pitchFamily="50" charset="-128"/>
              </a:rPr>
              <a:t>を超えた幅広い関係者が柔軟な検討と具体的な取組を進め、成果を広く共有するプラットフォームを設置・運営するとともに、マイボトルの普及拡大のための啓発等を実施</a:t>
            </a:r>
          </a:p>
        </p:txBody>
      </p:sp>
      <p:sp>
        <p:nvSpPr>
          <p:cNvPr id="51" name="角丸四角形 50"/>
          <p:cNvSpPr/>
          <p:nvPr/>
        </p:nvSpPr>
        <p:spPr>
          <a:xfrm>
            <a:off x="9685486" y="1759811"/>
            <a:ext cx="3439614" cy="272224"/>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400" spc="-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環境データ「見る」「知る」「活かす」推進事業</a:t>
            </a:r>
          </a:p>
        </p:txBody>
      </p:sp>
      <p:sp>
        <p:nvSpPr>
          <p:cNvPr id="52" name="大かっこ 51"/>
          <p:cNvSpPr/>
          <p:nvPr/>
        </p:nvSpPr>
        <p:spPr>
          <a:xfrm>
            <a:off x="9685485" y="2072568"/>
            <a:ext cx="3484581" cy="1019726"/>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8000" tIns="45714" rIns="36000" bIns="45714" rtlCol="0" anchor="ct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大阪府の環境への理解促進と危機意識の向上やコロナ流行下においても環境に配慮した行動を再認識し直す契機とすることを目的に、ハルカス大学と連携した</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WEB</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講座を実施。</a:t>
            </a:r>
          </a:p>
          <a:p>
            <a:pPr algn="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&lt;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令和２年度予算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460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千円</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&gt;</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角丸四角形 57"/>
          <p:cNvSpPr/>
          <p:nvPr/>
        </p:nvSpPr>
        <p:spPr>
          <a:xfrm>
            <a:off x="5462069" y="3081975"/>
            <a:ext cx="4024112" cy="278465"/>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環境活動補助事業</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大かっこ 58"/>
          <p:cNvSpPr/>
          <p:nvPr/>
        </p:nvSpPr>
        <p:spPr>
          <a:xfrm>
            <a:off x="5521026" y="3450866"/>
            <a:ext cx="4020444" cy="341622"/>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8000" tIns="45714" rIns="36000" bIns="45714" rtlCol="0" anchor="ct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環境保全活動団体への補助金</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交付</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＜令和２年度予算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3,000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千円＞</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角丸四角形 62"/>
          <p:cNvSpPr/>
          <p:nvPr/>
        </p:nvSpPr>
        <p:spPr>
          <a:xfrm>
            <a:off x="5458133" y="6672808"/>
            <a:ext cx="3998430" cy="303997"/>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使い捨てプラスチックごみ対策推進事業</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5" name="大かっこ 64"/>
          <p:cNvSpPr/>
          <p:nvPr/>
        </p:nvSpPr>
        <p:spPr>
          <a:xfrm>
            <a:off x="5532037" y="7071368"/>
            <a:ext cx="3933924" cy="753568"/>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8000" tIns="0" rIns="36000" bIns="45714" rtlCol="0" anchor="t"/>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使い捨てプラスチックごみの３</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R</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をさらに推進するため、マイ容器</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（テイクアウト容器、</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マイボトル等）を利用できる飲食店等を検索できるマップ作成等を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実施</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9021185" y="331991"/>
            <a:ext cx="2948644" cy="507831"/>
          </a:xfrm>
          <a:prstGeom prst="rect">
            <a:avLst/>
          </a:prstGeom>
        </p:spPr>
        <p:txBody>
          <a:bodyPr wrap="square">
            <a:spAutoFit/>
          </a:bodyPr>
          <a:lstStyle/>
          <a:p>
            <a:r>
              <a:rPr lang="en-US" altLang="ja-JP" sz="900" dirty="0" smtClean="0">
                <a:ea typeface="HG丸ｺﾞｼｯｸM-PRO" panose="020F0600000000000000" pitchFamily="50" charset="-128"/>
                <a:cs typeface="Times New Roman" panose="02020603050405020304" pitchFamily="18" charset="0"/>
              </a:rPr>
              <a:t>※</a:t>
            </a:r>
            <a:r>
              <a:rPr lang="ja-JP" altLang="en-US" sz="900" dirty="0" smtClean="0">
                <a:ea typeface="HG丸ｺﾞｼｯｸM-PRO" panose="020F0600000000000000" pitchFamily="50" charset="-128"/>
                <a:cs typeface="Times New Roman" panose="02020603050405020304" pitchFamily="18" charset="0"/>
              </a:rPr>
              <a:t>掲載の各事業については、</a:t>
            </a:r>
            <a:r>
              <a:rPr lang="ja-JP" altLang="ja-JP" sz="900" dirty="0" smtClean="0">
                <a:ea typeface="HG丸ｺﾞｼｯｸM-PRO" panose="020F0600000000000000" pitchFamily="50" charset="-128"/>
                <a:cs typeface="Times New Roman" panose="02020603050405020304" pitchFamily="18" charset="0"/>
              </a:rPr>
              <a:t>今後</a:t>
            </a:r>
            <a:r>
              <a:rPr lang="ja-JP" altLang="ja-JP" sz="900" dirty="0">
                <a:ea typeface="HG丸ｺﾞｼｯｸM-PRO" panose="020F0600000000000000" pitchFamily="50" charset="-128"/>
                <a:cs typeface="Times New Roman" panose="02020603050405020304" pitchFamily="18" charset="0"/>
              </a:rPr>
              <a:t>、財政部局との議論、議会で</a:t>
            </a:r>
            <a:r>
              <a:rPr lang="ja-JP" altLang="ja-JP" sz="900" dirty="0" smtClean="0">
                <a:ea typeface="HG丸ｺﾞｼｯｸM-PRO" panose="020F0600000000000000" pitchFamily="50" charset="-128"/>
                <a:cs typeface="Times New Roman" panose="02020603050405020304" pitchFamily="18" charset="0"/>
              </a:rPr>
              <a:t>の審議</a:t>
            </a:r>
            <a:r>
              <a:rPr lang="ja-JP" altLang="ja-JP" sz="900" dirty="0">
                <a:ea typeface="HG丸ｺﾞｼｯｸM-PRO" panose="020F0600000000000000" pitchFamily="50" charset="-128"/>
                <a:cs typeface="Times New Roman" panose="02020603050405020304" pitchFamily="18" charset="0"/>
              </a:rPr>
              <a:t>を経て、最終的に</a:t>
            </a:r>
            <a:r>
              <a:rPr lang="ja-JP" altLang="ja-JP" sz="900" dirty="0" smtClean="0">
                <a:ea typeface="HG丸ｺﾞｼｯｸM-PRO" panose="020F0600000000000000" pitchFamily="50" charset="-128"/>
                <a:cs typeface="Times New Roman" panose="02020603050405020304" pitchFamily="18" charset="0"/>
              </a:rPr>
              <a:t>決ま</a:t>
            </a:r>
            <a:r>
              <a:rPr lang="ja-JP" altLang="en-US" sz="900" dirty="0" smtClean="0">
                <a:ea typeface="HG丸ｺﾞｼｯｸM-PRO" panose="020F0600000000000000" pitchFamily="50" charset="-128"/>
                <a:cs typeface="Times New Roman" panose="02020603050405020304" pitchFamily="18" charset="0"/>
              </a:rPr>
              <a:t>るもの</a:t>
            </a:r>
            <a:r>
              <a:rPr lang="ja-JP" altLang="ja-JP" sz="900" dirty="0" smtClean="0">
                <a:ea typeface="HG丸ｺﾞｼｯｸM-PRO" panose="020F0600000000000000" pitchFamily="50" charset="-128"/>
                <a:cs typeface="Times New Roman" panose="02020603050405020304" pitchFamily="18" charset="0"/>
              </a:rPr>
              <a:t>で</a:t>
            </a:r>
            <a:r>
              <a:rPr lang="ja-JP" altLang="ja-JP" sz="900" dirty="0">
                <a:ea typeface="HG丸ｺﾞｼｯｸM-PRO" panose="020F0600000000000000" pitchFamily="50" charset="-128"/>
                <a:cs typeface="Times New Roman" panose="02020603050405020304" pitchFamily="18" charset="0"/>
              </a:rPr>
              <a:t>あるため、事業の成立の可否、内容の変更等がある</a:t>
            </a:r>
            <a:endParaRPr lang="ja-JP" altLang="en-US" sz="900" dirty="0"/>
          </a:p>
        </p:txBody>
      </p:sp>
      <p:cxnSp>
        <p:nvCxnSpPr>
          <p:cNvPr id="60" name="直線コネクタ 59"/>
          <p:cNvCxnSpPr/>
          <p:nvPr/>
        </p:nvCxnSpPr>
        <p:spPr>
          <a:xfrm>
            <a:off x="5338898" y="1334993"/>
            <a:ext cx="0" cy="8278953"/>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cxnSp>
        <p:nvCxnSpPr>
          <p:cNvPr id="61" name="直線コネクタ 60"/>
          <p:cNvCxnSpPr/>
          <p:nvPr/>
        </p:nvCxnSpPr>
        <p:spPr>
          <a:xfrm>
            <a:off x="9591728" y="1347049"/>
            <a:ext cx="0" cy="8278953"/>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sp>
        <p:nvSpPr>
          <p:cNvPr id="62" name="角丸四角形 61"/>
          <p:cNvSpPr/>
          <p:nvPr/>
        </p:nvSpPr>
        <p:spPr>
          <a:xfrm>
            <a:off x="12466477" y="4944616"/>
            <a:ext cx="675393" cy="256044"/>
          </a:xfrm>
          <a:prstGeom prst="roundRect">
            <a:avLst/>
          </a:prstGeom>
          <a:solidFill>
            <a:srgbClr val="FFFF00"/>
          </a:solidFill>
          <a:ln w="9525"/>
        </p:spPr>
        <p:style>
          <a:lnRef idx="2">
            <a:schemeClr val="dk1"/>
          </a:lnRef>
          <a:fillRef idx="1">
            <a:schemeClr val="lt1"/>
          </a:fillRef>
          <a:effectRef idx="0">
            <a:schemeClr val="dk1"/>
          </a:effectRef>
          <a:fontRef idx="minor">
            <a:schemeClr val="dk1"/>
          </a:fontRef>
        </p:style>
        <p:txBody>
          <a:bodyPr lIns="91429" tIns="108000" rIns="91429" bIns="45714" rtlCol="0" anchor="ctr"/>
          <a:lstStyle/>
          <a:p>
            <a:pPr algn="ctr"/>
            <a:r>
              <a:rPr lang="ja-JP" altLang="en-US" sz="1400" b="1" spc="3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新規</a:t>
            </a:r>
            <a:endParaRPr lang="ja-JP" altLang="en-US" sz="1600" b="1" spc="3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7" name="角丸四角形 66"/>
          <p:cNvSpPr/>
          <p:nvPr/>
        </p:nvSpPr>
        <p:spPr>
          <a:xfrm>
            <a:off x="8722061" y="6272748"/>
            <a:ext cx="675393" cy="256044"/>
          </a:xfrm>
          <a:prstGeom prst="roundRect">
            <a:avLst/>
          </a:prstGeom>
          <a:solidFill>
            <a:srgbClr val="FFFF00"/>
          </a:solidFill>
          <a:ln w="9525"/>
        </p:spPr>
        <p:style>
          <a:lnRef idx="2">
            <a:schemeClr val="dk1"/>
          </a:lnRef>
          <a:fillRef idx="1">
            <a:schemeClr val="lt1"/>
          </a:fillRef>
          <a:effectRef idx="0">
            <a:schemeClr val="dk1"/>
          </a:effectRef>
          <a:fontRef idx="minor">
            <a:schemeClr val="dk1"/>
          </a:fontRef>
        </p:style>
        <p:txBody>
          <a:bodyPr lIns="91429" tIns="108000" rIns="91429" bIns="45714" rtlCol="0" anchor="ctr"/>
          <a:lstStyle/>
          <a:p>
            <a:pPr algn="ctr"/>
            <a:r>
              <a:rPr lang="ja-JP" altLang="en-US" sz="1400" b="1" spc="3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新規</a:t>
            </a:r>
            <a:endParaRPr lang="ja-JP" altLang="en-US" sz="1600" b="1" spc="3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8" name="角丸四角形 67"/>
          <p:cNvSpPr/>
          <p:nvPr/>
        </p:nvSpPr>
        <p:spPr>
          <a:xfrm>
            <a:off x="8679496" y="7640900"/>
            <a:ext cx="675393" cy="256044"/>
          </a:xfrm>
          <a:prstGeom prst="roundRect">
            <a:avLst/>
          </a:prstGeom>
          <a:solidFill>
            <a:srgbClr val="FFFF00"/>
          </a:solidFill>
          <a:ln w="9525"/>
        </p:spPr>
        <p:style>
          <a:lnRef idx="2">
            <a:schemeClr val="dk1"/>
          </a:lnRef>
          <a:fillRef idx="1">
            <a:schemeClr val="lt1"/>
          </a:fillRef>
          <a:effectRef idx="0">
            <a:schemeClr val="dk1"/>
          </a:effectRef>
          <a:fontRef idx="minor">
            <a:schemeClr val="dk1"/>
          </a:fontRef>
        </p:style>
        <p:txBody>
          <a:bodyPr lIns="91429" tIns="108000" rIns="91429" bIns="45714" rtlCol="0" anchor="ctr"/>
          <a:lstStyle/>
          <a:p>
            <a:pPr algn="ctr"/>
            <a:r>
              <a:rPr lang="ja-JP" altLang="en-US" sz="1400" b="1" spc="3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新規</a:t>
            </a:r>
            <a:endParaRPr lang="ja-JP" altLang="en-US" sz="1600" b="1" spc="3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9" name="直線コネクタ 68"/>
          <p:cNvCxnSpPr/>
          <p:nvPr/>
        </p:nvCxnSpPr>
        <p:spPr>
          <a:xfrm flipV="1">
            <a:off x="4932958" y="5143842"/>
            <a:ext cx="499885" cy="747846"/>
          </a:xfrm>
          <a:prstGeom prst="line">
            <a:avLst/>
          </a:prstGeom>
          <a:ln>
            <a:solidFill>
              <a:srgbClr val="00B050"/>
            </a:solidFill>
            <a:prstDash val="dash"/>
          </a:ln>
        </p:spPr>
        <p:style>
          <a:lnRef idx="1">
            <a:schemeClr val="dk1"/>
          </a:lnRef>
          <a:fillRef idx="0">
            <a:schemeClr val="dk1"/>
          </a:fillRef>
          <a:effectRef idx="0">
            <a:schemeClr val="dk1"/>
          </a:effectRef>
          <a:fontRef idx="minor">
            <a:schemeClr val="tx1"/>
          </a:fontRef>
        </p:style>
      </p:cxnSp>
      <p:cxnSp>
        <p:nvCxnSpPr>
          <p:cNvPr id="70" name="直線コネクタ 69"/>
          <p:cNvCxnSpPr/>
          <p:nvPr/>
        </p:nvCxnSpPr>
        <p:spPr>
          <a:xfrm>
            <a:off x="5432843" y="5160134"/>
            <a:ext cx="4042405" cy="506"/>
          </a:xfrm>
          <a:prstGeom prst="line">
            <a:avLst/>
          </a:prstGeom>
          <a:ln>
            <a:solidFill>
              <a:srgbClr val="00B050"/>
            </a:solidFill>
            <a:prstDash val="dash"/>
          </a:ln>
        </p:spPr>
        <p:style>
          <a:lnRef idx="1">
            <a:schemeClr val="dk1"/>
          </a:lnRef>
          <a:fillRef idx="0">
            <a:schemeClr val="dk1"/>
          </a:fillRef>
          <a:effectRef idx="0">
            <a:schemeClr val="dk1"/>
          </a:effectRef>
          <a:fontRef idx="minor">
            <a:schemeClr val="tx1"/>
          </a:fontRef>
        </p:style>
      </p:cxnSp>
      <p:cxnSp>
        <p:nvCxnSpPr>
          <p:cNvPr id="71" name="直線コネクタ 70"/>
          <p:cNvCxnSpPr/>
          <p:nvPr/>
        </p:nvCxnSpPr>
        <p:spPr>
          <a:xfrm flipH="1" flipV="1">
            <a:off x="9485786" y="5181214"/>
            <a:ext cx="163916" cy="1630612"/>
          </a:xfrm>
          <a:prstGeom prst="line">
            <a:avLst/>
          </a:prstGeom>
          <a:ln>
            <a:solidFill>
              <a:srgbClr val="00B050"/>
            </a:solidFill>
            <a:prstDash val="dash"/>
          </a:ln>
        </p:spPr>
        <p:style>
          <a:lnRef idx="1">
            <a:schemeClr val="dk1"/>
          </a:lnRef>
          <a:fillRef idx="0">
            <a:schemeClr val="dk1"/>
          </a:fillRef>
          <a:effectRef idx="0">
            <a:schemeClr val="dk1"/>
          </a:effectRef>
          <a:fontRef idx="minor">
            <a:schemeClr val="tx1"/>
          </a:fontRef>
        </p:style>
      </p:cxnSp>
      <p:cxnSp>
        <p:nvCxnSpPr>
          <p:cNvPr id="72" name="直線コネクタ 71"/>
          <p:cNvCxnSpPr/>
          <p:nvPr/>
        </p:nvCxnSpPr>
        <p:spPr>
          <a:xfrm>
            <a:off x="9649701" y="6807664"/>
            <a:ext cx="3517301" cy="0"/>
          </a:xfrm>
          <a:prstGeom prst="line">
            <a:avLst/>
          </a:prstGeom>
          <a:ln>
            <a:solidFill>
              <a:srgbClr val="00B050"/>
            </a:solidFill>
            <a:prstDash val="dash"/>
          </a:ln>
        </p:spPr>
        <p:style>
          <a:lnRef idx="1">
            <a:schemeClr val="dk1"/>
          </a:lnRef>
          <a:fillRef idx="0">
            <a:schemeClr val="dk1"/>
          </a:fillRef>
          <a:effectRef idx="0">
            <a:schemeClr val="dk1"/>
          </a:effectRef>
          <a:fontRef idx="minor">
            <a:schemeClr val="tx1"/>
          </a:fontRef>
        </p:style>
      </p:cxnSp>
      <p:cxnSp>
        <p:nvCxnSpPr>
          <p:cNvPr id="33" name="直線コネクタ 32"/>
          <p:cNvCxnSpPr/>
          <p:nvPr/>
        </p:nvCxnSpPr>
        <p:spPr>
          <a:xfrm>
            <a:off x="5247098" y="2446362"/>
            <a:ext cx="261924" cy="0"/>
          </a:xfrm>
          <a:prstGeom prst="line">
            <a:avLst/>
          </a:prstGeom>
          <a:ln w="31750">
            <a:prstDash val="sysDash"/>
          </a:ln>
        </p:spPr>
        <p:style>
          <a:lnRef idx="1">
            <a:schemeClr val="accent1"/>
          </a:lnRef>
          <a:fillRef idx="0">
            <a:schemeClr val="accent1"/>
          </a:fillRef>
          <a:effectRef idx="0">
            <a:schemeClr val="accent1"/>
          </a:effectRef>
          <a:fontRef idx="minor">
            <a:schemeClr val="tx1"/>
          </a:fontRef>
        </p:style>
      </p:cxnSp>
      <p:cxnSp>
        <p:nvCxnSpPr>
          <p:cNvPr id="84" name="直線コネクタ 83"/>
          <p:cNvCxnSpPr/>
          <p:nvPr/>
        </p:nvCxnSpPr>
        <p:spPr>
          <a:xfrm>
            <a:off x="5263186" y="2446362"/>
            <a:ext cx="4609" cy="3131593"/>
          </a:xfrm>
          <a:prstGeom prst="line">
            <a:avLst/>
          </a:prstGeom>
          <a:ln w="31750">
            <a:prstDash val="sysDash"/>
          </a:ln>
        </p:spPr>
        <p:style>
          <a:lnRef idx="1">
            <a:schemeClr val="accent1"/>
          </a:lnRef>
          <a:fillRef idx="0">
            <a:schemeClr val="accent1"/>
          </a:fillRef>
          <a:effectRef idx="0">
            <a:schemeClr val="accent1"/>
          </a:effectRef>
          <a:fontRef idx="minor">
            <a:schemeClr val="tx1"/>
          </a:fontRef>
        </p:style>
      </p:cxnSp>
      <p:cxnSp>
        <p:nvCxnSpPr>
          <p:cNvPr id="86" name="直線コネクタ 85"/>
          <p:cNvCxnSpPr/>
          <p:nvPr/>
        </p:nvCxnSpPr>
        <p:spPr>
          <a:xfrm flipV="1">
            <a:off x="5076974" y="5577958"/>
            <a:ext cx="195223" cy="360037"/>
          </a:xfrm>
          <a:prstGeom prst="line">
            <a:avLst/>
          </a:prstGeom>
          <a:ln w="31750">
            <a:prstDash val="sysDash"/>
            <a:headEnd type="triangle"/>
          </a:ln>
        </p:spPr>
        <p:style>
          <a:lnRef idx="1">
            <a:schemeClr val="accent1"/>
          </a:lnRef>
          <a:fillRef idx="0">
            <a:schemeClr val="accent1"/>
          </a:fillRef>
          <a:effectRef idx="0">
            <a:schemeClr val="accent1"/>
          </a:effectRef>
          <a:fontRef idx="minor">
            <a:schemeClr val="tx1"/>
          </a:fontRef>
        </p:style>
      </p:cxnSp>
      <p:sp>
        <p:nvSpPr>
          <p:cNvPr id="38" name="角丸四角形 37"/>
          <p:cNvSpPr/>
          <p:nvPr/>
        </p:nvSpPr>
        <p:spPr>
          <a:xfrm>
            <a:off x="1620590" y="5992865"/>
            <a:ext cx="3583143" cy="1904079"/>
          </a:xfrm>
          <a:prstGeom prst="roundRect">
            <a:avLst>
              <a:gd name="adj" fmla="val 6097"/>
            </a:avLst>
          </a:prstGeom>
          <a:solidFill>
            <a:schemeClr val="accent1">
              <a:lumMod val="20000"/>
              <a:lumOff val="80000"/>
            </a:schemeClr>
          </a:solidFill>
          <a:ln w="317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altLang="ja-JP" sz="1400" b="1" dirty="0" smtClean="0">
                <a:solidFill>
                  <a:schemeClr val="tx1"/>
                </a:solidFill>
                <a:latin typeface="メイリオ" panose="020B0604030504040204" pitchFamily="50" charset="-128"/>
                <a:ea typeface="メイリオ" panose="020B0604030504040204" pitchFamily="50" charset="-128"/>
              </a:rPr>
              <a:t>【</a:t>
            </a:r>
            <a:r>
              <a:rPr lang="ja-JP" altLang="en-US" sz="1400" b="1" dirty="0" smtClean="0">
                <a:solidFill>
                  <a:schemeClr val="tx1"/>
                </a:solidFill>
                <a:latin typeface="メイリオ" panose="020B0604030504040204" pitchFamily="50" charset="-128"/>
                <a:ea typeface="メイリオ" panose="020B0604030504040204" pitchFamily="50" charset="-128"/>
              </a:rPr>
              <a:t>府民協働推進事業の主な改善事項</a:t>
            </a:r>
            <a:r>
              <a:rPr lang="en-US" altLang="ja-JP" sz="1400" b="1" dirty="0" smtClean="0">
                <a:solidFill>
                  <a:schemeClr val="tx1"/>
                </a:solidFill>
                <a:latin typeface="メイリオ" panose="020B0604030504040204" pitchFamily="50" charset="-128"/>
                <a:ea typeface="メイリオ" panose="020B0604030504040204" pitchFamily="50" charset="-128"/>
              </a:rPr>
              <a:t>】</a:t>
            </a:r>
          </a:p>
          <a:p>
            <a:pPr>
              <a:lnSpc>
                <a:spcPts val="600"/>
              </a:lnSpc>
            </a:pPr>
            <a:endParaRPr lang="en-US" altLang="ja-JP" sz="1050" dirty="0" smtClean="0">
              <a:solidFill>
                <a:schemeClr val="tx1"/>
              </a:solidFill>
              <a:latin typeface="メイリオ" panose="020B0604030504040204" pitchFamily="50" charset="-128"/>
              <a:ea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rPr>
              <a:t>・</a:t>
            </a:r>
            <a:r>
              <a:rPr lang="en-US" altLang="ja-JP" sz="1200" dirty="0" smtClean="0">
                <a:solidFill>
                  <a:schemeClr val="tx1"/>
                </a:solidFill>
                <a:latin typeface="メイリオ" panose="020B0604030504040204" pitchFamily="50" charset="-128"/>
                <a:ea typeface="メイリオ" panose="020B0604030504040204" pitchFamily="50" charset="-128"/>
              </a:rPr>
              <a:t>SNS</a:t>
            </a:r>
            <a:r>
              <a:rPr lang="ja-JP" altLang="en-US" sz="1200" dirty="0">
                <a:solidFill>
                  <a:schemeClr val="tx1"/>
                </a:solidFill>
                <a:latin typeface="メイリオ" panose="020B0604030504040204" pitchFamily="50" charset="-128"/>
                <a:ea typeface="メイリオ" panose="020B0604030504040204" pitchFamily="50" charset="-128"/>
              </a:rPr>
              <a:t>・</a:t>
            </a:r>
            <a:r>
              <a:rPr lang="ja-JP" altLang="ja-JP" sz="1200" dirty="0" smtClean="0">
                <a:solidFill>
                  <a:schemeClr val="tx1"/>
                </a:solidFill>
                <a:latin typeface="メイリオ" panose="020B0604030504040204" pitchFamily="50" charset="-128"/>
                <a:ea typeface="メイリオ" panose="020B0604030504040204" pitchFamily="50" charset="-128"/>
              </a:rPr>
              <a:t>メーリングリスト</a:t>
            </a:r>
            <a:r>
              <a:rPr lang="ja-JP" altLang="ja-JP" sz="1200" dirty="0">
                <a:solidFill>
                  <a:schemeClr val="tx1"/>
                </a:solidFill>
                <a:latin typeface="メイリオ" panose="020B0604030504040204" pitchFamily="50" charset="-128"/>
                <a:ea typeface="メイリオ" panose="020B0604030504040204" pitchFamily="50" charset="-128"/>
              </a:rPr>
              <a:t>に</a:t>
            </a:r>
            <a:r>
              <a:rPr lang="ja-JP" altLang="ja-JP" sz="1200" dirty="0" smtClean="0">
                <a:solidFill>
                  <a:schemeClr val="tx1"/>
                </a:solidFill>
                <a:latin typeface="メイリオ" panose="020B0604030504040204" pitchFamily="50" charset="-128"/>
                <a:ea typeface="メイリオ" panose="020B0604030504040204" pitchFamily="50" charset="-128"/>
              </a:rPr>
              <a:t>よる情報発信強化</a:t>
            </a:r>
            <a:endParaRPr lang="ja-JP" altLang="ja-JP" sz="1200" dirty="0">
              <a:solidFill>
                <a:schemeClr val="tx1"/>
              </a:solidFill>
              <a:latin typeface="メイリオ" panose="020B0604030504040204" pitchFamily="50" charset="-128"/>
              <a:ea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rPr>
              <a:t>・</a:t>
            </a:r>
            <a:r>
              <a:rPr lang="ja-JP" altLang="ja-JP" sz="1200" dirty="0" smtClean="0">
                <a:solidFill>
                  <a:schemeClr val="tx1"/>
                </a:solidFill>
                <a:latin typeface="メイリオ" panose="020B0604030504040204" pitchFamily="50" charset="-128"/>
                <a:ea typeface="メイリオ" panose="020B0604030504040204" pitchFamily="50" charset="-128"/>
              </a:rPr>
              <a:t>デジタルポスターコンテスト</a:t>
            </a:r>
            <a:r>
              <a:rPr lang="ja-JP" altLang="en-US" sz="1200" dirty="0">
                <a:solidFill>
                  <a:schemeClr val="tx1"/>
                </a:solidFill>
                <a:latin typeface="メイリオ" panose="020B0604030504040204" pitchFamily="50" charset="-128"/>
                <a:ea typeface="メイリオ" panose="020B0604030504040204" pitchFamily="50" charset="-128"/>
              </a:rPr>
              <a:t>に</a:t>
            </a:r>
            <a:r>
              <a:rPr lang="ja-JP" altLang="en-US" sz="1200" dirty="0" smtClean="0">
                <a:solidFill>
                  <a:schemeClr val="tx1"/>
                </a:solidFill>
                <a:latin typeface="メイリオ" panose="020B0604030504040204" pitchFamily="50" charset="-128"/>
                <a:ea typeface="メイリオ" panose="020B0604030504040204" pitchFamily="50" charset="-128"/>
              </a:rPr>
              <a:t>動画・写真部</a:t>
            </a:r>
            <a:endParaRPr lang="en-US" altLang="ja-JP" sz="1200" dirty="0" smtClean="0">
              <a:solidFill>
                <a:schemeClr val="tx1"/>
              </a:solidFill>
              <a:latin typeface="メイリオ" panose="020B0604030504040204" pitchFamily="50" charset="-128"/>
              <a:ea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rPr>
              <a:t>門を新設</a:t>
            </a:r>
            <a:endParaRPr lang="ja-JP" altLang="ja-JP" sz="1200" dirty="0">
              <a:solidFill>
                <a:schemeClr val="tx1"/>
              </a:solidFill>
              <a:latin typeface="メイリオ" panose="020B0604030504040204" pitchFamily="50" charset="-128"/>
              <a:ea typeface="メイリオ" panose="020B0604030504040204" pitchFamily="50" charset="-128"/>
            </a:endParaRPr>
          </a:p>
          <a:p>
            <a:r>
              <a:rPr lang="ja-JP" altLang="ja-JP" sz="1200" dirty="0" smtClean="0">
                <a:solidFill>
                  <a:schemeClr val="tx1"/>
                </a:solidFill>
                <a:latin typeface="メイリオ" panose="020B0604030504040204" pitchFamily="50" charset="-128"/>
                <a:ea typeface="メイリオ" panose="020B0604030504040204" pitchFamily="50" charset="-128"/>
              </a:rPr>
              <a:t>・</a:t>
            </a:r>
            <a:r>
              <a:rPr lang="en-US" altLang="ja-JP" sz="1200" dirty="0" smtClean="0">
                <a:solidFill>
                  <a:schemeClr val="tx1"/>
                </a:solidFill>
                <a:latin typeface="メイリオ" panose="020B0604030504040204" pitchFamily="50" charset="-128"/>
                <a:ea typeface="メイリオ" panose="020B0604030504040204" pitchFamily="50" charset="-128"/>
              </a:rPr>
              <a:t>WEB</a:t>
            </a:r>
            <a:r>
              <a:rPr lang="ja-JP" altLang="en-US" sz="1200" dirty="0" smtClean="0">
                <a:solidFill>
                  <a:schemeClr val="tx1"/>
                </a:solidFill>
                <a:latin typeface="メイリオ" panose="020B0604030504040204" pitchFamily="50" charset="-128"/>
                <a:ea typeface="メイリオ" panose="020B0604030504040204" pitchFamily="50" charset="-128"/>
              </a:rPr>
              <a:t>を使った</a:t>
            </a:r>
            <a:r>
              <a:rPr lang="ja-JP" altLang="ja-JP" sz="1200" dirty="0" smtClean="0">
                <a:solidFill>
                  <a:schemeClr val="tx1"/>
                </a:solidFill>
                <a:latin typeface="メイリオ" panose="020B0604030504040204" pitchFamily="50" charset="-128"/>
                <a:ea typeface="メイリオ" panose="020B0604030504040204" pitchFamily="50" charset="-128"/>
              </a:rPr>
              <a:t>セミナー</a:t>
            </a:r>
            <a:r>
              <a:rPr lang="ja-JP" altLang="ja-JP" sz="1200" dirty="0">
                <a:solidFill>
                  <a:schemeClr val="tx1"/>
                </a:solidFill>
                <a:latin typeface="メイリオ" panose="020B0604030504040204" pitchFamily="50" charset="-128"/>
                <a:ea typeface="メイリオ" panose="020B0604030504040204" pitchFamily="50" charset="-128"/>
              </a:rPr>
              <a:t>・講演会</a:t>
            </a:r>
            <a:r>
              <a:rPr lang="ja-JP" altLang="ja-JP" sz="1200" dirty="0" smtClean="0">
                <a:solidFill>
                  <a:schemeClr val="tx1"/>
                </a:solidFill>
                <a:latin typeface="メイリオ" panose="020B0604030504040204" pitchFamily="50" charset="-128"/>
                <a:ea typeface="メイリオ" panose="020B0604030504040204" pitchFamily="50" charset="-128"/>
              </a:rPr>
              <a:t>等</a:t>
            </a:r>
            <a:r>
              <a:rPr lang="ja-JP" altLang="en-US" sz="1200" dirty="0">
                <a:solidFill>
                  <a:schemeClr val="tx1"/>
                </a:solidFill>
                <a:latin typeface="メイリオ" panose="020B0604030504040204" pitchFamily="50" charset="-128"/>
                <a:ea typeface="メイリオ" panose="020B0604030504040204" pitchFamily="50" charset="-128"/>
              </a:rPr>
              <a:t>の</a:t>
            </a:r>
            <a:r>
              <a:rPr lang="ja-JP" altLang="ja-JP" sz="1200" dirty="0" smtClean="0">
                <a:solidFill>
                  <a:schemeClr val="tx1"/>
                </a:solidFill>
                <a:latin typeface="メイリオ" panose="020B0604030504040204" pitchFamily="50" charset="-128"/>
                <a:ea typeface="メイリオ" panose="020B0604030504040204" pitchFamily="50" charset="-128"/>
              </a:rPr>
              <a:t>実施</a:t>
            </a:r>
            <a:endParaRPr lang="ja-JP" altLang="ja-JP" sz="1200" dirty="0">
              <a:solidFill>
                <a:schemeClr val="tx1"/>
              </a:solidFill>
              <a:latin typeface="メイリオ" panose="020B0604030504040204" pitchFamily="50" charset="-128"/>
              <a:ea typeface="メイリオ" panose="020B0604030504040204" pitchFamily="50" charset="-128"/>
            </a:endParaRPr>
          </a:p>
          <a:p>
            <a:r>
              <a:rPr lang="ja-JP" altLang="ja-JP" sz="1200" dirty="0" smtClean="0">
                <a:solidFill>
                  <a:schemeClr val="tx1"/>
                </a:solidFill>
                <a:latin typeface="メイリオ" panose="020B0604030504040204" pitchFamily="50" charset="-128"/>
                <a:ea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rPr>
              <a:t>「おおさか環境賞」は、環境・社会・経済</a:t>
            </a:r>
            <a:r>
              <a:rPr lang="ja-JP" altLang="en-US" sz="1200" dirty="0" smtClean="0">
                <a:solidFill>
                  <a:schemeClr val="tx1"/>
                </a:solidFill>
                <a:latin typeface="メイリオ" panose="020B0604030504040204" pitchFamily="50" charset="-128"/>
                <a:ea typeface="メイリオ" panose="020B0604030504040204" pitchFamily="50" charset="-128"/>
              </a:rPr>
              <a:t>の</a:t>
            </a:r>
            <a:endParaRPr lang="en-US" altLang="ja-JP" sz="1200" dirty="0" smtClean="0">
              <a:solidFill>
                <a:schemeClr val="tx1"/>
              </a:solidFill>
              <a:latin typeface="メイリオ" panose="020B0604030504040204" pitchFamily="50" charset="-128"/>
              <a:ea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rPr>
              <a:t>統合的</a:t>
            </a:r>
            <a:r>
              <a:rPr lang="ja-JP" altLang="en-US" sz="1200" dirty="0">
                <a:solidFill>
                  <a:schemeClr val="tx1"/>
                </a:solidFill>
                <a:latin typeface="メイリオ" panose="020B0604030504040204" pitchFamily="50" charset="-128"/>
                <a:ea typeface="メイリオ" panose="020B0604030504040204" pitchFamily="50" charset="-128"/>
              </a:rPr>
              <a:t>向上に資する広範な分野の活動を</a:t>
            </a:r>
            <a:r>
              <a:rPr lang="ja-JP" altLang="en-US" sz="1200" dirty="0" smtClean="0">
                <a:solidFill>
                  <a:schemeClr val="tx1"/>
                </a:solidFill>
                <a:latin typeface="メイリオ" panose="020B0604030504040204" pitchFamily="50" charset="-128"/>
                <a:ea typeface="メイリオ" panose="020B0604030504040204" pitchFamily="50" charset="-128"/>
              </a:rPr>
              <a:t>顕彰</a:t>
            </a:r>
            <a:endParaRPr lang="en-US" altLang="ja-JP" sz="1200" dirty="0" smtClean="0">
              <a:solidFill>
                <a:schemeClr val="tx1"/>
              </a:solidFill>
              <a:latin typeface="メイリオ" panose="020B0604030504040204" pitchFamily="50" charset="-128"/>
              <a:ea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rPr>
              <a:t>する</a:t>
            </a:r>
            <a:r>
              <a:rPr lang="ja-JP" altLang="en-US" sz="1200" dirty="0">
                <a:solidFill>
                  <a:schemeClr val="tx1"/>
                </a:solidFill>
                <a:latin typeface="メイリオ" panose="020B0604030504040204" pitchFamily="50" charset="-128"/>
                <a:ea typeface="メイリオ" panose="020B0604030504040204" pitchFamily="50" charset="-128"/>
              </a:rPr>
              <a:t>よう改善し、現行の推薦に</a:t>
            </a:r>
            <a:r>
              <a:rPr lang="ja-JP" altLang="en-US" sz="1200" dirty="0" smtClean="0">
                <a:solidFill>
                  <a:schemeClr val="tx1"/>
                </a:solidFill>
                <a:latin typeface="メイリオ" panose="020B0604030504040204" pitchFamily="50" charset="-128"/>
                <a:ea typeface="メイリオ" panose="020B0604030504040204" pitchFamily="50" charset="-128"/>
              </a:rPr>
              <a:t>加え一般公募</a:t>
            </a:r>
            <a:endParaRPr lang="en-US" altLang="ja-JP" sz="1200" dirty="0" smtClean="0">
              <a:solidFill>
                <a:schemeClr val="tx1"/>
              </a:solidFill>
              <a:latin typeface="メイリオ" panose="020B0604030504040204" pitchFamily="50" charset="-128"/>
              <a:ea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rPr>
              <a:t>の</a:t>
            </a:r>
            <a:r>
              <a:rPr lang="ja-JP" altLang="en-US" sz="1200" dirty="0">
                <a:solidFill>
                  <a:schemeClr val="tx1"/>
                </a:solidFill>
                <a:latin typeface="メイリオ" panose="020B0604030504040204" pitchFamily="50" charset="-128"/>
                <a:ea typeface="メイリオ" panose="020B0604030504040204" pitchFamily="50" charset="-128"/>
              </a:rPr>
              <a:t>実施も</a:t>
            </a:r>
            <a:r>
              <a:rPr lang="ja-JP" altLang="en-US" sz="1200" dirty="0" smtClean="0">
                <a:solidFill>
                  <a:schemeClr val="tx1"/>
                </a:solidFill>
                <a:latin typeface="メイリオ" panose="020B0604030504040204" pitchFamily="50" charset="-128"/>
                <a:ea typeface="メイリオ" panose="020B0604030504040204" pitchFamily="50" charset="-128"/>
              </a:rPr>
              <a:t>検討</a:t>
            </a:r>
            <a:endParaRPr kumimoji="1" lang="ja-JP" altLang="en-US" sz="1200" dirty="0">
              <a:solidFill>
                <a:schemeClr val="tx1"/>
              </a:solidFill>
              <a:latin typeface="メイリオ" panose="020B0604030504040204" pitchFamily="50" charset="-128"/>
              <a:ea typeface="メイリオ" panose="020B0604030504040204" pitchFamily="50" charset="-128"/>
            </a:endParaRPr>
          </a:p>
        </p:txBody>
      </p:sp>
      <p:cxnSp>
        <p:nvCxnSpPr>
          <p:cNvPr id="66" name="直線コネクタ 65"/>
          <p:cNvCxnSpPr/>
          <p:nvPr/>
        </p:nvCxnSpPr>
        <p:spPr>
          <a:xfrm flipV="1">
            <a:off x="1570485" y="5858625"/>
            <a:ext cx="106401" cy="238119"/>
          </a:xfrm>
          <a:prstGeom prst="line">
            <a:avLst/>
          </a:prstGeom>
          <a:ln>
            <a:solidFill>
              <a:srgbClr val="00B050"/>
            </a:solidFill>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3112339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x65e5__x4ed8__x5165__x308a_ xmlns="70d7d652-1edb-4486-adb7-569848e2bda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EE149F3571759242AB70A9ADBD48801F" ma:contentTypeVersion="1" ma:contentTypeDescription="新しいドキュメントを作成します。" ma:contentTypeScope="" ma:versionID="ead8e10e34c4706f51b7d0526c838c1e">
  <xsd:schema xmlns:xsd="http://www.w3.org/2001/XMLSchema" xmlns:xs="http://www.w3.org/2001/XMLSchema" xmlns:p="http://schemas.microsoft.com/office/2006/metadata/properties" xmlns:ns2="70d7d652-1edb-4486-adb7-569848e2bdac" targetNamespace="http://schemas.microsoft.com/office/2006/metadata/properties" ma:root="true" ma:fieldsID="7653f13637c21357c85f5d916816394c" ns2:_="">
    <xsd:import namespace="70d7d652-1edb-4486-adb7-569848e2bdac"/>
    <xsd:element name="properties">
      <xsd:complexType>
        <xsd:sequence>
          <xsd:element name="documentManagement">
            <xsd:complexType>
              <xsd:all>
                <xsd:element ref="ns2:_x65e5__x4ed8__x5165__x308a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d7d652-1edb-4486-adb7-569848e2bdac" elementFormDefault="qualified">
    <xsd:import namespace="http://schemas.microsoft.com/office/2006/documentManagement/types"/>
    <xsd:import namespace="http://schemas.microsoft.com/office/infopath/2007/PartnerControls"/>
    <xsd:element name="_x65e5__x4ed8__x5165__x308a_" ma:index="8" nillable="true" ma:displayName="日付入り" ma:format="DateOnly" ma:internalName="_x65e5__x4ed8__x5165__x308a_">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7F2FFF0-0624-4D23-A4B8-CB827FCF6AE5}">
  <ds:schemaRefs>
    <ds:schemaRef ds:uri="http://schemas.microsoft.com/sharepoint/v3/contenttype/forms"/>
  </ds:schemaRefs>
</ds:datastoreItem>
</file>

<file path=customXml/itemProps2.xml><?xml version="1.0" encoding="utf-8"?>
<ds:datastoreItem xmlns:ds="http://schemas.openxmlformats.org/officeDocument/2006/customXml" ds:itemID="{275E3C0C-D3D9-4C63-B5E2-B1FA50BC5804}">
  <ds:schemaRefs>
    <ds:schemaRef ds:uri="http://www.w3.org/XML/1998/namespace"/>
    <ds:schemaRef ds:uri="http://purl.org/dc/dcmitype/"/>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70d7d652-1edb-4486-adb7-569848e2bdac"/>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1038A3FB-BBAE-479E-941A-1252ECAC39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d7d652-1edb-4486-adb7-569848e2bd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2125</TotalTime>
  <Words>841</Words>
  <Application>Microsoft Office PowerPoint</Application>
  <PresentationFormat>ユーザー設定</PresentationFormat>
  <Paragraphs>56</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Meiryo UI</vt:lpstr>
      <vt:lpstr>ＭＳ Ｐゴシック</vt:lpstr>
      <vt:lpstr>メイリオ</vt:lpstr>
      <vt:lpstr>Arial</vt:lpstr>
      <vt:lpstr>Calibri</vt:lpstr>
      <vt:lpstr>Times New Roman</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高橋　一樹</dc:creator>
  <cp:lastModifiedBy>古賀　康文</cp:lastModifiedBy>
  <cp:revision>209</cp:revision>
  <cp:lastPrinted>2019-10-17T23:49:17Z</cp:lastPrinted>
  <dcterms:created xsi:type="dcterms:W3CDTF">2015-09-15T00:22:39Z</dcterms:created>
  <dcterms:modified xsi:type="dcterms:W3CDTF">2020-10-21T11:15:12Z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0x010100EE149F3571759242AB70A9ADBD48801F</vt:lpwstr>
  </property>
</Properties>
</file>