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988" r:id="rId1"/>
  </p:sldMasterIdLst>
  <p:notesMasterIdLst>
    <p:notesMasterId r:id="rId15"/>
  </p:notesMasterIdLst>
  <p:sldIdLst>
    <p:sldId id="276" r:id="rId2"/>
    <p:sldId id="319" r:id="rId3"/>
    <p:sldId id="349" r:id="rId4"/>
    <p:sldId id="320" r:id="rId5"/>
    <p:sldId id="351" r:id="rId6"/>
    <p:sldId id="327" r:id="rId7"/>
    <p:sldId id="340" r:id="rId8"/>
    <p:sldId id="341" r:id="rId9"/>
    <p:sldId id="343" r:id="rId10"/>
    <p:sldId id="345" r:id="rId11"/>
    <p:sldId id="329" r:id="rId12"/>
    <p:sldId id="347" r:id="rId13"/>
    <p:sldId id="354" r:id="rId14"/>
  </p:sldIdLst>
  <p:sldSz cx="9906000" cy="6858000" type="A4"/>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0D9"/>
    <a:srgbClr val="FFFF99"/>
    <a:srgbClr val="CCFFCC"/>
    <a:srgbClr val="FFCCFF"/>
    <a:srgbClr val="99CCFF"/>
    <a:srgbClr val="FFFF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4" d="100"/>
          <a:sy n="74" d="100"/>
        </p:scale>
        <p:origin x="9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880308" cy="490569"/>
          </a:xfrm>
          <a:prstGeom prst="rect">
            <a:avLst/>
          </a:prstGeom>
        </p:spPr>
        <p:txBody>
          <a:bodyPr vert="horz" lIns="89665" tIns="44832" rIns="89665" bIns="44832"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19" y="0"/>
            <a:ext cx="2880308" cy="490569"/>
          </a:xfrm>
          <a:prstGeom prst="rect">
            <a:avLst/>
          </a:prstGeom>
        </p:spPr>
        <p:txBody>
          <a:bodyPr vert="horz" lIns="89665" tIns="44832" rIns="89665" bIns="44832" rtlCol="0"/>
          <a:lstStyle>
            <a:lvl1pPr algn="r">
              <a:defRPr sz="1200"/>
            </a:lvl1pPr>
          </a:lstStyle>
          <a:p>
            <a:fld id="{632FEC98-B14E-4C3E-82FA-F9D1F57EAE36}" type="datetimeFigureOut">
              <a:rPr kumimoji="1" lang="ja-JP" altLang="en-US" smtClean="0"/>
              <a:t>2023/3/6</a:t>
            </a:fld>
            <a:endParaRPr kumimoji="1" lang="ja-JP" altLang="en-US"/>
          </a:p>
        </p:txBody>
      </p:sp>
      <p:sp>
        <p:nvSpPr>
          <p:cNvPr id="4" name="スライド イメージ プレースホルダー 3"/>
          <p:cNvSpPr>
            <a:spLocks noGrp="1" noRot="1" noChangeAspect="1"/>
          </p:cNvSpPr>
          <p:nvPr>
            <p:ph type="sldImg" idx="2"/>
          </p:nvPr>
        </p:nvSpPr>
        <p:spPr>
          <a:xfrm>
            <a:off x="939800" y="1222375"/>
            <a:ext cx="4767263" cy="3300413"/>
          </a:xfrm>
          <a:prstGeom prst="rect">
            <a:avLst/>
          </a:prstGeom>
          <a:noFill/>
          <a:ln w="12700">
            <a:solidFill>
              <a:prstClr val="black"/>
            </a:solidFill>
          </a:ln>
        </p:spPr>
        <p:txBody>
          <a:bodyPr vert="horz" lIns="89665" tIns="44832" rIns="89665" bIns="44832" rtlCol="0" anchor="ctr"/>
          <a:lstStyle/>
          <a:p>
            <a:endParaRPr lang="ja-JP" altLang="en-US"/>
          </a:p>
        </p:txBody>
      </p:sp>
      <p:sp>
        <p:nvSpPr>
          <p:cNvPr id="5" name="ノート プレースホルダー 4"/>
          <p:cNvSpPr>
            <a:spLocks noGrp="1"/>
          </p:cNvSpPr>
          <p:nvPr>
            <p:ph type="body" sz="quarter" idx="3"/>
          </p:nvPr>
        </p:nvSpPr>
        <p:spPr>
          <a:xfrm>
            <a:off x="664687" y="4705381"/>
            <a:ext cx="5317490" cy="3849856"/>
          </a:xfrm>
          <a:prstGeom prst="rect">
            <a:avLst/>
          </a:prstGeom>
        </p:spPr>
        <p:txBody>
          <a:bodyPr vert="horz" lIns="89665" tIns="44832" rIns="89665" bIns="4483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286846"/>
            <a:ext cx="2880308" cy="490568"/>
          </a:xfrm>
          <a:prstGeom prst="rect">
            <a:avLst/>
          </a:prstGeom>
        </p:spPr>
        <p:txBody>
          <a:bodyPr vert="horz" lIns="89665" tIns="44832" rIns="89665" bIns="4483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19" y="9286846"/>
            <a:ext cx="2880308" cy="490568"/>
          </a:xfrm>
          <a:prstGeom prst="rect">
            <a:avLst/>
          </a:prstGeom>
        </p:spPr>
        <p:txBody>
          <a:bodyPr vert="horz" lIns="89665" tIns="44832" rIns="89665" bIns="44832" rtlCol="0" anchor="b"/>
          <a:lstStyle>
            <a:lvl1pPr algn="r">
              <a:defRPr sz="1200"/>
            </a:lvl1pPr>
          </a:lstStyle>
          <a:p>
            <a:fld id="{1B7D2388-AC6B-401B-A067-B41428BCBF3D}" type="slidenum">
              <a:rPr kumimoji="1" lang="ja-JP" altLang="en-US" smtClean="0"/>
              <a:t>‹#›</a:t>
            </a:fld>
            <a:endParaRPr kumimoji="1" lang="ja-JP" altLang="en-US"/>
          </a:p>
        </p:txBody>
      </p:sp>
    </p:spTree>
    <p:extLst>
      <p:ext uri="{BB962C8B-B14F-4D97-AF65-F5344CB8AC3E}">
        <p14:creationId xmlns:p14="http://schemas.microsoft.com/office/powerpoint/2010/main" val="289601900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294504-FD95-488A-BB2D-533B4663368B}"/>
              </a:ext>
            </a:extLst>
          </p:cNvPr>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865074C-E6F4-4DB9-BF3B-C5247C40CFC4}"/>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9ED1636-AEDC-4073-98E5-BFE1CFA72DBE}"/>
              </a:ext>
            </a:extLst>
          </p:cNvPr>
          <p:cNvSpPr>
            <a:spLocks noGrp="1"/>
          </p:cNvSpPr>
          <p:nvPr>
            <p:ph type="dt" sz="half" idx="10"/>
          </p:nvPr>
        </p:nvSpPr>
        <p:spPr/>
        <p:txBody>
          <a:bodyPr/>
          <a:lstStyle/>
          <a:p>
            <a:fld id="{9A87F96B-2F51-473A-9147-C0E69E90DB74}" type="datetimeFigureOut">
              <a:rPr kumimoji="1" lang="ja-JP" altLang="en-US" smtClean="0"/>
              <a:t>2023/3/6</a:t>
            </a:fld>
            <a:endParaRPr kumimoji="1" lang="ja-JP" altLang="en-US"/>
          </a:p>
        </p:txBody>
      </p:sp>
      <p:sp>
        <p:nvSpPr>
          <p:cNvPr id="5" name="フッター プレースホルダー 4">
            <a:extLst>
              <a:ext uri="{FF2B5EF4-FFF2-40B4-BE49-F238E27FC236}">
                <a16:creationId xmlns:a16="http://schemas.microsoft.com/office/drawing/2014/main" id="{E8430720-0489-4B0E-891C-1987C52FC31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A6E06D5-1AD1-4601-AC44-E6B05EEF9029}"/>
              </a:ext>
            </a:extLst>
          </p:cNvPr>
          <p:cNvSpPr>
            <a:spLocks noGrp="1"/>
          </p:cNvSpPr>
          <p:nvPr>
            <p:ph type="sldNum" sz="quarter" idx="12"/>
          </p:nvPr>
        </p:nvSpPr>
        <p:spPr/>
        <p:txBody>
          <a:bodyPr/>
          <a:lstStyle/>
          <a:p>
            <a:fld id="{7DB67538-3B56-4E4D-A476-AD2D1FDF492F}" type="slidenum">
              <a:rPr kumimoji="1" lang="ja-JP" altLang="en-US" smtClean="0"/>
              <a:t>‹#›</a:t>
            </a:fld>
            <a:endParaRPr kumimoji="1" lang="ja-JP" altLang="en-US"/>
          </a:p>
        </p:txBody>
      </p:sp>
    </p:spTree>
    <p:extLst>
      <p:ext uri="{BB962C8B-B14F-4D97-AF65-F5344CB8AC3E}">
        <p14:creationId xmlns:p14="http://schemas.microsoft.com/office/powerpoint/2010/main" val="1605247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5EE4A2-9354-460C-BC89-6A27A155C7F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54A6D0B-427D-4A13-BB56-7A44871619F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1CCFA9A-BE50-4C43-9F28-E3598DC16D4C}"/>
              </a:ext>
            </a:extLst>
          </p:cNvPr>
          <p:cNvSpPr>
            <a:spLocks noGrp="1"/>
          </p:cNvSpPr>
          <p:nvPr>
            <p:ph type="dt" sz="half" idx="10"/>
          </p:nvPr>
        </p:nvSpPr>
        <p:spPr/>
        <p:txBody>
          <a:bodyPr/>
          <a:lstStyle/>
          <a:p>
            <a:fld id="{9A87F96B-2F51-473A-9147-C0E69E90DB74}" type="datetimeFigureOut">
              <a:rPr kumimoji="1" lang="ja-JP" altLang="en-US" smtClean="0"/>
              <a:t>2023/3/6</a:t>
            </a:fld>
            <a:endParaRPr kumimoji="1" lang="ja-JP" altLang="en-US"/>
          </a:p>
        </p:txBody>
      </p:sp>
      <p:sp>
        <p:nvSpPr>
          <p:cNvPr id="5" name="フッター プレースホルダー 4">
            <a:extLst>
              <a:ext uri="{FF2B5EF4-FFF2-40B4-BE49-F238E27FC236}">
                <a16:creationId xmlns:a16="http://schemas.microsoft.com/office/drawing/2014/main" id="{7960A8C2-F08C-43C3-BFC4-A5EB0AE17C6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7312073-2547-4502-801F-3ED5D07990AB}"/>
              </a:ext>
            </a:extLst>
          </p:cNvPr>
          <p:cNvSpPr>
            <a:spLocks noGrp="1"/>
          </p:cNvSpPr>
          <p:nvPr>
            <p:ph type="sldNum" sz="quarter" idx="12"/>
          </p:nvPr>
        </p:nvSpPr>
        <p:spPr/>
        <p:txBody>
          <a:bodyPr/>
          <a:lstStyle/>
          <a:p>
            <a:fld id="{7DB67538-3B56-4E4D-A476-AD2D1FDF492F}" type="slidenum">
              <a:rPr kumimoji="1" lang="ja-JP" altLang="en-US" smtClean="0"/>
              <a:t>‹#›</a:t>
            </a:fld>
            <a:endParaRPr kumimoji="1" lang="ja-JP" altLang="en-US"/>
          </a:p>
        </p:txBody>
      </p:sp>
    </p:spTree>
    <p:extLst>
      <p:ext uri="{BB962C8B-B14F-4D97-AF65-F5344CB8AC3E}">
        <p14:creationId xmlns:p14="http://schemas.microsoft.com/office/powerpoint/2010/main" val="2580455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2A36489-5DE2-478B-8F4B-3F00405B5905}"/>
              </a:ext>
            </a:extLst>
          </p:cNvPr>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2C2DECE-44B5-4320-B5D4-EED9F32C93A0}"/>
              </a:ext>
            </a:extLst>
          </p:cNvPr>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B11B05D-3A17-48C8-A9BB-15A474320708}"/>
              </a:ext>
            </a:extLst>
          </p:cNvPr>
          <p:cNvSpPr>
            <a:spLocks noGrp="1"/>
          </p:cNvSpPr>
          <p:nvPr>
            <p:ph type="dt" sz="half" idx="10"/>
          </p:nvPr>
        </p:nvSpPr>
        <p:spPr/>
        <p:txBody>
          <a:bodyPr/>
          <a:lstStyle/>
          <a:p>
            <a:fld id="{9A87F96B-2F51-473A-9147-C0E69E90DB74}" type="datetimeFigureOut">
              <a:rPr kumimoji="1" lang="ja-JP" altLang="en-US" smtClean="0"/>
              <a:t>2023/3/6</a:t>
            </a:fld>
            <a:endParaRPr kumimoji="1" lang="ja-JP" altLang="en-US"/>
          </a:p>
        </p:txBody>
      </p:sp>
      <p:sp>
        <p:nvSpPr>
          <p:cNvPr id="5" name="フッター プレースホルダー 4">
            <a:extLst>
              <a:ext uri="{FF2B5EF4-FFF2-40B4-BE49-F238E27FC236}">
                <a16:creationId xmlns:a16="http://schemas.microsoft.com/office/drawing/2014/main" id="{C0D6278D-08B4-4DDC-8607-6415B95BD4D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948BECF-85D6-4340-B6B0-3C93D25A9648}"/>
              </a:ext>
            </a:extLst>
          </p:cNvPr>
          <p:cNvSpPr>
            <a:spLocks noGrp="1"/>
          </p:cNvSpPr>
          <p:nvPr>
            <p:ph type="sldNum" sz="quarter" idx="12"/>
          </p:nvPr>
        </p:nvSpPr>
        <p:spPr/>
        <p:txBody>
          <a:bodyPr/>
          <a:lstStyle/>
          <a:p>
            <a:fld id="{7DB67538-3B56-4E4D-A476-AD2D1FDF492F}" type="slidenum">
              <a:rPr kumimoji="1" lang="ja-JP" altLang="en-US" smtClean="0"/>
              <a:t>‹#›</a:t>
            </a:fld>
            <a:endParaRPr kumimoji="1" lang="ja-JP" altLang="en-US"/>
          </a:p>
        </p:txBody>
      </p:sp>
    </p:spTree>
    <p:extLst>
      <p:ext uri="{BB962C8B-B14F-4D97-AF65-F5344CB8AC3E}">
        <p14:creationId xmlns:p14="http://schemas.microsoft.com/office/powerpoint/2010/main" val="2482405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C8F6ED-BB62-45A8-90F3-4B827039B0A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3D32D81-CE6C-425B-B609-88669CCA487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14B6CAE-4A34-4DFD-8B4C-1180C4BFD301}"/>
              </a:ext>
            </a:extLst>
          </p:cNvPr>
          <p:cNvSpPr>
            <a:spLocks noGrp="1"/>
          </p:cNvSpPr>
          <p:nvPr>
            <p:ph type="dt" sz="half" idx="10"/>
          </p:nvPr>
        </p:nvSpPr>
        <p:spPr/>
        <p:txBody>
          <a:bodyPr/>
          <a:lstStyle/>
          <a:p>
            <a:fld id="{9A87F96B-2F51-473A-9147-C0E69E90DB74}" type="datetimeFigureOut">
              <a:rPr kumimoji="1" lang="ja-JP" altLang="en-US" smtClean="0"/>
              <a:t>2023/3/6</a:t>
            </a:fld>
            <a:endParaRPr kumimoji="1" lang="ja-JP" altLang="en-US"/>
          </a:p>
        </p:txBody>
      </p:sp>
      <p:sp>
        <p:nvSpPr>
          <p:cNvPr id="5" name="フッター プレースホルダー 4">
            <a:extLst>
              <a:ext uri="{FF2B5EF4-FFF2-40B4-BE49-F238E27FC236}">
                <a16:creationId xmlns:a16="http://schemas.microsoft.com/office/drawing/2014/main" id="{AA8AEF2E-23BD-4022-9802-13124D9011A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B3882EB-E2B5-46E4-9658-E114E2BD568C}"/>
              </a:ext>
            </a:extLst>
          </p:cNvPr>
          <p:cNvSpPr>
            <a:spLocks noGrp="1"/>
          </p:cNvSpPr>
          <p:nvPr>
            <p:ph type="sldNum" sz="quarter" idx="12"/>
          </p:nvPr>
        </p:nvSpPr>
        <p:spPr/>
        <p:txBody>
          <a:bodyPr/>
          <a:lstStyle/>
          <a:p>
            <a:fld id="{7DB67538-3B56-4E4D-A476-AD2D1FDF492F}" type="slidenum">
              <a:rPr kumimoji="1" lang="ja-JP" altLang="en-US" smtClean="0"/>
              <a:t>‹#›</a:t>
            </a:fld>
            <a:endParaRPr kumimoji="1" lang="ja-JP" altLang="en-US"/>
          </a:p>
        </p:txBody>
      </p:sp>
    </p:spTree>
    <p:extLst>
      <p:ext uri="{BB962C8B-B14F-4D97-AF65-F5344CB8AC3E}">
        <p14:creationId xmlns:p14="http://schemas.microsoft.com/office/powerpoint/2010/main" val="3056787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841B31-571D-498A-A1BB-3017A60456FF}"/>
              </a:ext>
            </a:extLst>
          </p:cNvPr>
          <p:cNvSpPr>
            <a:spLocks noGrp="1"/>
          </p:cNvSpPr>
          <p:nvPr>
            <p:ph type="title"/>
          </p:nvPr>
        </p:nvSpPr>
        <p:spPr>
          <a:xfrm>
            <a:off x="675878" y="1709739"/>
            <a:ext cx="8543925" cy="2852737"/>
          </a:xfrm>
        </p:spPr>
        <p:txBody>
          <a:bodyPr anchor="b"/>
          <a:lstStyle>
            <a:lvl1pPr>
              <a:defRPr sz="487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780ABDD-306B-41D7-8930-6CCD3A6228C4}"/>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FCDDAA1-37A9-4002-BA00-4D9812A48600}"/>
              </a:ext>
            </a:extLst>
          </p:cNvPr>
          <p:cNvSpPr>
            <a:spLocks noGrp="1"/>
          </p:cNvSpPr>
          <p:nvPr>
            <p:ph type="dt" sz="half" idx="10"/>
          </p:nvPr>
        </p:nvSpPr>
        <p:spPr/>
        <p:txBody>
          <a:bodyPr/>
          <a:lstStyle/>
          <a:p>
            <a:fld id="{9A87F96B-2F51-473A-9147-C0E69E90DB74}" type="datetimeFigureOut">
              <a:rPr kumimoji="1" lang="ja-JP" altLang="en-US" smtClean="0"/>
              <a:t>2023/3/6</a:t>
            </a:fld>
            <a:endParaRPr kumimoji="1" lang="ja-JP" altLang="en-US"/>
          </a:p>
        </p:txBody>
      </p:sp>
      <p:sp>
        <p:nvSpPr>
          <p:cNvPr id="5" name="フッター プレースホルダー 4">
            <a:extLst>
              <a:ext uri="{FF2B5EF4-FFF2-40B4-BE49-F238E27FC236}">
                <a16:creationId xmlns:a16="http://schemas.microsoft.com/office/drawing/2014/main" id="{25017E8F-02B2-4F2D-8D7F-80863DD1A52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B8106EC-F170-4DEE-8379-9F0E24612BFA}"/>
              </a:ext>
            </a:extLst>
          </p:cNvPr>
          <p:cNvSpPr>
            <a:spLocks noGrp="1"/>
          </p:cNvSpPr>
          <p:nvPr>
            <p:ph type="sldNum" sz="quarter" idx="12"/>
          </p:nvPr>
        </p:nvSpPr>
        <p:spPr/>
        <p:txBody>
          <a:bodyPr/>
          <a:lstStyle/>
          <a:p>
            <a:fld id="{7DB67538-3B56-4E4D-A476-AD2D1FDF492F}" type="slidenum">
              <a:rPr kumimoji="1" lang="ja-JP" altLang="en-US" smtClean="0"/>
              <a:t>‹#›</a:t>
            </a:fld>
            <a:endParaRPr kumimoji="1" lang="ja-JP" altLang="en-US"/>
          </a:p>
        </p:txBody>
      </p:sp>
    </p:spTree>
    <p:extLst>
      <p:ext uri="{BB962C8B-B14F-4D97-AF65-F5344CB8AC3E}">
        <p14:creationId xmlns:p14="http://schemas.microsoft.com/office/powerpoint/2010/main" val="1912914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7E5EDC-70CF-49CC-9AE8-0FB12AABE0E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A081A66-EB9C-44F2-9926-6F2FB892E125}"/>
              </a:ext>
            </a:extLst>
          </p:cNvPr>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85D8ADF-E72F-4566-AC2B-B7614C1641A8}"/>
              </a:ext>
            </a:extLst>
          </p:cNvPr>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33A09CD-2945-403D-9091-04E9C726CF71}"/>
              </a:ext>
            </a:extLst>
          </p:cNvPr>
          <p:cNvSpPr>
            <a:spLocks noGrp="1"/>
          </p:cNvSpPr>
          <p:nvPr>
            <p:ph type="dt" sz="half" idx="10"/>
          </p:nvPr>
        </p:nvSpPr>
        <p:spPr/>
        <p:txBody>
          <a:bodyPr/>
          <a:lstStyle/>
          <a:p>
            <a:fld id="{9A87F96B-2F51-473A-9147-C0E69E90DB74}" type="datetimeFigureOut">
              <a:rPr kumimoji="1" lang="ja-JP" altLang="en-US" smtClean="0"/>
              <a:t>2023/3/6</a:t>
            </a:fld>
            <a:endParaRPr kumimoji="1" lang="ja-JP" altLang="en-US"/>
          </a:p>
        </p:txBody>
      </p:sp>
      <p:sp>
        <p:nvSpPr>
          <p:cNvPr id="6" name="フッター プレースホルダー 5">
            <a:extLst>
              <a:ext uri="{FF2B5EF4-FFF2-40B4-BE49-F238E27FC236}">
                <a16:creationId xmlns:a16="http://schemas.microsoft.com/office/drawing/2014/main" id="{083211E4-373F-462C-A05D-E295504A498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A2F10B7-18F5-4826-8099-488A6775B64C}"/>
              </a:ext>
            </a:extLst>
          </p:cNvPr>
          <p:cNvSpPr>
            <a:spLocks noGrp="1"/>
          </p:cNvSpPr>
          <p:nvPr>
            <p:ph type="sldNum" sz="quarter" idx="12"/>
          </p:nvPr>
        </p:nvSpPr>
        <p:spPr/>
        <p:txBody>
          <a:bodyPr/>
          <a:lstStyle/>
          <a:p>
            <a:fld id="{7DB67538-3B56-4E4D-A476-AD2D1FDF492F}" type="slidenum">
              <a:rPr kumimoji="1" lang="ja-JP" altLang="en-US" smtClean="0"/>
              <a:t>‹#›</a:t>
            </a:fld>
            <a:endParaRPr kumimoji="1" lang="ja-JP" altLang="en-US"/>
          </a:p>
        </p:txBody>
      </p:sp>
    </p:spTree>
    <p:extLst>
      <p:ext uri="{BB962C8B-B14F-4D97-AF65-F5344CB8AC3E}">
        <p14:creationId xmlns:p14="http://schemas.microsoft.com/office/powerpoint/2010/main" val="2426784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4DFEDC-3435-43C4-98BA-E6B82E8BDDE2}"/>
              </a:ext>
            </a:extLst>
          </p:cNvPr>
          <p:cNvSpPr>
            <a:spLocks noGrp="1"/>
          </p:cNvSpPr>
          <p:nvPr>
            <p:ph type="title"/>
          </p:nvPr>
        </p:nvSpPr>
        <p:spPr>
          <a:xfrm>
            <a:off x="682328" y="365126"/>
            <a:ext cx="8543925"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83AD15D-569E-4139-9C88-3CC816B694BB}"/>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2291615-EE14-4A64-8DE5-A42A2E8CB98B}"/>
              </a:ext>
            </a:extLst>
          </p:cNvPr>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35B1B12-B045-421E-9C1D-BEDB75D3B11F}"/>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91371DF-D4BC-4C8F-AE62-5C512D1BC3C5}"/>
              </a:ext>
            </a:extLst>
          </p:cNvPr>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8B86116-8AF0-422C-B3FA-C305AB252BE8}"/>
              </a:ext>
            </a:extLst>
          </p:cNvPr>
          <p:cNvSpPr>
            <a:spLocks noGrp="1"/>
          </p:cNvSpPr>
          <p:nvPr>
            <p:ph type="dt" sz="half" idx="10"/>
          </p:nvPr>
        </p:nvSpPr>
        <p:spPr/>
        <p:txBody>
          <a:bodyPr/>
          <a:lstStyle/>
          <a:p>
            <a:fld id="{9A87F96B-2F51-473A-9147-C0E69E90DB74}" type="datetimeFigureOut">
              <a:rPr kumimoji="1" lang="ja-JP" altLang="en-US" smtClean="0"/>
              <a:t>2023/3/6</a:t>
            </a:fld>
            <a:endParaRPr kumimoji="1" lang="ja-JP" altLang="en-US"/>
          </a:p>
        </p:txBody>
      </p:sp>
      <p:sp>
        <p:nvSpPr>
          <p:cNvPr id="8" name="フッター プレースホルダー 7">
            <a:extLst>
              <a:ext uri="{FF2B5EF4-FFF2-40B4-BE49-F238E27FC236}">
                <a16:creationId xmlns:a16="http://schemas.microsoft.com/office/drawing/2014/main" id="{4EA7F74A-E01C-45FB-9DD0-1E9FE48301D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3FC66ED-FD3B-4747-B0BE-8D6D24F79044}"/>
              </a:ext>
            </a:extLst>
          </p:cNvPr>
          <p:cNvSpPr>
            <a:spLocks noGrp="1"/>
          </p:cNvSpPr>
          <p:nvPr>
            <p:ph type="sldNum" sz="quarter" idx="12"/>
          </p:nvPr>
        </p:nvSpPr>
        <p:spPr/>
        <p:txBody>
          <a:bodyPr/>
          <a:lstStyle/>
          <a:p>
            <a:fld id="{7DB67538-3B56-4E4D-A476-AD2D1FDF492F}" type="slidenum">
              <a:rPr kumimoji="1" lang="ja-JP" altLang="en-US" smtClean="0"/>
              <a:t>‹#›</a:t>
            </a:fld>
            <a:endParaRPr kumimoji="1" lang="ja-JP" altLang="en-US"/>
          </a:p>
        </p:txBody>
      </p:sp>
    </p:spTree>
    <p:extLst>
      <p:ext uri="{BB962C8B-B14F-4D97-AF65-F5344CB8AC3E}">
        <p14:creationId xmlns:p14="http://schemas.microsoft.com/office/powerpoint/2010/main" val="3477279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7444B6-CC97-4CDF-BF28-14D6255AA95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25F7914-0D7F-4EA5-951E-0E5D483B97CF}"/>
              </a:ext>
            </a:extLst>
          </p:cNvPr>
          <p:cNvSpPr>
            <a:spLocks noGrp="1"/>
          </p:cNvSpPr>
          <p:nvPr>
            <p:ph type="dt" sz="half" idx="10"/>
          </p:nvPr>
        </p:nvSpPr>
        <p:spPr/>
        <p:txBody>
          <a:bodyPr/>
          <a:lstStyle/>
          <a:p>
            <a:fld id="{9A87F96B-2F51-473A-9147-C0E69E90DB74}" type="datetimeFigureOut">
              <a:rPr kumimoji="1" lang="ja-JP" altLang="en-US" smtClean="0"/>
              <a:t>2023/3/6</a:t>
            </a:fld>
            <a:endParaRPr kumimoji="1" lang="ja-JP" altLang="en-US"/>
          </a:p>
        </p:txBody>
      </p:sp>
      <p:sp>
        <p:nvSpPr>
          <p:cNvPr id="4" name="フッター プレースホルダー 3">
            <a:extLst>
              <a:ext uri="{FF2B5EF4-FFF2-40B4-BE49-F238E27FC236}">
                <a16:creationId xmlns:a16="http://schemas.microsoft.com/office/drawing/2014/main" id="{219B4AC4-1346-466F-8A01-932F42ABF7F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631BE15-6F25-4AD4-B9FD-4F882F08221F}"/>
              </a:ext>
            </a:extLst>
          </p:cNvPr>
          <p:cNvSpPr>
            <a:spLocks noGrp="1"/>
          </p:cNvSpPr>
          <p:nvPr>
            <p:ph type="sldNum" sz="quarter" idx="12"/>
          </p:nvPr>
        </p:nvSpPr>
        <p:spPr/>
        <p:txBody>
          <a:bodyPr/>
          <a:lstStyle/>
          <a:p>
            <a:fld id="{7DB67538-3B56-4E4D-A476-AD2D1FDF492F}" type="slidenum">
              <a:rPr kumimoji="1" lang="ja-JP" altLang="en-US" smtClean="0"/>
              <a:t>‹#›</a:t>
            </a:fld>
            <a:endParaRPr kumimoji="1" lang="ja-JP" altLang="en-US"/>
          </a:p>
        </p:txBody>
      </p:sp>
    </p:spTree>
    <p:extLst>
      <p:ext uri="{BB962C8B-B14F-4D97-AF65-F5344CB8AC3E}">
        <p14:creationId xmlns:p14="http://schemas.microsoft.com/office/powerpoint/2010/main" val="294383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3E3D467-F711-490D-BAE0-D4B5F6A8EC74}"/>
              </a:ext>
            </a:extLst>
          </p:cNvPr>
          <p:cNvSpPr>
            <a:spLocks noGrp="1"/>
          </p:cNvSpPr>
          <p:nvPr>
            <p:ph type="dt" sz="half" idx="10"/>
          </p:nvPr>
        </p:nvSpPr>
        <p:spPr/>
        <p:txBody>
          <a:bodyPr/>
          <a:lstStyle/>
          <a:p>
            <a:fld id="{9A87F96B-2F51-473A-9147-C0E69E90DB74}" type="datetimeFigureOut">
              <a:rPr kumimoji="1" lang="ja-JP" altLang="en-US" smtClean="0"/>
              <a:t>2023/3/6</a:t>
            </a:fld>
            <a:endParaRPr kumimoji="1" lang="ja-JP" altLang="en-US"/>
          </a:p>
        </p:txBody>
      </p:sp>
      <p:sp>
        <p:nvSpPr>
          <p:cNvPr id="3" name="フッター プレースホルダー 2">
            <a:extLst>
              <a:ext uri="{FF2B5EF4-FFF2-40B4-BE49-F238E27FC236}">
                <a16:creationId xmlns:a16="http://schemas.microsoft.com/office/drawing/2014/main" id="{797A66F4-BD9D-45DE-9328-42B71A161CF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D275C87-54AF-4CDC-BDD3-ED24C5756B08}"/>
              </a:ext>
            </a:extLst>
          </p:cNvPr>
          <p:cNvSpPr>
            <a:spLocks noGrp="1"/>
          </p:cNvSpPr>
          <p:nvPr>
            <p:ph type="sldNum" sz="quarter" idx="12"/>
          </p:nvPr>
        </p:nvSpPr>
        <p:spPr/>
        <p:txBody>
          <a:bodyPr/>
          <a:lstStyle/>
          <a:p>
            <a:fld id="{7DB67538-3B56-4E4D-A476-AD2D1FDF492F}" type="slidenum">
              <a:rPr kumimoji="1" lang="ja-JP" altLang="en-US" smtClean="0"/>
              <a:t>‹#›</a:t>
            </a:fld>
            <a:endParaRPr kumimoji="1" lang="ja-JP" altLang="en-US"/>
          </a:p>
        </p:txBody>
      </p:sp>
    </p:spTree>
    <p:extLst>
      <p:ext uri="{BB962C8B-B14F-4D97-AF65-F5344CB8AC3E}">
        <p14:creationId xmlns:p14="http://schemas.microsoft.com/office/powerpoint/2010/main" val="2772617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213E9C-D718-4589-9985-5E1A069131EF}"/>
              </a:ext>
            </a:extLst>
          </p:cNvPr>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9557796-B56C-4B85-B901-0258DBF0A582}"/>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7F8B0D4-DD98-43A2-B265-216855E1C42A}"/>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7738E97-B8D5-445C-A46D-D6E7210DF39F}"/>
              </a:ext>
            </a:extLst>
          </p:cNvPr>
          <p:cNvSpPr>
            <a:spLocks noGrp="1"/>
          </p:cNvSpPr>
          <p:nvPr>
            <p:ph type="dt" sz="half" idx="10"/>
          </p:nvPr>
        </p:nvSpPr>
        <p:spPr/>
        <p:txBody>
          <a:bodyPr/>
          <a:lstStyle/>
          <a:p>
            <a:fld id="{9A87F96B-2F51-473A-9147-C0E69E90DB74}" type="datetimeFigureOut">
              <a:rPr kumimoji="1" lang="ja-JP" altLang="en-US" smtClean="0"/>
              <a:t>2023/3/6</a:t>
            </a:fld>
            <a:endParaRPr kumimoji="1" lang="ja-JP" altLang="en-US"/>
          </a:p>
        </p:txBody>
      </p:sp>
      <p:sp>
        <p:nvSpPr>
          <p:cNvPr id="6" name="フッター プレースホルダー 5">
            <a:extLst>
              <a:ext uri="{FF2B5EF4-FFF2-40B4-BE49-F238E27FC236}">
                <a16:creationId xmlns:a16="http://schemas.microsoft.com/office/drawing/2014/main" id="{F910A11F-C32E-45B8-869B-A6A953C7B5A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B66FE2C-B0B9-4775-8DF8-10A70B2F84CC}"/>
              </a:ext>
            </a:extLst>
          </p:cNvPr>
          <p:cNvSpPr>
            <a:spLocks noGrp="1"/>
          </p:cNvSpPr>
          <p:nvPr>
            <p:ph type="sldNum" sz="quarter" idx="12"/>
          </p:nvPr>
        </p:nvSpPr>
        <p:spPr/>
        <p:txBody>
          <a:bodyPr/>
          <a:lstStyle/>
          <a:p>
            <a:fld id="{7DB67538-3B56-4E4D-A476-AD2D1FDF492F}" type="slidenum">
              <a:rPr kumimoji="1" lang="ja-JP" altLang="en-US" smtClean="0"/>
              <a:t>‹#›</a:t>
            </a:fld>
            <a:endParaRPr kumimoji="1" lang="ja-JP" altLang="en-US"/>
          </a:p>
        </p:txBody>
      </p:sp>
    </p:spTree>
    <p:extLst>
      <p:ext uri="{BB962C8B-B14F-4D97-AF65-F5344CB8AC3E}">
        <p14:creationId xmlns:p14="http://schemas.microsoft.com/office/powerpoint/2010/main" val="2202946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D7E45D-AECE-45B8-8BD2-787A762E7188}"/>
              </a:ext>
            </a:extLst>
          </p:cNvPr>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6F08C81-3324-4EC4-B5DD-576DA5475EEF}"/>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a:extLst>
              <a:ext uri="{FF2B5EF4-FFF2-40B4-BE49-F238E27FC236}">
                <a16:creationId xmlns:a16="http://schemas.microsoft.com/office/drawing/2014/main" id="{0FE53430-FA16-4854-B092-8559D8AE656F}"/>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387F3FD-270D-4268-ADED-218C6DEFB48C}"/>
              </a:ext>
            </a:extLst>
          </p:cNvPr>
          <p:cNvSpPr>
            <a:spLocks noGrp="1"/>
          </p:cNvSpPr>
          <p:nvPr>
            <p:ph type="dt" sz="half" idx="10"/>
          </p:nvPr>
        </p:nvSpPr>
        <p:spPr/>
        <p:txBody>
          <a:bodyPr/>
          <a:lstStyle/>
          <a:p>
            <a:fld id="{9A87F96B-2F51-473A-9147-C0E69E90DB74}" type="datetimeFigureOut">
              <a:rPr kumimoji="1" lang="ja-JP" altLang="en-US" smtClean="0"/>
              <a:t>2023/3/6</a:t>
            </a:fld>
            <a:endParaRPr kumimoji="1" lang="ja-JP" altLang="en-US"/>
          </a:p>
        </p:txBody>
      </p:sp>
      <p:sp>
        <p:nvSpPr>
          <p:cNvPr id="6" name="フッター プレースホルダー 5">
            <a:extLst>
              <a:ext uri="{FF2B5EF4-FFF2-40B4-BE49-F238E27FC236}">
                <a16:creationId xmlns:a16="http://schemas.microsoft.com/office/drawing/2014/main" id="{129E09A9-E5B9-4223-9297-E567A0FE4B5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CC9EB40-CE62-4990-B453-80E3F45C55FC}"/>
              </a:ext>
            </a:extLst>
          </p:cNvPr>
          <p:cNvSpPr>
            <a:spLocks noGrp="1"/>
          </p:cNvSpPr>
          <p:nvPr>
            <p:ph type="sldNum" sz="quarter" idx="12"/>
          </p:nvPr>
        </p:nvSpPr>
        <p:spPr/>
        <p:txBody>
          <a:bodyPr/>
          <a:lstStyle/>
          <a:p>
            <a:fld id="{7DB67538-3B56-4E4D-A476-AD2D1FDF492F}" type="slidenum">
              <a:rPr kumimoji="1" lang="ja-JP" altLang="en-US" smtClean="0"/>
              <a:t>‹#›</a:t>
            </a:fld>
            <a:endParaRPr kumimoji="1" lang="ja-JP" altLang="en-US"/>
          </a:p>
        </p:txBody>
      </p:sp>
    </p:spTree>
    <p:extLst>
      <p:ext uri="{BB962C8B-B14F-4D97-AF65-F5344CB8AC3E}">
        <p14:creationId xmlns:p14="http://schemas.microsoft.com/office/powerpoint/2010/main" val="382059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BF23536-5DA4-49EC-ADD0-62A97FAC870F}"/>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56D54D6-02F1-4D40-950E-B81DEE45895C}"/>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B43F4D-C554-4C5B-87AA-4481E169BE6A}"/>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9A87F96B-2F51-473A-9147-C0E69E90DB74}" type="datetimeFigureOut">
              <a:rPr kumimoji="1" lang="ja-JP" altLang="en-US" smtClean="0"/>
              <a:t>2023/3/6</a:t>
            </a:fld>
            <a:endParaRPr kumimoji="1" lang="ja-JP" altLang="en-US"/>
          </a:p>
        </p:txBody>
      </p:sp>
      <p:sp>
        <p:nvSpPr>
          <p:cNvPr id="5" name="フッター プレースホルダー 4">
            <a:extLst>
              <a:ext uri="{FF2B5EF4-FFF2-40B4-BE49-F238E27FC236}">
                <a16:creationId xmlns:a16="http://schemas.microsoft.com/office/drawing/2014/main" id="{26AEB434-14C8-489C-BE44-88D0DD256F87}"/>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0B24EEA-6F4D-4321-A11B-AE04FF382D36}"/>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7DB67538-3B56-4E4D-A476-AD2D1FDF492F}" type="slidenum">
              <a:rPr kumimoji="1" lang="ja-JP" altLang="en-US" smtClean="0"/>
              <a:t>‹#›</a:t>
            </a:fld>
            <a:endParaRPr kumimoji="1" lang="ja-JP" altLang="en-US"/>
          </a:p>
        </p:txBody>
      </p:sp>
    </p:spTree>
    <p:extLst>
      <p:ext uri="{BB962C8B-B14F-4D97-AF65-F5344CB8AC3E}">
        <p14:creationId xmlns:p14="http://schemas.microsoft.com/office/powerpoint/2010/main" val="1187309278"/>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AFD4B6-D3D7-4722-8CA2-821F89DE514F}"/>
              </a:ext>
            </a:extLst>
          </p:cNvPr>
          <p:cNvSpPr>
            <a:spLocks noGrp="1"/>
          </p:cNvSpPr>
          <p:nvPr>
            <p:ph type="title"/>
          </p:nvPr>
        </p:nvSpPr>
        <p:spPr>
          <a:xfrm>
            <a:off x="4015409" y="6304930"/>
            <a:ext cx="5584859" cy="327784"/>
          </a:xfrm>
        </p:spPr>
        <p:txBody>
          <a:bodyPr>
            <a:noAutofit/>
          </a:bodyPr>
          <a:lstStyle/>
          <a:p>
            <a:pPr algn="r"/>
            <a:r>
              <a:rPr lang="ja-JP" altLang="en-US" sz="1600" b="1" dirty="0"/>
              <a:t>大阪府環境農林水産部みどり推進室みどり企画課</a:t>
            </a:r>
            <a:r>
              <a:rPr lang="en-US" altLang="ja-JP" sz="1600" b="1" dirty="0"/>
              <a:t/>
            </a:r>
            <a:br>
              <a:rPr lang="en-US" altLang="ja-JP" sz="1600" b="1" dirty="0"/>
            </a:br>
            <a:endParaRPr lang="ja-JP" altLang="en-US" sz="1600" dirty="0"/>
          </a:p>
        </p:txBody>
      </p:sp>
      <p:sp>
        <p:nvSpPr>
          <p:cNvPr id="8" name="タイトル 1">
            <a:extLst>
              <a:ext uri="{FF2B5EF4-FFF2-40B4-BE49-F238E27FC236}">
                <a16:creationId xmlns:a16="http://schemas.microsoft.com/office/drawing/2014/main" id="{118DA266-D879-4B61-9E38-4A0113D0EF24}"/>
              </a:ext>
            </a:extLst>
          </p:cNvPr>
          <p:cNvSpPr txBox="1">
            <a:spLocks/>
          </p:cNvSpPr>
          <p:nvPr/>
        </p:nvSpPr>
        <p:spPr>
          <a:xfrm>
            <a:off x="966988" y="2566647"/>
            <a:ext cx="7972023" cy="1323701"/>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b="1" dirty="0"/>
              <a:t>みどりの基金事業の見直しについて</a:t>
            </a:r>
            <a:endParaRPr lang="ja-JP" altLang="en-US" sz="3200" dirty="0"/>
          </a:p>
        </p:txBody>
      </p:sp>
      <p:sp>
        <p:nvSpPr>
          <p:cNvPr id="4" name="タイトル 1">
            <a:extLst>
              <a:ext uri="{FF2B5EF4-FFF2-40B4-BE49-F238E27FC236}">
                <a16:creationId xmlns:a16="http://schemas.microsoft.com/office/drawing/2014/main" id="{3B2BE6AF-14D1-4B2F-88BB-F345A93DEBFB}"/>
              </a:ext>
            </a:extLst>
          </p:cNvPr>
          <p:cNvSpPr txBox="1">
            <a:spLocks/>
          </p:cNvSpPr>
          <p:nvPr/>
        </p:nvSpPr>
        <p:spPr>
          <a:xfrm>
            <a:off x="8666923" y="225286"/>
            <a:ext cx="933346" cy="338009"/>
          </a:xfrm>
          <a:prstGeom prst="rect">
            <a:avLst/>
          </a:prstGeom>
          <a:ln>
            <a:solidFill>
              <a:schemeClr val="tx1"/>
            </a:solidFill>
          </a:ln>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600" b="1" dirty="0">
                <a:latin typeface="+mn-ea"/>
                <a:ea typeface="+mn-ea"/>
              </a:rPr>
              <a:t>資料３</a:t>
            </a:r>
          </a:p>
        </p:txBody>
      </p:sp>
    </p:spTree>
    <p:extLst>
      <p:ext uri="{BB962C8B-B14F-4D97-AF65-F5344CB8AC3E}">
        <p14:creationId xmlns:p14="http://schemas.microsoft.com/office/powerpoint/2010/main" val="302514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srcRect l="-1990" t="4822" r="1990" b="23704"/>
          <a:stretch/>
        </p:blipFill>
        <p:spPr>
          <a:xfrm>
            <a:off x="6967469" y="2025095"/>
            <a:ext cx="1941653" cy="1336292"/>
          </a:xfrm>
          <a:prstGeom prst="rect">
            <a:avLst/>
          </a:prstGeom>
        </p:spPr>
      </p:pic>
      <p:cxnSp>
        <p:nvCxnSpPr>
          <p:cNvPr id="25" name="直線コネクタ 24">
            <a:extLst>
              <a:ext uri="{FF2B5EF4-FFF2-40B4-BE49-F238E27FC236}">
                <a16:creationId xmlns:a16="http://schemas.microsoft.com/office/drawing/2014/main" id="{71B76BC8-8FD6-47AD-88EF-DCA53AED36B0}"/>
              </a:ext>
            </a:extLst>
          </p:cNvPr>
          <p:cNvCxnSpPr>
            <a:cxnSpLocks/>
          </p:cNvCxnSpPr>
          <p:nvPr/>
        </p:nvCxnSpPr>
        <p:spPr>
          <a:xfrm>
            <a:off x="222594" y="434571"/>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字幕 2">
            <a:extLst>
              <a:ext uri="{FF2B5EF4-FFF2-40B4-BE49-F238E27FC236}">
                <a16:creationId xmlns:a16="http://schemas.microsoft.com/office/drawing/2014/main" id="{A5EA3C8D-21FA-4173-B789-DD324EAA64E0}"/>
              </a:ext>
            </a:extLst>
          </p:cNvPr>
          <p:cNvSpPr txBox="1">
            <a:spLocks/>
          </p:cNvSpPr>
          <p:nvPr/>
        </p:nvSpPr>
        <p:spPr>
          <a:xfrm>
            <a:off x="2964286" y="130596"/>
            <a:ext cx="3310161" cy="318805"/>
          </a:xfrm>
          <a:prstGeom prst="rect">
            <a:avLst/>
          </a:prstGeom>
          <a:ln>
            <a:noFill/>
          </a:ln>
        </p:spPr>
        <p:txBody>
          <a:bodyPr vert="horz" lIns="0" tIns="36000" rIns="0" bIns="36000" rtlCol="0" anchor="ctr" anchorCtr="1">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lnSpc>
                <a:spcPct val="100000"/>
              </a:lnSpc>
            </a:pPr>
            <a:r>
              <a:rPr lang="ja-JP" altLang="en-US" sz="1050" dirty="0"/>
              <a:t>：</a:t>
            </a:r>
            <a:r>
              <a:rPr lang="en-US" altLang="ja-JP" sz="1050" dirty="0"/>
              <a:t>(</a:t>
            </a:r>
            <a:r>
              <a:rPr lang="ja-JP" altLang="en-US" sz="1050" dirty="0"/>
              <a:t>１</a:t>
            </a:r>
            <a:r>
              <a:rPr lang="en-US" altLang="ja-JP" sz="1050" dirty="0"/>
              <a:t>)</a:t>
            </a:r>
            <a:r>
              <a:rPr lang="ja-JP" altLang="en-US" sz="1050" dirty="0"/>
              <a:t>申請手続きの負担軽減　書類作成時のサポート</a:t>
            </a:r>
            <a:endParaRPr lang="ja-JP" altLang="en-US" sz="1050" dirty="0">
              <a:solidFill>
                <a:srgbClr val="000000"/>
              </a:solidFill>
              <a:latin typeface="Meiryo UI" panose="020B0604030504040204" pitchFamily="50" charset="-128"/>
              <a:ea typeface="Meiryo UI" panose="020B0604030504040204" pitchFamily="50" charset="-128"/>
            </a:endParaRPr>
          </a:p>
        </p:txBody>
      </p:sp>
      <p:sp>
        <p:nvSpPr>
          <p:cNvPr id="33" name="タイトル 1">
            <a:extLst>
              <a:ext uri="{FF2B5EF4-FFF2-40B4-BE49-F238E27FC236}">
                <a16:creationId xmlns:a16="http://schemas.microsoft.com/office/drawing/2014/main" id="{A8712AE0-45E8-4C93-879F-C2C0D15B3E95}"/>
              </a:ext>
            </a:extLst>
          </p:cNvPr>
          <p:cNvSpPr txBox="1">
            <a:spLocks/>
          </p:cNvSpPr>
          <p:nvPr/>
        </p:nvSpPr>
        <p:spPr>
          <a:xfrm>
            <a:off x="251789" y="95847"/>
            <a:ext cx="5809975"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b="1" dirty="0">
                <a:latin typeface="+mn-ea"/>
                <a:ea typeface="+mn-ea"/>
              </a:rPr>
              <a:t>❷みどりづくり推進事業の見直し　</a:t>
            </a:r>
          </a:p>
        </p:txBody>
      </p:sp>
      <p:sp>
        <p:nvSpPr>
          <p:cNvPr id="30" name="四角形: 角を丸くする 29">
            <a:extLst>
              <a:ext uri="{FF2B5EF4-FFF2-40B4-BE49-F238E27FC236}">
                <a16:creationId xmlns:a16="http://schemas.microsoft.com/office/drawing/2014/main" id="{A318B93C-7977-44DA-A784-81521FB20E96}"/>
              </a:ext>
            </a:extLst>
          </p:cNvPr>
          <p:cNvSpPr/>
          <p:nvPr/>
        </p:nvSpPr>
        <p:spPr>
          <a:xfrm>
            <a:off x="500118" y="1737266"/>
            <a:ext cx="8409005" cy="3425331"/>
          </a:xfrm>
          <a:prstGeom prst="roundRect">
            <a:avLst>
              <a:gd name="adj" fmla="val 11006"/>
            </a:avLst>
          </a:prstGeom>
          <a:noFill/>
          <a:ln>
            <a:noFill/>
          </a:ln>
        </p:spPr>
        <p:style>
          <a:lnRef idx="2">
            <a:schemeClr val="accent6"/>
          </a:lnRef>
          <a:fillRef idx="1">
            <a:schemeClr val="lt1"/>
          </a:fillRef>
          <a:effectRef idx="0">
            <a:schemeClr val="accent6"/>
          </a:effectRef>
          <a:fontRef idx="minor">
            <a:schemeClr val="dk1"/>
          </a:fontRef>
        </p:style>
        <p:txBody>
          <a:bodyPr lIns="0" rIns="0" rtlCol="0" anchor="t" anchorCtr="0"/>
          <a:lstStyle/>
          <a:p>
            <a:r>
              <a:rPr lang="ja-JP" altLang="en-US" sz="1200" dirty="0"/>
              <a:t>　　　　　　　　　　　　　　　　　　　　　　　　　</a:t>
            </a:r>
            <a:endParaRPr lang="en-US" altLang="ja-JP" sz="1400" dirty="0"/>
          </a:p>
        </p:txBody>
      </p:sp>
      <p:sp>
        <p:nvSpPr>
          <p:cNvPr id="42" name="四角形: 角を丸くする 41">
            <a:extLst>
              <a:ext uri="{FF2B5EF4-FFF2-40B4-BE49-F238E27FC236}">
                <a16:creationId xmlns:a16="http://schemas.microsoft.com/office/drawing/2014/main" id="{C4EFA9F9-E60D-48B0-9684-C7B699D7874F}"/>
              </a:ext>
            </a:extLst>
          </p:cNvPr>
          <p:cNvSpPr/>
          <p:nvPr/>
        </p:nvSpPr>
        <p:spPr>
          <a:xfrm>
            <a:off x="568398" y="1821909"/>
            <a:ext cx="8678181" cy="3340688"/>
          </a:xfrm>
          <a:prstGeom prst="roundRect">
            <a:avLst>
              <a:gd name="adj" fmla="val 3342"/>
            </a:avLst>
          </a:prstGeom>
          <a:noFill/>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b="1" dirty="0"/>
          </a:p>
        </p:txBody>
      </p:sp>
      <p:sp>
        <p:nvSpPr>
          <p:cNvPr id="36" name="四角形: 角を丸くする 11">
            <a:extLst>
              <a:ext uri="{FF2B5EF4-FFF2-40B4-BE49-F238E27FC236}">
                <a16:creationId xmlns:a16="http://schemas.microsoft.com/office/drawing/2014/main" id="{2504B598-6B6A-4717-A44B-5DAC63F097FA}"/>
              </a:ext>
            </a:extLst>
          </p:cNvPr>
          <p:cNvSpPr/>
          <p:nvPr/>
        </p:nvSpPr>
        <p:spPr>
          <a:xfrm>
            <a:off x="744343" y="814984"/>
            <a:ext cx="9161657" cy="748748"/>
          </a:xfrm>
          <a:prstGeom prst="roundRect">
            <a:avLst>
              <a:gd name="adj" fmla="val 11006"/>
            </a:avLst>
          </a:prstGeom>
          <a:noFill/>
          <a:ln>
            <a:noFill/>
          </a:ln>
        </p:spPr>
        <p:style>
          <a:lnRef idx="2">
            <a:schemeClr val="accent6"/>
          </a:lnRef>
          <a:fillRef idx="1">
            <a:schemeClr val="lt1"/>
          </a:fillRef>
          <a:effectRef idx="0">
            <a:schemeClr val="accent6"/>
          </a:effectRef>
          <a:fontRef idx="minor">
            <a:schemeClr val="dk1"/>
          </a:fontRef>
        </p:style>
        <p:txBody>
          <a:bodyPr lIns="0" rIns="0" rtlCol="0" anchor="t" anchorCtr="0"/>
          <a:lstStyle/>
          <a:p>
            <a:pPr>
              <a:lnSpc>
                <a:spcPts val="1700"/>
              </a:lnSpc>
            </a:pPr>
            <a:r>
              <a:rPr lang="en-US" altLang="ja-JP" sz="1200" b="1" dirty="0"/>
              <a:t>【</a:t>
            </a:r>
            <a:r>
              <a:rPr lang="ja-JP" altLang="en-US" sz="1200" b="1" dirty="0"/>
              <a:t>見直し案</a:t>
            </a:r>
            <a:r>
              <a:rPr lang="en-US" altLang="ja-JP" sz="1200" b="1" dirty="0"/>
              <a:t>】 </a:t>
            </a:r>
          </a:p>
          <a:p>
            <a:pPr>
              <a:lnSpc>
                <a:spcPts val="1700"/>
              </a:lnSpc>
            </a:pPr>
            <a:r>
              <a:rPr lang="ja-JP" altLang="en-US" sz="1200" b="1" dirty="0"/>
              <a:t>　　　申請手続きの負担軽減化のため、申請書類作成において、</a:t>
            </a:r>
            <a:endParaRPr lang="en-US" altLang="ja-JP" sz="1200" b="1" dirty="0"/>
          </a:p>
          <a:p>
            <a:pPr>
              <a:lnSpc>
                <a:spcPts val="1700"/>
              </a:lnSpc>
            </a:pPr>
            <a:r>
              <a:rPr lang="ja-JP" altLang="en-US" sz="1200" b="1" dirty="0"/>
              <a:t>　　　　</a:t>
            </a:r>
            <a:r>
              <a:rPr lang="ja-JP" altLang="en-US" sz="1200" b="1" u="sng" dirty="0"/>
              <a:t>「申請様式のチェック項目化」や「チェックリスト」等の作成、個別サポートを行い、負担の軽減化を図る。</a:t>
            </a:r>
            <a:endParaRPr lang="en-US" altLang="ja-JP" sz="1200" b="1" u="sng" dirty="0"/>
          </a:p>
        </p:txBody>
      </p:sp>
      <p:sp>
        <p:nvSpPr>
          <p:cNvPr id="45" name="テキスト ボックス 44">
            <a:extLst>
              <a:ext uri="{FF2B5EF4-FFF2-40B4-BE49-F238E27FC236}">
                <a16:creationId xmlns:a16="http://schemas.microsoft.com/office/drawing/2014/main" id="{681D8555-9107-4841-8817-D1DE8D2BF218}"/>
              </a:ext>
            </a:extLst>
          </p:cNvPr>
          <p:cNvSpPr txBox="1"/>
          <p:nvPr/>
        </p:nvSpPr>
        <p:spPr>
          <a:xfrm>
            <a:off x="697300" y="3260522"/>
            <a:ext cx="8653482" cy="592470"/>
          </a:xfrm>
          <a:prstGeom prst="rect">
            <a:avLst/>
          </a:prstGeom>
          <a:noFill/>
        </p:spPr>
        <p:txBody>
          <a:bodyPr wrap="square" rtlCol="0">
            <a:spAutoFit/>
          </a:bodyPr>
          <a:lstStyle/>
          <a:p>
            <a:pPr>
              <a:lnSpc>
                <a:spcPts val="1300"/>
              </a:lnSpc>
            </a:pPr>
            <a:r>
              <a:rPr lang="ja-JP" altLang="en-US" sz="1100" dirty="0">
                <a:latin typeface="+mn-ea"/>
              </a:rPr>
              <a:t>　・提出書類のリストや各書類の留意点をまとめたチェックリストを作成し、</a:t>
            </a:r>
            <a:endParaRPr lang="en-US" altLang="ja-JP" sz="1100" dirty="0">
              <a:latin typeface="+mn-ea"/>
            </a:endParaRPr>
          </a:p>
          <a:p>
            <a:pPr>
              <a:lnSpc>
                <a:spcPts val="1300"/>
              </a:lnSpc>
            </a:pPr>
            <a:r>
              <a:rPr lang="ja-JP" altLang="en-US" sz="1100" dirty="0">
                <a:latin typeface="+mn-ea"/>
              </a:rPr>
              <a:t>　　書類の不足や記載漏れ、不備が無いかを分かりやすく確認できるようにする。</a:t>
            </a:r>
          </a:p>
          <a:p>
            <a:pPr>
              <a:lnSpc>
                <a:spcPts val="1300"/>
              </a:lnSpc>
            </a:pPr>
            <a:endParaRPr lang="ja-JP" altLang="en-US" sz="1100" dirty="0">
              <a:latin typeface="+mn-ea"/>
            </a:endParaRPr>
          </a:p>
        </p:txBody>
      </p:sp>
      <p:sp>
        <p:nvSpPr>
          <p:cNvPr id="56" name="テキスト ボックス 55">
            <a:extLst>
              <a:ext uri="{FF2B5EF4-FFF2-40B4-BE49-F238E27FC236}">
                <a16:creationId xmlns:a16="http://schemas.microsoft.com/office/drawing/2014/main" id="{F3A17EF0-FBE8-4BA5-84EA-95A2EFD2575E}"/>
              </a:ext>
            </a:extLst>
          </p:cNvPr>
          <p:cNvSpPr txBox="1"/>
          <p:nvPr/>
        </p:nvSpPr>
        <p:spPr>
          <a:xfrm>
            <a:off x="6967470" y="1925531"/>
            <a:ext cx="2178738" cy="153888"/>
          </a:xfrm>
          <a:prstGeom prst="rect">
            <a:avLst/>
          </a:prstGeom>
          <a:solidFill>
            <a:schemeClr val="bg1">
              <a:lumMod val="75000"/>
            </a:schemeClr>
          </a:solidFill>
        </p:spPr>
        <p:txBody>
          <a:bodyPr wrap="square" lIns="0" tIns="0" rIns="0" bIns="0" rtlCol="0">
            <a:spAutoFit/>
          </a:bodyPr>
          <a:lstStyle/>
          <a:p>
            <a:pPr algn="ctr"/>
            <a:r>
              <a:rPr lang="ja-JP" altLang="en-US" sz="1000" dirty="0">
                <a:latin typeface="Meiryo UI" panose="020B0604030504040204" pitchFamily="50" charset="-128"/>
                <a:ea typeface="Meiryo UI" panose="020B0604030504040204" pitchFamily="50" charset="-128"/>
              </a:rPr>
              <a:t>参考事例：</a:t>
            </a:r>
            <a:r>
              <a:rPr kumimoji="1" lang="ja-JP" altLang="en-US" sz="1000" dirty="0">
                <a:latin typeface="Meiryo UI" panose="020B0604030504040204" pitchFamily="50" charset="-128"/>
                <a:ea typeface="Meiryo UI" panose="020B0604030504040204" pitchFamily="50" charset="-128"/>
              </a:rPr>
              <a:t>東京都「緑化基金助成金」</a:t>
            </a:r>
          </a:p>
        </p:txBody>
      </p:sp>
      <p:sp>
        <p:nvSpPr>
          <p:cNvPr id="19" name="テキスト ボックス 18">
            <a:extLst>
              <a:ext uri="{FF2B5EF4-FFF2-40B4-BE49-F238E27FC236}">
                <a16:creationId xmlns:a16="http://schemas.microsoft.com/office/drawing/2014/main" id="{C5E94A2E-AC5C-4A9F-A029-5673AD8954BC}"/>
              </a:ext>
            </a:extLst>
          </p:cNvPr>
          <p:cNvSpPr txBox="1"/>
          <p:nvPr/>
        </p:nvSpPr>
        <p:spPr>
          <a:xfrm>
            <a:off x="9537700" y="6583899"/>
            <a:ext cx="361958" cy="276999"/>
          </a:xfrm>
          <a:prstGeom prst="rect">
            <a:avLst/>
          </a:prstGeom>
          <a:noFill/>
        </p:spPr>
        <p:txBody>
          <a:bodyPr wrap="square" rtlCol="0">
            <a:spAutoFit/>
          </a:bodyPr>
          <a:lstStyle/>
          <a:p>
            <a:r>
              <a:rPr lang="en-US" altLang="ja-JP" sz="1200" dirty="0"/>
              <a:t>9</a:t>
            </a:r>
            <a:endParaRPr kumimoji="1" lang="ja-JP" altLang="en-US" sz="1200" dirty="0"/>
          </a:p>
        </p:txBody>
      </p:sp>
      <p:pic>
        <p:nvPicPr>
          <p:cNvPr id="7" name="図 6">
            <a:extLst>
              <a:ext uri="{FF2B5EF4-FFF2-40B4-BE49-F238E27FC236}">
                <a16:creationId xmlns:a16="http://schemas.microsoft.com/office/drawing/2014/main" id="{58D02998-8E11-4D3A-9BFE-182B9B1CF4BF}"/>
              </a:ext>
            </a:extLst>
          </p:cNvPr>
          <p:cNvPicPr>
            <a:picLocks noChangeAspect="1"/>
          </p:cNvPicPr>
          <p:nvPr/>
        </p:nvPicPr>
        <p:blipFill rotWithShape="1">
          <a:blip r:embed="rId3"/>
          <a:srcRect b="49552"/>
          <a:stretch/>
        </p:blipFill>
        <p:spPr>
          <a:xfrm>
            <a:off x="6967469" y="3615499"/>
            <a:ext cx="1941653" cy="1378980"/>
          </a:xfrm>
          <a:prstGeom prst="rect">
            <a:avLst/>
          </a:prstGeom>
        </p:spPr>
      </p:pic>
      <p:sp>
        <p:nvSpPr>
          <p:cNvPr id="48" name="テキスト ボックス 47">
            <a:extLst>
              <a:ext uri="{FF2B5EF4-FFF2-40B4-BE49-F238E27FC236}">
                <a16:creationId xmlns:a16="http://schemas.microsoft.com/office/drawing/2014/main" id="{F3A17EF0-FBE8-4BA5-84EA-95A2EFD2575E}"/>
              </a:ext>
            </a:extLst>
          </p:cNvPr>
          <p:cNvSpPr txBox="1"/>
          <p:nvPr/>
        </p:nvSpPr>
        <p:spPr>
          <a:xfrm>
            <a:off x="6877320" y="3561252"/>
            <a:ext cx="2320404" cy="153888"/>
          </a:xfrm>
          <a:prstGeom prst="rect">
            <a:avLst/>
          </a:prstGeom>
          <a:solidFill>
            <a:schemeClr val="bg1">
              <a:lumMod val="75000"/>
            </a:schemeClr>
          </a:solidFill>
        </p:spPr>
        <p:txBody>
          <a:bodyPr wrap="square" lIns="0" tIns="0" rIns="0" bIns="0" rtlCol="0">
            <a:spAutoFit/>
          </a:bodyPr>
          <a:lstStyle/>
          <a:p>
            <a:pPr algn="ctr"/>
            <a:r>
              <a:rPr lang="ja-JP" altLang="en-US" sz="1000" dirty="0">
                <a:latin typeface="Meiryo UI" panose="020B0604030504040204" pitchFamily="50" charset="-128"/>
                <a:ea typeface="Meiryo UI" panose="020B0604030504040204" pitchFamily="50" charset="-128"/>
              </a:rPr>
              <a:t>参考事例：兵庫県「県民まちなみ緑化事業」</a:t>
            </a:r>
            <a:endParaRPr lang="en-US" altLang="ja-JP" sz="10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4CE8084E-812A-4EDF-B502-43AD5DC244A2}"/>
              </a:ext>
            </a:extLst>
          </p:cNvPr>
          <p:cNvSpPr txBox="1"/>
          <p:nvPr/>
        </p:nvSpPr>
        <p:spPr>
          <a:xfrm>
            <a:off x="805483" y="2250201"/>
            <a:ext cx="6670013" cy="592470"/>
          </a:xfrm>
          <a:prstGeom prst="rect">
            <a:avLst/>
          </a:prstGeom>
          <a:noFill/>
        </p:spPr>
        <p:txBody>
          <a:bodyPr wrap="square" rtlCol="0">
            <a:spAutoFit/>
          </a:bodyPr>
          <a:lstStyle/>
          <a:p>
            <a:pPr>
              <a:lnSpc>
                <a:spcPts val="1300"/>
              </a:lnSpc>
            </a:pPr>
            <a:r>
              <a:rPr lang="ja-JP" altLang="en-US" sz="1100" dirty="0">
                <a:latin typeface="+mn-ea"/>
              </a:rPr>
              <a:t>・選択可能な箇所においてチェック項目化を図り、記入負担の軽減や必要事項の記入漏れを防ぐ。</a:t>
            </a:r>
            <a:endParaRPr lang="en-US" altLang="ja-JP" sz="1100" dirty="0">
              <a:latin typeface="+mn-ea"/>
            </a:endParaRPr>
          </a:p>
          <a:p>
            <a:pPr>
              <a:lnSpc>
                <a:spcPts val="1300"/>
              </a:lnSpc>
            </a:pPr>
            <a:endParaRPr lang="en-US" altLang="ja-JP" sz="1100" dirty="0">
              <a:latin typeface="+mn-ea"/>
            </a:endParaRPr>
          </a:p>
          <a:p>
            <a:pPr>
              <a:lnSpc>
                <a:spcPts val="1300"/>
              </a:lnSpc>
            </a:pPr>
            <a:r>
              <a:rPr lang="ja-JP" altLang="en-US" sz="1100" dirty="0">
                <a:latin typeface="+mn-ea"/>
              </a:rPr>
              <a:t>・自由記入部分に記載例を示すことで、記入に不慣れな申請者のイメージを湧きやすくする。</a:t>
            </a:r>
            <a:endParaRPr lang="en-US" altLang="ja-JP" sz="1100" dirty="0">
              <a:latin typeface="+mn-ea"/>
            </a:endParaRPr>
          </a:p>
        </p:txBody>
      </p:sp>
      <p:sp>
        <p:nvSpPr>
          <p:cNvPr id="23" name="テキスト ボックス 22">
            <a:extLst>
              <a:ext uri="{FF2B5EF4-FFF2-40B4-BE49-F238E27FC236}">
                <a16:creationId xmlns:a16="http://schemas.microsoft.com/office/drawing/2014/main" id="{30CFCB88-AADD-48BA-B3EE-9662FA21EF06}"/>
              </a:ext>
            </a:extLst>
          </p:cNvPr>
          <p:cNvSpPr txBox="1"/>
          <p:nvPr/>
        </p:nvSpPr>
        <p:spPr>
          <a:xfrm>
            <a:off x="805483" y="3069563"/>
            <a:ext cx="3274495" cy="184666"/>
          </a:xfrm>
          <a:prstGeom prst="rect">
            <a:avLst/>
          </a:prstGeom>
          <a:noFill/>
          <a:ln>
            <a:noFill/>
          </a:ln>
        </p:spPr>
        <p:txBody>
          <a:bodyPr wrap="square" lIns="36000" tIns="0" rIns="36000" bIns="0" rtlCol="0">
            <a:spAutoFit/>
          </a:bodyPr>
          <a:lstStyle/>
          <a:p>
            <a:r>
              <a:rPr lang="ja-JP" altLang="en-US" sz="1200" dirty="0">
                <a:latin typeface="+mn-ea"/>
              </a:rPr>
              <a:t>②</a:t>
            </a:r>
            <a:r>
              <a:rPr kumimoji="1" lang="ja-JP" altLang="en-US" sz="1200" dirty="0">
                <a:latin typeface="+mn-ea"/>
              </a:rPr>
              <a:t>提出</a:t>
            </a:r>
            <a:r>
              <a:rPr lang="ja-JP" altLang="en-US" sz="1200" dirty="0">
                <a:latin typeface="+mn-ea"/>
              </a:rPr>
              <a:t>書類のチェックリストの作成</a:t>
            </a:r>
            <a:endParaRPr kumimoji="1" lang="ja-JP" altLang="en-US" sz="1200" dirty="0">
              <a:latin typeface="+mn-ea"/>
            </a:endParaRPr>
          </a:p>
        </p:txBody>
      </p:sp>
      <p:sp>
        <p:nvSpPr>
          <p:cNvPr id="28" name="テキスト ボックス 27">
            <a:extLst>
              <a:ext uri="{FF2B5EF4-FFF2-40B4-BE49-F238E27FC236}">
                <a16:creationId xmlns:a16="http://schemas.microsoft.com/office/drawing/2014/main" id="{80F433B5-D296-4674-B2DE-ECD7DC3DDC9F}"/>
              </a:ext>
            </a:extLst>
          </p:cNvPr>
          <p:cNvSpPr txBox="1"/>
          <p:nvPr/>
        </p:nvSpPr>
        <p:spPr>
          <a:xfrm>
            <a:off x="526815" y="2050945"/>
            <a:ext cx="3831829" cy="184666"/>
          </a:xfrm>
          <a:prstGeom prst="rect">
            <a:avLst/>
          </a:prstGeom>
          <a:noFill/>
          <a:ln>
            <a:noFill/>
          </a:ln>
        </p:spPr>
        <p:txBody>
          <a:bodyPr wrap="square" lIns="0" tIns="0" rIns="0" bIns="0" rtlCol="0">
            <a:spAutoFit/>
          </a:bodyPr>
          <a:lstStyle/>
          <a:p>
            <a:pPr algn="ctr"/>
            <a:r>
              <a:rPr lang="ja-JP" altLang="en-US" sz="1200" dirty="0">
                <a:latin typeface="+mn-ea"/>
              </a:rPr>
              <a:t>①申請様式のチェック項目化及び記載例の表示</a:t>
            </a:r>
            <a:endParaRPr kumimoji="1" lang="ja-JP" altLang="en-US" sz="1200" dirty="0">
              <a:latin typeface="+mn-ea"/>
            </a:endParaRPr>
          </a:p>
        </p:txBody>
      </p:sp>
      <p:sp>
        <p:nvSpPr>
          <p:cNvPr id="32" name="テキスト ボックス 31">
            <a:extLst>
              <a:ext uri="{FF2B5EF4-FFF2-40B4-BE49-F238E27FC236}">
                <a16:creationId xmlns:a16="http://schemas.microsoft.com/office/drawing/2014/main" id="{10ACD0D5-79A1-4934-BF2B-FF2F92021B02}"/>
              </a:ext>
            </a:extLst>
          </p:cNvPr>
          <p:cNvSpPr txBox="1"/>
          <p:nvPr/>
        </p:nvSpPr>
        <p:spPr>
          <a:xfrm>
            <a:off x="812206" y="3954316"/>
            <a:ext cx="2303080" cy="184666"/>
          </a:xfrm>
          <a:prstGeom prst="rect">
            <a:avLst/>
          </a:prstGeom>
          <a:noFill/>
          <a:ln>
            <a:noFill/>
          </a:ln>
        </p:spPr>
        <p:txBody>
          <a:bodyPr wrap="square" lIns="36000" tIns="0" rIns="36000" bIns="0" rtlCol="0">
            <a:spAutoFit/>
          </a:bodyPr>
          <a:lstStyle/>
          <a:p>
            <a:r>
              <a:rPr lang="ja-JP" altLang="en-US" sz="1200" dirty="0">
                <a:latin typeface="+mn-ea"/>
              </a:rPr>
              <a:t>③</a:t>
            </a:r>
            <a:r>
              <a:rPr kumimoji="1" lang="ja-JP" altLang="en-US" sz="1200" dirty="0">
                <a:latin typeface="+mn-ea"/>
              </a:rPr>
              <a:t>計画書作成時の個別サポート</a:t>
            </a:r>
          </a:p>
        </p:txBody>
      </p:sp>
      <p:sp>
        <p:nvSpPr>
          <p:cNvPr id="34" name="テキスト ボックス 33">
            <a:extLst>
              <a:ext uri="{FF2B5EF4-FFF2-40B4-BE49-F238E27FC236}">
                <a16:creationId xmlns:a16="http://schemas.microsoft.com/office/drawing/2014/main" id="{31FF5D4E-A439-4AC5-8E78-7F906B226AC8}"/>
              </a:ext>
            </a:extLst>
          </p:cNvPr>
          <p:cNvSpPr txBox="1"/>
          <p:nvPr/>
        </p:nvSpPr>
        <p:spPr>
          <a:xfrm>
            <a:off x="661377" y="4462187"/>
            <a:ext cx="8653482" cy="260712"/>
          </a:xfrm>
          <a:prstGeom prst="rect">
            <a:avLst/>
          </a:prstGeom>
          <a:noFill/>
        </p:spPr>
        <p:txBody>
          <a:bodyPr wrap="square" rtlCol="0">
            <a:spAutoFit/>
          </a:bodyPr>
          <a:lstStyle/>
          <a:p>
            <a:pPr>
              <a:lnSpc>
                <a:spcPts val="1300"/>
              </a:lnSpc>
            </a:pPr>
            <a:r>
              <a:rPr lang="ja-JP" altLang="en-US" sz="1100" dirty="0">
                <a:latin typeface="+mn-ea"/>
              </a:rPr>
              <a:t>　・現地に出向き、緑化活動内容を始め申請書類作成等のサポートを実施。</a:t>
            </a:r>
          </a:p>
        </p:txBody>
      </p:sp>
      <p:sp>
        <p:nvSpPr>
          <p:cNvPr id="37" name="テキスト ボックス 36">
            <a:extLst>
              <a:ext uri="{FF2B5EF4-FFF2-40B4-BE49-F238E27FC236}">
                <a16:creationId xmlns:a16="http://schemas.microsoft.com/office/drawing/2014/main" id="{69C6881D-0C0A-4DA8-B7F9-0446AC18FEAB}"/>
              </a:ext>
            </a:extLst>
          </p:cNvPr>
          <p:cNvSpPr txBox="1"/>
          <p:nvPr/>
        </p:nvSpPr>
        <p:spPr>
          <a:xfrm>
            <a:off x="697300" y="1737956"/>
            <a:ext cx="892794" cy="169277"/>
          </a:xfrm>
          <a:prstGeom prst="rect">
            <a:avLst/>
          </a:prstGeom>
          <a:solidFill>
            <a:schemeClr val="bg1">
              <a:lumMod val="75000"/>
            </a:schemeClr>
          </a:solidFill>
        </p:spPr>
        <p:txBody>
          <a:bodyPr wrap="square" lIns="0" tIns="0" rIns="0" bIns="0" rtlCol="0">
            <a:spAutoFit/>
          </a:bodyPr>
          <a:lstStyle/>
          <a:p>
            <a:pPr algn="ctr"/>
            <a:r>
              <a:rPr lang="ja-JP" altLang="en-US" sz="1100" dirty="0">
                <a:latin typeface="Meiryo UI" panose="020B0604030504040204" pitchFamily="50" charset="-128"/>
                <a:ea typeface="Meiryo UI" panose="020B0604030504040204" pitchFamily="50" charset="-128"/>
              </a:rPr>
              <a:t>見直しイメージ</a:t>
            </a:r>
            <a:endParaRPr kumimoji="1" lang="en-US" altLang="ja-JP" sz="11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704784C4-CE1D-49A8-9E93-0B9C052E1BFC}"/>
              </a:ext>
            </a:extLst>
          </p:cNvPr>
          <p:cNvSpPr txBox="1"/>
          <p:nvPr/>
        </p:nvSpPr>
        <p:spPr>
          <a:xfrm>
            <a:off x="525876" y="630548"/>
            <a:ext cx="2500262" cy="184666"/>
          </a:xfrm>
          <a:prstGeom prst="rect">
            <a:avLst/>
          </a:prstGeom>
          <a:noFill/>
          <a:ln>
            <a:noFill/>
          </a:ln>
        </p:spPr>
        <p:txBody>
          <a:bodyPr wrap="square" lIns="0" tIns="0" rIns="0" bIns="0" rtlCol="0">
            <a:spAutoFit/>
          </a:bodyPr>
          <a:lstStyle/>
          <a:p>
            <a:pPr algn="ctr"/>
            <a:r>
              <a:rPr lang="ja-JP" altLang="en-US" sz="1200" dirty="0">
                <a:latin typeface="+mn-ea"/>
              </a:rPr>
              <a:t>▶申請書類作成時のサポートの検討</a:t>
            </a:r>
            <a:endParaRPr kumimoji="1" lang="ja-JP" altLang="en-US" sz="1200" dirty="0">
              <a:latin typeface="+mn-ea"/>
            </a:endParaRPr>
          </a:p>
        </p:txBody>
      </p:sp>
      <p:sp>
        <p:nvSpPr>
          <p:cNvPr id="24" name="テキスト ボックス 23">
            <a:extLst>
              <a:ext uri="{FF2B5EF4-FFF2-40B4-BE49-F238E27FC236}">
                <a16:creationId xmlns:a16="http://schemas.microsoft.com/office/drawing/2014/main" id="{31FF5D4E-A439-4AC5-8E78-7F906B226AC8}"/>
              </a:ext>
            </a:extLst>
          </p:cNvPr>
          <p:cNvSpPr txBox="1"/>
          <p:nvPr/>
        </p:nvSpPr>
        <p:spPr>
          <a:xfrm>
            <a:off x="672601" y="4178333"/>
            <a:ext cx="8653482" cy="260712"/>
          </a:xfrm>
          <a:prstGeom prst="rect">
            <a:avLst/>
          </a:prstGeom>
          <a:noFill/>
        </p:spPr>
        <p:txBody>
          <a:bodyPr wrap="square" rtlCol="0">
            <a:spAutoFit/>
          </a:bodyPr>
          <a:lstStyle/>
          <a:p>
            <a:pPr>
              <a:lnSpc>
                <a:spcPts val="1300"/>
              </a:lnSpc>
            </a:pPr>
            <a:r>
              <a:rPr lang="ja-JP" altLang="en-US" sz="1100" dirty="0">
                <a:latin typeface="+mn-ea"/>
              </a:rPr>
              <a:t>　・所管事務所との連携により、迅速かつ丁寧なサポート体制を整備。</a:t>
            </a:r>
          </a:p>
        </p:txBody>
      </p:sp>
    </p:spTree>
    <p:extLst>
      <p:ext uri="{BB962C8B-B14F-4D97-AF65-F5344CB8AC3E}">
        <p14:creationId xmlns:p14="http://schemas.microsoft.com/office/powerpoint/2010/main" val="579509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79C1116E-9FCA-4F61-8721-FD5E20F145D7}"/>
              </a:ext>
            </a:extLst>
          </p:cNvPr>
          <p:cNvSpPr/>
          <p:nvPr/>
        </p:nvSpPr>
        <p:spPr>
          <a:xfrm>
            <a:off x="5440389" y="1616496"/>
            <a:ext cx="3813915" cy="2215566"/>
          </a:xfrm>
          <a:prstGeom prst="roundRect">
            <a:avLst>
              <a:gd name="adj" fmla="val 7443"/>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a:extLst>
              <a:ext uri="{FF2B5EF4-FFF2-40B4-BE49-F238E27FC236}">
                <a16:creationId xmlns:a16="http://schemas.microsoft.com/office/drawing/2014/main" id="{161F1454-F9AC-4B1F-A41B-11430370078F}"/>
              </a:ext>
            </a:extLst>
          </p:cNvPr>
          <p:cNvSpPr txBox="1">
            <a:spLocks/>
          </p:cNvSpPr>
          <p:nvPr/>
        </p:nvSpPr>
        <p:spPr>
          <a:xfrm>
            <a:off x="229702" y="95847"/>
            <a:ext cx="4253948"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b="1" dirty="0">
                <a:latin typeface="+mn-ea"/>
                <a:ea typeface="+mn-ea"/>
              </a:rPr>
              <a:t>❶❷事業共通での見直し</a:t>
            </a:r>
          </a:p>
        </p:txBody>
      </p:sp>
      <p:cxnSp>
        <p:nvCxnSpPr>
          <p:cNvPr id="25" name="直線コネクタ 24">
            <a:extLst>
              <a:ext uri="{FF2B5EF4-FFF2-40B4-BE49-F238E27FC236}">
                <a16:creationId xmlns:a16="http://schemas.microsoft.com/office/drawing/2014/main" id="{71B76BC8-8FD6-47AD-88EF-DCA53AED36B0}"/>
              </a:ext>
            </a:extLst>
          </p:cNvPr>
          <p:cNvCxnSpPr>
            <a:cxnSpLocks/>
          </p:cNvCxnSpPr>
          <p:nvPr/>
        </p:nvCxnSpPr>
        <p:spPr>
          <a:xfrm>
            <a:off x="222594" y="407321"/>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2504B598-6B6A-4717-A44B-5DAC63F097FA}"/>
              </a:ext>
            </a:extLst>
          </p:cNvPr>
          <p:cNvSpPr/>
          <p:nvPr/>
        </p:nvSpPr>
        <p:spPr>
          <a:xfrm>
            <a:off x="251690" y="828330"/>
            <a:ext cx="9050030" cy="899432"/>
          </a:xfrm>
          <a:prstGeom prst="roundRect">
            <a:avLst>
              <a:gd name="adj" fmla="val 11006"/>
            </a:avLst>
          </a:prstGeom>
          <a:noFill/>
          <a:ln>
            <a:noFill/>
          </a:ln>
        </p:spPr>
        <p:style>
          <a:lnRef idx="2">
            <a:schemeClr val="accent6"/>
          </a:lnRef>
          <a:fillRef idx="1">
            <a:schemeClr val="lt1"/>
          </a:fillRef>
          <a:effectRef idx="0">
            <a:schemeClr val="accent6"/>
          </a:effectRef>
          <a:fontRef idx="minor">
            <a:schemeClr val="dk1"/>
          </a:fontRef>
        </p:style>
        <p:txBody>
          <a:bodyPr lIns="0" rIns="0" rtlCol="0" anchor="t" anchorCtr="0"/>
          <a:lstStyle/>
          <a:p>
            <a:pPr>
              <a:lnSpc>
                <a:spcPts val="1700"/>
              </a:lnSpc>
            </a:pPr>
            <a:r>
              <a:rPr lang="ja-JP" altLang="en-US" sz="1200" b="1" dirty="0"/>
              <a:t>　　</a:t>
            </a:r>
            <a:r>
              <a:rPr lang="en-US" altLang="ja-JP" sz="1200" b="1" dirty="0"/>
              <a:t>【</a:t>
            </a:r>
            <a:r>
              <a:rPr lang="ja-JP" altLang="en-US" sz="1200" b="1" dirty="0"/>
              <a:t>見直し案①</a:t>
            </a:r>
            <a:r>
              <a:rPr lang="en-US" altLang="ja-JP" sz="1200" b="1" dirty="0"/>
              <a:t>】</a:t>
            </a:r>
          </a:p>
          <a:p>
            <a:pPr>
              <a:lnSpc>
                <a:spcPts val="1700"/>
              </a:lnSpc>
            </a:pPr>
            <a:r>
              <a:rPr lang="ja-JP" altLang="en-US" sz="1200" b="1" dirty="0"/>
              <a:t>　　 　</a:t>
            </a:r>
            <a:r>
              <a:rPr lang="ja-JP" altLang="en-US" sz="1200" b="1" dirty="0" smtClean="0"/>
              <a:t> </a:t>
            </a:r>
            <a:r>
              <a:rPr lang="ja-JP" altLang="en-US" sz="1200" b="1" dirty="0"/>
              <a:t>　</a:t>
            </a:r>
            <a:r>
              <a:rPr lang="en-US" altLang="ja-JP" sz="1200" b="1" u="sng" dirty="0"/>
              <a:t>『</a:t>
            </a:r>
            <a:r>
              <a:rPr lang="ja-JP" altLang="en-US" sz="1200" b="1" u="sng" dirty="0"/>
              <a:t>植え方</a:t>
            </a:r>
            <a:r>
              <a:rPr lang="en-US" altLang="ja-JP" sz="1200" b="1" u="sng" dirty="0"/>
              <a:t>』</a:t>
            </a:r>
            <a:r>
              <a:rPr lang="ja-JP" altLang="en-US" sz="1200" b="1" u="sng" dirty="0"/>
              <a:t>や</a:t>
            </a:r>
            <a:r>
              <a:rPr lang="en-US" altLang="ja-JP" sz="1200" b="1" u="sng" dirty="0"/>
              <a:t>『</a:t>
            </a:r>
            <a:r>
              <a:rPr lang="ja-JP" altLang="en-US" sz="1200" b="1" u="sng" dirty="0"/>
              <a:t>育て方</a:t>
            </a:r>
            <a:r>
              <a:rPr lang="en-US" altLang="ja-JP" sz="1200" b="1" u="sng" dirty="0"/>
              <a:t>』</a:t>
            </a:r>
            <a:r>
              <a:rPr lang="ja-JP" altLang="en-US" sz="1200" b="1" u="sng" dirty="0"/>
              <a:t>のリーフレットを作成し、事業</a:t>
            </a:r>
            <a:r>
              <a:rPr lang="en-US" altLang="ja-JP" sz="1200" b="1" u="sng" dirty="0"/>
              <a:t>HP</a:t>
            </a:r>
            <a:r>
              <a:rPr lang="ja-JP" altLang="en-US" sz="1200" b="1" u="sng" dirty="0"/>
              <a:t>への掲載や緑化樹の提供時に併せた配付を行う。</a:t>
            </a:r>
            <a:endParaRPr lang="en-US" altLang="ja-JP" sz="1200" b="1" u="sng" dirty="0"/>
          </a:p>
        </p:txBody>
      </p:sp>
      <p:sp>
        <p:nvSpPr>
          <p:cNvPr id="28" name="四角形: 角を丸くする 27">
            <a:extLst>
              <a:ext uri="{FF2B5EF4-FFF2-40B4-BE49-F238E27FC236}">
                <a16:creationId xmlns:a16="http://schemas.microsoft.com/office/drawing/2014/main" id="{48946772-B677-41D9-9B56-F03F096C3601}"/>
              </a:ext>
            </a:extLst>
          </p:cNvPr>
          <p:cNvSpPr/>
          <p:nvPr/>
        </p:nvSpPr>
        <p:spPr>
          <a:xfrm>
            <a:off x="749872" y="1556697"/>
            <a:ext cx="8551848" cy="2356416"/>
          </a:xfrm>
          <a:prstGeom prst="roundRect">
            <a:avLst>
              <a:gd name="adj" fmla="val 3342"/>
            </a:avLst>
          </a:prstGeom>
          <a:noFill/>
          <a:ln>
            <a:solidFill>
              <a:schemeClr val="bg2">
                <a:lumMod val="7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681D8555-9107-4841-8817-D1DE8D2BF218}"/>
              </a:ext>
            </a:extLst>
          </p:cNvPr>
          <p:cNvSpPr txBox="1"/>
          <p:nvPr/>
        </p:nvSpPr>
        <p:spPr>
          <a:xfrm>
            <a:off x="802541" y="3198763"/>
            <a:ext cx="5333031" cy="259045"/>
          </a:xfrm>
          <a:prstGeom prst="rect">
            <a:avLst/>
          </a:prstGeom>
          <a:noFill/>
        </p:spPr>
        <p:txBody>
          <a:bodyPr wrap="square" rtlCol="0">
            <a:spAutoFit/>
          </a:bodyPr>
          <a:lstStyle/>
          <a:p>
            <a:pPr>
              <a:lnSpc>
                <a:spcPts val="1300"/>
              </a:lnSpc>
            </a:pPr>
            <a:r>
              <a:rPr lang="ja-JP" altLang="en-US" sz="1100" dirty="0">
                <a:latin typeface="+mn-ea"/>
              </a:rPr>
              <a:t>②府</a:t>
            </a:r>
            <a:r>
              <a:rPr lang="en-US" altLang="ja-JP" sz="1100" dirty="0">
                <a:latin typeface="+mn-ea"/>
              </a:rPr>
              <a:t>HP</a:t>
            </a:r>
            <a:r>
              <a:rPr lang="ja-JP" altLang="en-US" sz="1100" dirty="0" err="1">
                <a:latin typeface="+mn-ea"/>
              </a:rPr>
              <a:t>への</a:t>
            </a:r>
            <a:r>
              <a:rPr lang="ja-JP" altLang="en-US" sz="1100" dirty="0">
                <a:latin typeface="+mn-ea"/>
              </a:rPr>
              <a:t>掲載や緑化樹の受け渡し時に併せて配付し周知を行う。</a:t>
            </a:r>
            <a:endParaRPr lang="en-US" altLang="ja-JP" sz="1100" dirty="0">
              <a:latin typeface="+mn-ea"/>
            </a:endParaRPr>
          </a:p>
        </p:txBody>
      </p:sp>
      <p:sp>
        <p:nvSpPr>
          <p:cNvPr id="23" name="テキスト ボックス 22">
            <a:extLst>
              <a:ext uri="{FF2B5EF4-FFF2-40B4-BE49-F238E27FC236}">
                <a16:creationId xmlns:a16="http://schemas.microsoft.com/office/drawing/2014/main" id="{F3A17EF0-FBE8-4BA5-84EA-95A2EFD2575E}"/>
              </a:ext>
            </a:extLst>
          </p:cNvPr>
          <p:cNvSpPr txBox="1"/>
          <p:nvPr/>
        </p:nvSpPr>
        <p:spPr>
          <a:xfrm>
            <a:off x="5550283" y="1733836"/>
            <a:ext cx="1219076" cy="153888"/>
          </a:xfrm>
          <a:prstGeom prst="rect">
            <a:avLst/>
          </a:prstGeom>
          <a:solidFill>
            <a:schemeClr val="bg1">
              <a:lumMod val="75000"/>
            </a:schemeClr>
          </a:solidFill>
        </p:spPr>
        <p:txBody>
          <a:bodyPr wrap="square" lIns="0" tIns="0" rIns="0" bIns="0" rtlCol="0">
            <a:spAutoFit/>
          </a:bodyPr>
          <a:lstStyle/>
          <a:p>
            <a:pPr algn="ctr"/>
            <a:r>
              <a:rPr lang="ja-JP" altLang="en-US" sz="1000">
                <a:latin typeface="Meiryo UI" panose="020B0604030504040204" pitchFamily="50" charset="-128"/>
                <a:ea typeface="Meiryo UI" panose="020B0604030504040204" pitchFamily="50" charset="-128"/>
              </a:rPr>
              <a:t>参考事例：「</a:t>
            </a:r>
            <a:r>
              <a:rPr lang="ja-JP" altLang="en-US" sz="1000" dirty="0">
                <a:latin typeface="Meiryo UI" panose="020B0604030504040204" pitchFamily="50" charset="-128"/>
                <a:ea typeface="Meiryo UI" panose="020B0604030504040204" pitchFamily="50" charset="-128"/>
              </a:rPr>
              <a:t>植え方」</a:t>
            </a:r>
            <a:endParaRPr kumimoji="1" lang="ja-JP" altLang="en-US" sz="10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0B67A229-2778-4B73-BB36-96AEC6655249}"/>
              </a:ext>
            </a:extLst>
          </p:cNvPr>
          <p:cNvPicPr>
            <a:picLocks noChangeAspect="1"/>
          </p:cNvPicPr>
          <p:nvPr/>
        </p:nvPicPr>
        <p:blipFill>
          <a:blip r:embed="rId2"/>
          <a:stretch>
            <a:fillRect/>
          </a:stretch>
        </p:blipFill>
        <p:spPr>
          <a:xfrm>
            <a:off x="7017029" y="1947866"/>
            <a:ext cx="2143679" cy="870366"/>
          </a:xfrm>
          <a:prstGeom prst="rect">
            <a:avLst/>
          </a:prstGeom>
        </p:spPr>
      </p:pic>
      <p:pic>
        <p:nvPicPr>
          <p:cNvPr id="3" name="図 2">
            <a:extLst>
              <a:ext uri="{FF2B5EF4-FFF2-40B4-BE49-F238E27FC236}">
                <a16:creationId xmlns:a16="http://schemas.microsoft.com/office/drawing/2014/main" id="{9E315135-6BCE-48AE-91BB-45B81045AB06}"/>
              </a:ext>
            </a:extLst>
          </p:cNvPr>
          <p:cNvPicPr>
            <a:picLocks noChangeAspect="1"/>
          </p:cNvPicPr>
          <p:nvPr/>
        </p:nvPicPr>
        <p:blipFill>
          <a:blip r:embed="rId3"/>
          <a:stretch>
            <a:fillRect/>
          </a:stretch>
        </p:blipFill>
        <p:spPr>
          <a:xfrm>
            <a:off x="6952456" y="2869763"/>
            <a:ext cx="2230212" cy="921312"/>
          </a:xfrm>
          <a:prstGeom prst="rect">
            <a:avLst/>
          </a:prstGeom>
        </p:spPr>
      </p:pic>
      <p:sp>
        <p:nvSpPr>
          <p:cNvPr id="27" name="字幕 2">
            <a:extLst>
              <a:ext uri="{FF2B5EF4-FFF2-40B4-BE49-F238E27FC236}">
                <a16:creationId xmlns:a16="http://schemas.microsoft.com/office/drawing/2014/main" id="{123871E9-5EF4-4B59-A62B-A655F0E4070A}"/>
              </a:ext>
            </a:extLst>
          </p:cNvPr>
          <p:cNvSpPr txBox="1">
            <a:spLocks/>
          </p:cNvSpPr>
          <p:nvPr/>
        </p:nvSpPr>
        <p:spPr>
          <a:xfrm>
            <a:off x="2187424" y="132067"/>
            <a:ext cx="3274684" cy="318805"/>
          </a:xfrm>
          <a:prstGeom prst="rect">
            <a:avLst/>
          </a:prstGeom>
          <a:ln>
            <a:noFill/>
          </a:ln>
        </p:spPr>
        <p:txBody>
          <a:bodyPr vert="horz" lIns="0" tIns="36000" rIns="0" bIns="36000" rtlCol="0" anchor="ctr" anchorCtr="1">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lnSpc>
                <a:spcPct val="100000"/>
              </a:lnSpc>
            </a:pPr>
            <a:r>
              <a:rPr lang="ja-JP" altLang="en-US" sz="1050" dirty="0"/>
              <a:t>：</a:t>
            </a:r>
            <a:r>
              <a:rPr lang="en-US" altLang="ja-JP" sz="1050" dirty="0"/>
              <a:t>(</a:t>
            </a:r>
            <a:r>
              <a:rPr lang="ja-JP" altLang="en-US" sz="1050" dirty="0"/>
              <a:t>１</a:t>
            </a:r>
            <a:r>
              <a:rPr lang="en-US" altLang="ja-JP" sz="1050" dirty="0"/>
              <a:t>)</a:t>
            </a:r>
            <a:r>
              <a:rPr lang="ja-JP" altLang="en-US" sz="1050" dirty="0"/>
              <a:t>維持管理等における技術面でのサポート①②</a:t>
            </a:r>
            <a:endParaRPr lang="en-US" altLang="ja-JP" sz="1050" dirty="0"/>
          </a:p>
        </p:txBody>
      </p:sp>
      <p:sp>
        <p:nvSpPr>
          <p:cNvPr id="31" name="四角形: 角を丸くする 30">
            <a:extLst>
              <a:ext uri="{FF2B5EF4-FFF2-40B4-BE49-F238E27FC236}">
                <a16:creationId xmlns:a16="http://schemas.microsoft.com/office/drawing/2014/main" id="{FB3F7B9A-95DC-43B3-8AEB-6FB92389AEC3}"/>
              </a:ext>
            </a:extLst>
          </p:cNvPr>
          <p:cNvSpPr/>
          <p:nvPr/>
        </p:nvSpPr>
        <p:spPr>
          <a:xfrm>
            <a:off x="464979" y="534098"/>
            <a:ext cx="8593005" cy="317559"/>
          </a:xfrm>
          <a:prstGeom prst="roundRect">
            <a:avLst>
              <a:gd name="adj" fmla="val 11006"/>
            </a:avLst>
          </a:prstGeom>
          <a:noFill/>
          <a:ln>
            <a:noFill/>
          </a:ln>
        </p:spPr>
        <p:style>
          <a:lnRef idx="2">
            <a:schemeClr val="accent6"/>
          </a:lnRef>
          <a:fillRef idx="1">
            <a:schemeClr val="lt1"/>
          </a:fillRef>
          <a:effectRef idx="0">
            <a:schemeClr val="accent6"/>
          </a:effectRef>
          <a:fontRef idx="minor">
            <a:schemeClr val="dk1"/>
          </a:fontRef>
        </p:style>
        <p:txBody>
          <a:bodyPr lIns="0" rIns="0" rtlCol="0" anchor="t" anchorCtr="0"/>
          <a:lstStyle/>
          <a:p>
            <a:r>
              <a:rPr lang="ja-JP" altLang="en-US" sz="1200" b="1" dirty="0"/>
              <a:t>▶維持管理等における技術面でのサポートの検討</a:t>
            </a:r>
            <a:endParaRPr lang="en-US" altLang="ja-JP" sz="1200" b="1" dirty="0"/>
          </a:p>
        </p:txBody>
      </p:sp>
      <p:sp>
        <p:nvSpPr>
          <p:cNvPr id="26" name="四角形: 角を丸くする 25">
            <a:extLst>
              <a:ext uri="{FF2B5EF4-FFF2-40B4-BE49-F238E27FC236}">
                <a16:creationId xmlns:a16="http://schemas.microsoft.com/office/drawing/2014/main" id="{231E7CAC-EBA9-42C8-BD1B-9E2757D1B496}"/>
              </a:ext>
            </a:extLst>
          </p:cNvPr>
          <p:cNvSpPr/>
          <p:nvPr/>
        </p:nvSpPr>
        <p:spPr>
          <a:xfrm>
            <a:off x="327536" y="4352832"/>
            <a:ext cx="9161657" cy="847059"/>
          </a:xfrm>
          <a:prstGeom prst="roundRect">
            <a:avLst>
              <a:gd name="adj" fmla="val 11006"/>
            </a:avLst>
          </a:prstGeom>
          <a:noFill/>
          <a:ln>
            <a:noFill/>
          </a:ln>
        </p:spPr>
        <p:style>
          <a:lnRef idx="2">
            <a:schemeClr val="accent6"/>
          </a:lnRef>
          <a:fillRef idx="1">
            <a:schemeClr val="lt1"/>
          </a:fillRef>
          <a:effectRef idx="0">
            <a:schemeClr val="accent6"/>
          </a:effectRef>
          <a:fontRef idx="minor">
            <a:schemeClr val="dk1"/>
          </a:fontRef>
        </p:style>
        <p:txBody>
          <a:bodyPr lIns="0" rIns="0" rtlCol="0" anchor="t" anchorCtr="0"/>
          <a:lstStyle/>
          <a:p>
            <a:r>
              <a:rPr lang="ja-JP" altLang="en-US" sz="1400" b="1" dirty="0"/>
              <a:t>　</a:t>
            </a:r>
            <a:endParaRPr lang="en-US" altLang="ja-JP" sz="1400" b="1" dirty="0"/>
          </a:p>
        </p:txBody>
      </p:sp>
      <p:sp>
        <p:nvSpPr>
          <p:cNvPr id="30" name="テキスト ボックス 29">
            <a:extLst>
              <a:ext uri="{FF2B5EF4-FFF2-40B4-BE49-F238E27FC236}">
                <a16:creationId xmlns:a16="http://schemas.microsoft.com/office/drawing/2014/main" id="{37285CB1-91FE-4A0B-B245-1641DCFA4F13}"/>
              </a:ext>
            </a:extLst>
          </p:cNvPr>
          <p:cNvSpPr txBox="1"/>
          <p:nvPr/>
        </p:nvSpPr>
        <p:spPr>
          <a:xfrm>
            <a:off x="608226" y="4990184"/>
            <a:ext cx="4527863" cy="1107996"/>
          </a:xfrm>
          <a:prstGeom prst="rect">
            <a:avLst/>
          </a:prstGeom>
          <a:noFill/>
        </p:spPr>
        <p:txBody>
          <a:bodyPr wrap="square" rtlCol="0">
            <a:spAutoFit/>
          </a:bodyPr>
          <a:lstStyle/>
          <a:p>
            <a:endParaRPr kumimoji="1" lang="en-US" altLang="ja-JP" sz="1100" dirty="0">
              <a:latin typeface="+mn-ea"/>
            </a:endParaRPr>
          </a:p>
          <a:p>
            <a:r>
              <a:rPr lang="ja-JP" altLang="en-US" sz="1100" dirty="0">
                <a:latin typeface="+mn-ea"/>
              </a:rPr>
              <a:t>　①園芸相談のできる、大阪府下の「緑の相談所」等の連絡先を　</a:t>
            </a:r>
            <a:endParaRPr lang="en-US" altLang="ja-JP" sz="1100" dirty="0">
              <a:latin typeface="+mn-ea"/>
            </a:endParaRPr>
          </a:p>
          <a:p>
            <a:r>
              <a:rPr lang="ja-JP" altLang="en-US" sz="1100" dirty="0">
                <a:latin typeface="+mn-ea"/>
              </a:rPr>
              <a:t>　　一覧化し、府</a:t>
            </a:r>
            <a:r>
              <a:rPr lang="en-US" altLang="ja-JP" sz="1100" dirty="0">
                <a:latin typeface="+mn-ea"/>
              </a:rPr>
              <a:t>HP</a:t>
            </a:r>
            <a:r>
              <a:rPr lang="ja-JP" altLang="en-US" sz="1100" dirty="0">
                <a:latin typeface="+mn-ea"/>
              </a:rPr>
              <a:t>に掲載。</a:t>
            </a:r>
            <a:endParaRPr lang="en-US" altLang="ja-JP" sz="1100" dirty="0">
              <a:latin typeface="+mn-ea"/>
            </a:endParaRPr>
          </a:p>
          <a:p>
            <a:endParaRPr lang="en-US" altLang="ja-JP" sz="1100" dirty="0">
              <a:latin typeface="+mn-ea"/>
            </a:endParaRPr>
          </a:p>
          <a:p>
            <a:r>
              <a:rPr lang="ja-JP" altLang="en-US" sz="1100" dirty="0">
                <a:latin typeface="+mn-ea"/>
              </a:rPr>
              <a:t>　②各相談窓口へのリンクを貼り、利便性の向上を図る。</a:t>
            </a:r>
            <a:endParaRPr lang="en-US" altLang="ja-JP" sz="1100" dirty="0">
              <a:latin typeface="+mn-ea"/>
            </a:endParaRPr>
          </a:p>
          <a:p>
            <a:endParaRPr lang="en-US" altLang="ja-JP" sz="1100" dirty="0">
              <a:latin typeface="+mn-ea"/>
            </a:endParaRPr>
          </a:p>
        </p:txBody>
      </p:sp>
      <p:sp>
        <p:nvSpPr>
          <p:cNvPr id="32" name="吹き出し: 角を丸めた四角形 31">
            <a:extLst>
              <a:ext uri="{FF2B5EF4-FFF2-40B4-BE49-F238E27FC236}">
                <a16:creationId xmlns:a16="http://schemas.microsoft.com/office/drawing/2014/main" id="{1D9715C1-8184-425A-8FF4-AA07A17EEE8D}"/>
              </a:ext>
            </a:extLst>
          </p:cNvPr>
          <p:cNvSpPr/>
          <p:nvPr/>
        </p:nvSpPr>
        <p:spPr>
          <a:xfrm>
            <a:off x="5468218" y="4946442"/>
            <a:ext cx="3758298" cy="1294784"/>
          </a:xfrm>
          <a:prstGeom prst="wedgeRoundRectCallout">
            <a:avLst>
              <a:gd name="adj1" fmla="val -29349"/>
              <a:gd name="adj2" fmla="val -42078"/>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4" name="図 33">
            <a:extLst>
              <a:ext uri="{FF2B5EF4-FFF2-40B4-BE49-F238E27FC236}">
                <a16:creationId xmlns:a16="http://schemas.microsoft.com/office/drawing/2014/main" id="{C045C2A7-7A59-41DE-BFAC-9A2C219F56D2}"/>
              </a:ext>
            </a:extLst>
          </p:cNvPr>
          <p:cNvPicPr>
            <a:picLocks noChangeAspect="1"/>
          </p:cNvPicPr>
          <p:nvPr/>
        </p:nvPicPr>
        <p:blipFill>
          <a:blip r:embed="rId4"/>
          <a:stretch>
            <a:fillRect/>
          </a:stretch>
        </p:blipFill>
        <p:spPr>
          <a:xfrm>
            <a:off x="6682787" y="4967383"/>
            <a:ext cx="2205705" cy="1241987"/>
          </a:xfrm>
          <a:prstGeom prst="rect">
            <a:avLst/>
          </a:prstGeom>
        </p:spPr>
      </p:pic>
      <p:pic>
        <p:nvPicPr>
          <p:cNvPr id="35" name="図 34">
            <a:extLst>
              <a:ext uri="{FF2B5EF4-FFF2-40B4-BE49-F238E27FC236}">
                <a16:creationId xmlns:a16="http://schemas.microsoft.com/office/drawing/2014/main" id="{DF379E25-1583-4747-AB0C-83BCC3DAAFE6}"/>
              </a:ext>
            </a:extLst>
          </p:cNvPr>
          <p:cNvPicPr>
            <a:picLocks noChangeAspect="1"/>
          </p:cNvPicPr>
          <p:nvPr/>
        </p:nvPicPr>
        <p:blipFill rotWithShape="1">
          <a:blip r:embed="rId5"/>
          <a:srcRect l="390"/>
          <a:stretch/>
        </p:blipFill>
        <p:spPr>
          <a:xfrm>
            <a:off x="5625425" y="4995669"/>
            <a:ext cx="891217" cy="1202772"/>
          </a:xfrm>
          <a:prstGeom prst="rect">
            <a:avLst/>
          </a:prstGeom>
        </p:spPr>
      </p:pic>
      <p:sp>
        <p:nvSpPr>
          <p:cNvPr id="37" name="四角形: 角を丸くする 36">
            <a:extLst>
              <a:ext uri="{FF2B5EF4-FFF2-40B4-BE49-F238E27FC236}">
                <a16:creationId xmlns:a16="http://schemas.microsoft.com/office/drawing/2014/main" id="{72FAE002-609A-4E8C-B918-E02E6F4C77C6}"/>
              </a:ext>
            </a:extLst>
          </p:cNvPr>
          <p:cNvSpPr/>
          <p:nvPr/>
        </p:nvSpPr>
        <p:spPr>
          <a:xfrm>
            <a:off x="578433" y="4144260"/>
            <a:ext cx="9161657" cy="872901"/>
          </a:xfrm>
          <a:prstGeom prst="roundRect">
            <a:avLst>
              <a:gd name="adj" fmla="val 11006"/>
            </a:avLst>
          </a:prstGeom>
          <a:noFill/>
          <a:ln>
            <a:noFill/>
          </a:ln>
        </p:spPr>
        <p:style>
          <a:lnRef idx="2">
            <a:schemeClr val="accent6"/>
          </a:lnRef>
          <a:fillRef idx="1">
            <a:schemeClr val="lt1"/>
          </a:fillRef>
          <a:effectRef idx="0">
            <a:schemeClr val="accent6"/>
          </a:effectRef>
          <a:fontRef idx="minor">
            <a:schemeClr val="dk1"/>
          </a:fontRef>
        </p:style>
        <p:txBody>
          <a:bodyPr lIns="0" rIns="0" rtlCol="0" anchor="t" anchorCtr="0"/>
          <a:lstStyle/>
          <a:p>
            <a:pPr>
              <a:lnSpc>
                <a:spcPts val="1700"/>
              </a:lnSpc>
            </a:pPr>
            <a:r>
              <a:rPr lang="en-US" altLang="ja-JP" sz="1200" b="1" dirty="0"/>
              <a:t>【</a:t>
            </a:r>
            <a:r>
              <a:rPr lang="ja-JP" altLang="en-US" sz="1200" b="1" dirty="0"/>
              <a:t>見直し案②</a:t>
            </a:r>
            <a:r>
              <a:rPr lang="en-US" altLang="ja-JP" sz="1200" b="1" dirty="0"/>
              <a:t>】</a:t>
            </a:r>
          </a:p>
          <a:p>
            <a:pPr>
              <a:lnSpc>
                <a:spcPts val="1700"/>
              </a:lnSpc>
            </a:pPr>
            <a:r>
              <a:rPr lang="ja-JP" altLang="en-US" sz="1200" b="1" dirty="0"/>
              <a:t>　　　</a:t>
            </a:r>
            <a:r>
              <a:rPr lang="ja-JP" altLang="en-US" sz="1200" b="1" u="sng" dirty="0"/>
              <a:t>府下の園芸相談が可能な窓口一覧を作成し、事業</a:t>
            </a:r>
            <a:r>
              <a:rPr lang="en-US" altLang="ja-JP" sz="1200" b="1" u="sng" dirty="0"/>
              <a:t>HP</a:t>
            </a:r>
            <a:r>
              <a:rPr lang="ja-JP" altLang="en-US" sz="1200" b="1" u="sng" dirty="0"/>
              <a:t>に掲載する</a:t>
            </a:r>
            <a:r>
              <a:rPr lang="ja-JP" altLang="en-US" sz="1200" b="1" dirty="0"/>
              <a:t>。</a:t>
            </a:r>
            <a:endParaRPr lang="en-US" altLang="ja-JP" sz="1200" b="1" dirty="0"/>
          </a:p>
        </p:txBody>
      </p:sp>
      <p:sp>
        <p:nvSpPr>
          <p:cNvPr id="38" name="四角形: 角を丸くする 37">
            <a:extLst>
              <a:ext uri="{FF2B5EF4-FFF2-40B4-BE49-F238E27FC236}">
                <a16:creationId xmlns:a16="http://schemas.microsoft.com/office/drawing/2014/main" id="{6DD0500E-98F0-435D-B471-AF08011A5A1E}"/>
              </a:ext>
            </a:extLst>
          </p:cNvPr>
          <p:cNvSpPr/>
          <p:nvPr/>
        </p:nvSpPr>
        <p:spPr>
          <a:xfrm>
            <a:off x="671250" y="4886635"/>
            <a:ext cx="8630470" cy="1354591"/>
          </a:xfrm>
          <a:prstGeom prst="roundRect">
            <a:avLst>
              <a:gd name="adj" fmla="val 6015"/>
            </a:avLst>
          </a:prstGeom>
          <a:noFill/>
          <a:ln>
            <a:solidFill>
              <a:schemeClr val="bg2">
                <a:lumMod val="7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343A7D57-644C-4482-9811-76084705CA69}"/>
              </a:ext>
            </a:extLst>
          </p:cNvPr>
          <p:cNvSpPr txBox="1"/>
          <p:nvPr/>
        </p:nvSpPr>
        <p:spPr>
          <a:xfrm>
            <a:off x="7453029" y="1742085"/>
            <a:ext cx="1304605" cy="153888"/>
          </a:xfrm>
          <a:prstGeom prst="rect">
            <a:avLst/>
          </a:prstGeom>
          <a:solidFill>
            <a:schemeClr val="bg1">
              <a:lumMod val="75000"/>
            </a:schemeClr>
          </a:solidFill>
        </p:spPr>
        <p:txBody>
          <a:bodyPr wrap="square" lIns="0" tIns="0" rIns="0" bIns="0" rtlCol="0">
            <a:spAutoFit/>
          </a:bodyPr>
          <a:lstStyle/>
          <a:p>
            <a:pPr algn="ctr"/>
            <a:r>
              <a:rPr lang="ja-JP" altLang="en-US" sz="1000" dirty="0">
                <a:latin typeface="Meiryo UI" panose="020B0604030504040204" pitchFamily="50" charset="-128"/>
                <a:ea typeface="Meiryo UI" panose="020B0604030504040204" pitchFamily="50" charset="-128"/>
              </a:rPr>
              <a:t>参考事例：「</a:t>
            </a:r>
            <a:r>
              <a:rPr kumimoji="1" lang="ja-JP" altLang="en-US" sz="1000" dirty="0">
                <a:latin typeface="Meiryo UI" panose="020B0604030504040204" pitchFamily="50" charset="-128"/>
                <a:ea typeface="Meiryo UI" panose="020B0604030504040204" pitchFamily="50" charset="-128"/>
              </a:rPr>
              <a:t>育て方」</a:t>
            </a:r>
          </a:p>
        </p:txBody>
      </p:sp>
      <p:sp>
        <p:nvSpPr>
          <p:cNvPr id="33" name="テキスト ボックス 32">
            <a:extLst>
              <a:ext uri="{FF2B5EF4-FFF2-40B4-BE49-F238E27FC236}">
                <a16:creationId xmlns:a16="http://schemas.microsoft.com/office/drawing/2014/main" id="{007323AA-9264-4CDA-8EC9-939A01E4EB71}"/>
              </a:ext>
            </a:extLst>
          </p:cNvPr>
          <p:cNvSpPr txBox="1"/>
          <p:nvPr/>
        </p:nvSpPr>
        <p:spPr>
          <a:xfrm>
            <a:off x="9514592" y="6583193"/>
            <a:ext cx="410465" cy="276999"/>
          </a:xfrm>
          <a:prstGeom prst="rect">
            <a:avLst/>
          </a:prstGeom>
          <a:noFill/>
        </p:spPr>
        <p:txBody>
          <a:bodyPr wrap="square" rtlCol="0">
            <a:spAutoFit/>
          </a:bodyPr>
          <a:lstStyle/>
          <a:p>
            <a:r>
              <a:rPr lang="en-US" altLang="ja-JP" sz="1200" dirty="0"/>
              <a:t>10</a:t>
            </a:r>
            <a:endParaRPr kumimoji="1" lang="en-US" altLang="ja-JP" sz="1200" dirty="0"/>
          </a:p>
        </p:txBody>
      </p:sp>
      <p:pic>
        <p:nvPicPr>
          <p:cNvPr id="6" name="図 5">
            <a:extLst>
              <a:ext uri="{FF2B5EF4-FFF2-40B4-BE49-F238E27FC236}">
                <a16:creationId xmlns:a16="http://schemas.microsoft.com/office/drawing/2014/main" id="{5BC2A12F-ADAA-4930-A71C-4EC76A359809}"/>
              </a:ext>
            </a:extLst>
          </p:cNvPr>
          <p:cNvPicPr>
            <a:picLocks noChangeAspect="1"/>
          </p:cNvPicPr>
          <p:nvPr/>
        </p:nvPicPr>
        <p:blipFill>
          <a:blip r:embed="rId6"/>
          <a:stretch>
            <a:fillRect/>
          </a:stretch>
        </p:blipFill>
        <p:spPr>
          <a:xfrm>
            <a:off x="5576109" y="1904679"/>
            <a:ext cx="1343597" cy="1886396"/>
          </a:xfrm>
          <a:prstGeom prst="rect">
            <a:avLst/>
          </a:prstGeom>
        </p:spPr>
      </p:pic>
      <p:sp>
        <p:nvSpPr>
          <p:cNvPr id="36" name="テキスト ボックス 35">
            <a:extLst>
              <a:ext uri="{FF2B5EF4-FFF2-40B4-BE49-F238E27FC236}">
                <a16:creationId xmlns:a16="http://schemas.microsoft.com/office/drawing/2014/main" id="{34810559-EC91-4D6E-85FB-133179EE04A5}"/>
              </a:ext>
            </a:extLst>
          </p:cNvPr>
          <p:cNvSpPr txBox="1"/>
          <p:nvPr/>
        </p:nvSpPr>
        <p:spPr>
          <a:xfrm>
            <a:off x="802541" y="1776108"/>
            <a:ext cx="5105659" cy="1259319"/>
          </a:xfrm>
          <a:prstGeom prst="rect">
            <a:avLst/>
          </a:prstGeom>
          <a:noFill/>
        </p:spPr>
        <p:txBody>
          <a:bodyPr wrap="square" rtlCol="0">
            <a:spAutoFit/>
          </a:bodyPr>
          <a:lstStyle/>
          <a:p>
            <a:pPr>
              <a:lnSpc>
                <a:spcPts val="1300"/>
              </a:lnSpc>
            </a:pPr>
            <a:r>
              <a:rPr lang="ja-JP" altLang="en-US" sz="1100" dirty="0">
                <a:latin typeface="+mn-ea"/>
              </a:rPr>
              <a:t>①「植え方」や「育て方」を分かりやすく示した、</a:t>
            </a:r>
            <a:r>
              <a:rPr lang="en-US" altLang="ja-JP" sz="1100" dirty="0">
                <a:latin typeface="+mn-ea"/>
              </a:rPr>
              <a:t>A4</a:t>
            </a:r>
            <a:r>
              <a:rPr lang="ja-JP" altLang="en-US" sz="1100" dirty="0">
                <a:latin typeface="+mn-ea"/>
              </a:rPr>
              <a:t>１～</a:t>
            </a:r>
            <a:r>
              <a:rPr lang="en-US" altLang="ja-JP" sz="1100" dirty="0">
                <a:latin typeface="+mn-ea"/>
              </a:rPr>
              <a:t>2</a:t>
            </a:r>
            <a:r>
              <a:rPr lang="ja-JP" altLang="en-US" sz="1100" dirty="0">
                <a:latin typeface="+mn-ea"/>
              </a:rPr>
              <a:t>枚程度の</a:t>
            </a:r>
            <a:endParaRPr lang="en-US" altLang="ja-JP" sz="1100" dirty="0">
              <a:latin typeface="+mn-ea"/>
            </a:endParaRPr>
          </a:p>
          <a:p>
            <a:pPr>
              <a:lnSpc>
                <a:spcPts val="1300"/>
              </a:lnSpc>
            </a:pPr>
            <a:r>
              <a:rPr lang="ja-JP" altLang="en-US" sz="1100" dirty="0">
                <a:latin typeface="+mn-ea"/>
              </a:rPr>
              <a:t>　　リーフレットを新たに作成。</a:t>
            </a:r>
            <a:endParaRPr lang="en-US" altLang="ja-JP" sz="1100" dirty="0">
              <a:latin typeface="+mn-ea"/>
            </a:endParaRPr>
          </a:p>
          <a:p>
            <a:pPr>
              <a:lnSpc>
                <a:spcPts val="1300"/>
              </a:lnSpc>
            </a:pPr>
            <a:r>
              <a:rPr lang="ja-JP" altLang="en-US" sz="1100" dirty="0">
                <a:latin typeface="+mn-ea"/>
              </a:rPr>
              <a:t>　　　　「植え方」記載項目例</a:t>
            </a:r>
            <a:endParaRPr lang="en-US" altLang="ja-JP" sz="1100" dirty="0">
              <a:latin typeface="+mn-ea"/>
            </a:endParaRPr>
          </a:p>
          <a:p>
            <a:pPr>
              <a:lnSpc>
                <a:spcPts val="1300"/>
              </a:lnSpc>
            </a:pPr>
            <a:r>
              <a:rPr lang="ja-JP" altLang="en-US" sz="1100" dirty="0">
                <a:latin typeface="+mn-ea"/>
              </a:rPr>
              <a:t>　　　　　・土の作り方（土壌改良）</a:t>
            </a:r>
            <a:endParaRPr lang="en-US" altLang="ja-JP" sz="1100" dirty="0">
              <a:latin typeface="+mn-ea"/>
            </a:endParaRPr>
          </a:p>
          <a:p>
            <a:pPr>
              <a:lnSpc>
                <a:spcPts val="1300"/>
              </a:lnSpc>
            </a:pPr>
            <a:r>
              <a:rPr lang="ja-JP" altLang="en-US" sz="1100" dirty="0">
                <a:latin typeface="+mn-ea"/>
              </a:rPr>
              <a:t>　　　　　・植穴の大きさ</a:t>
            </a:r>
            <a:endParaRPr lang="en-US" altLang="ja-JP" sz="1100" dirty="0">
              <a:latin typeface="+mn-ea"/>
            </a:endParaRPr>
          </a:p>
          <a:p>
            <a:pPr>
              <a:lnSpc>
                <a:spcPts val="1300"/>
              </a:lnSpc>
            </a:pPr>
            <a:r>
              <a:rPr lang="ja-JP" altLang="en-US" sz="1100" dirty="0">
                <a:latin typeface="+mn-ea"/>
              </a:rPr>
              <a:t>　　　　　・植え付け方　</a:t>
            </a:r>
            <a:endParaRPr lang="en-US" altLang="ja-JP" sz="1100" dirty="0">
              <a:latin typeface="+mn-ea"/>
            </a:endParaRPr>
          </a:p>
          <a:p>
            <a:pPr>
              <a:lnSpc>
                <a:spcPts val="1300"/>
              </a:lnSpc>
            </a:pPr>
            <a:r>
              <a:rPr lang="ja-JP" altLang="en-US" sz="1100" dirty="0">
                <a:latin typeface="+mn-ea"/>
              </a:rPr>
              <a:t>　　　　　・支柱の仕方　・水やり　など</a:t>
            </a:r>
            <a:endParaRPr lang="en-US" altLang="ja-JP" sz="1100" dirty="0">
              <a:latin typeface="+mn-ea"/>
            </a:endParaRPr>
          </a:p>
        </p:txBody>
      </p:sp>
      <p:sp>
        <p:nvSpPr>
          <p:cNvPr id="43" name="テキスト ボックス 42">
            <a:extLst>
              <a:ext uri="{FF2B5EF4-FFF2-40B4-BE49-F238E27FC236}">
                <a16:creationId xmlns:a16="http://schemas.microsoft.com/office/drawing/2014/main" id="{69C6881D-0C0A-4DA8-B7F9-0446AC18FEAB}"/>
              </a:ext>
            </a:extLst>
          </p:cNvPr>
          <p:cNvSpPr txBox="1"/>
          <p:nvPr/>
        </p:nvSpPr>
        <p:spPr>
          <a:xfrm>
            <a:off x="857197" y="1506099"/>
            <a:ext cx="842813" cy="169277"/>
          </a:xfrm>
          <a:prstGeom prst="rect">
            <a:avLst/>
          </a:prstGeom>
          <a:solidFill>
            <a:schemeClr val="bg1">
              <a:lumMod val="75000"/>
            </a:schemeClr>
          </a:solidFill>
        </p:spPr>
        <p:txBody>
          <a:bodyPr wrap="square" lIns="0" tIns="0" rIns="0" bIns="0" rtlCol="0">
            <a:spAutoFit/>
          </a:bodyPr>
          <a:lstStyle/>
          <a:p>
            <a:pPr algn="ctr"/>
            <a:r>
              <a:rPr lang="ja-JP" altLang="en-US" sz="1100" dirty="0">
                <a:latin typeface="Meiryo UI" panose="020B0604030504040204" pitchFamily="50" charset="-128"/>
                <a:ea typeface="Meiryo UI" panose="020B0604030504040204" pitchFamily="50" charset="-128"/>
              </a:rPr>
              <a:t>見直しイメージ</a:t>
            </a:r>
            <a:endParaRPr kumimoji="1" lang="en-US" altLang="ja-JP" sz="1100" dirty="0">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69C6881D-0C0A-4DA8-B7F9-0446AC18FEAB}"/>
              </a:ext>
            </a:extLst>
          </p:cNvPr>
          <p:cNvSpPr txBox="1"/>
          <p:nvPr/>
        </p:nvSpPr>
        <p:spPr>
          <a:xfrm>
            <a:off x="781992" y="4803617"/>
            <a:ext cx="1010241" cy="169277"/>
          </a:xfrm>
          <a:prstGeom prst="rect">
            <a:avLst/>
          </a:prstGeom>
          <a:solidFill>
            <a:schemeClr val="bg1">
              <a:lumMod val="75000"/>
            </a:schemeClr>
          </a:solidFill>
        </p:spPr>
        <p:txBody>
          <a:bodyPr wrap="square" lIns="0" tIns="0" rIns="0" bIns="0" rtlCol="0">
            <a:spAutoFit/>
          </a:bodyPr>
          <a:lstStyle/>
          <a:p>
            <a:pPr algn="ctr"/>
            <a:r>
              <a:rPr lang="ja-JP" altLang="en-US" sz="1100" dirty="0">
                <a:latin typeface="Meiryo UI" panose="020B0604030504040204" pitchFamily="50" charset="-128"/>
                <a:ea typeface="Meiryo UI" panose="020B0604030504040204" pitchFamily="50" charset="-128"/>
              </a:rPr>
              <a:t>見直しイメージ</a:t>
            </a:r>
            <a:endParaRPr kumimoji="1" lang="en-US"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22433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線コネクタ 24">
            <a:extLst>
              <a:ext uri="{FF2B5EF4-FFF2-40B4-BE49-F238E27FC236}">
                <a16:creationId xmlns:a16="http://schemas.microsoft.com/office/drawing/2014/main" id="{71B76BC8-8FD6-47AD-88EF-DCA53AED36B0}"/>
              </a:ext>
            </a:extLst>
          </p:cNvPr>
          <p:cNvCxnSpPr>
            <a:cxnSpLocks/>
          </p:cNvCxnSpPr>
          <p:nvPr/>
        </p:nvCxnSpPr>
        <p:spPr>
          <a:xfrm>
            <a:off x="222594" y="447450"/>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7246395E-6147-4243-A1F2-6F626FF6BDEC}"/>
              </a:ext>
            </a:extLst>
          </p:cNvPr>
          <p:cNvSpPr/>
          <p:nvPr/>
        </p:nvSpPr>
        <p:spPr>
          <a:xfrm>
            <a:off x="447904" y="578220"/>
            <a:ext cx="5041448" cy="272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b="1" dirty="0">
                <a:solidFill>
                  <a:schemeClr val="tx1"/>
                </a:solidFill>
              </a:rPr>
              <a:t>▶民間事業者へのヒアリング状況</a:t>
            </a:r>
            <a:endParaRPr kumimoji="1" lang="ja-JP" altLang="en-US" sz="1200" b="1" dirty="0">
              <a:solidFill>
                <a:schemeClr val="tx1"/>
              </a:solidFill>
            </a:endParaRPr>
          </a:p>
        </p:txBody>
      </p:sp>
      <p:sp>
        <p:nvSpPr>
          <p:cNvPr id="33" name="タイトル 1">
            <a:extLst>
              <a:ext uri="{FF2B5EF4-FFF2-40B4-BE49-F238E27FC236}">
                <a16:creationId xmlns:a16="http://schemas.microsoft.com/office/drawing/2014/main" id="{A8712AE0-45E8-4C93-879F-C2C0D15B3E95}"/>
              </a:ext>
            </a:extLst>
          </p:cNvPr>
          <p:cNvSpPr txBox="1">
            <a:spLocks/>
          </p:cNvSpPr>
          <p:nvPr/>
        </p:nvSpPr>
        <p:spPr>
          <a:xfrm>
            <a:off x="251789" y="95847"/>
            <a:ext cx="5809975"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b="1" dirty="0">
                <a:latin typeface="+mn-ea"/>
                <a:ea typeface="+mn-ea"/>
              </a:rPr>
              <a:t>❸新たな緑化支援事業の検討　</a:t>
            </a:r>
          </a:p>
        </p:txBody>
      </p:sp>
      <p:sp>
        <p:nvSpPr>
          <p:cNvPr id="30" name="四角形: 角を丸くする 29">
            <a:extLst>
              <a:ext uri="{FF2B5EF4-FFF2-40B4-BE49-F238E27FC236}">
                <a16:creationId xmlns:a16="http://schemas.microsoft.com/office/drawing/2014/main" id="{A318B93C-7977-44DA-A784-81521FB20E96}"/>
              </a:ext>
            </a:extLst>
          </p:cNvPr>
          <p:cNvSpPr/>
          <p:nvPr/>
        </p:nvSpPr>
        <p:spPr>
          <a:xfrm>
            <a:off x="592119" y="824696"/>
            <a:ext cx="8409005" cy="3425331"/>
          </a:xfrm>
          <a:prstGeom prst="roundRect">
            <a:avLst>
              <a:gd name="adj" fmla="val 11006"/>
            </a:avLst>
          </a:prstGeom>
          <a:noFill/>
          <a:ln>
            <a:noFill/>
          </a:ln>
        </p:spPr>
        <p:style>
          <a:lnRef idx="2">
            <a:schemeClr val="accent6"/>
          </a:lnRef>
          <a:fillRef idx="1">
            <a:schemeClr val="lt1"/>
          </a:fillRef>
          <a:effectRef idx="0">
            <a:schemeClr val="accent6"/>
          </a:effectRef>
          <a:fontRef idx="minor">
            <a:schemeClr val="dk1"/>
          </a:fontRef>
        </p:style>
        <p:txBody>
          <a:bodyPr lIns="0" rIns="0" rtlCol="0" anchor="t" anchorCtr="0"/>
          <a:lstStyle/>
          <a:p>
            <a:r>
              <a:rPr lang="ja-JP" altLang="en-US" sz="1200" dirty="0"/>
              <a:t>　　　　　　　　　　　　　　　　　　　　　　　　　</a:t>
            </a:r>
            <a:endParaRPr lang="en-US" altLang="ja-JP" sz="1400" dirty="0"/>
          </a:p>
        </p:txBody>
      </p:sp>
      <p:sp>
        <p:nvSpPr>
          <p:cNvPr id="12" name="テキスト ボックス 11">
            <a:extLst>
              <a:ext uri="{FF2B5EF4-FFF2-40B4-BE49-F238E27FC236}">
                <a16:creationId xmlns:a16="http://schemas.microsoft.com/office/drawing/2014/main" id="{681D8555-9107-4841-8817-D1DE8D2BF218}"/>
              </a:ext>
            </a:extLst>
          </p:cNvPr>
          <p:cNvSpPr txBox="1"/>
          <p:nvPr/>
        </p:nvSpPr>
        <p:spPr>
          <a:xfrm>
            <a:off x="500367" y="840075"/>
            <a:ext cx="8592508" cy="261610"/>
          </a:xfrm>
          <a:prstGeom prst="rect">
            <a:avLst/>
          </a:prstGeom>
          <a:noFill/>
        </p:spPr>
        <p:txBody>
          <a:bodyPr wrap="square" rtlCol="0">
            <a:spAutoFit/>
          </a:bodyPr>
          <a:lstStyle/>
          <a:p>
            <a:r>
              <a:rPr lang="ja-JP" altLang="en-US" sz="1100" dirty="0">
                <a:latin typeface="+mn-ea"/>
              </a:rPr>
              <a:t>　みどりの少ない都市部において、民間緑化を推進するために、どのような支援策があれば良いかヒアリングを実施　</a:t>
            </a:r>
            <a:endParaRPr lang="en-US" altLang="ja-JP" sz="1100" dirty="0">
              <a:latin typeface="+mn-ea"/>
            </a:endParaRPr>
          </a:p>
        </p:txBody>
      </p:sp>
      <p:sp>
        <p:nvSpPr>
          <p:cNvPr id="14" name="テキスト ボックス 13">
            <a:extLst>
              <a:ext uri="{FF2B5EF4-FFF2-40B4-BE49-F238E27FC236}">
                <a16:creationId xmlns:a16="http://schemas.microsoft.com/office/drawing/2014/main" id="{681D8555-9107-4841-8817-D1DE8D2BF218}"/>
              </a:ext>
            </a:extLst>
          </p:cNvPr>
          <p:cNvSpPr txBox="1"/>
          <p:nvPr/>
        </p:nvSpPr>
        <p:spPr>
          <a:xfrm>
            <a:off x="698136" y="1130213"/>
            <a:ext cx="2755912" cy="407804"/>
          </a:xfrm>
          <a:prstGeom prst="rect">
            <a:avLst/>
          </a:prstGeom>
          <a:noFill/>
        </p:spPr>
        <p:txBody>
          <a:bodyPr wrap="square" rtlCol="0">
            <a:spAutoFit/>
          </a:bodyPr>
          <a:lstStyle/>
          <a:p>
            <a:r>
              <a:rPr lang="en-US" altLang="ja-JP" sz="1000" dirty="0">
                <a:latin typeface="+mn-ea"/>
              </a:rPr>
              <a:t>《</a:t>
            </a:r>
            <a:r>
              <a:rPr lang="ja-JP" altLang="en-US" sz="1000" dirty="0">
                <a:latin typeface="+mn-ea"/>
              </a:rPr>
              <a:t>ヒアリング結果（抜粋）</a:t>
            </a:r>
            <a:r>
              <a:rPr lang="en-US" altLang="ja-JP" sz="1000" dirty="0">
                <a:latin typeface="+mn-ea"/>
              </a:rPr>
              <a:t>》</a:t>
            </a:r>
            <a:r>
              <a:rPr lang="ja-JP" altLang="en-US" sz="1000" dirty="0">
                <a:latin typeface="+mn-ea"/>
              </a:rPr>
              <a:t>　　　　　　　　</a:t>
            </a:r>
          </a:p>
          <a:p>
            <a:endParaRPr lang="en-US" altLang="ja-JP" sz="1050" dirty="0">
              <a:latin typeface="+mn-ea"/>
            </a:endParaRPr>
          </a:p>
        </p:txBody>
      </p:sp>
      <p:sp>
        <p:nvSpPr>
          <p:cNvPr id="22" name="テキスト ボックス 21">
            <a:extLst>
              <a:ext uri="{FF2B5EF4-FFF2-40B4-BE49-F238E27FC236}">
                <a16:creationId xmlns:a16="http://schemas.microsoft.com/office/drawing/2014/main" id="{E1DDD96A-FBCF-43DB-A5D5-0BA3DAE8A3F5}"/>
              </a:ext>
            </a:extLst>
          </p:cNvPr>
          <p:cNvSpPr txBox="1"/>
          <p:nvPr/>
        </p:nvSpPr>
        <p:spPr>
          <a:xfrm>
            <a:off x="9514592" y="6583193"/>
            <a:ext cx="410465" cy="276999"/>
          </a:xfrm>
          <a:prstGeom prst="rect">
            <a:avLst/>
          </a:prstGeom>
          <a:noFill/>
        </p:spPr>
        <p:txBody>
          <a:bodyPr wrap="square" rtlCol="0">
            <a:spAutoFit/>
          </a:bodyPr>
          <a:lstStyle/>
          <a:p>
            <a:r>
              <a:rPr lang="en-US" altLang="ja-JP" sz="1200" dirty="0"/>
              <a:t>11</a:t>
            </a:r>
            <a:endParaRPr kumimoji="1" lang="en-US" altLang="ja-JP" sz="1200" dirty="0"/>
          </a:p>
        </p:txBody>
      </p:sp>
      <p:graphicFrame>
        <p:nvGraphicFramePr>
          <p:cNvPr id="2" name="表 1">
            <a:extLst>
              <a:ext uri="{FF2B5EF4-FFF2-40B4-BE49-F238E27FC236}">
                <a16:creationId xmlns:a16="http://schemas.microsoft.com/office/drawing/2014/main" id="{1B18139F-1058-43A9-9FB2-4921FB2D6159}"/>
              </a:ext>
            </a:extLst>
          </p:cNvPr>
          <p:cNvGraphicFramePr>
            <a:graphicFrameLocks noGrp="1"/>
          </p:cNvGraphicFramePr>
          <p:nvPr>
            <p:extLst>
              <p:ext uri="{D42A27DB-BD31-4B8C-83A1-F6EECF244321}">
                <p14:modId xmlns:p14="http://schemas.microsoft.com/office/powerpoint/2010/main" val="3203537368"/>
              </p:ext>
            </p:extLst>
          </p:nvPr>
        </p:nvGraphicFramePr>
        <p:xfrm>
          <a:off x="830341" y="1385063"/>
          <a:ext cx="8262534" cy="4951343"/>
        </p:xfrm>
        <a:graphic>
          <a:graphicData uri="http://schemas.openxmlformats.org/drawingml/2006/table">
            <a:tbl>
              <a:tblPr firstRow="1" firstCol="1" bandRow="1">
                <a:tableStyleId>{7DF18680-E054-41AD-8BC1-D1AEF772440D}</a:tableStyleId>
              </a:tblPr>
              <a:tblGrid>
                <a:gridCol w="1727432">
                  <a:extLst>
                    <a:ext uri="{9D8B030D-6E8A-4147-A177-3AD203B41FA5}">
                      <a16:colId xmlns:a16="http://schemas.microsoft.com/office/drawing/2014/main" val="4070033479"/>
                    </a:ext>
                  </a:extLst>
                </a:gridCol>
                <a:gridCol w="6535102">
                  <a:extLst>
                    <a:ext uri="{9D8B030D-6E8A-4147-A177-3AD203B41FA5}">
                      <a16:colId xmlns:a16="http://schemas.microsoft.com/office/drawing/2014/main" val="308595158"/>
                    </a:ext>
                  </a:extLst>
                </a:gridCol>
              </a:tblGrid>
              <a:tr h="138072">
                <a:tc>
                  <a:txBody>
                    <a:bodyPr/>
                    <a:lstStyle/>
                    <a:p>
                      <a:pPr algn="ctr"/>
                      <a:r>
                        <a:rPr lang="ja-JP" sz="900" kern="100" dirty="0">
                          <a:effectLst/>
                        </a:rPr>
                        <a:t>相手方</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3417" marR="43417" marT="0" marB="0" anchor="ctr" anchorCtr="1"/>
                </a:tc>
                <a:tc>
                  <a:txBody>
                    <a:bodyPr/>
                    <a:lstStyle/>
                    <a:p>
                      <a:pPr algn="ctr"/>
                      <a:r>
                        <a:rPr lang="ja-JP" sz="900" kern="100" dirty="0">
                          <a:effectLst/>
                        </a:rPr>
                        <a:t>内　　　容</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3417" marR="43417" marT="0" marB="0" anchor="ctr" anchorCtr="1"/>
                </a:tc>
                <a:extLst>
                  <a:ext uri="{0D108BD9-81ED-4DB2-BD59-A6C34878D82A}">
                    <a16:rowId xmlns:a16="http://schemas.microsoft.com/office/drawing/2014/main" val="1732158935"/>
                  </a:ext>
                </a:extLst>
              </a:tr>
              <a:tr h="645758">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900" kern="100" dirty="0">
                          <a:effectLst/>
                        </a:rPr>
                        <a:t>・自動車販売会社</a:t>
                      </a:r>
                      <a:endParaRPr lang="en-US" altLang="ja-JP" sz="900" kern="100" dirty="0">
                        <a:effectLst/>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900" kern="100" dirty="0">
                          <a:effectLst/>
                        </a:rPr>
                        <a:t>・</a:t>
                      </a:r>
                      <a:r>
                        <a:rPr lang="ja-JP" altLang="ja-JP" sz="900" kern="100" dirty="0">
                          <a:effectLst/>
                        </a:rPr>
                        <a:t>鉄道会社</a:t>
                      </a:r>
                    </a:p>
                  </a:txBody>
                  <a:tcPr marL="43417" marR="43417" marT="0" marB="0" anchor="ctr"/>
                </a:tc>
                <a:tc>
                  <a:txBody>
                    <a:bodyPr/>
                    <a:lstStyle/>
                    <a:p>
                      <a:pPr algn="l">
                        <a:lnSpc>
                          <a:spcPts val="1600"/>
                        </a:lnSpc>
                      </a:pPr>
                      <a:r>
                        <a:rPr lang="ja-JP" sz="900" kern="100" dirty="0">
                          <a:effectLst/>
                        </a:rPr>
                        <a:t>◆</a:t>
                      </a:r>
                      <a:r>
                        <a:rPr lang="ja-JP" sz="900" b="1" u="sng" kern="100" dirty="0">
                          <a:effectLst/>
                        </a:rPr>
                        <a:t>緑化の質の向上</a:t>
                      </a:r>
                      <a:r>
                        <a:rPr lang="ja-JP" altLang="en-US" sz="900" b="1" u="sng" kern="100" dirty="0">
                          <a:effectLst/>
                        </a:rPr>
                        <a:t>へ支援する補助制度があれば、より高いレベルの緑化が可能</a:t>
                      </a:r>
                      <a:r>
                        <a:rPr lang="ja-JP" altLang="en-US" sz="900" b="1" u="none" kern="100" dirty="0">
                          <a:effectLst/>
                        </a:rPr>
                        <a:t>となる。</a:t>
                      </a:r>
                      <a:endParaRPr lang="en-US" altLang="ja-JP" sz="900" u="none" kern="100" dirty="0">
                        <a:effectLst/>
                      </a:endParaRPr>
                    </a:p>
                    <a:p>
                      <a:pPr algn="l">
                        <a:lnSpc>
                          <a:spcPts val="1600"/>
                        </a:lnSpc>
                      </a:pPr>
                      <a:r>
                        <a:rPr lang="ja-JP" altLang="en-US" sz="900" kern="100" dirty="0">
                          <a:effectLst/>
                        </a:rPr>
                        <a:t>◆商業施設なら、</a:t>
                      </a:r>
                      <a:r>
                        <a:rPr lang="ja-JP" altLang="en-US" sz="900" b="1" u="sng" kern="100" dirty="0">
                          <a:effectLst/>
                        </a:rPr>
                        <a:t>ポケットパークの整備に需要があり、義務緑化以上であっても民間は前向きに検討</a:t>
                      </a:r>
                      <a:r>
                        <a:rPr lang="ja-JP" altLang="en-US" sz="900" kern="100" dirty="0">
                          <a:effectLst/>
                        </a:rPr>
                        <a:t>するのではないか。</a:t>
                      </a:r>
                      <a:endParaRPr lang="ja-JP" altLang="en-US" sz="900" kern="100" dirty="0">
                        <a:effectLst/>
                        <a:latin typeface="+mn-ea"/>
                        <a:ea typeface="+mn-ea"/>
                      </a:endParaRPr>
                    </a:p>
                  </a:txBody>
                  <a:tcPr marL="43417" marR="43417" marT="0" marB="0" anchor="ctr"/>
                </a:tc>
                <a:extLst>
                  <a:ext uri="{0D108BD9-81ED-4DB2-BD59-A6C34878D82A}">
                    <a16:rowId xmlns:a16="http://schemas.microsoft.com/office/drawing/2014/main" val="2186048452"/>
                  </a:ext>
                </a:extLst>
              </a:tr>
              <a:tr h="777352">
                <a:tc>
                  <a:txBody>
                    <a:bodyPr/>
                    <a:lstStyle/>
                    <a:p>
                      <a:pPr algn="l"/>
                      <a:r>
                        <a:rPr lang="ja-JP" altLang="en-US" sz="900" kern="100" dirty="0">
                          <a:effectLst/>
                        </a:rPr>
                        <a:t>・百貨店</a:t>
                      </a:r>
                      <a:endParaRPr lang="en-US" altLang="ja-JP" sz="900" kern="100" dirty="0">
                        <a:effectLst/>
                      </a:endParaRPr>
                    </a:p>
                    <a:p>
                      <a:pPr algn="l"/>
                      <a:r>
                        <a:rPr lang="ja-JP" altLang="en-US" sz="900" kern="100" dirty="0">
                          <a:effectLst/>
                        </a:rPr>
                        <a:t>・製造メーカー</a:t>
                      </a:r>
                      <a:endParaRPr lang="en-US" altLang="ja-JP" sz="900" kern="100" dirty="0">
                        <a:effectLst/>
                      </a:endParaRPr>
                    </a:p>
                    <a:p>
                      <a:pPr algn="l"/>
                      <a:r>
                        <a:rPr lang="ja-JP" altLang="en-US" sz="700" kern="100" dirty="0">
                          <a:effectLst/>
                          <a:latin typeface="+mn-ea"/>
                          <a:ea typeface="+mn-ea"/>
                          <a:cs typeface="Times New Roman" panose="02020603050405020304" pitchFamily="18" charset="0"/>
                        </a:rPr>
                        <a:t>　（過去助成事業利用者）</a:t>
                      </a:r>
                      <a:endParaRPr lang="ja-JP" sz="700" kern="100" dirty="0">
                        <a:effectLst/>
                        <a:latin typeface="+mn-ea"/>
                        <a:ea typeface="+mn-ea"/>
                        <a:cs typeface="Times New Roman" panose="02020603050405020304" pitchFamily="18" charset="0"/>
                      </a:endParaRPr>
                    </a:p>
                  </a:txBody>
                  <a:tcPr marL="43417" marR="43417" marT="0" marB="0" anchor="ctr"/>
                </a:tc>
                <a:tc>
                  <a:txBody>
                    <a:bodyPr/>
                    <a:lstStyle/>
                    <a:p>
                      <a:pPr algn="l">
                        <a:lnSpc>
                          <a:spcPts val="1600"/>
                        </a:lnSpc>
                      </a:pPr>
                      <a:r>
                        <a:rPr lang="ja-JP" altLang="en-US" sz="900" dirty="0"/>
                        <a:t>◆緑地は、</a:t>
                      </a:r>
                      <a:r>
                        <a:rPr lang="ja-JP" altLang="en-US" sz="900" b="1" u="sng" dirty="0">
                          <a:solidFill>
                            <a:schemeClr val="tx1"/>
                          </a:solidFill>
                        </a:rPr>
                        <a:t>整備以上に良好に維持管理されていくことが重要</a:t>
                      </a:r>
                      <a:r>
                        <a:rPr lang="ja-JP" altLang="en-US" sz="900" dirty="0"/>
                        <a:t>だが、</a:t>
                      </a:r>
                      <a:r>
                        <a:rPr lang="ja-JP" altLang="en-US" sz="900" b="1" u="sng" dirty="0"/>
                        <a:t>維持管理には費用がかかる</a:t>
                      </a:r>
                      <a:r>
                        <a:rPr lang="ja-JP" altLang="en-US" sz="900" dirty="0"/>
                        <a:t>。</a:t>
                      </a:r>
                      <a:endParaRPr lang="en-US" altLang="ja-JP" sz="900" dirty="0"/>
                    </a:p>
                    <a:p>
                      <a:pPr algn="l">
                        <a:lnSpc>
                          <a:spcPts val="1600"/>
                        </a:lnSpc>
                      </a:pPr>
                      <a:r>
                        <a:rPr lang="ja-JP" altLang="en-US" sz="900" dirty="0"/>
                        <a:t>◆維持管理への助成の難しさは分かるが、</a:t>
                      </a:r>
                      <a:r>
                        <a:rPr lang="ja-JP" altLang="en-US" sz="900" b="1" u="sng" dirty="0"/>
                        <a:t>オープンスペースとして開放している箇所に限定して一部助成制度があると良い</a:t>
                      </a:r>
                      <a:r>
                        <a:rPr lang="ja-JP" altLang="en-US" sz="900" dirty="0"/>
                        <a:t>。</a:t>
                      </a:r>
                      <a:endParaRPr lang="en-US" altLang="ja-JP" sz="900" dirty="0"/>
                    </a:p>
                    <a:p>
                      <a:pPr algn="l">
                        <a:lnSpc>
                          <a:spcPts val="1600"/>
                        </a:lnSpc>
                      </a:pPr>
                      <a:r>
                        <a:rPr lang="ja-JP" altLang="en-US" sz="900" dirty="0"/>
                        <a:t>◆</a:t>
                      </a:r>
                      <a:r>
                        <a:rPr lang="ja-JP" altLang="en-US" sz="900" b="1" u="sng" dirty="0"/>
                        <a:t>みどりによる集客効果があることは事実</a:t>
                      </a:r>
                      <a:r>
                        <a:rPr lang="ja-JP" altLang="en-US" sz="900" dirty="0"/>
                        <a:t>だが、好景気ではないので、</a:t>
                      </a:r>
                      <a:r>
                        <a:rPr lang="ja-JP" altLang="en-US" sz="900" b="1" u="sng" dirty="0"/>
                        <a:t>イニシャルの補助だけでは、民間は動きづらい。</a:t>
                      </a:r>
                      <a:endParaRPr lang="ja-JP" sz="900" kern="100" dirty="0">
                        <a:effectLst/>
                        <a:latin typeface="+mn-ea"/>
                        <a:ea typeface="+mn-ea"/>
                        <a:cs typeface="Times New Roman" panose="02020603050405020304" pitchFamily="18" charset="0"/>
                      </a:endParaRPr>
                    </a:p>
                  </a:txBody>
                  <a:tcPr marL="43417" marR="43417" marT="0" marB="0" anchor="ctr"/>
                </a:tc>
                <a:extLst>
                  <a:ext uri="{0D108BD9-81ED-4DB2-BD59-A6C34878D82A}">
                    <a16:rowId xmlns:a16="http://schemas.microsoft.com/office/drawing/2014/main" val="330834208"/>
                  </a:ext>
                </a:extLst>
              </a:tr>
              <a:tr h="856559">
                <a:tc>
                  <a:txBody>
                    <a:bodyPr/>
                    <a:lstStyle/>
                    <a:p>
                      <a:pPr algn="l"/>
                      <a:r>
                        <a:rPr lang="ja-JP" altLang="en-US" sz="900" kern="100" dirty="0">
                          <a:effectLst/>
                        </a:rPr>
                        <a:t>・緑化・造園会社</a:t>
                      </a:r>
                      <a:endParaRPr lang="ja-JP" sz="900" kern="100" dirty="0">
                        <a:effectLst/>
                        <a:latin typeface="+mn-ea"/>
                        <a:ea typeface="+mn-ea"/>
                        <a:cs typeface="Times New Roman" panose="02020603050405020304" pitchFamily="18" charset="0"/>
                      </a:endParaRPr>
                    </a:p>
                  </a:txBody>
                  <a:tcPr marL="43417" marR="43417" marT="0" marB="0" anchor="ctr"/>
                </a:tc>
                <a:tc>
                  <a:txBody>
                    <a:bodyPr/>
                    <a:lstStyle/>
                    <a:p>
                      <a:pPr algn="l">
                        <a:lnSpc>
                          <a:spcPts val="1600"/>
                        </a:lnSpc>
                      </a:pPr>
                      <a:r>
                        <a:rPr lang="ja-JP" altLang="en-US" sz="900" dirty="0"/>
                        <a:t>◆最近の商業施設や公開空地の緑化は、単に植栽桝を整備して樹木を植栽するだけではなく、樹木を中心とする緑化空間整備である。</a:t>
                      </a:r>
                      <a:r>
                        <a:rPr lang="ja-JP" altLang="en-US" sz="900" b="1" u="sng" dirty="0"/>
                        <a:t>樹木の植栽に係る部分だけでなく、ベンチなどの休憩施設、舗装など緑化空間整備に係る経費を全て補助対象にすれ</a:t>
                      </a:r>
                      <a:endParaRPr lang="en-US" altLang="ja-JP" sz="900" b="1" u="sng" dirty="0"/>
                    </a:p>
                    <a:p>
                      <a:pPr algn="l">
                        <a:lnSpc>
                          <a:spcPts val="1600"/>
                        </a:lnSpc>
                      </a:pPr>
                      <a:r>
                        <a:rPr lang="en-US" altLang="ja-JP" sz="900" b="1" u="none" dirty="0"/>
                        <a:t>  </a:t>
                      </a:r>
                      <a:r>
                        <a:rPr lang="ja-JP" altLang="en-US" sz="900" b="1" u="sng" dirty="0"/>
                        <a:t>ば需要はある</a:t>
                      </a:r>
                      <a:r>
                        <a:rPr lang="ja-JP" altLang="en-US" sz="900" dirty="0"/>
                        <a:t>のではないか。</a:t>
                      </a:r>
                      <a:endParaRPr lang="en-US" altLang="ja-JP" sz="900" dirty="0"/>
                    </a:p>
                  </a:txBody>
                  <a:tcPr marL="43417" marR="43417" marT="0" marB="0" anchor="ctr"/>
                </a:tc>
                <a:extLst>
                  <a:ext uri="{0D108BD9-81ED-4DB2-BD59-A6C34878D82A}">
                    <a16:rowId xmlns:a16="http://schemas.microsoft.com/office/drawing/2014/main" val="3156954087"/>
                  </a:ext>
                </a:extLst>
              </a:tr>
              <a:tr h="1153310">
                <a:tc>
                  <a:txBody>
                    <a:bodyPr/>
                    <a:lstStyle/>
                    <a:p>
                      <a:pPr algn="l"/>
                      <a:r>
                        <a:rPr lang="ja-JP" altLang="en-US" sz="800" kern="100" dirty="0">
                          <a:effectLst/>
                          <a:latin typeface="+mn-ea"/>
                          <a:ea typeface="+mn-ea"/>
                          <a:cs typeface="Times New Roman" panose="02020603050405020304" pitchFamily="18" charset="0"/>
                        </a:rPr>
                        <a:t>・都市計画・造園コンサルタント</a:t>
                      </a:r>
                      <a:endParaRPr lang="ja-JP" sz="800" kern="100" dirty="0">
                        <a:effectLst/>
                        <a:latin typeface="+mn-ea"/>
                        <a:ea typeface="+mn-ea"/>
                        <a:cs typeface="Times New Roman" panose="02020603050405020304" pitchFamily="18" charset="0"/>
                      </a:endParaRPr>
                    </a:p>
                  </a:txBody>
                  <a:tcPr marL="43417" marR="43417" marT="0" marB="0" anchor="ctr"/>
                </a:tc>
                <a:tc>
                  <a:txBody>
                    <a:bodyPr/>
                    <a:lstStyle/>
                    <a:p>
                      <a:pPr algn="l">
                        <a:lnSpc>
                          <a:spcPts val="1600"/>
                        </a:lnSpc>
                      </a:pPr>
                      <a:r>
                        <a:rPr lang="ja-JP" altLang="en-US" sz="900" dirty="0"/>
                        <a:t>◆</a:t>
                      </a:r>
                      <a:r>
                        <a:rPr lang="ja-JP" altLang="en-US" sz="900" b="1" u="sng" dirty="0"/>
                        <a:t>大規模緑化プロジェクトの情報が開示される時には、資金計画も含め事業計画が決定しているので、補助金等が入り込める</a:t>
                      </a:r>
                      <a:endParaRPr lang="en-US" altLang="ja-JP" sz="900" b="1" u="sng" dirty="0"/>
                    </a:p>
                    <a:p>
                      <a:pPr algn="l">
                        <a:lnSpc>
                          <a:spcPts val="1600"/>
                        </a:lnSpc>
                      </a:pPr>
                      <a:r>
                        <a:rPr lang="en-US" altLang="ja-JP" sz="900" b="1" u="none" dirty="0"/>
                        <a:t>   </a:t>
                      </a:r>
                      <a:r>
                        <a:rPr lang="ja-JP" altLang="en-US" sz="900" b="1" u="sng" dirty="0"/>
                        <a:t>余地はない。</a:t>
                      </a:r>
                    </a:p>
                    <a:p>
                      <a:pPr algn="l">
                        <a:lnSpc>
                          <a:spcPts val="1600"/>
                        </a:lnSpc>
                      </a:pPr>
                      <a:r>
                        <a:rPr lang="ja-JP" altLang="en-US" sz="900" b="1" u="none" dirty="0"/>
                        <a:t>   </a:t>
                      </a:r>
                      <a:r>
                        <a:rPr lang="ja-JP" altLang="en-US" sz="900" b="1" u="sng" dirty="0"/>
                        <a:t>緑化計画の策定経費も補助対象にすれば計画段階から介入することができる</a:t>
                      </a:r>
                      <a:r>
                        <a:rPr lang="ja-JP" altLang="en-US" sz="900" dirty="0"/>
                        <a:t>が、補助金の債務負担は制度的に困難だと思う。</a:t>
                      </a:r>
                      <a:endParaRPr lang="en-US" altLang="ja-JP" sz="900" dirty="0"/>
                    </a:p>
                    <a:p>
                      <a:pPr algn="l">
                        <a:lnSpc>
                          <a:spcPts val="1600"/>
                        </a:lnSpc>
                      </a:pPr>
                      <a:r>
                        <a:rPr lang="ja-JP" altLang="en-US" sz="900" dirty="0"/>
                        <a:t>◆商業施設において、都市公園法に基づく公園ではない公園が整備される事例が増えてきている。公有地を売却して、</a:t>
                      </a:r>
                      <a:r>
                        <a:rPr lang="ja-JP" altLang="en-US" sz="900" b="1" u="sng" dirty="0"/>
                        <a:t>売却条 </a:t>
                      </a:r>
                      <a:endParaRPr lang="en-US" altLang="ja-JP" sz="900" b="1" u="sng" dirty="0"/>
                    </a:p>
                    <a:p>
                      <a:pPr algn="l">
                        <a:lnSpc>
                          <a:spcPts val="1600"/>
                        </a:lnSpc>
                      </a:pPr>
                      <a:r>
                        <a:rPr lang="en-US" altLang="ja-JP" sz="900" b="1" u="none" dirty="0"/>
                        <a:t>   </a:t>
                      </a:r>
                      <a:r>
                        <a:rPr lang="ja-JP" altLang="en-US" sz="900" b="1" u="sng" dirty="0"/>
                        <a:t>件に公園整備をつけるというものもあり、このような事例が増えているので、その整備費補助は需要がある</a:t>
                      </a:r>
                      <a:r>
                        <a:rPr lang="ja-JP" altLang="en-US" sz="900" dirty="0"/>
                        <a:t>と思う。</a:t>
                      </a:r>
                    </a:p>
                  </a:txBody>
                  <a:tcPr marL="43417" marR="43417" marT="0" marB="0" anchor="ctr"/>
                </a:tc>
                <a:extLst>
                  <a:ext uri="{0D108BD9-81ED-4DB2-BD59-A6C34878D82A}">
                    <a16:rowId xmlns:a16="http://schemas.microsoft.com/office/drawing/2014/main" val="4183481887"/>
                  </a:ext>
                </a:extLst>
              </a:tr>
              <a:tr h="613182">
                <a:tc>
                  <a:txBody>
                    <a:bodyPr/>
                    <a:lstStyle/>
                    <a:p>
                      <a:pPr algn="l"/>
                      <a:r>
                        <a:rPr lang="ja-JP" altLang="en-US" sz="900" kern="100" dirty="0">
                          <a:effectLst/>
                        </a:rPr>
                        <a:t>・大手総合建設会社</a:t>
                      </a:r>
                      <a:endParaRPr lang="ja-JP" sz="900" kern="100" dirty="0">
                        <a:effectLst/>
                        <a:latin typeface="+mn-ea"/>
                        <a:ea typeface="+mn-ea"/>
                        <a:cs typeface="Times New Roman" panose="02020603050405020304" pitchFamily="18" charset="0"/>
                      </a:endParaRPr>
                    </a:p>
                  </a:txBody>
                  <a:tcPr marL="43417" marR="43417" marT="0" marB="0" anchor="ctr"/>
                </a:tc>
                <a:tc>
                  <a:txBody>
                    <a:bodyPr/>
                    <a:lstStyle/>
                    <a:p>
                      <a:pPr marL="139700" indent="-139700" algn="l">
                        <a:lnSpc>
                          <a:spcPts val="1600"/>
                        </a:lnSpc>
                      </a:pPr>
                      <a:r>
                        <a:rPr lang="ja-JP" sz="900" kern="100" dirty="0">
                          <a:effectLst/>
                        </a:rPr>
                        <a:t>◆</a:t>
                      </a:r>
                      <a:r>
                        <a:rPr lang="ja-JP" sz="900" b="1" u="sng" kern="100" dirty="0">
                          <a:effectLst/>
                        </a:rPr>
                        <a:t>壁面緑化はイニシャルコストが高額なので補助制度があればありがたい</a:t>
                      </a:r>
                      <a:r>
                        <a:rPr lang="ja-JP" altLang="en-US" sz="900" b="1" u="sng" kern="100" dirty="0">
                          <a:effectLst/>
                        </a:rPr>
                        <a:t>。</a:t>
                      </a:r>
                      <a:endParaRPr lang="en-US" altLang="ja-JP" sz="900" b="1" u="sng" kern="100" dirty="0">
                        <a:effectLst/>
                      </a:endParaRPr>
                    </a:p>
                    <a:p>
                      <a:pPr marL="139700" indent="-139700" algn="l">
                        <a:lnSpc>
                          <a:spcPts val="1600"/>
                        </a:lnSpc>
                      </a:pPr>
                      <a:r>
                        <a:rPr lang="ja-JP" altLang="en-US" sz="900" b="1" u="none" kern="100" dirty="0">
                          <a:effectLst/>
                        </a:rPr>
                        <a:t>◆商業施設の多くは、おそらく緑化による集客効果が一定見込まれるので義務緑化以上に緑化を行うケースが多い。</a:t>
                      </a:r>
                      <a:endParaRPr lang="ja-JP" sz="900" b="1" u="none" kern="100" dirty="0">
                        <a:effectLst/>
                      </a:endParaRPr>
                    </a:p>
                  </a:txBody>
                  <a:tcPr marL="43417" marR="43417" marT="0" marB="0" anchor="ctr"/>
                </a:tc>
                <a:extLst>
                  <a:ext uri="{0D108BD9-81ED-4DB2-BD59-A6C34878D82A}">
                    <a16:rowId xmlns:a16="http://schemas.microsoft.com/office/drawing/2014/main" val="2525520540"/>
                  </a:ext>
                </a:extLst>
              </a:tr>
              <a:tr h="767110">
                <a:tc>
                  <a:txBody>
                    <a:bodyPr/>
                    <a:lstStyle/>
                    <a:p>
                      <a:pPr algn="l"/>
                      <a:r>
                        <a:rPr lang="ja-JP" altLang="en-US" sz="900" kern="100" dirty="0">
                          <a:effectLst/>
                          <a:latin typeface="+mn-ea"/>
                          <a:ea typeface="+mn-ea"/>
                          <a:cs typeface="Times New Roman" panose="02020603050405020304" pitchFamily="18" charset="0"/>
                        </a:rPr>
                        <a:t>・商業施設</a:t>
                      </a:r>
                      <a:endParaRPr lang="en-US" altLang="ja-JP" sz="900" kern="100" dirty="0">
                        <a:effectLst/>
                        <a:latin typeface="+mn-ea"/>
                        <a:ea typeface="+mn-ea"/>
                        <a:cs typeface="Times New Roman" panose="02020603050405020304" pitchFamily="18" charset="0"/>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700" kern="100" dirty="0">
                          <a:effectLst/>
                          <a:latin typeface="+mn-ea"/>
                          <a:ea typeface="+mn-ea"/>
                          <a:cs typeface="Times New Roman" panose="02020603050405020304" pitchFamily="18" charset="0"/>
                        </a:rPr>
                        <a:t>　（過去助成事業利用者）</a:t>
                      </a:r>
                      <a:endParaRPr lang="ja-JP" altLang="ja-JP" sz="700" kern="100" dirty="0">
                        <a:effectLst/>
                        <a:latin typeface="+mn-ea"/>
                        <a:ea typeface="+mn-ea"/>
                        <a:cs typeface="Times New Roman" panose="02020603050405020304" pitchFamily="18" charset="0"/>
                      </a:endParaRPr>
                    </a:p>
                  </a:txBody>
                  <a:tcPr marL="43417" marR="43417" marT="0" marB="0" anchor="ctr"/>
                </a:tc>
                <a:tc>
                  <a:txBody>
                    <a:bodyPr/>
                    <a:lstStyle/>
                    <a:p>
                      <a:pPr marL="139700" indent="-139700" algn="l">
                        <a:lnSpc>
                          <a:spcPts val="1600"/>
                        </a:lnSpc>
                      </a:pPr>
                      <a:r>
                        <a:rPr lang="ja-JP" altLang="en-US" sz="900" b="1" u="none" kern="100" dirty="0">
                          <a:effectLst/>
                        </a:rPr>
                        <a:t>◆みどりによる集客効果や緑化の重要性は認識しているが、</a:t>
                      </a:r>
                      <a:r>
                        <a:rPr lang="ja-JP" altLang="en-US" sz="900" b="1" u="sng" kern="100" dirty="0">
                          <a:effectLst/>
                        </a:rPr>
                        <a:t>土地単価の高いエリアでは、緑化より</a:t>
                      </a:r>
                      <a:r>
                        <a:rPr lang="ja-JP" altLang="en-US" sz="900" b="1" u="sng" kern="100" dirty="0" smtClean="0">
                          <a:effectLst/>
                        </a:rPr>
                        <a:t>テナント収入等</a:t>
                      </a:r>
                      <a:r>
                        <a:rPr lang="ja-JP" altLang="en-US" sz="900" b="1" u="sng" kern="100" dirty="0">
                          <a:effectLst/>
                        </a:rPr>
                        <a:t>を優先するビルオーナーが多い</a:t>
                      </a:r>
                      <a:r>
                        <a:rPr lang="ja-JP" altLang="en-US" sz="900" b="1" u="sng" kern="100" dirty="0" smtClean="0">
                          <a:effectLst/>
                        </a:rPr>
                        <a:t>。</a:t>
                      </a:r>
                      <a:endParaRPr lang="en-US" altLang="ja-JP" sz="900" b="1" u="sng" kern="100" dirty="0">
                        <a:effectLst/>
                      </a:endParaRPr>
                    </a:p>
                  </a:txBody>
                  <a:tcPr marL="43417" marR="43417" marT="0" marB="0" anchor="ctr"/>
                </a:tc>
                <a:extLst>
                  <a:ext uri="{0D108BD9-81ED-4DB2-BD59-A6C34878D82A}">
                    <a16:rowId xmlns:a16="http://schemas.microsoft.com/office/drawing/2014/main" val="3927137610"/>
                  </a:ext>
                </a:extLst>
              </a:tr>
            </a:tbl>
          </a:graphicData>
        </a:graphic>
      </p:graphicFrame>
      <p:sp>
        <p:nvSpPr>
          <p:cNvPr id="16" name="字幕 2">
            <a:extLst>
              <a:ext uri="{FF2B5EF4-FFF2-40B4-BE49-F238E27FC236}">
                <a16:creationId xmlns:a16="http://schemas.microsoft.com/office/drawing/2014/main" id="{A5EA3C8D-21FA-4173-B789-DD324EAA64E0}"/>
              </a:ext>
            </a:extLst>
          </p:cNvPr>
          <p:cNvSpPr txBox="1">
            <a:spLocks/>
          </p:cNvSpPr>
          <p:nvPr/>
        </p:nvSpPr>
        <p:spPr>
          <a:xfrm>
            <a:off x="2655022" y="136059"/>
            <a:ext cx="3898178" cy="318805"/>
          </a:xfrm>
          <a:prstGeom prst="rect">
            <a:avLst/>
          </a:prstGeom>
          <a:ln>
            <a:noFill/>
          </a:ln>
        </p:spPr>
        <p:txBody>
          <a:bodyPr vert="horz" lIns="0" tIns="36000" rIns="0" bIns="36000" rtlCol="0" anchor="ctr" anchorCtr="1">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lnSpc>
                <a:spcPct val="100000"/>
              </a:lnSpc>
            </a:pPr>
            <a:r>
              <a:rPr lang="ja-JP" altLang="en-US" sz="1050" dirty="0"/>
              <a:t>：事業内容の検討</a:t>
            </a:r>
            <a:r>
              <a:rPr lang="ja-JP" altLang="en-US" sz="1050" dirty="0" smtClean="0"/>
              <a:t>（ヒアリング状況、課題、今後の方向性）</a:t>
            </a:r>
            <a:endParaRPr lang="ja-JP" altLang="en-US" sz="1050" dirty="0"/>
          </a:p>
        </p:txBody>
      </p:sp>
    </p:spTree>
    <p:extLst>
      <p:ext uri="{BB962C8B-B14F-4D97-AF65-F5344CB8AC3E}">
        <p14:creationId xmlns:p14="http://schemas.microsoft.com/office/powerpoint/2010/main" val="151761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テキスト ボックス 41">
            <a:extLst>
              <a:ext uri="{FF2B5EF4-FFF2-40B4-BE49-F238E27FC236}">
                <a16:creationId xmlns:a16="http://schemas.microsoft.com/office/drawing/2014/main" id="{BF0E906D-E604-441C-AB60-8AA9ABADB23A}"/>
              </a:ext>
            </a:extLst>
          </p:cNvPr>
          <p:cNvSpPr txBox="1"/>
          <p:nvPr/>
        </p:nvSpPr>
        <p:spPr>
          <a:xfrm>
            <a:off x="1041706" y="3938713"/>
            <a:ext cx="1908832" cy="208889"/>
          </a:xfrm>
          <a:prstGeom prst="rect">
            <a:avLst/>
          </a:prstGeom>
          <a:solidFill>
            <a:schemeClr val="accent6">
              <a:lumMod val="40000"/>
              <a:lumOff val="60000"/>
            </a:schemeClr>
          </a:solidFill>
        </p:spPr>
        <p:txBody>
          <a:bodyPr wrap="square" lIns="0" tIns="0" rIns="0" bIns="0" rtlCol="0">
            <a:spAutoFit/>
          </a:bodyPr>
          <a:lstStyle/>
          <a:p>
            <a:pPr algn="ctr"/>
            <a:endParaRPr kumimoji="1" lang="en-US" altLang="ja-JP" sz="900" dirty="0">
              <a:latin typeface="Meiryo UI" panose="020B0604030504040204" pitchFamily="50" charset="-128"/>
              <a:ea typeface="Meiryo UI" panose="020B0604030504040204" pitchFamily="50" charset="-128"/>
            </a:endParaRPr>
          </a:p>
        </p:txBody>
      </p:sp>
      <p:sp>
        <p:nvSpPr>
          <p:cNvPr id="62" name="テキスト ボックス 61">
            <a:extLst>
              <a:ext uri="{FF2B5EF4-FFF2-40B4-BE49-F238E27FC236}">
                <a16:creationId xmlns:a16="http://schemas.microsoft.com/office/drawing/2014/main" id="{61FAEAF7-52C0-4023-9B1B-5A7ABE730BE7}"/>
              </a:ext>
            </a:extLst>
          </p:cNvPr>
          <p:cNvSpPr txBox="1"/>
          <p:nvPr/>
        </p:nvSpPr>
        <p:spPr>
          <a:xfrm>
            <a:off x="1041705" y="4822695"/>
            <a:ext cx="2203771" cy="180442"/>
          </a:xfrm>
          <a:prstGeom prst="rect">
            <a:avLst/>
          </a:prstGeom>
          <a:solidFill>
            <a:schemeClr val="accent6">
              <a:lumMod val="40000"/>
              <a:lumOff val="60000"/>
            </a:schemeClr>
          </a:solidFill>
        </p:spPr>
        <p:txBody>
          <a:bodyPr wrap="square" lIns="0" tIns="0" rIns="0" bIns="0" rtlCol="0">
            <a:spAutoFit/>
          </a:bodyPr>
          <a:lstStyle/>
          <a:p>
            <a:pPr algn="ctr"/>
            <a:endParaRPr kumimoji="1" lang="en-US" altLang="ja-JP" sz="900" dirty="0">
              <a:latin typeface="Meiryo UI" panose="020B0604030504040204" pitchFamily="50" charset="-128"/>
              <a:ea typeface="Meiryo UI" panose="020B0604030504040204" pitchFamily="50" charset="-128"/>
            </a:endParaRPr>
          </a:p>
        </p:txBody>
      </p:sp>
      <p:sp>
        <p:nvSpPr>
          <p:cNvPr id="63" name="テキスト ボックス 62">
            <a:extLst>
              <a:ext uri="{FF2B5EF4-FFF2-40B4-BE49-F238E27FC236}">
                <a16:creationId xmlns:a16="http://schemas.microsoft.com/office/drawing/2014/main" id="{BBAC0A56-C0F5-4836-9DC1-4FAF6EC48380}"/>
              </a:ext>
            </a:extLst>
          </p:cNvPr>
          <p:cNvSpPr txBox="1"/>
          <p:nvPr/>
        </p:nvSpPr>
        <p:spPr>
          <a:xfrm>
            <a:off x="1041705" y="5726552"/>
            <a:ext cx="2203771" cy="193115"/>
          </a:xfrm>
          <a:prstGeom prst="rect">
            <a:avLst/>
          </a:prstGeom>
          <a:solidFill>
            <a:schemeClr val="accent6">
              <a:lumMod val="40000"/>
              <a:lumOff val="60000"/>
            </a:schemeClr>
          </a:solidFill>
        </p:spPr>
        <p:txBody>
          <a:bodyPr wrap="square" lIns="0" tIns="0" rIns="0" bIns="0" rtlCol="0">
            <a:spAutoFit/>
          </a:bodyPr>
          <a:lstStyle/>
          <a:p>
            <a:pPr algn="ctr"/>
            <a:endParaRPr kumimoji="1" lang="en-US" altLang="ja-JP" sz="900" dirty="0">
              <a:latin typeface="Meiryo UI" panose="020B0604030504040204" pitchFamily="50" charset="-128"/>
              <a:ea typeface="Meiryo UI" panose="020B0604030504040204" pitchFamily="50" charset="-128"/>
            </a:endParaRPr>
          </a:p>
        </p:txBody>
      </p:sp>
      <p:sp>
        <p:nvSpPr>
          <p:cNvPr id="57" name="テキスト ボックス 56">
            <a:extLst>
              <a:ext uri="{FF2B5EF4-FFF2-40B4-BE49-F238E27FC236}">
                <a16:creationId xmlns:a16="http://schemas.microsoft.com/office/drawing/2014/main" id="{3873DBB0-25F2-404E-BBE6-8791131FF059}"/>
              </a:ext>
            </a:extLst>
          </p:cNvPr>
          <p:cNvSpPr txBox="1"/>
          <p:nvPr/>
        </p:nvSpPr>
        <p:spPr>
          <a:xfrm>
            <a:off x="976390" y="5706399"/>
            <a:ext cx="2500906" cy="261610"/>
          </a:xfrm>
          <a:prstGeom prst="rect">
            <a:avLst/>
          </a:prstGeom>
          <a:noFill/>
        </p:spPr>
        <p:txBody>
          <a:bodyPr wrap="square" rtlCol="0">
            <a:spAutoFit/>
          </a:bodyPr>
          <a:lstStyle/>
          <a:p>
            <a:r>
              <a:rPr lang="ja-JP" altLang="en-US" sz="1100" u="sng" dirty="0">
                <a:latin typeface="+mn-ea"/>
              </a:rPr>
              <a:t>「人材を育成する</a:t>
            </a:r>
            <a:r>
              <a:rPr lang="ja-JP" altLang="en-US" sz="1100" u="sng" dirty="0" smtClean="0">
                <a:latin typeface="+mn-ea"/>
              </a:rPr>
              <a:t>」緑化支援</a:t>
            </a:r>
            <a:r>
              <a:rPr lang="ja-JP" altLang="en-US" sz="1100" u="sng" dirty="0">
                <a:latin typeface="+mn-ea"/>
              </a:rPr>
              <a:t>事業</a:t>
            </a:r>
            <a:endParaRPr lang="en-US" altLang="ja-JP" sz="1100" dirty="0">
              <a:latin typeface="+mn-ea"/>
            </a:endParaRPr>
          </a:p>
        </p:txBody>
      </p:sp>
      <p:sp>
        <p:nvSpPr>
          <p:cNvPr id="55" name="テキスト ボックス 54">
            <a:extLst>
              <a:ext uri="{FF2B5EF4-FFF2-40B4-BE49-F238E27FC236}">
                <a16:creationId xmlns:a16="http://schemas.microsoft.com/office/drawing/2014/main" id="{56F34A3A-4366-4BF2-A1EC-E58EB1574FAA}"/>
              </a:ext>
            </a:extLst>
          </p:cNvPr>
          <p:cNvSpPr txBox="1"/>
          <p:nvPr/>
        </p:nvSpPr>
        <p:spPr>
          <a:xfrm>
            <a:off x="965635" y="4788166"/>
            <a:ext cx="2421509" cy="261610"/>
          </a:xfrm>
          <a:prstGeom prst="rect">
            <a:avLst/>
          </a:prstGeom>
          <a:noFill/>
        </p:spPr>
        <p:txBody>
          <a:bodyPr wrap="square" rtlCol="0">
            <a:spAutoFit/>
          </a:bodyPr>
          <a:lstStyle/>
          <a:p>
            <a:r>
              <a:rPr lang="ja-JP" altLang="en-US" sz="1100" u="sng" dirty="0">
                <a:latin typeface="+mn-ea"/>
              </a:rPr>
              <a:t>「緑を</a:t>
            </a:r>
            <a:r>
              <a:rPr lang="ja-JP" altLang="en-US" sz="1100" u="sng" dirty="0" smtClean="0">
                <a:latin typeface="+mn-ea"/>
              </a:rPr>
              <a:t>守り育てる」</a:t>
            </a:r>
            <a:r>
              <a:rPr lang="ja-JP" altLang="en-US" sz="1100" u="sng" dirty="0">
                <a:latin typeface="+mn-ea"/>
              </a:rPr>
              <a:t>緑化支援事業</a:t>
            </a:r>
            <a:r>
              <a:rPr lang="ja-JP" altLang="en-US" sz="900" dirty="0">
                <a:latin typeface="+mn-ea"/>
              </a:rPr>
              <a:t>　</a:t>
            </a:r>
            <a:endParaRPr lang="en-US" altLang="ja-JP" sz="1100" dirty="0">
              <a:latin typeface="+mn-ea"/>
            </a:endParaRPr>
          </a:p>
        </p:txBody>
      </p:sp>
      <p:sp>
        <p:nvSpPr>
          <p:cNvPr id="23" name="テキスト ボックス 22">
            <a:extLst>
              <a:ext uri="{FF2B5EF4-FFF2-40B4-BE49-F238E27FC236}">
                <a16:creationId xmlns:a16="http://schemas.microsoft.com/office/drawing/2014/main" id="{F1D78CE4-0043-4861-96E9-59489105611D}"/>
              </a:ext>
            </a:extLst>
          </p:cNvPr>
          <p:cNvSpPr txBox="1"/>
          <p:nvPr/>
        </p:nvSpPr>
        <p:spPr>
          <a:xfrm>
            <a:off x="976388" y="3923321"/>
            <a:ext cx="2177349" cy="261610"/>
          </a:xfrm>
          <a:prstGeom prst="rect">
            <a:avLst/>
          </a:prstGeom>
          <a:noFill/>
        </p:spPr>
        <p:txBody>
          <a:bodyPr wrap="square" rtlCol="0">
            <a:spAutoFit/>
          </a:bodyPr>
          <a:lstStyle/>
          <a:p>
            <a:r>
              <a:rPr lang="ja-JP" altLang="en-US" sz="1100" u="sng" dirty="0" smtClean="0">
                <a:latin typeface="+mn-ea"/>
              </a:rPr>
              <a:t>「</a:t>
            </a:r>
            <a:r>
              <a:rPr lang="ja-JP" altLang="en-US" sz="1100" u="sng" dirty="0">
                <a:latin typeface="+mn-ea"/>
              </a:rPr>
              <a:t>緑を増やす」緑化支援</a:t>
            </a:r>
            <a:r>
              <a:rPr lang="ja-JP" altLang="en-US" sz="1100" u="sng" dirty="0" smtClean="0">
                <a:latin typeface="+mn-ea"/>
              </a:rPr>
              <a:t>事業</a:t>
            </a:r>
            <a:r>
              <a:rPr lang="ja-JP" altLang="en-US" sz="900" dirty="0">
                <a:latin typeface="+mn-ea"/>
              </a:rPr>
              <a:t>　</a:t>
            </a:r>
            <a:endParaRPr lang="en-US" altLang="ja-JP" sz="1100" dirty="0">
              <a:latin typeface="+mn-ea"/>
            </a:endParaRPr>
          </a:p>
        </p:txBody>
      </p:sp>
      <p:sp>
        <p:nvSpPr>
          <p:cNvPr id="53" name="四角形: 角を丸くする 41">
            <a:extLst>
              <a:ext uri="{FF2B5EF4-FFF2-40B4-BE49-F238E27FC236}">
                <a16:creationId xmlns:a16="http://schemas.microsoft.com/office/drawing/2014/main" id="{C4EFA9F9-E60D-48B0-9684-C7B699D7874F}"/>
              </a:ext>
            </a:extLst>
          </p:cNvPr>
          <p:cNvSpPr/>
          <p:nvPr/>
        </p:nvSpPr>
        <p:spPr>
          <a:xfrm>
            <a:off x="579549" y="3810432"/>
            <a:ext cx="8809150" cy="2611018"/>
          </a:xfrm>
          <a:prstGeom prst="roundRect">
            <a:avLst>
              <a:gd name="adj" fmla="val 3342"/>
            </a:avLst>
          </a:prstGeom>
          <a:noFill/>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b="1" dirty="0"/>
          </a:p>
        </p:txBody>
      </p:sp>
      <p:sp>
        <p:nvSpPr>
          <p:cNvPr id="44" name="テキスト ボックス 43">
            <a:extLst>
              <a:ext uri="{FF2B5EF4-FFF2-40B4-BE49-F238E27FC236}">
                <a16:creationId xmlns:a16="http://schemas.microsoft.com/office/drawing/2014/main" id="{69C6881D-0C0A-4DA8-B7F9-0446AC18FEAB}"/>
              </a:ext>
            </a:extLst>
          </p:cNvPr>
          <p:cNvSpPr txBox="1"/>
          <p:nvPr/>
        </p:nvSpPr>
        <p:spPr>
          <a:xfrm>
            <a:off x="1062420" y="2763470"/>
            <a:ext cx="422676" cy="166997"/>
          </a:xfrm>
          <a:prstGeom prst="rect">
            <a:avLst/>
          </a:prstGeom>
          <a:solidFill>
            <a:schemeClr val="accent1">
              <a:lumMod val="20000"/>
              <a:lumOff val="80000"/>
            </a:schemeClr>
          </a:solidFill>
        </p:spPr>
        <p:txBody>
          <a:bodyPr wrap="square" lIns="0" tIns="0" rIns="0" bIns="0" rtlCol="0">
            <a:spAutoFit/>
          </a:bodyPr>
          <a:lstStyle/>
          <a:p>
            <a:pPr algn="ctr"/>
            <a:endParaRPr kumimoji="1" lang="en-US" altLang="ja-JP" sz="9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69C6881D-0C0A-4DA8-B7F9-0446AC18FEAB}"/>
              </a:ext>
            </a:extLst>
          </p:cNvPr>
          <p:cNvSpPr txBox="1"/>
          <p:nvPr/>
        </p:nvSpPr>
        <p:spPr>
          <a:xfrm>
            <a:off x="1052895" y="2037213"/>
            <a:ext cx="422676" cy="166997"/>
          </a:xfrm>
          <a:prstGeom prst="rect">
            <a:avLst/>
          </a:prstGeom>
          <a:solidFill>
            <a:schemeClr val="accent1">
              <a:lumMod val="20000"/>
              <a:lumOff val="80000"/>
            </a:schemeClr>
          </a:solidFill>
        </p:spPr>
        <p:txBody>
          <a:bodyPr wrap="square" lIns="0" tIns="0" rIns="0" bIns="0" rtlCol="0">
            <a:spAutoFit/>
          </a:bodyPr>
          <a:lstStyle/>
          <a:p>
            <a:pPr algn="ctr"/>
            <a:endParaRPr kumimoji="1" lang="en-US" altLang="ja-JP" sz="900"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69C6881D-0C0A-4DA8-B7F9-0446AC18FEAB}"/>
              </a:ext>
            </a:extLst>
          </p:cNvPr>
          <p:cNvSpPr txBox="1"/>
          <p:nvPr/>
        </p:nvSpPr>
        <p:spPr>
          <a:xfrm>
            <a:off x="1062420" y="996473"/>
            <a:ext cx="422676" cy="166997"/>
          </a:xfrm>
          <a:prstGeom prst="rect">
            <a:avLst/>
          </a:prstGeom>
          <a:solidFill>
            <a:schemeClr val="accent1">
              <a:lumMod val="20000"/>
              <a:lumOff val="80000"/>
            </a:schemeClr>
          </a:solidFill>
        </p:spPr>
        <p:txBody>
          <a:bodyPr wrap="square" lIns="0" tIns="0" rIns="0" bIns="0" rtlCol="0">
            <a:spAutoFit/>
          </a:bodyPr>
          <a:lstStyle/>
          <a:p>
            <a:pPr algn="ctr"/>
            <a:endParaRPr kumimoji="1" lang="en-US" altLang="ja-JP" sz="900" dirty="0">
              <a:latin typeface="Meiryo UI" panose="020B0604030504040204" pitchFamily="50" charset="-128"/>
              <a:ea typeface="Meiryo UI" panose="020B0604030504040204" pitchFamily="50" charset="-128"/>
            </a:endParaRPr>
          </a:p>
        </p:txBody>
      </p:sp>
      <p:cxnSp>
        <p:nvCxnSpPr>
          <p:cNvPr id="25" name="直線コネクタ 24">
            <a:extLst>
              <a:ext uri="{FF2B5EF4-FFF2-40B4-BE49-F238E27FC236}">
                <a16:creationId xmlns:a16="http://schemas.microsoft.com/office/drawing/2014/main" id="{71B76BC8-8FD6-47AD-88EF-DCA53AED36B0}"/>
              </a:ext>
            </a:extLst>
          </p:cNvPr>
          <p:cNvCxnSpPr>
            <a:cxnSpLocks/>
          </p:cNvCxnSpPr>
          <p:nvPr/>
        </p:nvCxnSpPr>
        <p:spPr>
          <a:xfrm>
            <a:off x="222594" y="460329"/>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7246395E-6147-4243-A1F2-6F626FF6BDEC}"/>
              </a:ext>
            </a:extLst>
          </p:cNvPr>
          <p:cNvSpPr/>
          <p:nvPr/>
        </p:nvSpPr>
        <p:spPr>
          <a:xfrm>
            <a:off x="447904" y="578220"/>
            <a:ext cx="6107442" cy="232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b="1" dirty="0">
                <a:solidFill>
                  <a:schemeClr val="tx1"/>
                </a:solidFill>
              </a:rPr>
              <a:t>▶みどりの基金を活用した助成事業の課題</a:t>
            </a:r>
            <a:endParaRPr kumimoji="1" lang="ja-JP" altLang="en-US" sz="1200" b="1" dirty="0">
              <a:solidFill>
                <a:schemeClr val="tx1"/>
              </a:solidFill>
            </a:endParaRPr>
          </a:p>
        </p:txBody>
      </p:sp>
      <p:sp>
        <p:nvSpPr>
          <p:cNvPr id="33" name="タイトル 1">
            <a:extLst>
              <a:ext uri="{FF2B5EF4-FFF2-40B4-BE49-F238E27FC236}">
                <a16:creationId xmlns:a16="http://schemas.microsoft.com/office/drawing/2014/main" id="{A8712AE0-45E8-4C93-879F-C2C0D15B3E95}"/>
              </a:ext>
            </a:extLst>
          </p:cNvPr>
          <p:cNvSpPr txBox="1">
            <a:spLocks/>
          </p:cNvSpPr>
          <p:nvPr/>
        </p:nvSpPr>
        <p:spPr>
          <a:xfrm>
            <a:off x="251789" y="95847"/>
            <a:ext cx="5809975"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b="1" dirty="0">
                <a:latin typeface="+mn-ea"/>
                <a:ea typeface="+mn-ea"/>
              </a:rPr>
              <a:t>❸新たな緑化支援事業の検討　</a:t>
            </a:r>
          </a:p>
        </p:txBody>
      </p:sp>
      <p:sp>
        <p:nvSpPr>
          <p:cNvPr id="27" name="テキスト ボックス 26">
            <a:extLst>
              <a:ext uri="{FF2B5EF4-FFF2-40B4-BE49-F238E27FC236}">
                <a16:creationId xmlns:a16="http://schemas.microsoft.com/office/drawing/2014/main" id="{681D8555-9107-4841-8817-D1DE8D2BF218}"/>
              </a:ext>
            </a:extLst>
          </p:cNvPr>
          <p:cNvSpPr txBox="1"/>
          <p:nvPr/>
        </p:nvSpPr>
        <p:spPr>
          <a:xfrm>
            <a:off x="976386" y="965206"/>
            <a:ext cx="3971804" cy="261610"/>
          </a:xfrm>
          <a:prstGeom prst="rect">
            <a:avLst/>
          </a:prstGeom>
          <a:noFill/>
        </p:spPr>
        <p:txBody>
          <a:bodyPr wrap="square" rtlCol="0">
            <a:spAutoFit/>
          </a:bodyPr>
          <a:lstStyle/>
          <a:p>
            <a:r>
              <a:rPr lang="ja-JP" altLang="en-US" sz="1100" u="sng" dirty="0">
                <a:latin typeface="+mn-ea"/>
              </a:rPr>
              <a:t>課題１：助成条件のしばり</a:t>
            </a:r>
            <a:endParaRPr lang="en-US" altLang="ja-JP" sz="1100" u="sng" dirty="0">
              <a:latin typeface="+mn-ea"/>
            </a:endParaRPr>
          </a:p>
        </p:txBody>
      </p:sp>
      <p:sp>
        <p:nvSpPr>
          <p:cNvPr id="29" name="正方形/長方形 28">
            <a:extLst>
              <a:ext uri="{FF2B5EF4-FFF2-40B4-BE49-F238E27FC236}">
                <a16:creationId xmlns:a16="http://schemas.microsoft.com/office/drawing/2014/main" id="{7246395E-6147-4243-A1F2-6F626FF6BDEC}"/>
              </a:ext>
            </a:extLst>
          </p:cNvPr>
          <p:cNvSpPr/>
          <p:nvPr/>
        </p:nvSpPr>
        <p:spPr>
          <a:xfrm>
            <a:off x="447904" y="3538574"/>
            <a:ext cx="5041448" cy="272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b="1" dirty="0">
                <a:solidFill>
                  <a:schemeClr val="tx1"/>
                </a:solidFill>
              </a:rPr>
              <a:t>▶新たな緑化支援事業の検討</a:t>
            </a:r>
            <a:endParaRPr lang="en-US" altLang="ja-JP" sz="1200" b="1" dirty="0">
              <a:solidFill>
                <a:schemeClr val="tx1"/>
              </a:solidFill>
            </a:endParaRPr>
          </a:p>
        </p:txBody>
      </p:sp>
      <p:sp>
        <p:nvSpPr>
          <p:cNvPr id="16" name="テキスト ボックス 15">
            <a:extLst>
              <a:ext uri="{FF2B5EF4-FFF2-40B4-BE49-F238E27FC236}">
                <a16:creationId xmlns:a16="http://schemas.microsoft.com/office/drawing/2014/main" id="{681D8555-9107-4841-8817-D1DE8D2BF218}"/>
              </a:ext>
            </a:extLst>
          </p:cNvPr>
          <p:cNvSpPr txBox="1"/>
          <p:nvPr/>
        </p:nvSpPr>
        <p:spPr>
          <a:xfrm>
            <a:off x="1614514" y="1163470"/>
            <a:ext cx="4846496" cy="810478"/>
          </a:xfrm>
          <a:prstGeom prst="rect">
            <a:avLst/>
          </a:prstGeom>
          <a:noFill/>
        </p:spPr>
        <p:txBody>
          <a:bodyPr wrap="square" rtlCol="0">
            <a:spAutoFit/>
          </a:bodyPr>
          <a:lstStyle/>
          <a:p>
            <a:pPr>
              <a:lnSpc>
                <a:spcPts val="1400"/>
              </a:lnSpc>
            </a:pPr>
            <a:r>
              <a:rPr lang="ja-JP" altLang="en-US" sz="1000" dirty="0" smtClean="0">
                <a:latin typeface="+mn-ea"/>
              </a:rPr>
              <a:t>・施設</a:t>
            </a:r>
            <a:r>
              <a:rPr lang="ja-JP" altLang="en-US" sz="1000" dirty="0">
                <a:latin typeface="+mn-ea"/>
              </a:rPr>
              <a:t>整備については、民間施設が対象</a:t>
            </a:r>
            <a:endParaRPr lang="en-US" altLang="ja-JP" sz="1000" dirty="0">
              <a:latin typeface="+mn-ea"/>
            </a:endParaRPr>
          </a:p>
          <a:p>
            <a:pPr>
              <a:lnSpc>
                <a:spcPts val="1400"/>
              </a:lnSpc>
            </a:pPr>
            <a:r>
              <a:rPr lang="ja-JP" altLang="en-US" sz="1000" dirty="0" smtClean="0">
                <a:latin typeface="+mn-ea"/>
              </a:rPr>
              <a:t>・法令</a:t>
            </a:r>
            <a:r>
              <a:rPr lang="ja-JP" altLang="en-US" sz="1000" dirty="0">
                <a:latin typeface="+mn-ea"/>
              </a:rPr>
              <a:t>等で緑化が義務付けられている緑地は、補助対象外</a:t>
            </a:r>
            <a:endParaRPr lang="en-US" altLang="ja-JP" sz="1000" dirty="0">
              <a:latin typeface="+mn-ea"/>
            </a:endParaRPr>
          </a:p>
          <a:p>
            <a:pPr>
              <a:lnSpc>
                <a:spcPts val="1400"/>
              </a:lnSpc>
            </a:pPr>
            <a:r>
              <a:rPr lang="ja-JP" altLang="en-US" sz="1000" dirty="0" smtClean="0">
                <a:latin typeface="+mn-ea"/>
              </a:rPr>
              <a:t>・接道部や開放されている土地など、公開性の高い箇所</a:t>
            </a:r>
            <a:r>
              <a:rPr lang="ja-JP" altLang="en-US" sz="1000" dirty="0">
                <a:latin typeface="+mn-ea"/>
              </a:rPr>
              <a:t>が対象</a:t>
            </a:r>
            <a:endParaRPr lang="en-US" altLang="ja-JP" sz="1000" dirty="0">
              <a:latin typeface="+mn-ea"/>
            </a:endParaRPr>
          </a:p>
          <a:p>
            <a:pPr>
              <a:lnSpc>
                <a:spcPts val="1400"/>
              </a:lnSpc>
            </a:pPr>
            <a:r>
              <a:rPr lang="ja-JP" altLang="en-US" sz="1000" dirty="0" smtClean="0">
                <a:latin typeface="+mn-ea"/>
              </a:rPr>
              <a:t>・実施</a:t>
            </a:r>
            <a:r>
              <a:rPr lang="ja-JP" altLang="en-US" sz="1000" dirty="0">
                <a:latin typeface="+mn-ea"/>
              </a:rPr>
              <a:t>期間が複数年度にわたる事業について、一度に採択することは制度上困難</a:t>
            </a:r>
            <a:endParaRPr lang="en-US" altLang="ja-JP" sz="1000" dirty="0">
              <a:latin typeface="+mn-ea"/>
            </a:endParaRPr>
          </a:p>
        </p:txBody>
      </p:sp>
      <p:sp>
        <p:nvSpPr>
          <p:cNvPr id="31" name="テキスト ボックス 30">
            <a:extLst>
              <a:ext uri="{FF2B5EF4-FFF2-40B4-BE49-F238E27FC236}">
                <a16:creationId xmlns:a16="http://schemas.microsoft.com/office/drawing/2014/main" id="{84ECC9B6-2127-45CE-9168-7657739F31BB}"/>
              </a:ext>
            </a:extLst>
          </p:cNvPr>
          <p:cNvSpPr txBox="1"/>
          <p:nvPr/>
        </p:nvSpPr>
        <p:spPr>
          <a:xfrm>
            <a:off x="9514592" y="6567646"/>
            <a:ext cx="410465" cy="276999"/>
          </a:xfrm>
          <a:prstGeom prst="rect">
            <a:avLst/>
          </a:prstGeom>
          <a:noFill/>
        </p:spPr>
        <p:txBody>
          <a:bodyPr wrap="square" rtlCol="0">
            <a:spAutoFit/>
          </a:bodyPr>
          <a:lstStyle/>
          <a:p>
            <a:r>
              <a:rPr lang="en-US" altLang="ja-JP" sz="1200" dirty="0"/>
              <a:t>12</a:t>
            </a:r>
            <a:endParaRPr kumimoji="1" lang="en-US" altLang="ja-JP" sz="1200" dirty="0"/>
          </a:p>
        </p:txBody>
      </p:sp>
      <p:sp>
        <p:nvSpPr>
          <p:cNvPr id="39" name="テキスト ボックス 38">
            <a:extLst>
              <a:ext uri="{FF2B5EF4-FFF2-40B4-BE49-F238E27FC236}">
                <a16:creationId xmlns:a16="http://schemas.microsoft.com/office/drawing/2014/main" id="{C9591E42-BA4A-4A83-8668-DB88A101547B}"/>
              </a:ext>
            </a:extLst>
          </p:cNvPr>
          <p:cNvSpPr txBox="1"/>
          <p:nvPr/>
        </p:nvSpPr>
        <p:spPr>
          <a:xfrm>
            <a:off x="976386" y="2742076"/>
            <a:ext cx="3971804" cy="261610"/>
          </a:xfrm>
          <a:prstGeom prst="rect">
            <a:avLst/>
          </a:prstGeom>
          <a:noFill/>
        </p:spPr>
        <p:txBody>
          <a:bodyPr wrap="square" rtlCol="0">
            <a:spAutoFit/>
          </a:bodyPr>
          <a:lstStyle/>
          <a:p>
            <a:r>
              <a:rPr lang="ja-JP" altLang="en-US" sz="1100" u="sng" dirty="0">
                <a:latin typeface="+mn-ea"/>
              </a:rPr>
              <a:t>課題３：市町村との連携</a:t>
            </a:r>
            <a:endParaRPr lang="en-US" altLang="ja-JP" sz="1100" u="sng" dirty="0">
              <a:latin typeface="+mn-ea"/>
            </a:endParaRPr>
          </a:p>
        </p:txBody>
      </p:sp>
      <p:sp>
        <p:nvSpPr>
          <p:cNvPr id="40" name="テキスト ボックス 39">
            <a:extLst>
              <a:ext uri="{FF2B5EF4-FFF2-40B4-BE49-F238E27FC236}">
                <a16:creationId xmlns:a16="http://schemas.microsoft.com/office/drawing/2014/main" id="{9DA52207-7553-479F-B781-7F1E961EDCA7}"/>
              </a:ext>
            </a:extLst>
          </p:cNvPr>
          <p:cNvSpPr txBox="1"/>
          <p:nvPr/>
        </p:nvSpPr>
        <p:spPr>
          <a:xfrm>
            <a:off x="972732" y="2006302"/>
            <a:ext cx="6857330" cy="261610"/>
          </a:xfrm>
          <a:prstGeom prst="rect">
            <a:avLst/>
          </a:prstGeom>
          <a:noFill/>
        </p:spPr>
        <p:txBody>
          <a:bodyPr wrap="square" rtlCol="0">
            <a:spAutoFit/>
          </a:bodyPr>
          <a:lstStyle/>
          <a:p>
            <a:r>
              <a:rPr lang="ja-JP" altLang="en-US" sz="1100" u="sng" dirty="0">
                <a:latin typeface="+mn-ea"/>
              </a:rPr>
              <a:t>課題２：民間施設における</a:t>
            </a:r>
            <a:r>
              <a:rPr lang="ja-JP" altLang="en-US" sz="1100" u="sng" dirty="0" smtClean="0">
                <a:latin typeface="+mn-ea"/>
              </a:rPr>
              <a:t>緑化事情</a:t>
            </a:r>
            <a:endParaRPr lang="en-US" altLang="ja-JP" sz="1100" u="sng" dirty="0">
              <a:latin typeface="+mn-ea"/>
            </a:endParaRPr>
          </a:p>
        </p:txBody>
      </p:sp>
      <p:sp>
        <p:nvSpPr>
          <p:cNvPr id="41" name="テキスト ボックス 40">
            <a:extLst>
              <a:ext uri="{FF2B5EF4-FFF2-40B4-BE49-F238E27FC236}">
                <a16:creationId xmlns:a16="http://schemas.microsoft.com/office/drawing/2014/main" id="{2D35F129-2C39-41EE-A0E1-60C32692949D}"/>
              </a:ext>
            </a:extLst>
          </p:cNvPr>
          <p:cNvSpPr txBox="1"/>
          <p:nvPr/>
        </p:nvSpPr>
        <p:spPr>
          <a:xfrm>
            <a:off x="1614513" y="2186440"/>
            <a:ext cx="8450714" cy="439031"/>
          </a:xfrm>
          <a:prstGeom prst="rect">
            <a:avLst/>
          </a:prstGeom>
          <a:noFill/>
        </p:spPr>
        <p:txBody>
          <a:bodyPr wrap="square" rtlCol="0">
            <a:spAutoFit/>
          </a:bodyPr>
          <a:lstStyle/>
          <a:p>
            <a:pPr>
              <a:lnSpc>
                <a:spcPts val="1400"/>
              </a:lnSpc>
            </a:pPr>
            <a:r>
              <a:rPr lang="ja-JP" altLang="en-US" sz="1000" dirty="0">
                <a:latin typeface="+mn-ea"/>
              </a:rPr>
              <a:t>・特に都市部では、土地単価が高いため、緑地以外の利用用途が優先される</a:t>
            </a:r>
            <a:endParaRPr lang="en-US" altLang="ja-JP" sz="1000" dirty="0">
              <a:latin typeface="+mn-ea"/>
            </a:endParaRPr>
          </a:p>
          <a:p>
            <a:pPr>
              <a:lnSpc>
                <a:spcPts val="1400"/>
              </a:lnSpc>
            </a:pPr>
            <a:r>
              <a:rPr lang="ja-JP" altLang="en-US" sz="1000" dirty="0">
                <a:latin typeface="+mn-ea"/>
              </a:rPr>
              <a:t>・緑地の規模が大きくなればなるほど、維持管理費用の捻出が困難</a:t>
            </a:r>
            <a:endParaRPr lang="en-US" altLang="ja-JP" sz="1000" dirty="0">
              <a:latin typeface="+mn-ea"/>
            </a:endParaRPr>
          </a:p>
        </p:txBody>
      </p:sp>
      <p:sp>
        <p:nvSpPr>
          <p:cNvPr id="22" name="テキスト ボックス 21">
            <a:extLst>
              <a:ext uri="{FF2B5EF4-FFF2-40B4-BE49-F238E27FC236}">
                <a16:creationId xmlns:a16="http://schemas.microsoft.com/office/drawing/2014/main" id="{EB7D1AE1-9437-44CA-9CFE-5104792823FE}"/>
              </a:ext>
            </a:extLst>
          </p:cNvPr>
          <p:cNvSpPr txBox="1"/>
          <p:nvPr/>
        </p:nvSpPr>
        <p:spPr>
          <a:xfrm>
            <a:off x="1614513" y="2951391"/>
            <a:ext cx="6728582" cy="263085"/>
          </a:xfrm>
          <a:prstGeom prst="rect">
            <a:avLst/>
          </a:prstGeom>
          <a:noFill/>
        </p:spPr>
        <p:txBody>
          <a:bodyPr wrap="square" rtlCol="0">
            <a:spAutoFit/>
          </a:bodyPr>
          <a:lstStyle/>
          <a:p>
            <a:pPr>
              <a:lnSpc>
                <a:spcPts val="1400"/>
              </a:lnSpc>
            </a:pPr>
            <a:r>
              <a:rPr lang="ja-JP" altLang="en-US" sz="1000" dirty="0">
                <a:latin typeface="+mn-ea"/>
              </a:rPr>
              <a:t>・維持管理が負担になっていることや、財源や人材不足により、緑化施策に消極的な市町村が多い。</a:t>
            </a:r>
            <a:endParaRPr lang="en-US" altLang="ja-JP" sz="1000" dirty="0">
              <a:latin typeface="+mn-ea"/>
            </a:endParaRPr>
          </a:p>
        </p:txBody>
      </p:sp>
      <p:sp>
        <p:nvSpPr>
          <p:cNvPr id="51" name="字幕 2">
            <a:extLst>
              <a:ext uri="{FF2B5EF4-FFF2-40B4-BE49-F238E27FC236}">
                <a16:creationId xmlns:a16="http://schemas.microsoft.com/office/drawing/2014/main" id="{A5EA3C8D-21FA-4173-B789-DD324EAA64E0}"/>
              </a:ext>
            </a:extLst>
          </p:cNvPr>
          <p:cNvSpPr txBox="1">
            <a:spLocks/>
          </p:cNvSpPr>
          <p:nvPr/>
        </p:nvSpPr>
        <p:spPr>
          <a:xfrm>
            <a:off x="2655022" y="136059"/>
            <a:ext cx="3898178" cy="318805"/>
          </a:xfrm>
          <a:prstGeom prst="rect">
            <a:avLst/>
          </a:prstGeom>
          <a:ln>
            <a:noFill/>
          </a:ln>
        </p:spPr>
        <p:txBody>
          <a:bodyPr vert="horz" lIns="0" tIns="36000" rIns="0" bIns="36000" rtlCol="0" anchor="ctr" anchorCtr="1">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lnSpc>
                <a:spcPct val="100000"/>
              </a:lnSpc>
            </a:pPr>
            <a:r>
              <a:rPr lang="ja-JP" altLang="en-US" sz="1050" dirty="0"/>
              <a:t>：事業内容の検討</a:t>
            </a:r>
            <a:r>
              <a:rPr lang="ja-JP" altLang="en-US" sz="1050" dirty="0" smtClean="0"/>
              <a:t>（ヒアリング状況、課題、今後の方向性）</a:t>
            </a:r>
            <a:endParaRPr lang="ja-JP" altLang="en-US" sz="1050" dirty="0"/>
          </a:p>
        </p:txBody>
      </p:sp>
      <p:sp>
        <p:nvSpPr>
          <p:cNvPr id="52" name="四角形: 角を丸くする 41">
            <a:extLst>
              <a:ext uri="{FF2B5EF4-FFF2-40B4-BE49-F238E27FC236}">
                <a16:creationId xmlns:a16="http://schemas.microsoft.com/office/drawing/2014/main" id="{C4EFA9F9-E60D-48B0-9684-C7B699D7874F}"/>
              </a:ext>
            </a:extLst>
          </p:cNvPr>
          <p:cNvSpPr/>
          <p:nvPr/>
        </p:nvSpPr>
        <p:spPr>
          <a:xfrm>
            <a:off x="579549" y="850956"/>
            <a:ext cx="8809150" cy="2428761"/>
          </a:xfrm>
          <a:prstGeom prst="roundRect">
            <a:avLst>
              <a:gd name="adj" fmla="val 3342"/>
            </a:avLst>
          </a:prstGeom>
          <a:noFill/>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b="1" dirty="0"/>
          </a:p>
        </p:txBody>
      </p:sp>
      <p:sp>
        <p:nvSpPr>
          <p:cNvPr id="47" name="テキスト ボックス 46">
            <a:extLst>
              <a:ext uri="{FF2B5EF4-FFF2-40B4-BE49-F238E27FC236}">
                <a16:creationId xmlns:a16="http://schemas.microsoft.com/office/drawing/2014/main" id="{5C1CA0AB-83DE-4060-B719-00045F7A226B}"/>
              </a:ext>
            </a:extLst>
          </p:cNvPr>
          <p:cNvSpPr txBox="1"/>
          <p:nvPr/>
        </p:nvSpPr>
        <p:spPr>
          <a:xfrm>
            <a:off x="1614516" y="4135281"/>
            <a:ext cx="6728579" cy="630942"/>
          </a:xfrm>
          <a:prstGeom prst="rect">
            <a:avLst/>
          </a:prstGeom>
          <a:noFill/>
        </p:spPr>
        <p:txBody>
          <a:bodyPr wrap="square" rtlCol="0">
            <a:spAutoFit/>
          </a:bodyPr>
          <a:lstStyle/>
          <a:p>
            <a:pPr>
              <a:lnSpc>
                <a:spcPts val="1400"/>
              </a:lnSpc>
            </a:pPr>
            <a:r>
              <a:rPr lang="ja-JP" altLang="en-US" sz="1000" dirty="0">
                <a:latin typeface="+mn-ea"/>
              </a:rPr>
              <a:t>・モデルとなる大規模施設緑化に対し、計画段階から施工段階まで支援</a:t>
            </a:r>
            <a:endParaRPr lang="en-US" altLang="ja-JP" sz="1000" dirty="0">
              <a:latin typeface="+mn-ea"/>
            </a:endParaRPr>
          </a:p>
          <a:p>
            <a:pPr>
              <a:lnSpc>
                <a:spcPts val="1400"/>
              </a:lnSpc>
            </a:pPr>
            <a:r>
              <a:rPr lang="ja-JP" altLang="en-US" sz="1000" dirty="0">
                <a:latin typeface="+mn-ea"/>
              </a:rPr>
              <a:t>・今後普及が望まれるグリーンインフラを活用した緑化に対する支援</a:t>
            </a:r>
            <a:endParaRPr lang="en-US" altLang="ja-JP" sz="1000" dirty="0">
              <a:latin typeface="+mn-ea"/>
            </a:endParaRPr>
          </a:p>
          <a:p>
            <a:pPr>
              <a:lnSpc>
                <a:spcPts val="1400"/>
              </a:lnSpc>
            </a:pPr>
            <a:r>
              <a:rPr lang="ja-JP" altLang="en-US" sz="1000" dirty="0" smtClean="0">
                <a:latin typeface="+mn-ea"/>
              </a:rPr>
              <a:t>・人工</a:t>
            </a:r>
            <a:r>
              <a:rPr lang="ja-JP" altLang="en-US" sz="1000" dirty="0">
                <a:latin typeface="+mn-ea"/>
              </a:rPr>
              <a:t>基盤での最新緑化技術</a:t>
            </a:r>
            <a:r>
              <a:rPr lang="ja-JP" altLang="en-US" sz="1000" dirty="0" smtClean="0">
                <a:latin typeface="+mn-ea"/>
              </a:rPr>
              <a:t>など</a:t>
            </a:r>
            <a:r>
              <a:rPr lang="ja-JP" altLang="en-US" sz="1000" dirty="0">
                <a:latin typeface="+mn-ea"/>
              </a:rPr>
              <a:t>、</a:t>
            </a:r>
            <a:r>
              <a:rPr lang="ja-JP" altLang="en-US" sz="1000" dirty="0" smtClean="0">
                <a:latin typeface="+mn-ea"/>
              </a:rPr>
              <a:t>新しい</a:t>
            </a:r>
            <a:r>
              <a:rPr lang="ja-JP" altLang="en-US" sz="1000" dirty="0">
                <a:latin typeface="+mn-ea"/>
              </a:rPr>
              <a:t>緑化技術を活用した</a:t>
            </a:r>
            <a:r>
              <a:rPr lang="ja-JP" altLang="en-US" sz="1000" dirty="0" smtClean="0">
                <a:latin typeface="+mn-ea"/>
              </a:rPr>
              <a:t>緑化に対する支援</a:t>
            </a:r>
            <a:r>
              <a:rPr lang="ja-JP" altLang="en-US" sz="1000" dirty="0">
                <a:latin typeface="+mn-ea"/>
              </a:rPr>
              <a:t>　</a:t>
            </a:r>
            <a:r>
              <a:rPr lang="ja-JP" altLang="en-US" sz="1000" dirty="0" smtClean="0">
                <a:latin typeface="+mn-ea"/>
              </a:rPr>
              <a:t>　など</a:t>
            </a:r>
            <a:endParaRPr lang="en-US" altLang="ja-JP" sz="1000" dirty="0">
              <a:latin typeface="+mn-ea"/>
            </a:endParaRPr>
          </a:p>
        </p:txBody>
      </p:sp>
      <p:sp>
        <p:nvSpPr>
          <p:cNvPr id="56" name="テキスト ボックス 55">
            <a:extLst>
              <a:ext uri="{FF2B5EF4-FFF2-40B4-BE49-F238E27FC236}">
                <a16:creationId xmlns:a16="http://schemas.microsoft.com/office/drawing/2014/main" id="{C17440A2-88BD-447B-A759-A724816282EB}"/>
              </a:ext>
            </a:extLst>
          </p:cNvPr>
          <p:cNvSpPr txBox="1"/>
          <p:nvPr/>
        </p:nvSpPr>
        <p:spPr>
          <a:xfrm>
            <a:off x="1603763" y="5027474"/>
            <a:ext cx="6739332" cy="630942"/>
          </a:xfrm>
          <a:prstGeom prst="rect">
            <a:avLst/>
          </a:prstGeom>
          <a:noFill/>
        </p:spPr>
        <p:txBody>
          <a:bodyPr wrap="square" rtlCol="0">
            <a:spAutoFit/>
          </a:bodyPr>
          <a:lstStyle/>
          <a:p>
            <a:pPr>
              <a:lnSpc>
                <a:spcPts val="1400"/>
              </a:lnSpc>
            </a:pPr>
            <a:r>
              <a:rPr lang="ja-JP" altLang="en-US" sz="1000" dirty="0">
                <a:latin typeface="+mn-ea"/>
              </a:rPr>
              <a:t>・団体や企業が管理する緑地に対し、要請に応じて専門家を</a:t>
            </a:r>
            <a:r>
              <a:rPr lang="ja-JP" altLang="en-US" sz="1000" dirty="0" smtClean="0">
                <a:latin typeface="+mn-ea"/>
              </a:rPr>
              <a:t>派遣するなど、</a:t>
            </a:r>
            <a:r>
              <a:rPr lang="ja-JP" altLang="en-US" sz="1000" dirty="0">
                <a:latin typeface="+mn-ea"/>
              </a:rPr>
              <a:t>維持管理における</a:t>
            </a:r>
            <a:r>
              <a:rPr lang="ja-JP" altLang="en-US" sz="1000" dirty="0" smtClean="0">
                <a:latin typeface="+mn-ea"/>
              </a:rPr>
              <a:t>技術的支援</a:t>
            </a:r>
            <a:endParaRPr lang="en-US" altLang="ja-JP" sz="1000" dirty="0">
              <a:latin typeface="+mn-ea"/>
            </a:endParaRPr>
          </a:p>
          <a:p>
            <a:pPr>
              <a:lnSpc>
                <a:spcPts val="1400"/>
              </a:lnSpc>
            </a:pPr>
            <a:r>
              <a:rPr lang="ja-JP" altLang="en-US" sz="1000" dirty="0">
                <a:latin typeface="+mn-ea"/>
              </a:rPr>
              <a:t>・団体や企業が管理する緑地に対し</a:t>
            </a:r>
            <a:r>
              <a:rPr lang="ja-JP" altLang="en-US" sz="1000" dirty="0" smtClean="0">
                <a:latin typeface="+mn-ea"/>
              </a:rPr>
              <a:t>、維持管理の継続を前提に支援（奨励金の支給など）</a:t>
            </a:r>
            <a:endParaRPr lang="en-US" altLang="ja-JP" sz="1000" dirty="0">
              <a:latin typeface="+mn-ea"/>
            </a:endParaRPr>
          </a:p>
          <a:p>
            <a:pPr>
              <a:lnSpc>
                <a:spcPts val="1400"/>
              </a:lnSpc>
            </a:pPr>
            <a:r>
              <a:rPr lang="ja-JP" altLang="en-US" sz="1000" dirty="0" smtClean="0">
                <a:latin typeface="+mn-ea"/>
              </a:rPr>
              <a:t>・</a:t>
            </a:r>
            <a:r>
              <a:rPr lang="ja-JP" altLang="en-US" sz="1000" dirty="0">
                <a:latin typeface="+mn-ea"/>
              </a:rPr>
              <a:t>守るべき</a:t>
            </a:r>
            <a:r>
              <a:rPr lang="ja-JP" altLang="en-US" sz="1000" dirty="0" smtClean="0">
                <a:latin typeface="+mn-ea"/>
              </a:rPr>
              <a:t>樹木</a:t>
            </a:r>
            <a:r>
              <a:rPr lang="ja-JP" altLang="en-US" sz="1000" dirty="0">
                <a:latin typeface="+mn-ea"/>
              </a:rPr>
              <a:t>や樹林に対し、</a:t>
            </a:r>
            <a:r>
              <a:rPr lang="ja-JP" altLang="en-US" sz="1000" dirty="0" smtClean="0">
                <a:latin typeface="+mn-ea"/>
              </a:rPr>
              <a:t>維持管理や保存の</a:t>
            </a:r>
            <a:r>
              <a:rPr lang="ja-JP" altLang="en-US" sz="1000" dirty="0">
                <a:latin typeface="+mn-ea"/>
              </a:rPr>
              <a:t>ため</a:t>
            </a:r>
            <a:r>
              <a:rPr lang="ja-JP" altLang="en-US" sz="1000" dirty="0" smtClean="0">
                <a:latin typeface="+mn-ea"/>
              </a:rPr>
              <a:t>の取り組みに対し支援　　　　　　　　　など</a:t>
            </a:r>
            <a:endParaRPr lang="en-US" altLang="ja-JP" sz="1000" dirty="0">
              <a:latin typeface="+mn-ea"/>
            </a:endParaRPr>
          </a:p>
        </p:txBody>
      </p:sp>
      <p:sp>
        <p:nvSpPr>
          <p:cNvPr id="58" name="テキスト ボックス 57">
            <a:extLst>
              <a:ext uri="{FF2B5EF4-FFF2-40B4-BE49-F238E27FC236}">
                <a16:creationId xmlns:a16="http://schemas.microsoft.com/office/drawing/2014/main" id="{E591A155-7105-4506-9023-B566EAD521B9}"/>
              </a:ext>
            </a:extLst>
          </p:cNvPr>
          <p:cNvSpPr txBox="1"/>
          <p:nvPr/>
        </p:nvSpPr>
        <p:spPr>
          <a:xfrm>
            <a:off x="1614514" y="5945707"/>
            <a:ext cx="7155999" cy="451406"/>
          </a:xfrm>
          <a:prstGeom prst="rect">
            <a:avLst/>
          </a:prstGeom>
          <a:noFill/>
        </p:spPr>
        <p:txBody>
          <a:bodyPr wrap="square" rtlCol="0">
            <a:spAutoFit/>
          </a:bodyPr>
          <a:lstStyle/>
          <a:p>
            <a:pPr>
              <a:lnSpc>
                <a:spcPts val="1400"/>
              </a:lnSpc>
            </a:pPr>
            <a:r>
              <a:rPr lang="ja-JP" altLang="en-US" sz="1000" dirty="0">
                <a:latin typeface="+mn-ea"/>
              </a:rPr>
              <a:t>・緑化の普及啓発となるイベント</a:t>
            </a:r>
            <a:r>
              <a:rPr lang="ja-JP" altLang="en-US" sz="1000" dirty="0" smtClean="0">
                <a:latin typeface="+mn-ea"/>
              </a:rPr>
              <a:t>や出前講座を開催している団体の取り組みに対し支援</a:t>
            </a:r>
            <a:endParaRPr lang="en-US" altLang="ja-JP" sz="1000" dirty="0">
              <a:latin typeface="+mn-ea"/>
            </a:endParaRPr>
          </a:p>
          <a:p>
            <a:pPr>
              <a:lnSpc>
                <a:spcPts val="1400"/>
              </a:lnSpc>
            </a:pPr>
            <a:r>
              <a:rPr lang="ja-JP" altLang="en-US" sz="1000" dirty="0">
                <a:latin typeface="+mn-ea"/>
              </a:rPr>
              <a:t>・小学生などの教育機関を対象</a:t>
            </a:r>
            <a:r>
              <a:rPr lang="ja-JP" altLang="en-US" sz="1000" dirty="0" smtClean="0">
                <a:latin typeface="+mn-ea"/>
              </a:rPr>
              <a:t>とした「</a:t>
            </a:r>
            <a:r>
              <a:rPr lang="ja-JP" altLang="en-US" sz="1000" dirty="0">
                <a:latin typeface="+mn-ea"/>
              </a:rPr>
              <a:t>学校の樹木しらべ」「芝生</a:t>
            </a:r>
            <a:r>
              <a:rPr lang="ja-JP" altLang="en-US" sz="1000" dirty="0" smtClean="0">
                <a:latin typeface="+mn-ea"/>
              </a:rPr>
              <a:t>管理体験教室」などの</a:t>
            </a:r>
            <a:r>
              <a:rPr lang="ja-JP" altLang="en-US" sz="1000" dirty="0">
                <a:latin typeface="+mn-ea"/>
              </a:rPr>
              <a:t>出前講座</a:t>
            </a:r>
            <a:r>
              <a:rPr lang="ja-JP" altLang="en-US" sz="1000" dirty="0" smtClean="0">
                <a:latin typeface="+mn-ea"/>
              </a:rPr>
              <a:t>を直営開催　　　など</a:t>
            </a:r>
            <a:endParaRPr lang="en-US" altLang="ja-JP" sz="1000" dirty="0">
              <a:latin typeface="+mn-ea"/>
            </a:endParaRPr>
          </a:p>
        </p:txBody>
      </p:sp>
    </p:spTree>
    <p:extLst>
      <p:ext uri="{BB962C8B-B14F-4D97-AF65-F5344CB8AC3E}">
        <p14:creationId xmlns:p14="http://schemas.microsoft.com/office/powerpoint/2010/main" val="2406668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0106BB7C-F8FD-4F2B-8539-3D548910F559}"/>
              </a:ext>
            </a:extLst>
          </p:cNvPr>
          <p:cNvSpPr/>
          <p:nvPr/>
        </p:nvSpPr>
        <p:spPr>
          <a:xfrm>
            <a:off x="588646" y="785832"/>
            <a:ext cx="8800053" cy="1752694"/>
          </a:xfrm>
          <a:prstGeom prst="roundRect">
            <a:avLst>
              <a:gd name="adj" fmla="val 7946"/>
            </a:avLst>
          </a:prstGeom>
          <a:noFill/>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8" name="直線コネクタ 7">
            <a:extLst>
              <a:ext uri="{FF2B5EF4-FFF2-40B4-BE49-F238E27FC236}">
                <a16:creationId xmlns:a16="http://schemas.microsoft.com/office/drawing/2014/main" id="{9D09B9A0-3918-422B-8307-43B16F469182}"/>
              </a:ext>
            </a:extLst>
          </p:cNvPr>
          <p:cNvCxnSpPr>
            <a:cxnSpLocks/>
          </p:cNvCxnSpPr>
          <p:nvPr/>
        </p:nvCxnSpPr>
        <p:spPr>
          <a:xfrm>
            <a:off x="222594" y="407321"/>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字幕 2">
            <a:extLst>
              <a:ext uri="{FF2B5EF4-FFF2-40B4-BE49-F238E27FC236}">
                <a16:creationId xmlns:a16="http://schemas.microsoft.com/office/drawing/2014/main" id="{D6745DC6-EEEE-4DAF-B653-E7F2E06F8B72}"/>
              </a:ext>
            </a:extLst>
          </p:cNvPr>
          <p:cNvSpPr txBox="1">
            <a:spLocks/>
          </p:cNvSpPr>
          <p:nvPr/>
        </p:nvSpPr>
        <p:spPr>
          <a:xfrm>
            <a:off x="335260" y="489188"/>
            <a:ext cx="8920374" cy="582914"/>
          </a:xfrm>
          <a:prstGeom prst="rect">
            <a:avLst/>
          </a:prstGeom>
        </p:spPr>
        <p:txBody>
          <a:bodyPr vert="horz"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lnSpc>
                <a:spcPct val="100000"/>
              </a:lnSpc>
            </a:pPr>
            <a:r>
              <a:rPr lang="ja-JP" altLang="en-US" sz="1200" b="1" dirty="0"/>
              <a:t>（１）配付条件</a:t>
            </a:r>
            <a:endParaRPr lang="en-US" altLang="ja-JP" sz="1200" b="1" dirty="0"/>
          </a:p>
        </p:txBody>
      </p:sp>
      <p:sp>
        <p:nvSpPr>
          <p:cNvPr id="17" name="タイトル 1">
            <a:extLst>
              <a:ext uri="{FF2B5EF4-FFF2-40B4-BE49-F238E27FC236}">
                <a16:creationId xmlns:a16="http://schemas.microsoft.com/office/drawing/2014/main" id="{16B26FE2-0C26-46F5-959F-78F141CE9600}"/>
              </a:ext>
            </a:extLst>
          </p:cNvPr>
          <p:cNvSpPr txBox="1">
            <a:spLocks/>
          </p:cNvSpPr>
          <p:nvPr/>
        </p:nvSpPr>
        <p:spPr>
          <a:xfrm>
            <a:off x="278292" y="95847"/>
            <a:ext cx="9451492"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b="1" dirty="0">
                <a:latin typeface="+mn-ea"/>
                <a:ea typeface="+mn-ea"/>
              </a:rPr>
              <a:t>❶緑化樹配付事業の振り返り（委員ご意見）</a:t>
            </a:r>
            <a:endParaRPr lang="en-US" altLang="ja-JP" sz="1400" b="1" dirty="0">
              <a:latin typeface="+mn-ea"/>
              <a:ea typeface="+mn-ea"/>
            </a:endParaRPr>
          </a:p>
        </p:txBody>
      </p:sp>
      <p:sp>
        <p:nvSpPr>
          <p:cNvPr id="16" name="字幕 2">
            <a:extLst>
              <a:ext uri="{FF2B5EF4-FFF2-40B4-BE49-F238E27FC236}">
                <a16:creationId xmlns:a16="http://schemas.microsoft.com/office/drawing/2014/main" id="{DAEBE4B0-3A35-476B-B24C-63F2EEED2327}"/>
              </a:ext>
            </a:extLst>
          </p:cNvPr>
          <p:cNvSpPr txBox="1">
            <a:spLocks/>
          </p:cNvSpPr>
          <p:nvPr/>
        </p:nvSpPr>
        <p:spPr>
          <a:xfrm>
            <a:off x="-39029" y="5627419"/>
            <a:ext cx="7429500" cy="1170383"/>
          </a:xfrm>
          <a:prstGeom prst="rect">
            <a:avLst/>
          </a:prstGeom>
        </p:spPr>
        <p:txBody>
          <a:bodyPr vert="horz" lIns="74295" tIns="37148" rIns="74295" bIns="37148"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endParaRPr lang="ja-JP" altLang="en-US" sz="1300" b="1" dirty="0"/>
          </a:p>
        </p:txBody>
      </p:sp>
      <p:sp>
        <p:nvSpPr>
          <p:cNvPr id="18" name="テキスト ボックス 17">
            <a:extLst>
              <a:ext uri="{FF2B5EF4-FFF2-40B4-BE49-F238E27FC236}">
                <a16:creationId xmlns:a16="http://schemas.microsoft.com/office/drawing/2014/main" id="{0934601B-FAB3-484E-A446-3FB0F25DF4D9}"/>
              </a:ext>
            </a:extLst>
          </p:cNvPr>
          <p:cNvSpPr txBox="1"/>
          <p:nvPr/>
        </p:nvSpPr>
        <p:spPr>
          <a:xfrm>
            <a:off x="9594858" y="6570645"/>
            <a:ext cx="304800" cy="276999"/>
          </a:xfrm>
          <a:prstGeom prst="rect">
            <a:avLst/>
          </a:prstGeom>
          <a:noFill/>
        </p:spPr>
        <p:txBody>
          <a:bodyPr wrap="square" rtlCol="0">
            <a:spAutoFit/>
          </a:bodyPr>
          <a:lstStyle/>
          <a:p>
            <a:r>
              <a:rPr kumimoji="1" lang="ja-JP" altLang="en-US" sz="1200" dirty="0"/>
              <a:t>１</a:t>
            </a:r>
          </a:p>
        </p:txBody>
      </p:sp>
      <p:sp>
        <p:nvSpPr>
          <p:cNvPr id="19" name="字幕 2">
            <a:extLst>
              <a:ext uri="{FF2B5EF4-FFF2-40B4-BE49-F238E27FC236}">
                <a16:creationId xmlns:a16="http://schemas.microsoft.com/office/drawing/2014/main" id="{1D58F054-388F-4C3E-A1F9-33DD096BDF46}"/>
              </a:ext>
            </a:extLst>
          </p:cNvPr>
          <p:cNvSpPr txBox="1">
            <a:spLocks/>
          </p:cNvSpPr>
          <p:nvPr/>
        </p:nvSpPr>
        <p:spPr>
          <a:xfrm>
            <a:off x="587409" y="887584"/>
            <a:ext cx="8760315" cy="511493"/>
          </a:xfrm>
          <a:prstGeom prst="rect">
            <a:avLst/>
          </a:prstGeom>
        </p:spPr>
        <p:txBody>
          <a:bodyPr vert="horz"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lnSpc>
                <a:spcPts val="900"/>
              </a:lnSpc>
            </a:pPr>
            <a:r>
              <a:rPr lang="ja-JP" altLang="en-US" sz="1200" b="1" dirty="0"/>
              <a:t>・猛暑の今、</a:t>
            </a:r>
            <a:r>
              <a:rPr lang="ja-JP" altLang="en-US" sz="1200" b="1" u="sng" dirty="0"/>
              <a:t>街中に緑陰を作る必要性がますます高まっており、すそ野を広げるために必須条件から高木を外すのは良い</a:t>
            </a:r>
            <a:r>
              <a:rPr lang="ja-JP" altLang="en-US" sz="1200" b="1" dirty="0"/>
              <a:t>が、</a:t>
            </a:r>
            <a:endParaRPr lang="en-US" altLang="ja-JP" sz="1200" b="1" dirty="0"/>
          </a:p>
          <a:p>
            <a:pPr algn="l">
              <a:lnSpc>
                <a:spcPts val="900"/>
              </a:lnSpc>
            </a:pPr>
            <a:r>
              <a:rPr lang="ja-JP" altLang="en-US" sz="1200" b="1" dirty="0"/>
              <a:t>　例えば</a:t>
            </a:r>
            <a:r>
              <a:rPr lang="en-US" altLang="ja-JP" sz="1200" b="1" dirty="0"/>
              <a:t>『</a:t>
            </a:r>
            <a:r>
              <a:rPr lang="ja-JP" altLang="en-US" sz="1200" b="1" dirty="0"/>
              <a:t>面積が小さい場合、低木のみでも可能</a:t>
            </a:r>
            <a:r>
              <a:rPr lang="en-US" altLang="ja-JP" sz="1200" b="1" dirty="0"/>
              <a:t>』</a:t>
            </a:r>
            <a:r>
              <a:rPr lang="ja-JP" altLang="en-US" sz="1200" b="1" dirty="0"/>
              <a:t>など、</a:t>
            </a:r>
            <a:r>
              <a:rPr lang="ja-JP" altLang="en-US" sz="1200" b="1" u="sng" dirty="0"/>
              <a:t>選択的に高木のチャンネルが残るような形で検討するべき</a:t>
            </a:r>
            <a:r>
              <a:rPr lang="ja-JP" altLang="en-US" sz="1200" b="1" dirty="0"/>
              <a:t>。</a:t>
            </a:r>
            <a:endParaRPr lang="en-US" altLang="ja-JP" sz="1200" b="1" dirty="0"/>
          </a:p>
        </p:txBody>
      </p:sp>
      <p:sp>
        <p:nvSpPr>
          <p:cNvPr id="14" name="字幕 2">
            <a:extLst>
              <a:ext uri="{FF2B5EF4-FFF2-40B4-BE49-F238E27FC236}">
                <a16:creationId xmlns:a16="http://schemas.microsoft.com/office/drawing/2014/main" id="{77C7C868-7967-4FB0-9EC2-133B3FF227E9}"/>
              </a:ext>
            </a:extLst>
          </p:cNvPr>
          <p:cNvSpPr txBox="1">
            <a:spLocks/>
          </p:cNvSpPr>
          <p:nvPr/>
        </p:nvSpPr>
        <p:spPr>
          <a:xfrm>
            <a:off x="336153" y="2803137"/>
            <a:ext cx="9336725" cy="277000"/>
          </a:xfrm>
          <a:prstGeom prst="rect">
            <a:avLst/>
          </a:prstGeom>
        </p:spPr>
        <p:txBody>
          <a:bodyPr vert="horz"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lnSpc>
                <a:spcPct val="100000"/>
              </a:lnSpc>
            </a:pPr>
            <a:r>
              <a:rPr lang="ja-JP" altLang="en-US" sz="1200" b="1" dirty="0"/>
              <a:t>（２）</a:t>
            </a:r>
            <a:r>
              <a:rPr lang="en-US" altLang="ja-JP" sz="1200" b="1" dirty="0"/>
              <a:t>PR</a:t>
            </a:r>
            <a:r>
              <a:rPr lang="ja-JP" altLang="en-US" sz="1200" b="1" dirty="0"/>
              <a:t>方法</a:t>
            </a:r>
            <a:endParaRPr lang="en-US" altLang="ja-JP" sz="1200" b="1" dirty="0"/>
          </a:p>
        </p:txBody>
      </p:sp>
      <p:sp>
        <p:nvSpPr>
          <p:cNvPr id="15" name="四角形: 角を丸くする 14">
            <a:extLst>
              <a:ext uri="{FF2B5EF4-FFF2-40B4-BE49-F238E27FC236}">
                <a16:creationId xmlns:a16="http://schemas.microsoft.com/office/drawing/2014/main" id="{B1F1A78D-5EC8-4CC5-8E28-31874F0A7815}"/>
              </a:ext>
            </a:extLst>
          </p:cNvPr>
          <p:cNvSpPr/>
          <p:nvPr/>
        </p:nvSpPr>
        <p:spPr>
          <a:xfrm>
            <a:off x="511053" y="3074292"/>
            <a:ext cx="8877646" cy="1345014"/>
          </a:xfrm>
          <a:prstGeom prst="roundRect">
            <a:avLst>
              <a:gd name="adj" fmla="val 7389"/>
            </a:avLst>
          </a:prstGeom>
          <a:noFill/>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字幕 2">
            <a:extLst>
              <a:ext uri="{FF2B5EF4-FFF2-40B4-BE49-F238E27FC236}">
                <a16:creationId xmlns:a16="http://schemas.microsoft.com/office/drawing/2014/main" id="{B3427C73-0264-4D1F-B894-BA0C141DF862}"/>
              </a:ext>
            </a:extLst>
          </p:cNvPr>
          <p:cNvSpPr txBox="1">
            <a:spLocks/>
          </p:cNvSpPr>
          <p:nvPr/>
        </p:nvSpPr>
        <p:spPr>
          <a:xfrm>
            <a:off x="530532" y="3731279"/>
            <a:ext cx="9083803" cy="211381"/>
          </a:xfrm>
          <a:prstGeom prst="rect">
            <a:avLst/>
          </a:prstGeom>
        </p:spPr>
        <p:txBody>
          <a:bodyPr vert="horz"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lnSpc>
                <a:spcPts val="900"/>
              </a:lnSpc>
            </a:pPr>
            <a:r>
              <a:rPr lang="ja-JP" altLang="en-US" sz="1200" b="1" dirty="0"/>
              <a:t>・府民にも</a:t>
            </a:r>
            <a:r>
              <a:rPr lang="ja-JP" altLang="en-US" sz="1200" b="1" u="sng" dirty="0"/>
              <a:t>緑化樹配付事業の意義や価値観を知ってもらうことが大事。　　</a:t>
            </a:r>
          </a:p>
        </p:txBody>
      </p:sp>
      <p:sp>
        <p:nvSpPr>
          <p:cNvPr id="28" name="字幕 2">
            <a:extLst>
              <a:ext uri="{FF2B5EF4-FFF2-40B4-BE49-F238E27FC236}">
                <a16:creationId xmlns:a16="http://schemas.microsoft.com/office/drawing/2014/main" id="{D1D4964C-53D0-4A1C-B4B5-9C552B328DCC}"/>
              </a:ext>
            </a:extLst>
          </p:cNvPr>
          <p:cNvSpPr txBox="1">
            <a:spLocks/>
          </p:cNvSpPr>
          <p:nvPr/>
        </p:nvSpPr>
        <p:spPr>
          <a:xfrm>
            <a:off x="523932" y="4044838"/>
            <a:ext cx="8699344" cy="334741"/>
          </a:xfrm>
          <a:prstGeom prst="rect">
            <a:avLst/>
          </a:prstGeom>
        </p:spPr>
        <p:txBody>
          <a:bodyPr vert="horz"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lnSpc>
                <a:spcPts val="1200"/>
              </a:lnSpc>
            </a:pPr>
            <a:r>
              <a:rPr lang="ja-JP" altLang="en-US" sz="1200" b="1" dirty="0"/>
              <a:t>・</a:t>
            </a:r>
            <a:r>
              <a:rPr lang="en-US" altLang="ja-JP" sz="1200" b="1" u="sng" dirty="0"/>
              <a:t>PR</a:t>
            </a:r>
            <a:r>
              <a:rPr lang="ja-JP" altLang="en-US" sz="1200" b="1" u="sng" dirty="0"/>
              <a:t>の際のネーミングなど、緑化樹配付事業を始めてかなりの年数が経っているため、もう一度事業目的を明確にすべき</a:t>
            </a:r>
            <a:r>
              <a:rPr lang="ja-JP" altLang="en-US" sz="1200" b="1" dirty="0"/>
              <a:t>。</a:t>
            </a:r>
            <a:endParaRPr lang="en-US" altLang="ja-JP" sz="1400" b="1" dirty="0"/>
          </a:p>
        </p:txBody>
      </p:sp>
      <p:sp>
        <p:nvSpPr>
          <p:cNvPr id="21" name="字幕 2">
            <a:extLst>
              <a:ext uri="{FF2B5EF4-FFF2-40B4-BE49-F238E27FC236}">
                <a16:creationId xmlns:a16="http://schemas.microsoft.com/office/drawing/2014/main" id="{1D58F054-388F-4C3E-A1F9-33DD096BDF46}"/>
              </a:ext>
            </a:extLst>
          </p:cNvPr>
          <p:cNvSpPr txBox="1">
            <a:spLocks/>
          </p:cNvSpPr>
          <p:nvPr/>
        </p:nvSpPr>
        <p:spPr>
          <a:xfrm>
            <a:off x="596118" y="1446887"/>
            <a:ext cx="8711850" cy="571720"/>
          </a:xfrm>
          <a:prstGeom prst="rect">
            <a:avLst/>
          </a:prstGeom>
        </p:spPr>
        <p:txBody>
          <a:bodyPr vert="horz"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lnSpc>
                <a:spcPts val="900"/>
              </a:lnSpc>
            </a:pPr>
            <a:r>
              <a:rPr lang="ja-JP" altLang="en-US" sz="1200" b="1" dirty="0"/>
              <a:t>・</a:t>
            </a:r>
            <a:r>
              <a:rPr lang="ja-JP" altLang="en-US" sz="1200" b="1" u="sng" dirty="0"/>
              <a:t>人工被覆面を極力無くすといった意味で、低木緑化を認めていくという方法は良いが</a:t>
            </a:r>
            <a:r>
              <a:rPr lang="ja-JP" altLang="en-US" sz="1200" b="1" dirty="0"/>
              <a:t>、ヨーロッパなどの都市部では樹冠</a:t>
            </a:r>
            <a:endParaRPr lang="en-US" altLang="ja-JP" sz="1200" b="1" dirty="0"/>
          </a:p>
          <a:p>
            <a:pPr algn="l">
              <a:lnSpc>
                <a:spcPts val="900"/>
              </a:lnSpc>
            </a:pPr>
            <a:r>
              <a:rPr lang="ja-JP" altLang="en-US" sz="1200" b="1" dirty="0"/>
              <a:t>　の被覆率を４割と法定化している都市もあり、</a:t>
            </a:r>
            <a:r>
              <a:rPr lang="ja-JP" altLang="en-US" sz="1200" b="1" u="sng" dirty="0"/>
              <a:t>緑陰を形成するような高木植栽は一定実施すべき</a:t>
            </a:r>
            <a:r>
              <a:rPr lang="ja-JP" altLang="en-US" sz="1200" b="1" dirty="0"/>
              <a:t>。</a:t>
            </a:r>
            <a:endParaRPr lang="en-US" altLang="ja-JP" sz="1200" b="1" dirty="0"/>
          </a:p>
        </p:txBody>
      </p:sp>
      <p:sp>
        <p:nvSpPr>
          <p:cNvPr id="22" name="字幕 2">
            <a:extLst>
              <a:ext uri="{FF2B5EF4-FFF2-40B4-BE49-F238E27FC236}">
                <a16:creationId xmlns:a16="http://schemas.microsoft.com/office/drawing/2014/main" id="{1D58F054-388F-4C3E-A1F9-33DD096BDF46}"/>
              </a:ext>
            </a:extLst>
          </p:cNvPr>
          <p:cNvSpPr txBox="1">
            <a:spLocks/>
          </p:cNvSpPr>
          <p:nvPr/>
        </p:nvSpPr>
        <p:spPr>
          <a:xfrm>
            <a:off x="578211" y="2020646"/>
            <a:ext cx="8568172" cy="368006"/>
          </a:xfrm>
          <a:prstGeom prst="rect">
            <a:avLst/>
          </a:prstGeom>
        </p:spPr>
        <p:txBody>
          <a:bodyPr vert="horz"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lnSpc>
                <a:spcPts val="900"/>
              </a:lnSpc>
            </a:pPr>
            <a:r>
              <a:rPr lang="ja-JP" altLang="en-US" sz="1200" b="1" dirty="0"/>
              <a:t>・</a:t>
            </a:r>
            <a:r>
              <a:rPr lang="ja-JP" altLang="en-US" sz="1200" b="1" u="sng" dirty="0"/>
              <a:t>生育基盤となる土壌環境は非常に大事であり、成長していくことも普及啓発するという意味で、土壌改良材も一体的に配</a:t>
            </a:r>
            <a:endParaRPr lang="en-US" altLang="ja-JP" sz="1200" b="1" u="sng" dirty="0"/>
          </a:p>
          <a:p>
            <a:pPr algn="l">
              <a:lnSpc>
                <a:spcPts val="900"/>
              </a:lnSpc>
            </a:pPr>
            <a:r>
              <a:rPr lang="ja-JP" altLang="en-US" sz="1200" b="1" dirty="0"/>
              <a:t>　</a:t>
            </a:r>
            <a:r>
              <a:rPr lang="ja-JP" altLang="en-US" sz="1200" b="1" u="sng" dirty="0"/>
              <a:t>付することを検討するべき</a:t>
            </a:r>
            <a:r>
              <a:rPr lang="ja-JP" altLang="en-US" sz="1200" b="1" dirty="0"/>
              <a:t>。</a:t>
            </a:r>
            <a:endParaRPr lang="en-US" altLang="ja-JP" sz="1200" b="1" dirty="0"/>
          </a:p>
        </p:txBody>
      </p:sp>
      <p:sp>
        <p:nvSpPr>
          <p:cNvPr id="24" name="字幕 2">
            <a:extLst>
              <a:ext uri="{FF2B5EF4-FFF2-40B4-BE49-F238E27FC236}">
                <a16:creationId xmlns:a16="http://schemas.microsoft.com/office/drawing/2014/main" id="{B3427C73-0264-4D1F-B894-BA0C141DF862}"/>
              </a:ext>
            </a:extLst>
          </p:cNvPr>
          <p:cNvSpPr txBox="1">
            <a:spLocks/>
          </p:cNvSpPr>
          <p:nvPr/>
        </p:nvSpPr>
        <p:spPr>
          <a:xfrm>
            <a:off x="547653" y="3198214"/>
            <a:ext cx="9083803" cy="503208"/>
          </a:xfrm>
          <a:prstGeom prst="rect">
            <a:avLst/>
          </a:prstGeom>
        </p:spPr>
        <p:txBody>
          <a:bodyPr vert="horz"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lnSpc>
                <a:spcPts val="900"/>
              </a:lnSpc>
            </a:pPr>
            <a:r>
              <a:rPr lang="ja-JP" altLang="en-US" sz="1200" b="1" dirty="0"/>
              <a:t>・</a:t>
            </a:r>
            <a:r>
              <a:rPr lang="ja-JP" altLang="en-US" sz="1200" b="1" u="sng" dirty="0"/>
              <a:t>緑化意識の向上や良い</a:t>
            </a:r>
            <a:r>
              <a:rPr lang="en-US" altLang="ja-JP" sz="1200" b="1" u="sng" dirty="0"/>
              <a:t>PR</a:t>
            </a:r>
            <a:r>
              <a:rPr lang="ja-JP" altLang="en-US" sz="1200" b="1" u="sng" dirty="0"/>
              <a:t>にもなることから、啓発になるサブタイトル</a:t>
            </a:r>
            <a:r>
              <a:rPr lang="en-US" altLang="ja-JP" sz="1200" b="1" u="sng" dirty="0"/>
              <a:t>(</a:t>
            </a:r>
            <a:r>
              <a:rPr lang="ja-JP" altLang="en-US" sz="1200" b="1" u="sng" dirty="0"/>
              <a:t>キャッチフレーズ</a:t>
            </a:r>
            <a:r>
              <a:rPr lang="en-US" altLang="ja-JP" sz="1200" b="1" u="sng" dirty="0"/>
              <a:t>)</a:t>
            </a:r>
            <a:r>
              <a:rPr lang="ja-JP" altLang="en-US" sz="1200" b="1" u="sng" dirty="0"/>
              <a:t>を付けるなどの検討をするべき</a:t>
            </a:r>
            <a:r>
              <a:rPr lang="ja-JP" altLang="en-US" sz="1200" b="1" dirty="0"/>
              <a:t>。　</a:t>
            </a:r>
            <a:endParaRPr lang="en-US" altLang="ja-JP" sz="1200" b="1" dirty="0"/>
          </a:p>
          <a:p>
            <a:pPr algn="l">
              <a:lnSpc>
                <a:spcPts val="900"/>
              </a:lnSpc>
            </a:pPr>
            <a:r>
              <a:rPr lang="ja-JP" altLang="en-US" sz="1200" b="1" dirty="0"/>
              <a:t>　　　例）～大阪のみどりのネットワークを一緒につくりませんか～</a:t>
            </a:r>
            <a:endParaRPr lang="en-US" altLang="ja-JP" sz="1200" b="1" dirty="0"/>
          </a:p>
        </p:txBody>
      </p:sp>
      <p:sp>
        <p:nvSpPr>
          <p:cNvPr id="31" name="字幕 2">
            <a:extLst>
              <a:ext uri="{FF2B5EF4-FFF2-40B4-BE49-F238E27FC236}">
                <a16:creationId xmlns:a16="http://schemas.microsoft.com/office/drawing/2014/main" id="{E9353D80-D332-46DA-83E9-90B36168E888}"/>
              </a:ext>
            </a:extLst>
          </p:cNvPr>
          <p:cNvSpPr txBox="1">
            <a:spLocks/>
          </p:cNvSpPr>
          <p:nvPr/>
        </p:nvSpPr>
        <p:spPr>
          <a:xfrm>
            <a:off x="91108" y="5093887"/>
            <a:ext cx="9336725" cy="374506"/>
          </a:xfrm>
          <a:prstGeom prst="rect">
            <a:avLst/>
          </a:prstGeom>
        </p:spPr>
        <p:txBody>
          <a:bodyPr vert="horz"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lnSpc>
                <a:spcPct val="100000"/>
              </a:lnSpc>
            </a:pPr>
            <a:r>
              <a:rPr lang="ja-JP" altLang="en-US" sz="1200" b="1" dirty="0"/>
              <a:t>　 （１）申請手続き</a:t>
            </a:r>
            <a:endParaRPr lang="en-US" altLang="ja-JP" sz="1200" b="1" dirty="0"/>
          </a:p>
        </p:txBody>
      </p:sp>
      <p:sp>
        <p:nvSpPr>
          <p:cNvPr id="32" name="四角形: 角を丸くする 31">
            <a:extLst>
              <a:ext uri="{FF2B5EF4-FFF2-40B4-BE49-F238E27FC236}">
                <a16:creationId xmlns:a16="http://schemas.microsoft.com/office/drawing/2014/main" id="{341D50D3-78A1-4C0C-9CD8-BEB7664AE533}"/>
              </a:ext>
            </a:extLst>
          </p:cNvPr>
          <p:cNvSpPr/>
          <p:nvPr/>
        </p:nvSpPr>
        <p:spPr>
          <a:xfrm>
            <a:off x="504149" y="5349872"/>
            <a:ext cx="8925340" cy="1339478"/>
          </a:xfrm>
          <a:prstGeom prst="roundRect">
            <a:avLst>
              <a:gd name="adj" fmla="val 7389"/>
            </a:avLst>
          </a:prstGeom>
          <a:noFill/>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33" name="直線コネクタ 32">
            <a:extLst>
              <a:ext uri="{FF2B5EF4-FFF2-40B4-BE49-F238E27FC236}">
                <a16:creationId xmlns:a16="http://schemas.microsoft.com/office/drawing/2014/main" id="{4071959E-B40B-4B8D-852B-799E2FA1DAA8}"/>
              </a:ext>
            </a:extLst>
          </p:cNvPr>
          <p:cNvCxnSpPr>
            <a:cxnSpLocks/>
          </p:cNvCxnSpPr>
          <p:nvPr/>
        </p:nvCxnSpPr>
        <p:spPr>
          <a:xfrm>
            <a:off x="222594" y="5008480"/>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字幕 2">
            <a:extLst>
              <a:ext uri="{FF2B5EF4-FFF2-40B4-BE49-F238E27FC236}">
                <a16:creationId xmlns:a16="http://schemas.microsoft.com/office/drawing/2014/main" id="{7599A864-1173-42A0-B803-4DEA436723A0}"/>
              </a:ext>
            </a:extLst>
          </p:cNvPr>
          <p:cNvSpPr txBox="1">
            <a:spLocks/>
          </p:cNvSpPr>
          <p:nvPr/>
        </p:nvSpPr>
        <p:spPr>
          <a:xfrm>
            <a:off x="562906" y="5467003"/>
            <a:ext cx="8925340" cy="270494"/>
          </a:xfrm>
          <a:prstGeom prst="rect">
            <a:avLst/>
          </a:prstGeom>
        </p:spPr>
        <p:txBody>
          <a:bodyPr vert="horz"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lnSpc>
                <a:spcPts val="900"/>
              </a:lnSpc>
            </a:pPr>
            <a:r>
              <a:rPr lang="ja-JP" altLang="en-US" sz="1200" b="1" dirty="0"/>
              <a:t>・補助金額を踏まえると、</a:t>
            </a:r>
            <a:r>
              <a:rPr lang="ja-JP" altLang="en-US" sz="1200" b="1" u="sng" dirty="0"/>
              <a:t>この程度の申請内容は必要</a:t>
            </a:r>
            <a:r>
              <a:rPr lang="ja-JP" altLang="en-US" sz="1200" b="1" dirty="0"/>
              <a:t>。</a:t>
            </a:r>
            <a:endParaRPr lang="en-US" altLang="ja-JP" sz="1200" b="1" dirty="0"/>
          </a:p>
        </p:txBody>
      </p:sp>
      <p:sp>
        <p:nvSpPr>
          <p:cNvPr id="35" name="タイトル 1">
            <a:extLst>
              <a:ext uri="{FF2B5EF4-FFF2-40B4-BE49-F238E27FC236}">
                <a16:creationId xmlns:a16="http://schemas.microsoft.com/office/drawing/2014/main" id="{E9CFF43F-1D3F-433C-905E-918E2CFEC864}"/>
              </a:ext>
            </a:extLst>
          </p:cNvPr>
          <p:cNvSpPr txBox="1">
            <a:spLocks/>
          </p:cNvSpPr>
          <p:nvPr/>
        </p:nvSpPr>
        <p:spPr>
          <a:xfrm>
            <a:off x="278292" y="4697006"/>
            <a:ext cx="9451492"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b="1" dirty="0">
                <a:latin typeface="+mn-ea"/>
                <a:ea typeface="+mn-ea"/>
              </a:rPr>
              <a:t>❷みどりづくり活動助成事業の振り返り（委員ご意見）</a:t>
            </a:r>
            <a:endParaRPr lang="en-US" altLang="ja-JP" sz="1400" b="1" dirty="0">
              <a:latin typeface="+mn-ea"/>
              <a:ea typeface="+mn-ea"/>
            </a:endParaRPr>
          </a:p>
        </p:txBody>
      </p:sp>
      <p:sp>
        <p:nvSpPr>
          <p:cNvPr id="36" name="字幕 2">
            <a:extLst>
              <a:ext uri="{FF2B5EF4-FFF2-40B4-BE49-F238E27FC236}">
                <a16:creationId xmlns:a16="http://schemas.microsoft.com/office/drawing/2014/main" id="{5EC03BDC-6AA3-4E3A-B061-94007D788583}"/>
              </a:ext>
            </a:extLst>
          </p:cNvPr>
          <p:cNvSpPr txBox="1">
            <a:spLocks/>
          </p:cNvSpPr>
          <p:nvPr/>
        </p:nvSpPr>
        <p:spPr>
          <a:xfrm>
            <a:off x="562906" y="5816425"/>
            <a:ext cx="8925340" cy="255822"/>
          </a:xfrm>
          <a:prstGeom prst="rect">
            <a:avLst/>
          </a:prstGeom>
        </p:spPr>
        <p:txBody>
          <a:bodyPr vert="horz"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lnSpc>
                <a:spcPts val="900"/>
              </a:lnSpc>
            </a:pPr>
            <a:r>
              <a:rPr lang="ja-JP" altLang="en-US" sz="1200" b="1" dirty="0"/>
              <a:t>・</a:t>
            </a:r>
            <a:r>
              <a:rPr lang="ja-JP" altLang="en-US" sz="1200" b="1" u="sng" dirty="0"/>
              <a:t>申請の簡便化を図るため、チェック項目化など改良できるところは検討するべき</a:t>
            </a:r>
            <a:r>
              <a:rPr lang="ja-JP" altLang="en-US" sz="1200" b="1" dirty="0"/>
              <a:t>。　</a:t>
            </a:r>
            <a:endParaRPr lang="en-US" altLang="ja-JP" sz="1200" b="1" dirty="0"/>
          </a:p>
        </p:txBody>
      </p:sp>
      <p:sp>
        <p:nvSpPr>
          <p:cNvPr id="37" name="字幕 2">
            <a:extLst>
              <a:ext uri="{FF2B5EF4-FFF2-40B4-BE49-F238E27FC236}">
                <a16:creationId xmlns:a16="http://schemas.microsoft.com/office/drawing/2014/main" id="{F5D325D2-0D02-4D25-8961-0170CF8858A8}"/>
              </a:ext>
            </a:extLst>
          </p:cNvPr>
          <p:cNvSpPr txBox="1">
            <a:spLocks/>
          </p:cNvSpPr>
          <p:nvPr/>
        </p:nvSpPr>
        <p:spPr>
          <a:xfrm>
            <a:off x="562906" y="6164371"/>
            <a:ext cx="8925340" cy="551519"/>
          </a:xfrm>
          <a:prstGeom prst="rect">
            <a:avLst/>
          </a:prstGeom>
        </p:spPr>
        <p:txBody>
          <a:bodyPr vert="horz"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lnSpc>
                <a:spcPts val="900"/>
              </a:lnSpc>
            </a:pPr>
            <a:r>
              <a:rPr lang="ja-JP" altLang="en-US" sz="1200" b="1" dirty="0"/>
              <a:t>・兵庫県の事例では、緑化目的別に</a:t>
            </a:r>
            <a:r>
              <a:rPr lang="ja-JP" altLang="en-US" sz="1200" b="1" u="sng" dirty="0"/>
              <a:t>利用者目線での書き方になっているなど、分かりやすいので参考にするべき</a:t>
            </a:r>
            <a:r>
              <a:rPr lang="ja-JP" altLang="en-US" sz="1200" b="1" dirty="0"/>
              <a:t>。</a:t>
            </a:r>
          </a:p>
          <a:p>
            <a:pPr algn="l">
              <a:lnSpc>
                <a:spcPts val="900"/>
              </a:lnSpc>
            </a:pPr>
            <a:r>
              <a:rPr lang="ja-JP" altLang="en-US" sz="1200" b="1" dirty="0"/>
              <a:t>　また、</a:t>
            </a:r>
            <a:r>
              <a:rPr lang="ja-JP" altLang="en-US" sz="1200" b="1" u="sng" dirty="0"/>
              <a:t>適切なアドバイスが受けられることや、問い合わせ先の記載など、申請者が安心して申請することが可能。</a:t>
            </a:r>
            <a:endParaRPr lang="en-US" altLang="ja-JP" sz="1200" b="1" u="sng" dirty="0"/>
          </a:p>
        </p:txBody>
      </p:sp>
    </p:spTree>
    <p:extLst>
      <p:ext uri="{BB962C8B-B14F-4D97-AF65-F5344CB8AC3E}">
        <p14:creationId xmlns:p14="http://schemas.microsoft.com/office/powerpoint/2010/main" val="708791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07683FDF-3704-4C2C-A614-178163782F07}"/>
              </a:ext>
            </a:extLst>
          </p:cNvPr>
          <p:cNvSpPr>
            <a:spLocks noGrp="1"/>
          </p:cNvSpPr>
          <p:nvPr>
            <p:ph type="subTitle" idx="1"/>
          </p:nvPr>
        </p:nvSpPr>
        <p:spPr>
          <a:xfrm>
            <a:off x="275602" y="548115"/>
            <a:ext cx="9290189" cy="338003"/>
          </a:xfrm>
        </p:spPr>
        <p:txBody>
          <a:bodyPr>
            <a:noAutofit/>
          </a:bodyPr>
          <a:lstStyle/>
          <a:p>
            <a:pPr algn="l">
              <a:lnSpc>
                <a:spcPct val="100000"/>
              </a:lnSpc>
            </a:pPr>
            <a:r>
              <a:rPr lang="ja-JP" altLang="en-US" sz="1200" b="1" dirty="0"/>
              <a:t> （１）維持管理</a:t>
            </a:r>
            <a:endParaRPr lang="en-US" altLang="ja-JP" sz="1200" b="1" dirty="0"/>
          </a:p>
        </p:txBody>
      </p:sp>
      <p:sp>
        <p:nvSpPr>
          <p:cNvPr id="20" name="四角形: 角を丸くする 19">
            <a:extLst>
              <a:ext uri="{FF2B5EF4-FFF2-40B4-BE49-F238E27FC236}">
                <a16:creationId xmlns:a16="http://schemas.microsoft.com/office/drawing/2014/main" id="{48130D9F-2FF0-405F-B357-E92B72331E68}"/>
              </a:ext>
            </a:extLst>
          </p:cNvPr>
          <p:cNvSpPr/>
          <p:nvPr/>
        </p:nvSpPr>
        <p:spPr>
          <a:xfrm>
            <a:off x="486778" y="801874"/>
            <a:ext cx="8798983" cy="1399409"/>
          </a:xfrm>
          <a:prstGeom prst="roundRect">
            <a:avLst>
              <a:gd name="adj" fmla="val 7946"/>
            </a:avLst>
          </a:prstGeom>
          <a:noFill/>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3" name="字幕 2">
            <a:extLst>
              <a:ext uri="{FF2B5EF4-FFF2-40B4-BE49-F238E27FC236}">
                <a16:creationId xmlns:a16="http://schemas.microsoft.com/office/drawing/2014/main" id="{0544A80C-885B-4D7E-BBB9-4A46526F691A}"/>
              </a:ext>
            </a:extLst>
          </p:cNvPr>
          <p:cNvSpPr txBox="1">
            <a:spLocks/>
          </p:cNvSpPr>
          <p:nvPr/>
        </p:nvSpPr>
        <p:spPr>
          <a:xfrm>
            <a:off x="523150" y="952868"/>
            <a:ext cx="8798982" cy="229851"/>
          </a:xfrm>
          <a:prstGeom prst="rect">
            <a:avLst/>
          </a:prstGeom>
        </p:spPr>
        <p:txBody>
          <a:bodyPr vert="horz"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lnSpc>
                <a:spcPts val="900"/>
              </a:lnSpc>
            </a:pPr>
            <a:r>
              <a:rPr lang="ja-JP" altLang="en-US" sz="1200" b="1" dirty="0"/>
              <a:t>・</a:t>
            </a:r>
            <a:r>
              <a:rPr lang="ja-JP" altLang="en-US" sz="1200" b="1" u="sng" dirty="0"/>
              <a:t>技術的なマニュアルの配付や問い合わせ可能な窓口一覧の作成を検討するべき</a:t>
            </a:r>
            <a:r>
              <a:rPr lang="ja-JP" altLang="en-US" sz="1200" b="1" dirty="0"/>
              <a:t>。</a:t>
            </a:r>
            <a:endParaRPr lang="en-US" altLang="ja-JP" sz="1200" b="1" dirty="0"/>
          </a:p>
        </p:txBody>
      </p:sp>
      <p:sp>
        <p:nvSpPr>
          <p:cNvPr id="19" name="テキスト ボックス 18">
            <a:extLst>
              <a:ext uri="{FF2B5EF4-FFF2-40B4-BE49-F238E27FC236}">
                <a16:creationId xmlns:a16="http://schemas.microsoft.com/office/drawing/2014/main" id="{56B89722-2AA5-4194-B96B-00A01AA2660D}"/>
              </a:ext>
            </a:extLst>
          </p:cNvPr>
          <p:cNvSpPr txBox="1"/>
          <p:nvPr/>
        </p:nvSpPr>
        <p:spPr>
          <a:xfrm>
            <a:off x="405292" y="191112"/>
            <a:ext cx="4465986" cy="215444"/>
          </a:xfrm>
          <a:prstGeom prst="rect">
            <a:avLst/>
          </a:prstGeom>
          <a:noFill/>
        </p:spPr>
        <p:txBody>
          <a:bodyPr wrap="square" lIns="0" tIns="0" rIns="0" bIns="0" rtlCol="0">
            <a:spAutoFit/>
          </a:bodyPr>
          <a:lstStyle/>
          <a:p>
            <a:r>
              <a:rPr kumimoji="1" lang="ja-JP" altLang="en-US" sz="1400" b="1" dirty="0">
                <a:latin typeface="+mn-ea"/>
              </a:rPr>
              <a:t>❶❷事業共通</a:t>
            </a:r>
            <a:r>
              <a:rPr lang="ja-JP" altLang="en-US" sz="1400" b="1" dirty="0">
                <a:latin typeface="+mn-ea"/>
              </a:rPr>
              <a:t>の振り返り（委員ご意見）</a:t>
            </a:r>
            <a:endParaRPr kumimoji="1" lang="ja-JP" altLang="en-US" sz="1400" b="1" dirty="0">
              <a:latin typeface="+mn-ea"/>
            </a:endParaRPr>
          </a:p>
        </p:txBody>
      </p:sp>
      <p:sp>
        <p:nvSpPr>
          <p:cNvPr id="17" name="字幕 2">
            <a:extLst>
              <a:ext uri="{FF2B5EF4-FFF2-40B4-BE49-F238E27FC236}">
                <a16:creationId xmlns:a16="http://schemas.microsoft.com/office/drawing/2014/main" id="{10F88A56-803A-4FB1-AE64-A94D156C81F8}"/>
              </a:ext>
            </a:extLst>
          </p:cNvPr>
          <p:cNvSpPr txBox="1">
            <a:spLocks/>
          </p:cNvSpPr>
          <p:nvPr/>
        </p:nvSpPr>
        <p:spPr>
          <a:xfrm>
            <a:off x="274110" y="2574829"/>
            <a:ext cx="9044184" cy="284180"/>
          </a:xfrm>
          <a:prstGeom prst="rect">
            <a:avLst/>
          </a:prstGeom>
        </p:spPr>
        <p:txBody>
          <a:bodyPr vert="horz"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lnSpc>
                <a:spcPct val="100000"/>
              </a:lnSpc>
            </a:pPr>
            <a:r>
              <a:rPr lang="ja-JP" altLang="en-US" sz="1200" b="1" dirty="0"/>
              <a:t> （２）その他（生物多様性）</a:t>
            </a:r>
            <a:endParaRPr lang="en-US" altLang="ja-JP" sz="1200" b="1" dirty="0"/>
          </a:p>
        </p:txBody>
      </p:sp>
      <p:sp>
        <p:nvSpPr>
          <p:cNvPr id="21" name="四角形: 角を丸くする 20">
            <a:extLst>
              <a:ext uri="{FF2B5EF4-FFF2-40B4-BE49-F238E27FC236}">
                <a16:creationId xmlns:a16="http://schemas.microsoft.com/office/drawing/2014/main" id="{D81FE543-80F3-4A95-90E5-7FB79B429C97}"/>
              </a:ext>
            </a:extLst>
          </p:cNvPr>
          <p:cNvSpPr/>
          <p:nvPr/>
        </p:nvSpPr>
        <p:spPr>
          <a:xfrm>
            <a:off x="496578" y="2838003"/>
            <a:ext cx="8798983" cy="1051991"/>
          </a:xfrm>
          <a:prstGeom prst="roundRect">
            <a:avLst>
              <a:gd name="adj" fmla="val 7946"/>
            </a:avLst>
          </a:prstGeom>
          <a:noFill/>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2" name="字幕 2">
            <a:extLst>
              <a:ext uri="{FF2B5EF4-FFF2-40B4-BE49-F238E27FC236}">
                <a16:creationId xmlns:a16="http://schemas.microsoft.com/office/drawing/2014/main" id="{4BCA1F12-3977-42AD-97F0-CD7142466112}"/>
              </a:ext>
            </a:extLst>
          </p:cNvPr>
          <p:cNvSpPr txBox="1">
            <a:spLocks/>
          </p:cNvSpPr>
          <p:nvPr/>
        </p:nvSpPr>
        <p:spPr>
          <a:xfrm>
            <a:off x="500949" y="2987739"/>
            <a:ext cx="8921352" cy="187544"/>
          </a:xfrm>
          <a:prstGeom prst="rect">
            <a:avLst/>
          </a:prstGeom>
        </p:spPr>
        <p:txBody>
          <a:bodyPr vert="horz"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lnSpc>
                <a:spcPts val="1000"/>
              </a:lnSpc>
            </a:pPr>
            <a:r>
              <a:rPr lang="ja-JP" altLang="en-US" sz="1200" b="1" dirty="0"/>
              <a:t>・</a:t>
            </a:r>
            <a:r>
              <a:rPr lang="ja-JP" altLang="en-US" sz="1200" b="1" u="sng" dirty="0"/>
              <a:t>みどり基金事業において、生物多様性保全に関する枠組みの検討が出来たら良い</a:t>
            </a:r>
            <a:r>
              <a:rPr lang="ja-JP" altLang="en-US" sz="1200" b="1" dirty="0"/>
              <a:t>。</a:t>
            </a:r>
            <a:endParaRPr lang="en-US" altLang="ja-JP" sz="1200" b="1" dirty="0"/>
          </a:p>
        </p:txBody>
      </p:sp>
      <p:cxnSp>
        <p:nvCxnSpPr>
          <p:cNvPr id="16" name="直線コネクタ 15">
            <a:extLst>
              <a:ext uri="{FF2B5EF4-FFF2-40B4-BE49-F238E27FC236}">
                <a16:creationId xmlns:a16="http://schemas.microsoft.com/office/drawing/2014/main" id="{052D70FD-CABF-4357-B2D3-31EFC9B0ABFE}"/>
              </a:ext>
            </a:extLst>
          </p:cNvPr>
          <p:cNvCxnSpPr>
            <a:cxnSpLocks/>
          </p:cNvCxnSpPr>
          <p:nvPr/>
        </p:nvCxnSpPr>
        <p:spPr>
          <a:xfrm>
            <a:off x="227254" y="433096"/>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A8C8FADE-F37B-4597-AA55-6B2389E54CE6}"/>
              </a:ext>
            </a:extLst>
          </p:cNvPr>
          <p:cNvSpPr txBox="1"/>
          <p:nvPr/>
        </p:nvSpPr>
        <p:spPr>
          <a:xfrm>
            <a:off x="9594858" y="6570645"/>
            <a:ext cx="304800" cy="276999"/>
          </a:xfrm>
          <a:prstGeom prst="rect">
            <a:avLst/>
          </a:prstGeom>
          <a:noFill/>
        </p:spPr>
        <p:txBody>
          <a:bodyPr wrap="square" rtlCol="0">
            <a:spAutoFit/>
          </a:bodyPr>
          <a:lstStyle/>
          <a:p>
            <a:r>
              <a:rPr lang="ja-JP" altLang="en-US" sz="1200" dirty="0"/>
              <a:t>２</a:t>
            </a:r>
            <a:endParaRPr kumimoji="1" lang="ja-JP" altLang="en-US" sz="1200" dirty="0"/>
          </a:p>
        </p:txBody>
      </p:sp>
      <p:sp>
        <p:nvSpPr>
          <p:cNvPr id="26" name="字幕 2">
            <a:extLst>
              <a:ext uri="{FF2B5EF4-FFF2-40B4-BE49-F238E27FC236}">
                <a16:creationId xmlns:a16="http://schemas.microsoft.com/office/drawing/2014/main" id="{0544A80C-885B-4D7E-BBB9-4A46526F691A}"/>
              </a:ext>
            </a:extLst>
          </p:cNvPr>
          <p:cNvSpPr txBox="1">
            <a:spLocks/>
          </p:cNvSpPr>
          <p:nvPr/>
        </p:nvSpPr>
        <p:spPr>
          <a:xfrm>
            <a:off x="533428" y="1320330"/>
            <a:ext cx="8798982" cy="654436"/>
          </a:xfrm>
          <a:prstGeom prst="rect">
            <a:avLst/>
          </a:prstGeom>
        </p:spPr>
        <p:txBody>
          <a:bodyPr vert="horz"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lnSpc>
                <a:spcPts val="900"/>
              </a:lnSpc>
            </a:pPr>
            <a:r>
              <a:rPr lang="ja-JP" altLang="en-US" sz="1200" b="1" dirty="0"/>
              <a:t>・府下で“みどりの相談窓口”を持っている自治体はかなり減ってきていることや、</a:t>
            </a:r>
            <a:r>
              <a:rPr lang="ja-JP" altLang="en-US" sz="1200" b="1" u="sng" dirty="0"/>
              <a:t>植物はケースバイケースなので、</a:t>
            </a:r>
            <a:endParaRPr lang="en-US" altLang="ja-JP" sz="1200" b="1" u="sng" dirty="0"/>
          </a:p>
          <a:p>
            <a:pPr algn="l">
              <a:lnSpc>
                <a:spcPts val="900"/>
              </a:lnSpc>
            </a:pPr>
            <a:r>
              <a:rPr lang="ja-JP" altLang="en-US" sz="1200" b="1" dirty="0"/>
              <a:t>　</a:t>
            </a:r>
            <a:r>
              <a:rPr lang="ja-JP" altLang="en-US" sz="1200" b="1" u="sng" dirty="0"/>
              <a:t>マニュアルも大事だが、維持管理の相談や申請時の緑化図面の作成サポートなどにも対応可能な相談窓口を検討するべき</a:t>
            </a:r>
            <a:r>
              <a:rPr lang="ja-JP" altLang="en-US" sz="1200" b="1" dirty="0"/>
              <a:t>。</a:t>
            </a:r>
            <a:endParaRPr lang="en-US" altLang="ja-JP" sz="1200" b="1" dirty="0"/>
          </a:p>
        </p:txBody>
      </p:sp>
      <p:sp>
        <p:nvSpPr>
          <p:cNvPr id="27" name="字幕 2">
            <a:extLst>
              <a:ext uri="{FF2B5EF4-FFF2-40B4-BE49-F238E27FC236}">
                <a16:creationId xmlns:a16="http://schemas.microsoft.com/office/drawing/2014/main" id="{0544A80C-885B-4D7E-BBB9-4A46526F691A}"/>
              </a:ext>
            </a:extLst>
          </p:cNvPr>
          <p:cNvSpPr txBox="1">
            <a:spLocks/>
          </p:cNvSpPr>
          <p:nvPr/>
        </p:nvSpPr>
        <p:spPr>
          <a:xfrm>
            <a:off x="530458" y="1908112"/>
            <a:ext cx="8798982" cy="293171"/>
          </a:xfrm>
          <a:prstGeom prst="rect">
            <a:avLst/>
          </a:prstGeom>
        </p:spPr>
        <p:txBody>
          <a:bodyPr vert="horz"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lnSpc>
                <a:spcPts val="900"/>
              </a:lnSpc>
            </a:pPr>
            <a:r>
              <a:rPr lang="ja-JP" altLang="en-US" sz="1200" b="1" dirty="0"/>
              <a:t>・</a:t>
            </a:r>
            <a:r>
              <a:rPr lang="ja-JP" altLang="en-US" sz="1200" b="1" u="sng" dirty="0"/>
              <a:t>窓口が難しければ、維持管理や植え方などの基本的な部分について動画を作るのも良い</a:t>
            </a:r>
            <a:r>
              <a:rPr lang="ja-JP" altLang="en-US" sz="1200" b="1" dirty="0"/>
              <a:t>。</a:t>
            </a:r>
            <a:endParaRPr lang="en-US" altLang="ja-JP" sz="1200" b="1" dirty="0"/>
          </a:p>
        </p:txBody>
      </p:sp>
      <p:sp>
        <p:nvSpPr>
          <p:cNvPr id="28" name="字幕 2">
            <a:extLst>
              <a:ext uri="{FF2B5EF4-FFF2-40B4-BE49-F238E27FC236}">
                <a16:creationId xmlns:a16="http://schemas.microsoft.com/office/drawing/2014/main" id="{4BCA1F12-3977-42AD-97F0-CD7142466112}"/>
              </a:ext>
            </a:extLst>
          </p:cNvPr>
          <p:cNvSpPr txBox="1">
            <a:spLocks/>
          </p:cNvSpPr>
          <p:nvPr/>
        </p:nvSpPr>
        <p:spPr>
          <a:xfrm>
            <a:off x="507910" y="3359339"/>
            <a:ext cx="8921352" cy="405056"/>
          </a:xfrm>
          <a:prstGeom prst="rect">
            <a:avLst/>
          </a:prstGeom>
        </p:spPr>
        <p:txBody>
          <a:bodyPr vert="horz"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lnSpc>
                <a:spcPts val="1000"/>
              </a:lnSpc>
            </a:pPr>
            <a:r>
              <a:rPr lang="ja-JP" altLang="en-US" sz="1200" b="1" dirty="0"/>
              <a:t>・緑化樹配付事業において、</a:t>
            </a:r>
            <a:r>
              <a:rPr lang="ja-JP" altLang="en-US" sz="1200" b="1" u="sng" dirty="0"/>
              <a:t>府民の方が「在来種」を選択できるようになれば、現在の事業で「生物多様性」の要素を入れる</a:t>
            </a:r>
            <a:endParaRPr lang="en-US" altLang="ja-JP" sz="1200" b="1" u="sng" dirty="0"/>
          </a:p>
          <a:p>
            <a:pPr algn="l">
              <a:lnSpc>
                <a:spcPts val="1000"/>
              </a:lnSpc>
            </a:pPr>
            <a:r>
              <a:rPr lang="ja-JP" altLang="en-US" sz="1200" b="1" dirty="0"/>
              <a:t>　</a:t>
            </a:r>
            <a:r>
              <a:rPr lang="ja-JP" altLang="en-US" sz="1200" b="1" u="sng" dirty="0"/>
              <a:t>ことが可能ではないか</a:t>
            </a:r>
            <a:r>
              <a:rPr lang="ja-JP" altLang="en-US" sz="1200" b="1" dirty="0"/>
              <a:t>。</a:t>
            </a:r>
          </a:p>
          <a:p>
            <a:pPr algn="l">
              <a:lnSpc>
                <a:spcPts val="1000"/>
              </a:lnSpc>
            </a:pPr>
            <a:endParaRPr lang="en-US" altLang="ja-JP" sz="1200" b="1" dirty="0"/>
          </a:p>
        </p:txBody>
      </p:sp>
    </p:spTree>
    <p:extLst>
      <p:ext uri="{BB962C8B-B14F-4D97-AF65-F5344CB8AC3E}">
        <p14:creationId xmlns:p14="http://schemas.microsoft.com/office/powerpoint/2010/main" val="3353516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161F1454-F9AC-4B1F-A41B-11430370078F}"/>
              </a:ext>
            </a:extLst>
          </p:cNvPr>
          <p:cNvSpPr txBox="1">
            <a:spLocks/>
          </p:cNvSpPr>
          <p:nvPr/>
        </p:nvSpPr>
        <p:spPr>
          <a:xfrm>
            <a:off x="265041" y="95847"/>
            <a:ext cx="5809975"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b="1" dirty="0">
                <a:latin typeface="+mn-ea"/>
                <a:ea typeface="+mn-ea"/>
              </a:rPr>
              <a:t>見直し及び検討項目</a:t>
            </a:r>
            <a:r>
              <a:rPr lang="en-US" altLang="ja-JP" sz="1400" b="1" dirty="0">
                <a:latin typeface="+mn-ea"/>
                <a:ea typeface="+mn-ea"/>
              </a:rPr>
              <a:t>(</a:t>
            </a:r>
            <a:r>
              <a:rPr lang="ja-JP" altLang="en-US" sz="1400" b="1" dirty="0">
                <a:latin typeface="+mn-ea"/>
                <a:ea typeface="+mn-ea"/>
              </a:rPr>
              <a:t>案</a:t>
            </a:r>
            <a:r>
              <a:rPr lang="en-US" altLang="ja-JP" sz="1400" b="1" dirty="0">
                <a:latin typeface="+mn-ea"/>
                <a:ea typeface="+mn-ea"/>
              </a:rPr>
              <a:t>)</a:t>
            </a:r>
            <a:endParaRPr lang="ja-JP" altLang="en-US" sz="1400" b="1" dirty="0">
              <a:latin typeface="+mn-ea"/>
              <a:ea typeface="+mn-ea"/>
            </a:endParaRPr>
          </a:p>
        </p:txBody>
      </p:sp>
      <p:cxnSp>
        <p:nvCxnSpPr>
          <p:cNvPr id="25" name="直線コネクタ 24">
            <a:extLst>
              <a:ext uri="{FF2B5EF4-FFF2-40B4-BE49-F238E27FC236}">
                <a16:creationId xmlns:a16="http://schemas.microsoft.com/office/drawing/2014/main" id="{71B76BC8-8FD6-47AD-88EF-DCA53AED36B0}"/>
              </a:ext>
            </a:extLst>
          </p:cNvPr>
          <p:cNvCxnSpPr>
            <a:cxnSpLocks/>
          </p:cNvCxnSpPr>
          <p:nvPr/>
        </p:nvCxnSpPr>
        <p:spPr>
          <a:xfrm>
            <a:off x="222594" y="407321"/>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字幕 2">
            <a:extLst>
              <a:ext uri="{FF2B5EF4-FFF2-40B4-BE49-F238E27FC236}">
                <a16:creationId xmlns:a16="http://schemas.microsoft.com/office/drawing/2014/main" id="{DF72BA8C-ABCF-4E93-9602-C772649A98DA}"/>
              </a:ext>
            </a:extLst>
          </p:cNvPr>
          <p:cNvSpPr txBox="1">
            <a:spLocks/>
          </p:cNvSpPr>
          <p:nvPr/>
        </p:nvSpPr>
        <p:spPr>
          <a:xfrm>
            <a:off x="421211" y="514736"/>
            <a:ext cx="9738789" cy="276999"/>
          </a:xfrm>
          <a:prstGeom prst="rect">
            <a:avLst/>
          </a:prstGeom>
        </p:spPr>
        <p:txBody>
          <a:bodyPr vert="horz"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lnSpc>
                <a:spcPct val="100000"/>
              </a:lnSpc>
            </a:pPr>
            <a:r>
              <a:rPr lang="ja-JP" altLang="en-US" sz="1200" b="1" dirty="0"/>
              <a:t>〇既存事業の見直し　</a:t>
            </a:r>
            <a:endParaRPr lang="en-US" altLang="ja-JP" sz="1200" b="1" dirty="0"/>
          </a:p>
          <a:p>
            <a:pPr algn="l">
              <a:lnSpc>
                <a:spcPct val="100000"/>
              </a:lnSpc>
            </a:pPr>
            <a:r>
              <a:rPr lang="ja-JP" altLang="en-US" sz="1200" b="1" dirty="0"/>
              <a:t>　　</a:t>
            </a:r>
            <a:endParaRPr lang="en-US" altLang="ja-JP" sz="1200" b="1" dirty="0"/>
          </a:p>
          <a:p>
            <a:pPr algn="l">
              <a:lnSpc>
                <a:spcPct val="100000"/>
              </a:lnSpc>
            </a:pPr>
            <a:endParaRPr lang="en-US" altLang="ja-JP" sz="1200" b="1" dirty="0"/>
          </a:p>
          <a:p>
            <a:pPr algn="l">
              <a:lnSpc>
                <a:spcPct val="100000"/>
              </a:lnSpc>
            </a:pPr>
            <a:r>
              <a:rPr lang="ja-JP" altLang="en-US" sz="1200" b="1" dirty="0"/>
              <a:t>　</a:t>
            </a:r>
            <a:endParaRPr lang="en-US" altLang="ja-JP" sz="1200" b="1" dirty="0"/>
          </a:p>
          <a:p>
            <a:pPr algn="l">
              <a:lnSpc>
                <a:spcPct val="100000"/>
              </a:lnSpc>
            </a:pPr>
            <a:endParaRPr lang="en-US" altLang="ja-JP" sz="1200" b="1" dirty="0"/>
          </a:p>
        </p:txBody>
      </p:sp>
      <p:graphicFrame>
        <p:nvGraphicFramePr>
          <p:cNvPr id="84" name="表 83">
            <a:extLst>
              <a:ext uri="{FF2B5EF4-FFF2-40B4-BE49-F238E27FC236}">
                <a16:creationId xmlns:a16="http://schemas.microsoft.com/office/drawing/2014/main" id="{5F83C720-668A-4D56-86C9-5C6FECD384C1}"/>
              </a:ext>
            </a:extLst>
          </p:cNvPr>
          <p:cNvGraphicFramePr>
            <a:graphicFrameLocks noGrp="1"/>
          </p:cNvGraphicFramePr>
          <p:nvPr/>
        </p:nvGraphicFramePr>
        <p:xfrm>
          <a:off x="-252413" y="-1785938"/>
          <a:ext cx="8543924" cy="752933"/>
        </p:xfrm>
        <a:graphic>
          <a:graphicData uri="http://schemas.openxmlformats.org/drawingml/2006/table">
            <a:tbl>
              <a:tblPr>
                <a:tableStyleId>{5C22544A-7EE6-4342-B048-85BDC9FD1C3A}</a:tableStyleId>
              </a:tblPr>
              <a:tblGrid>
                <a:gridCol w="4058364">
                  <a:extLst>
                    <a:ext uri="{9D8B030D-6E8A-4147-A177-3AD203B41FA5}">
                      <a16:colId xmlns:a16="http://schemas.microsoft.com/office/drawing/2014/main" val="700898700"/>
                    </a:ext>
                  </a:extLst>
                </a:gridCol>
                <a:gridCol w="971871">
                  <a:extLst>
                    <a:ext uri="{9D8B030D-6E8A-4147-A177-3AD203B41FA5}">
                      <a16:colId xmlns:a16="http://schemas.microsoft.com/office/drawing/2014/main" val="4197813965"/>
                    </a:ext>
                  </a:extLst>
                </a:gridCol>
                <a:gridCol w="1046631">
                  <a:extLst>
                    <a:ext uri="{9D8B030D-6E8A-4147-A177-3AD203B41FA5}">
                      <a16:colId xmlns:a16="http://schemas.microsoft.com/office/drawing/2014/main" val="3957715590"/>
                    </a:ext>
                  </a:extLst>
                </a:gridCol>
                <a:gridCol w="1260229">
                  <a:extLst>
                    <a:ext uri="{9D8B030D-6E8A-4147-A177-3AD203B41FA5}">
                      <a16:colId xmlns:a16="http://schemas.microsoft.com/office/drawing/2014/main" val="2211750687"/>
                    </a:ext>
                  </a:extLst>
                </a:gridCol>
                <a:gridCol w="1206829">
                  <a:extLst>
                    <a:ext uri="{9D8B030D-6E8A-4147-A177-3AD203B41FA5}">
                      <a16:colId xmlns:a16="http://schemas.microsoft.com/office/drawing/2014/main" val="526810651"/>
                    </a:ext>
                  </a:extLst>
                </a:gridCol>
              </a:tblGrid>
              <a:tr h="752933">
                <a:tc>
                  <a:txBody>
                    <a:bodyPr/>
                    <a:lstStyle/>
                    <a:p>
                      <a:pPr algn="l" fontAlgn="ctr"/>
                      <a:r>
                        <a:rPr lang="ja-JP" altLang="en-US" sz="900" u="none" strike="noStrike">
                          <a:effectLst/>
                        </a:rPr>
                        <a:t>　</a:t>
                      </a:r>
                      <a:endParaRPr lang="ja-JP" alt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tc>
                <a:tc>
                  <a:txBody>
                    <a:bodyPr/>
                    <a:lstStyle/>
                    <a:p>
                      <a:pPr algn="l" fontAlgn="ctr"/>
                      <a:r>
                        <a:rPr lang="ja-JP" altLang="en-US" sz="900" u="none" strike="noStrike">
                          <a:effectLst/>
                        </a:rPr>
                        <a:t>　</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l" fontAlgn="ctr"/>
                      <a:r>
                        <a:rPr lang="ja-JP" altLang="en-US" sz="900" u="none" strike="noStrike">
                          <a:effectLst/>
                        </a:rPr>
                        <a:t>　</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900" u="none" strike="noStrike">
                          <a:effectLst/>
                        </a:rPr>
                        <a:t>　</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l" fontAlgn="ctr"/>
                      <a:r>
                        <a:rPr lang="ja-JP" altLang="en-US" sz="900" u="none" strike="noStrike" dirty="0">
                          <a:effectLst/>
                        </a:rPr>
                        <a:t>　</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tc>
                <a:extLst>
                  <a:ext uri="{0D108BD9-81ED-4DB2-BD59-A6C34878D82A}">
                    <a16:rowId xmlns:a16="http://schemas.microsoft.com/office/drawing/2014/main" val="1264065475"/>
                  </a:ext>
                </a:extLst>
              </a:tr>
            </a:tbl>
          </a:graphicData>
        </a:graphic>
      </p:graphicFrame>
      <p:sp>
        <p:nvSpPr>
          <p:cNvPr id="87" name="字幕 2">
            <a:extLst>
              <a:ext uri="{FF2B5EF4-FFF2-40B4-BE49-F238E27FC236}">
                <a16:creationId xmlns:a16="http://schemas.microsoft.com/office/drawing/2014/main" id="{793D8B97-ED42-4B7D-B839-17B5D7FC9883}"/>
              </a:ext>
            </a:extLst>
          </p:cNvPr>
          <p:cNvSpPr txBox="1">
            <a:spLocks/>
          </p:cNvSpPr>
          <p:nvPr/>
        </p:nvSpPr>
        <p:spPr>
          <a:xfrm>
            <a:off x="461015" y="4884462"/>
            <a:ext cx="4829590" cy="276999"/>
          </a:xfrm>
          <a:prstGeom prst="rect">
            <a:avLst/>
          </a:prstGeom>
        </p:spPr>
        <p:txBody>
          <a:bodyPr vert="horz" lIns="91440" tIns="45720" rIns="91440" bIns="45720" rtlCol="0">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lnSpc>
                <a:spcPct val="100000"/>
              </a:lnSpc>
            </a:pPr>
            <a:r>
              <a:rPr lang="ja-JP" altLang="en-US" sz="1200" b="1" dirty="0"/>
              <a:t>〇新たな緑化支援事業の検討　</a:t>
            </a:r>
            <a:endParaRPr lang="en-US" altLang="ja-JP" sz="1200" b="1" dirty="0"/>
          </a:p>
          <a:p>
            <a:pPr algn="l">
              <a:lnSpc>
                <a:spcPct val="100000"/>
              </a:lnSpc>
            </a:pPr>
            <a:r>
              <a:rPr lang="ja-JP" altLang="en-US" sz="1200" b="1" dirty="0"/>
              <a:t>　　</a:t>
            </a:r>
            <a:endParaRPr lang="en-US" altLang="ja-JP" sz="1200" b="1" dirty="0"/>
          </a:p>
          <a:p>
            <a:pPr algn="l">
              <a:lnSpc>
                <a:spcPct val="100000"/>
              </a:lnSpc>
            </a:pPr>
            <a:endParaRPr lang="en-US" altLang="ja-JP" sz="1200" b="1" dirty="0"/>
          </a:p>
          <a:p>
            <a:pPr algn="l">
              <a:lnSpc>
                <a:spcPct val="100000"/>
              </a:lnSpc>
            </a:pPr>
            <a:r>
              <a:rPr lang="ja-JP" altLang="en-US" sz="1200" b="1" dirty="0"/>
              <a:t>　</a:t>
            </a:r>
            <a:endParaRPr lang="en-US" altLang="ja-JP" sz="1200" b="1" dirty="0"/>
          </a:p>
          <a:p>
            <a:pPr algn="l">
              <a:lnSpc>
                <a:spcPct val="100000"/>
              </a:lnSpc>
            </a:pPr>
            <a:endParaRPr lang="en-US" altLang="ja-JP" sz="1200" b="1" dirty="0"/>
          </a:p>
        </p:txBody>
      </p:sp>
      <p:graphicFrame>
        <p:nvGraphicFramePr>
          <p:cNvPr id="7" name="表 6">
            <a:extLst>
              <a:ext uri="{FF2B5EF4-FFF2-40B4-BE49-F238E27FC236}">
                <a16:creationId xmlns:a16="http://schemas.microsoft.com/office/drawing/2014/main" id="{F41A6DBF-B435-44E8-96B2-D67779874EAA}"/>
              </a:ext>
            </a:extLst>
          </p:cNvPr>
          <p:cNvGraphicFramePr>
            <a:graphicFrameLocks noGrp="1"/>
          </p:cNvGraphicFramePr>
          <p:nvPr>
            <p:extLst>
              <p:ext uri="{D42A27DB-BD31-4B8C-83A1-F6EECF244321}">
                <p14:modId xmlns:p14="http://schemas.microsoft.com/office/powerpoint/2010/main" val="2693112589"/>
              </p:ext>
            </p:extLst>
          </p:nvPr>
        </p:nvGraphicFramePr>
        <p:xfrm>
          <a:off x="1101490" y="765201"/>
          <a:ext cx="7686910" cy="3784790"/>
        </p:xfrm>
        <a:graphic>
          <a:graphicData uri="http://schemas.openxmlformats.org/drawingml/2006/table">
            <a:tbl>
              <a:tblPr>
                <a:tableStyleId>{93296810-A885-4BE3-A3E7-6D5BEEA58F35}</a:tableStyleId>
              </a:tblPr>
              <a:tblGrid>
                <a:gridCol w="725398">
                  <a:extLst>
                    <a:ext uri="{9D8B030D-6E8A-4147-A177-3AD203B41FA5}">
                      <a16:colId xmlns:a16="http://schemas.microsoft.com/office/drawing/2014/main" val="1902151234"/>
                    </a:ext>
                  </a:extLst>
                </a:gridCol>
                <a:gridCol w="826160">
                  <a:extLst>
                    <a:ext uri="{9D8B030D-6E8A-4147-A177-3AD203B41FA5}">
                      <a16:colId xmlns:a16="http://schemas.microsoft.com/office/drawing/2014/main" val="219752284"/>
                    </a:ext>
                  </a:extLst>
                </a:gridCol>
                <a:gridCol w="6135352">
                  <a:extLst>
                    <a:ext uri="{9D8B030D-6E8A-4147-A177-3AD203B41FA5}">
                      <a16:colId xmlns:a16="http://schemas.microsoft.com/office/drawing/2014/main" val="83159565"/>
                    </a:ext>
                  </a:extLst>
                </a:gridCol>
              </a:tblGrid>
              <a:tr h="383012">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ja-JP" altLang="en-US" sz="1100" u="none" strike="noStrike" dirty="0">
                          <a:effectLst/>
                        </a:rPr>
                        <a:t>事業名</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6607" marR="6607" marT="6607" marB="0" anchor="ctr">
                    <a:solidFill>
                      <a:schemeClr val="accent6">
                        <a:lumMod val="40000"/>
                        <a:lumOff val="60000"/>
                      </a:schemeClr>
                    </a:solidFill>
                  </a:tcPr>
                </a:tc>
                <a:tc hMerge="1">
                  <a:txBody>
                    <a:bodyPr/>
                    <a:lstStyle/>
                    <a:p>
                      <a:pPr algn="ctr"/>
                      <a:endParaRPr kumimoji="1" lang="ja-JP" altLang="en-US" dirty="0"/>
                    </a:p>
                  </a:txBody>
                  <a:tcPr marL="6607" marR="6607" marT="6607" marB="0" anchor="ctr">
                    <a:solidFill>
                      <a:schemeClr val="accent6">
                        <a:lumMod val="40000"/>
                        <a:lumOff val="60000"/>
                      </a:schemeClr>
                    </a:solidFill>
                  </a:tcPr>
                </a:tc>
                <a:tc>
                  <a:txBody>
                    <a:bodyPr/>
                    <a:lstStyle/>
                    <a:p>
                      <a:pPr algn="ctr"/>
                      <a:r>
                        <a:rPr lang="ja-JP" altLang="en-US" sz="1100" u="none" strike="noStrike" dirty="0">
                          <a:effectLst/>
                        </a:rPr>
                        <a:t>検討項目</a:t>
                      </a:r>
                      <a:endParaRPr kumimoji="1" lang="ja-JP" altLang="en-US" dirty="0"/>
                    </a:p>
                  </a:txBody>
                  <a:tcPr marL="6607" marR="6607" marT="6607" marB="0" anchor="ctr">
                    <a:solidFill>
                      <a:schemeClr val="accent6">
                        <a:lumMod val="40000"/>
                        <a:lumOff val="60000"/>
                      </a:schemeClr>
                    </a:solidFill>
                  </a:tcPr>
                </a:tc>
                <a:extLst>
                  <a:ext uri="{0D108BD9-81ED-4DB2-BD59-A6C34878D82A}">
                    <a16:rowId xmlns:a16="http://schemas.microsoft.com/office/drawing/2014/main" val="1116054875"/>
                  </a:ext>
                </a:extLst>
              </a:tr>
              <a:tr h="187674">
                <a:tc gridSpan="3">
                  <a:txBody>
                    <a:bodyPr/>
                    <a:lstStyle/>
                    <a:p>
                      <a:pPr marL="0" marR="0" lvl="0" indent="0" algn="l" defTabSz="742950" rtl="0" eaLnBrk="1" fontAlgn="ctr" latinLnBrk="0" hangingPunct="1">
                        <a:lnSpc>
                          <a:spcPct val="100000"/>
                        </a:lnSpc>
                        <a:spcBef>
                          <a:spcPts val="0"/>
                        </a:spcBef>
                        <a:spcAft>
                          <a:spcPts val="0"/>
                        </a:spcAft>
                        <a:buClrTx/>
                        <a:buSzTx/>
                        <a:buFontTx/>
                        <a:buNone/>
                        <a:tabLst/>
                        <a:defRPr/>
                      </a:pPr>
                      <a:r>
                        <a:rPr kumimoji="1" lang="ja-JP" altLang="en-US" sz="1200" b="1" dirty="0">
                          <a:latin typeface="+mn-ea"/>
                          <a:ea typeface="+mn-ea"/>
                        </a:rPr>
                        <a:t>　　❶緑化樹配付事業</a:t>
                      </a:r>
                      <a:r>
                        <a:rPr lang="ja-JP" altLang="en-US" sz="1200" u="none" strike="noStrike" dirty="0">
                          <a:effectLst/>
                        </a:rPr>
                        <a:t>　</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6607" marR="6607" marT="6607"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36927977"/>
                  </a:ext>
                </a:extLst>
              </a:tr>
              <a:tr h="172579">
                <a:tc gridSpan="3">
                  <a:txBody>
                    <a:bodyPr/>
                    <a:lstStyle/>
                    <a:p>
                      <a:pPr algn="l" fontAlgn="ctr"/>
                      <a:r>
                        <a:rPr lang="ja-JP" altLang="en-US" sz="1100" u="none" strike="noStrike" dirty="0">
                          <a:effectLst/>
                        </a:rPr>
                        <a:t>　 　　　（１）配付条件の見直し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6607" marR="6607" marT="6607"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83866984"/>
                  </a:ext>
                </a:extLst>
              </a:tr>
              <a:tr h="46397">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6607" marR="6607" marT="6607" marB="0" anchor="ctr"/>
                </a:tc>
                <a:tc gridSpan="2">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1100" u="none" strike="noStrike" dirty="0">
                          <a:effectLst/>
                        </a:rPr>
                        <a:t>　　①</a:t>
                      </a:r>
                      <a:r>
                        <a:rPr lang="ja-JP" altLang="en-US" sz="1100" u="none" strike="noStrike" dirty="0">
                          <a:solidFill>
                            <a:schemeClr val="tx1"/>
                          </a:solidFill>
                          <a:effectLst/>
                        </a:rPr>
                        <a:t>高木義務の緩和</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6607" marR="6607" marT="6607" marB="0" anchor="ctr"/>
                </a:tc>
                <a:tc h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269018261"/>
                  </a:ext>
                </a:extLst>
              </a:tr>
              <a:tr h="172579">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6607" marR="6607" marT="6607" marB="0" anchor="ctr"/>
                </a:tc>
                <a:tc gridSpan="2">
                  <a:txBody>
                    <a:bodyPr/>
                    <a:lstStyle/>
                    <a:p>
                      <a:r>
                        <a:rPr lang="ja-JP" altLang="en-US" sz="1100" u="none" strike="noStrike" dirty="0">
                          <a:effectLst/>
                        </a:rPr>
                        <a:t>　</a:t>
                      </a:r>
                      <a:r>
                        <a:rPr lang="en-US" altLang="ja-JP" sz="1100" u="none" strike="noStrike" dirty="0">
                          <a:effectLst/>
                        </a:rPr>
                        <a:t>※</a:t>
                      </a:r>
                      <a:r>
                        <a:rPr lang="ja-JP" altLang="en-US" sz="1100" u="none" strike="noStrike" dirty="0">
                          <a:effectLst/>
                        </a:rPr>
                        <a:t>②土壌改良材の配付</a:t>
                      </a:r>
                      <a:endParaRPr kumimoji="1" lang="ja-JP" altLang="en-US" sz="1100" dirty="0">
                        <a:latin typeface="Meiryo UI" panose="020B0604030504040204" pitchFamily="50" charset="-128"/>
                        <a:ea typeface="Meiryo UI" panose="020B0604030504040204" pitchFamily="50" charset="-128"/>
                      </a:endParaRPr>
                    </a:p>
                  </a:txBody>
                  <a:tcPr marL="6607" marR="6607" marT="6607" marB="0" anchor="ctr"/>
                </a:tc>
                <a:tc hMerge="1">
                  <a:txBody>
                    <a:bodyPr/>
                    <a:lstStyle/>
                    <a:p>
                      <a:endParaRPr kumimoji="1" lang="ja-JP" altLang="en-US" sz="11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485424745"/>
                  </a:ext>
                </a:extLst>
              </a:tr>
              <a:tr h="213058">
                <a:tc gridSpan="3">
                  <a:txBody>
                    <a:bodyPr/>
                    <a:lstStyle/>
                    <a:p>
                      <a:pPr algn="l" fontAlgn="ctr"/>
                      <a:r>
                        <a:rPr lang="ja-JP" altLang="en-US" sz="1100" u="none" strike="noStrike" dirty="0">
                          <a:effectLst/>
                        </a:rPr>
                        <a:t>　　　　</a:t>
                      </a:r>
                      <a:r>
                        <a:rPr lang="ja-JP" altLang="en-US" sz="1100" u="none" strike="noStrike" baseline="0" dirty="0">
                          <a:effectLst/>
                        </a:rPr>
                        <a:t> </a:t>
                      </a:r>
                      <a:r>
                        <a:rPr lang="ja-JP" altLang="en-US" sz="1100" u="none" strike="noStrike" dirty="0">
                          <a:effectLst/>
                        </a:rPr>
                        <a:t>（２）</a:t>
                      </a:r>
                      <a:r>
                        <a:rPr lang="en-US" altLang="ja-JP" sz="1100" u="none" strike="noStrike" dirty="0">
                          <a:effectLst/>
                        </a:rPr>
                        <a:t>PR</a:t>
                      </a:r>
                      <a:r>
                        <a:rPr lang="ja-JP" altLang="en-US" sz="1100" u="none" strike="noStrike" dirty="0">
                          <a:effectLst/>
                        </a:rPr>
                        <a:t>方法等の検証　</a:t>
                      </a:r>
                      <a:endParaRPr lang="ja-JP" altLang="en-US" sz="1100" u="none" strike="noStrike" dirty="0">
                        <a:effectLst/>
                        <a:latin typeface="Meiryo UI" panose="020B0604030504040204" pitchFamily="50" charset="-128"/>
                        <a:ea typeface="Meiryo UI" panose="020B0604030504040204" pitchFamily="50" charset="-128"/>
                      </a:endParaRPr>
                    </a:p>
                  </a:txBody>
                  <a:tcPr marL="6607" marR="6607" marT="6607"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07073249"/>
                  </a:ext>
                </a:extLst>
              </a:tr>
              <a:tr h="103031">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6607" marR="6607" marT="6607" marB="0" anchor="ctr"/>
                </a:tc>
                <a:tc gridSpan="2">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1100" u="none" strike="noStrike" dirty="0">
                          <a:effectLst/>
                        </a:rPr>
                        <a:t>　　</a:t>
                      </a:r>
                      <a:r>
                        <a:rPr lang="ja-JP" altLang="en-US" sz="1100" u="none" strike="noStrike" baseline="0" dirty="0">
                          <a:effectLst/>
                        </a:rPr>
                        <a:t> </a:t>
                      </a:r>
                      <a:r>
                        <a:rPr lang="ja-JP" altLang="en-US" sz="1100" u="none" strike="noStrike" dirty="0">
                          <a:effectLst/>
                        </a:rPr>
                        <a:t>効果的な</a:t>
                      </a:r>
                      <a:r>
                        <a:rPr lang="en-US" altLang="ja-JP" sz="1100" u="none" strike="noStrike" dirty="0">
                          <a:effectLst/>
                        </a:rPr>
                        <a:t>PR</a:t>
                      </a:r>
                      <a:r>
                        <a:rPr lang="ja-JP" altLang="en-US" sz="1100" u="none" strike="noStrike" dirty="0">
                          <a:effectLst/>
                        </a:rPr>
                        <a:t>方法の検討（市町村・府による周知）</a:t>
                      </a:r>
                      <a:endParaRPr lang="ja-JP" altLang="en-US" sz="1100" u="none" strike="noStrike" dirty="0">
                        <a:effectLst/>
                        <a:latin typeface="Meiryo UI" panose="020B0604030504040204" pitchFamily="50" charset="-128"/>
                        <a:ea typeface="Meiryo UI" panose="020B0604030504040204" pitchFamily="50" charset="-128"/>
                      </a:endParaRPr>
                    </a:p>
                  </a:txBody>
                  <a:tcPr marL="6607" marR="6607" marT="6607" marB="0" anchor="ctr"/>
                </a:tc>
                <a:tc hMerge="1">
                  <a:txBody>
                    <a:bodyPr/>
                    <a:lstStyle/>
                    <a:p>
                      <a:endParaRPr kumimoji="1" lang="ja-JP" altLang="en-US"/>
                    </a:p>
                  </a:txBody>
                  <a:tcPr/>
                </a:tc>
                <a:extLst>
                  <a:ext uri="{0D108BD9-81ED-4DB2-BD59-A6C34878D82A}">
                    <a16:rowId xmlns:a16="http://schemas.microsoft.com/office/drawing/2014/main" val="2612580740"/>
                  </a:ext>
                </a:extLst>
              </a:tr>
              <a:tr h="199240">
                <a:tc>
                  <a:txBody>
                    <a:bodyPr/>
                    <a:lstStyle/>
                    <a:p>
                      <a:pPr algn="l" fontAlgn="ct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6607" marR="6607" marT="6607" marB="0" anchor="ctr"/>
                </a:tc>
                <a:tc gridSpan="2">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1100" u="none" strike="noStrike" dirty="0">
                          <a:effectLst/>
                        </a:rPr>
                        <a:t>　　</a:t>
                      </a:r>
                      <a:r>
                        <a:rPr lang="ja-JP" altLang="en-US" sz="1100" u="none" strike="noStrike" baseline="0" dirty="0">
                          <a:effectLst/>
                        </a:rPr>
                        <a:t>  　　　　　　　　　　 </a:t>
                      </a:r>
                      <a:r>
                        <a:rPr lang="ja-JP" altLang="en-US" sz="1100" u="none" strike="noStrike" dirty="0">
                          <a:effectLst/>
                        </a:rPr>
                        <a:t>（</a:t>
                      </a:r>
                      <a:r>
                        <a:rPr lang="ja-JP" altLang="en-US" sz="1100" dirty="0"/>
                        <a:t>緑化や自然環境への意識啓発等</a:t>
                      </a:r>
                      <a:r>
                        <a:rPr lang="ja-JP" altLang="en-US" sz="1100" u="none" strike="noStrike" dirty="0">
                          <a:effectLst/>
                        </a:rPr>
                        <a:t>）</a:t>
                      </a:r>
                      <a:endParaRPr lang="ja-JP" altLang="en-US" sz="1100" u="none" strike="noStrike" dirty="0">
                        <a:effectLst/>
                        <a:latin typeface="Meiryo UI" panose="020B0604030504040204" pitchFamily="50" charset="-128"/>
                        <a:ea typeface="Meiryo UI" panose="020B0604030504040204" pitchFamily="50" charset="-128"/>
                      </a:endParaRPr>
                    </a:p>
                  </a:txBody>
                  <a:tcPr marL="6607" marR="6607" marT="6607" marB="0" anchor="ctr"/>
                </a:tc>
                <a:tc hMerge="1">
                  <a:txBody>
                    <a:bodyPr/>
                    <a:lstStyle/>
                    <a:p>
                      <a:endParaRPr kumimoji="1" lang="ja-JP" altLang="en-US"/>
                    </a:p>
                  </a:txBody>
                  <a:tcPr/>
                </a:tc>
                <a:extLst>
                  <a:ext uri="{0D108BD9-81ED-4DB2-BD59-A6C34878D82A}">
                    <a16:rowId xmlns:a16="http://schemas.microsoft.com/office/drawing/2014/main" val="3754657727"/>
                  </a:ext>
                </a:extLst>
              </a:tr>
              <a:tr h="199240">
                <a:tc>
                  <a:txBody>
                    <a:bodyPr/>
                    <a:lstStyle/>
                    <a:p>
                      <a:pPr algn="l" fontAlgn="ct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6607" marR="6607" marT="6607" marB="0" anchor="ctr"/>
                </a:tc>
                <a:tc gridSpan="2">
                  <a:txBody>
                    <a:bodyPr/>
                    <a:lstStyle/>
                    <a:p>
                      <a:endParaRPr kumimoji="1" lang="ja-JP" altLang="en-US" sz="1100" dirty="0"/>
                    </a:p>
                  </a:txBody>
                  <a:tcPr marL="6607" marR="6607" marT="6607" marB="0" anchor="ctr"/>
                </a:tc>
                <a:tc hMerge="1">
                  <a:txBody>
                    <a:bodyPr/>
                    <a:lstStyle/>
                    <a:p>
                      <a:endParaRPr kumimoji="1" lang="ja-JP" altLang="en-US"/>
                    </a:p>
                  </a:txBody>
                  <a:tcPr/>
                </a:tc>
                <a:extLst>
                  <a:ext uri="{0D108BD9-81ED-4DB2-BD59-A6C34878D82A}">
                    <a16:rowId xmlns:a16="http://schemas.microsoft.com/office/drawing/2014/main" val="4285883073"/>
                  </a:ext>
                </a:extLst>
              </a:tr>
              <a:tr h="187674">
                <a:tc gridSpan="3">
                  <a:txBody>
                    <a:bodyPr/>
                    <a:lstStyle/>
                    <a:p>
                      <a:pPr algn="l" fontAlgn="ctr"/>
                      <a:r>
                        <a:rPr lang="ja-JP" altLang="en-US" sz="1200" u="none" strike="noStrike" dirty="0">
                          <a:effectLst/>
                        </a:rPr>
                        <a:t>　　❷</a:t>
                      </a:r>
                      <a:r>
                        <a:rPr lang="ja-JP" altLang="en-US" sz="1200" b="1" u="none" strike="noStrike" dirty="0">
                          <a:effectLst/>
                        </a:rPr>
                        <a:t>みどりづくり活動助成事業</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6607" marR="6607" marT="6607"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87177585"/>
                  </a:ext>
                </a:extLst>
              </a:tr>
              <a:tr h="172579">
                <a:tc gridSpan="3">
                  <a:txBody>
                    <a:bodyPr/>
                    <a:lstStyle/>
                    <a:p>
                      <a:pPr algn="l" fontAlgn="ctr"/>
                      <a:r>
                        <a:rPr lang="ja-JP" altLang="en-US" sz="1100" u="none" strike="noStrike" dirty="0">
                          <a:effectLst/>
                        </a:rPr>
                        <a:t>　　　　 （１）申請手続きの負担軽減</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6607" marR="6607" marT="6607"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59783983"/>
                  </a:ext>
                </a:extLst>
              </a:tr>
              <a:tr h="200590">
                <a:tc>
                  <a:txBody>
                    <a:bodyPr/>
                    <a:lstStyle/>
                    <a:p>
                      <a:endParaRPr lang="ja-JP" altLang="en-US" sz="1100" dirty="0"/>
                    </a:p>
                  </a:txBody>
                  <a:tcPr marL="6607" marR="6607" marT="6607" marB="0" anchor="ctr"/>
                </a:tc>
                <a:tc gridSpan="2">
                  <a:txBody>
                    <a:bodyPr/>
                    <a:lstStyle/>
                    <a:p>
                      <a:r>
                        <a:rPr lang="ja-JP" altLang="en-US" sz="1100" dirty="0"/>
                        <a:t>　　書類作成時のサポート（チェック項目化や記載例の添付、個別アドバイスなど）</a:t>
                      </a:r>
                    </a:p>
                  </a:txBody>
                  <a:tcPr marL="6607" marR="6607" marT="6607" marB="0" anchor="ctr"/>
                </a:tc>
                <a:tc hMerge="1">
                  <a:txBody>
                    <a:bodyPr/>
                    <a:lstStyle/>
                    <a:p>
                      <a:endParaRPr kumimoji="1" lang="ja-JP" altLang="en-US"/>
                    </a:p>
                  </a:txBody>
                  <a:tcPr/>
                </a:tc>
                <a:extLst>
                  <a:ext uri="{0D108BD9-81ED-4DB2-BD59-A6C34878D82A}">
                    <a16:rowId xmlns:a16="http://schemas.microsoft.com/office/drawing/2014/main" val="676708165"/>
                  </a:ext>
                </a:extLst>
              </a:tr>
              <a:tr h="172579">
                <a:tc>
                  <a:txBody>
                    <a:bodyPr/>
                    <a:lstStyle/>
                    <a:p>
                      <a:pPr algn="ctr" fontAlgn="ct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6607" marR="6607" marT="6607" marB="0" anchor="ctr"/>
                </a:tc>
                <a:tc gridSpan="2">
                  <a:txBody>
                    <a:bodyPr/>
                    <a:lstStyle/>
                    <a:p>
                      <a:endParaRPr kumimoji="1" lang="ja-JP" altLang="en-US" sz="1100" dirty="0"/>
                    </a:p>
                  </a:txBody>
                  <a:tcPr marL="6607" marR="6607" marT="6607" marB="0" anchor="ctr"/>
                </a:tc>
                <a:tc hMerge="1">
                  <a:txBody>
                    <a:bodyPr/>
                    <a:lstStyle/>
                    <a:p>
                      <a:endParaRPr kumimoji="1" lang="ja-JP" altLang="en-US"/>
                    </a:p>
                  </a:txBody>
                  <a:tcPr/>
                </a:tc>
                <a:extLst>
                  <a:ext uri="{0D108BD9-81ED-4DB2-BD59-A6C34878D82A}">
                    <a16:rowId xmlns:a16="http://schemas.microsoft.com/office/drawing/2014/main" val="2619256555"/>
                  </a:ext>
                </a:extLst>
              </a:tr>
              <a:tr h="272128">
                <a:tc gridSpan="3">
                  <a:txBody>
                    <a:bodyPr/>
                    <a:lstStyle/>
                    <a:p>
                      <a:pPr marL="0" marR="0" lvl="0" indent="0" algn="l" defTabSz="742950" rtl="0" eaLnBrk="1" fontAlgn="ctr" latinLnBrk="0" hangingPunct="1">
                        <a:lnSpc>
                          <a:spcPct val="100000"/>
                        </a:lnSpc>
                        <a:spcBef>
                          <a:spcPts val="0"/>
                        </a:spcBef>
                        <a:spcAft>
                          <a:spcPts val="0"/>
                        </a:spcAft>
                        <a:buClrTx/>
                        <a:buSzTx/>
                        <a:buFontTx/>
                        <a:buNone/>
                        <a:tabLst/>
                        <a:defRPr/>
                      </a:pPr>
                      <a:r>
                        <a:rPr lang="ja-JP" altLang="en-US" sz="1200" b="1" u="none" strike="noStrike" dirty="0">
                          <a:effectLst/>
                        </a:rPr>
                        <a:t>　　❶❷事業共通項目</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6607" marR="6607" marT="6607"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83289802"/>
                  </a:ext>
                </a:extLst>
              </a:tr>
              <a:tr h="196078">
                <a:tc gridSpan="3">
                  <a:txBody>
                    <a:bodyPr/>
                    <a:lstStyle/>
                    <a:p>
                      <a:pPr algn="l" fontAlgn="ctr"/>
                      <a:r>
                        <a:rPr lang="ja-JP" altLang="en-US" sz="1100" u="none" strike="noStrike" dirty="0">
                          <a:effectLst/>
                        </a:rPr>
                        <a:t> 　　　　（１）維持管理に対するサポート</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6607" marR="6607" marT="6607"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89509930"/>
                  </a:ext>
                </a:extLst>
              </a:tr>
              <a:tr h="172579">
                <a:tc rowSpan="4">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6607" marR="6607" marT="6607" marB="0" anchor="ctr"/>
                </a:tc>
                <a:tc gridSpan="2">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1100" u="none" strike="noStrike" dirty="0">
                          <a:effectLst/>
                        </a:rPr>
                        <a:t>　　①「植え方」や「育て方」のマニュアルによるサポート</a:t>
                      </a:r>
                      <a:endParaRPr kumimoji="1" lang="ja-JP" altLang="en-US" sz="1100" dirty="0">
                        <a:latin typeface="Meiryo UI" panose="020B0604030504040204" pitchFamily="50" charset="-128"/>
                        <a:ea typeface="Meiryo UI" panose="020B0604030504040204" pitchFamily="50" charset="-128"/>
                      </a:endParaRPr>
                    </a:p>
                  </a:txBody>
                  <a:tcPr marL="6607" marR="6607" marT="6607" marB="0" anchor="ctr"/>
                </a:tc>
                <a:tc hMerge="1">
                  <a:txBody>
                    <a:bodyPr/>
                    <a:lstStyle/>
                    <a:p>
                      <a:endParaRPr kumimoji="1" lang="ja-JP" altLang="en-US"/>
                    </a:p>
                  </a:txBody>
                  <a:tcPr/>
                </a:tc>
                <a:extLst>
                  <a:ext uri="{0D108BD9-81ED-4DB2-BD59-A6C34878D82A}">
                    <a16:rowId xmlns:a16="http://schemas.microsoft.com/office/drawing/2014/main" val="4259284182"/>
                  </a:ext>
                </a:extLst>
              </a:tr>
              <a:tr h="172579">
                <a:tc vMerge="1">
                  <a:txBody>
                    <a:bodyPr/>
                    <a:lstStyle/>
                    <a:p>
                      <a:endParaRPr kumimoji="1" lang="ja-JP" altLang="en-US"/>
                    </a:p>
                  </a:txBody>
                  <a:tcPr/>
                </a:tc>
                <a:tc gridSpan="2">
                  <a:txBody>
                    <a:bodyPr/>
                    <a:lstStyle/>
                    <a:p>
                      <a:r>
                        <a:rPr kumimoji="1" lang="ja-JP" altLang="en-US" sz="1100" dirty="0">
                          <a:latin typeface="+mn-ea"/>
                          <a:ea typeface="+mn-ea"/>
                        </a:rPr>
                        <a:t>　　②園芸相談が可能な窓口の案内</a:t>
                      </a:r>
                      <a:endParaRPr kumimoji="1" lang="ja-JP" altLang="en-US" sz="1100" dirty="0">
                        <a:highlight>
                          <a:srgbClr val="FFFF00"/>
                        </a:highlight>
                        <a:latin typeface="+mn-ea"/>
                        <a:ea typeface="+mn-ea"/>
                      </a:endParaRPr>
                    </a:p>
                  </a:txBody>
                  <a:tcPr marL="6607" marR="6607" marT="6607" marB="0" anchor="ctr"/>
                </a:tc>
                <a:tc hMerge="1">
                  <a:txBody>
                    <a:bodyPr/>
                    <a:lstStyle/>
                    <a:p>
                      <a:endParaRPr kumimoji="1" lang="ja-JP" altLang="en-US"/>
                    </a:p>
                  </a:txBody>
                  <a:tcPr/>
                </a:tc>
                <a:extLst>
                  <a:ext uri="{0D108BD9-81ED-4DB2-BD59-A6C34878D82A}">
                    <a16:rowId xmlns:a16="http://schemas.microsoft.com/office/drawing/2014/main" val="4158001788"/>
                  </a:ext>
                </a:extLst>
              </a:tr>
              <a:tr h="172579">
                <a:tc vMerge="1">
                  <a:txBody>
                    <a:bodyPr/>
                    <a:lstStyle/>
                    <a:p>
                      <a:endParaRPr kumimoji="1" lang="ja-JP" altLang="en-US"/>
                    </a:p>
                  </a:txBody>
                  <a:tcPr/>
                </a:tc>
                <a:tc gridSpan="2">
                  <a:txBody>
                    <a:bodyPr/>
                    <a:lstStyle/>
                    <a:p>
                      <a:r>
                        <a:rPr lang="ja-JP" altLang="en-US" sz="1100" u="none" strike="noStrike" dirty="0">
                          <a:effectLst/>
                        </a:rPr>
                        <a:t>　</a:t>
                      </a:r>
                      <a:r>
                        <a:rPr lang="en-US" altLang="ja-JP" sz="1100" u="none" strike="noStrike" dirty="0">
                          <a:effectLst/>
                        </a:rPr>
                        <a:t>※</a:t>
                      </a:r>
                      <a:r>
                        <a:rPr lang="ja-JP" altLang="en-US" sz="1100" u="none" strike="noStrike" dirty="0">
                          <a:effectLst/>
                        </a:rPr>
                        <a:t>③その他サポート（個別サポートなど）</a:t>
                      </a:r>
                      <a:endParaRPr kumimoji="1" lang="ja-JP" altLang="en-US" sz="1100" dirty="0">
                        <a:latin typeface="Meiryo UI" panose="020B0604030504040204" pitchFamily="50" charset="-128"/>
                        <a:ea typeface="Meiryo UI" panose="020B0604030504040204" pitchFamily="50" charset="-128"/>
                      </a:endParaRPr>
                    </a:p>
                  </a:txBody>
                  <a:tcPr marL="6607" marR="6607" marT="6607" marB="0" anchor="ctr"/>
                </a:tc>
                <a:tc hMerge="1">
                  <a:txBody>
                    <a:bodyPr/>
                    <a:lstStyle/>
                    <a:p>
                      <a:endParaRPr kumimoji="1" lang="ja-JP" altLang="en-US"/>
                    </a:p>
                  </a:txBody>
                  <a:tcPr/>
                </a:tc>
                <a:extLst>
                  <a:ext uri="{0D108BD9-81ED-4DB2-BD59-A6C34878D82A}">
                    <a16:rowId xmlns:a16="http://schemas.microsoft.com/office/drawing/2014/main" val="986471761"/>
                  </a:ext>
                </a:extLst>
              </a:tr>
              <a:tr h="172579">
                <a:tc vMerge="1">
                  <a:txBody>
                    <a:bodyPr/>
                    <a:lstStyle/>
                    <a:p>
                      <a:endParaRPr kumimoji="1" lang="ja-JP" altLang="en-US"/>
                    </a:p>
                  </a:txBody>
                  <a:tcPr/>
                </a:tc>
                <a:tc gridSpan="2">
                  <a:txBody>
                    <a:bodyPr/>
                    <a:lstStyle/>
                    <a:p>
                      <a:endParaRPr kumimoji="1" lang="ja-JP" altLang="en-US" sz="1100" dirty="0">
                        <a:latin typeface="Meiryo UI" panose="020B0604030504040204" pitchFamily="50" charset="-128"/>
                        <a:ea typeface="Meiryo UI" panose="020B0604030504040204" pitchFamily="50" charset="-128"/>
                      </a:endParaRPr>
                    </a:p>
                  </a:txBody>
                  <a:tcPr marL="6607" marR="6607" marT="6607" marB="0" anchor="ctr"/>
                </a:tc>
                <a:tc hMerge="1">
                  <a:txBody>
                    <a:bodyPr/>
                    <a:lstStyle/>
                    <a:p>
                      <a:endParaRPr kumimoji="1" lang="ja-JP" altLang="en-US"/>
                    </a:p>
                  </a:txBody>
                  <a:tcPr/>
                </a:tc>
                <a:extLst>
                  <a:ext uri="{0D108BD9-81ED-4DB2-BD59-A6C34878D82A}">
                    <a16:rowId xmlns:a16="http://schemas.microsoft.com/office/drawing/2014/main" val="690166887"/>
                  </a:ext>
                </a:extLst>
              </a:tr>
            </a:tbl>
          </a:graphicData>
        </a:graphic>
      </p:graphicFrame>
      <p:graphicFrame>
        <p:nvGraphicFramePr>
          <p:cNvPr id="8" name="表 7">
            <a:extLst>
              <a:ext uri="{FF2B5EF4-FFF2-40B4-BE49-F238E27FC236}">
                <a16:creationId xmlns:a16="http://schemas.microsoft.com/office/drawing/2014/main" id="{AA3E1C6C-962C-4F2A-A339-8BE4C253A4A4}"/>
              </a:ext>
            </a:extLst>
          </p:cNvPr>
          <p:cNvGraphicFramePr>
            <a:graphicFrameLocks noGrp="1"/>
          </p:cNvGraphicFramePr>
          <p:nvPr>
            <p:extLst>
              <p:ext uri="{D42A27DB-BD31-4B8C-83A1-F6EECF244321}">
                <p14:modId xmlns:p14="http://schemas.microsoft.com/office/powerpoint/2010/main" val="1019548119"/>
              </p:ext>
            </p:extLst>
          </p:nvPr>
        </p:nvGraphicFramePr>
        <p:xfrm>
          <a:off x="1088790" y="5161461"/>
          <a:ext cx="7686909" cy="1065115"/>
        </p:xfrm>
        <a:graphic>
          <a:graphicData uri="http://schemas.openxmlformats.org/drawingml/2006/table">
            <a:tbl>
              <a:tblPr>
                <a:tableStyleId>{93296810-A885-4BE3-A3E7-6D5BEEA58F35}</a:tableStyleId>
              </a:tblPr>
              <a:tblGrid>
                <a:gridCol w="698735">
                  <a:extLst>
                    <a:ext uri="{9D8B030D-6E8A-4147-A177-3AD203B41FA5}">
                      <a16:colId xmlns:a16="http://schemas.microsoft.com/office/drawing/2014/main" val="471656713"/>
                    </a:ext>
                  </a:extLst>
                </a:gridCol>
                <a:gridCol w="994312">
                  <a:extLst>
                    <a:ext uri="{9D8B030D-6E8A-4147-A177-3AD203B41FA5}">
                      <a16:colId xmlns:a16="http://schemas.microsoft.com/office/drawing/2014/main" val="1771199700"/>
                    </a:ext>
                  </a:extLst>
                </a:gridCol>
                <a:gridCol w="5993862">
                  <a:extLst>
                    <a:ext uri="{9D8B030D-6E8A-4147-A177-3AD203B41FA5}">
                      <a16:colId xmlns:a16="http://schemas.microsoft.com/office/drawing/2014/main" val="346189515"/>
                    </a:ext>
                  </a:extLst>
                </a:gridCol>
              </a:tblGrid>
              <a:tr h="556759">
                <a:tc gridSpan="2">
                  <a:txBody>
                    <a:bodyPr/>
                    <a:lstStyle/>
                    <a:p>
                      <a:pPr algn="ctr" fontAlgn="ctr"/>
                      <a:r>
                        <a:rPr lang="ja-JP" altLang="en-US" sz="1100" u="none" strike="noStrike" dirty="0">
                          <a:effectLst/>
                        </a:rPr>
                        <a:t>事業名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accent6">
                        <a:lumMod val="40000"/>
                        <a:lumOff val="60000"/>
                      </a:schemeClr>
                    </a:solidFill>
                  </a:tcPr>
                </a:tc>
                <a:tc hMerge="1">
                  <a:txBody>
                    <a:bodyPr/>
                    <a:lstStyle/>
                    <a:p>
                      <a:pPr algn="ctr"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accent6">
                        <a:lumMod val="40000"/>
                        <a:lumOff val="60000"/>
                      </a:schemeClr>
                    </a:solidFill>
                  </a:tcPr>
                </a:tc>
                <a:tc>
                  <a:txBody>
                    <a:bodyPr/>
                    <a:lstStyle/>
                    <a:p>
                      <a:pPr algn="ctr" fontAlgn="ctr"/>
                      <a:r>
                        <a:rPr lang="ja-JP" altLang="en-US" sz="1100" u="none" strike="noStrike" dirty="0">
                          <a:effectLst/>
                        </a:rPr>
                        <a:t>検討項目</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3412280564"/>
                  </a:ext>
                </a:extLst>
              </a:tr>
              <a:tr h="103031">
                <a:tc gridSpan="3">
                  <a:txBody>
                    <a:bodyPr/>
                    <a:lstStyle/>
                    <a:p>
                      <a:pPr algn="l" fontAlgn="ctr"/>
                      <a:r>
                        <a:rPr lang="ja-JP" altLang="en-US" sz="1100" u="none" strike="noStrike" dirty="0">
                          <a:effectLst/>
                        </a:rPr>
                        <a:t>　　</a:t>
                      </a:r>
                      <a:r>
                        <a:rPr lang="ja-JP" altLang="en-US" sz="1200" u="none" strike="noStrike" dirty="0">
                          <a:effectLst/>
                        </a:rPr>
                        <a:t>❸</a:t>
                      </a:r>
                      <a:r>
                        <a:rPr lang="ja-JP" altLang="en-US" sz="1200" b="1" u="none" strike="noStrike" dirty="0">
                          <a:effectLst/>
                        </a:rPr>
                        <a:t>新たな緑化支援事業</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53107101"/>
                  </a:ext>
                </a:extLst>
              </a:tr>
              <a:tr h="315951">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gridSpan="2">
                  <a:txBody>
                    <a:bodyPr/>
                    <a:lstStyle/>
                    <a:p>
                      <a:pPr marL="0" marR="0" lvl="0" indent="0" algn="l" defTabSz="742950" rtl="0" eaLnBrk="1" fontAlgn="ctr" latinLnBrk="0" hangingPunct="1">
                        <a:lnSpc>
                          <a:spcPct val="100000"/>
                        </a:lnSpc>
                        <a:spcBef>
                          <a:spcPts val="0"/>
                        </a:spcBef>
                        <a:spcAft>
                          <a:spcPts val="0"/>
                        </a:spcAft>
                        <a:buClrTx/>
                        <a:buSzTx/>
                        <a:buFontTx/>
                        <a:buNone/>
                        <a:tabLst/>
                        <a:defRPr/>
                      </a:pPr>
                      <a:r>
                        <a:rPr kumimoji="1" lang="ja-JP" altLang="en-US" sz="1050" dirty="0">
                          <a:latin typeface="+mn-ea"/>
                          <a:ea typeface="+mn-ea"/>
                        </a:rPr>
                        <a:t>　</a:t>
                      </a:r>
                      <a:r>
                        <a:rPr kumimoji="1" lang="en-US" altLang="ja-JP" sz="1050" dirty="0">
                          <a:latin typeface="+mn-ea"/>
                          <a:ea typeface="+mn-ea"/>
                        </a:rPr>
                        <a:t>※</a:t>
                      </a:r>
                      <a:r>
                        <a:rPr kumimoji="1" lang="ja-JP" altLang="en-US" sz="1050" dirty="0">
                          <a:latin typeface="+mn-ea"/>
                          <a:ea typeface="+mn-ea"/>
                        </a:rPr>
                        <a:t>事業</a:t>
                      </a:r>
                      <a:r>
                        <a:rPr kumimoji="1" lang="ja-JP" altLang="en-US" sz="1100" dirty="0">
                          <a:latin typeface="+mn-ea"/>
                          <a:ea typeface="+mn-ea"/>
                        </a:rPr>
                        <a:t>内容の</a:t>
                      </a:r>
                      <a:r>
                        <a:rPr kumimoji="1" lang="ja-JP" altLang="en-US" sz="1100" dirty="0" smtClean="0">
                          <a:latin typeface="+mn-ea"/>
                          <a:ea typeface="+mn-ea"/>
                        </a:rPr>
                        <a:t>検討</a:t>
                      </a:r>
                      <a:r>
                        <a:rPr lang="ja-JP" altLang="en-US" sz="1100" dirty="0" smtClean="0"/>
                        <a:t>（ヒアリング状況、課題、今後の方向性）</a:t>
                      </a:r>
                      <a:endParaRPr lang="ja-JP" altLang="en-US" sz="1100" dirty="0"/>
                    </a:p>
                  </a:txBody>
                  <a:tcPr marL="9525" marR="9525" marT="9525" marB="0" anchor="ctr"/>
                </a:tc>
                <a:tc hMerge="1">
                  <a:txBody>
                    <a:bodyPr/>
                    <a:lstStyle/>
                    <a:p>
                      <a:endParaRPr kumimoji="1" lang="ja-JP" altLang="en-US"/>
                    </a:p>
                  </a:txBody>
                  <a:tcPr/>
                </a:tc>
                <a:extLst>
                  <a:ext uri="{0D108BD9-81ED-4DB2-BD59-A6C34878D82A}">
                    <a16:rowId xmlns:a16="http://schemas.microsoft.com/office/drawing/2014/main" val="172225497"/>
                  </a:ext>
                </a:extLst>
              </a:tr>
            </a:tbl>
          </a:graphicData>
        </a:graphic>
      </p:graphicFrame>
      <p:sp>
        <p:nvSpPr>
          <p:cNvPr id="12" name="四角形: 角を丸くする 9">
            <a:extLst>
              <a:ext uri="{FF2B5EF4-FFF2-40B4-BE49-F238E27FC236}">
                <a16:creationId xmlns:a16="http://schemas.microsoft.com/office/drawing/2014/main" id="{D9CCEB7C-E0BC-4C4F-B340-31583C7574C5}"/>
              </a:ext>
            </a:extLst>
          </p:cNvPr>
          <p:cNvSpPr/>
          <p:nvPr/>
        </p:nvSpPr>
        <p:spPr>
          <a:xfrm>
            <a:off x="4953000" y="6183461"/>
            <a:ext cx="4564062" cy="46548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u="sng" dirty="0">
                <a:solidFill>
                  <a:schemeClr val="tx1"/>
                </a:solidFill>
              </a:rPr>
              <a:t>※</a:t>
            </a:r>
            <a:r>
              <a:rPr lang="ja-JP" altLang="en-US" sz="1100" u="sng" dirty="0">
                <a:solidFill>
                  <a:schemeClr val="tx1"/>
                </a:solidFill>
              </a:rPr>
              <a:t>予算措置を伴うものについては次回の部会にて検討予定　　　　　　　　　　　　</a:t>
            </a:r>
            <a:endParaRPr lang="en-US" altLang="ja-JP" sz="1100" u="sng" dirty="0">
              <a:solidFill>
                <a:schemeClr val="tx1"/>
              </a:solidFill>
            </a:endParaRPr>
          </a:p>
        </p:txBody>
      </p:sp>
      <p:sp>
        <p:nvSpPr>
          <p:cNvPr id="13" name="テキスト ボックス 12">
            <a:extLst>
              <a:ext uri="{FF2B5EF4-FFF2-40B4-BE49-F238E27FC236}">
                <a16:creationId xmlns:a16="http://schemas.microsoft.com/office/drawing/2014/main" id="{3DF6F405-C16B-48CD-86FC-57D4EBA28610}"/>
              </a:ext>
            </a:extLst>
          </p:cNvPr>
          <p:cNvSpPr txBox="1"/>
          <p:nvPr/>
        </p:nvSpPr>
        <p:spPr>
          <a:xfrm>
            <a:off x="9594858" y="6583897"/>
            <a:ext cx="304800" cy="276999"/>
          </a:xfrm>
          <a:prstGeom prst="rect">
            <a:avLst/>
          </a:prstGeom>
          <a:noFill/>
        </p:spPr>
        <p:txBody>
          <a:bodyPr wrap="square" rtlCol="0">
            <a:spAutoFit/>
          </a:bodyPr>
          <a:lstStyle/>
          <a:p>
            <a:r>
              <a:rPr lang="ja-JP" altLang="en-US" sz="1200" dirty="0"/>
              <a:t>３</a:t>
            </a:r>
            <a:endParaRPr kumimoji="1" lang="ja-JP" altLang="en-US" sz="1200" dirty="0"/>
          </a:p>
        </p:txBody>
      </p:sp>
    </p:spTree>
    <p:extLst>
      <p:ext uri="{BB962C8B-B14F-4D97-AF65-F5344CB8AC3E}">
        <p14:creationId xmlns:p14="http://schemas.microsoft.com/office/powerpoint/2010/main" val="2923898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585984" y="2052454"/>
            <a:ext cx="9248622" cy="2999267"/>
            <a:chOff x="645275" y="1820485"/>
            <a:chExt cx="9248622" cy="2999267"/>
          </a:xfrm>
        </p:grpSpPr>
        <p:pic>
          <p:nvPicPr>
            <p:cNvPr id="5" name="図 4">
              <a:extLst>
                <a:ext uri="{FF2B5EF4-FFF2-40B4-BE49-F238E27FC236}">
                  <a16:creationId xmlns:a16="http://schemas.microsoft.com/office/drawing/2014/main" id="{CC4B5DA0-5104-4EFC-BE1B-B61282901E1A}"/>
                </a:ext>
              </a:extLst>
            </p:cNvPr>
            <p:cNvPicPr>
              <a:picLocks noChangeAspect="1"/>
            </p:cNvPicPr>
            <p:nvPr/>
          </p:nvPicPr>
          <p:blipFill>
            <a:blip r:embed="rId2"/>
            <a:stretch>
              <a:fillRect/>
            </a:stretch>
          </p:blipFill>
          <p:spPr>
            <a:xfrm>
              <a:off x="1823755" y="2667159"/>
              <a:ext cx="2948280" cy="1686957"/>
            </a:xfrm>
            <a:prstGeom prst="rect">
              <a:avLst/>
            </a:prstGeom>
          </p:spPr>
        </p:pic>
        <p:sp>
          <p:nvSpPr>
            <p:cNvPr id="8" name="四角形: 角を丸くする 7">
              <a:extLst>
                <a:ext uri="{FF2B5EF4-FFF2-40B4-BE49-F238E27FC236}">
                  <a16:creationId xmlns:a16="http://schemas.microsoft.com/office/drawing/2014/main" id="{5B086FF6-E2FC-4B16-B109-309F8C24CDD7}"/>
                </a:ext>
              </a:extLst>
            </p:cNvPr>
            <p:cNvSpPr/>
            <p:nvPr/>
          </p:nvSpPr>
          <p:spPr>
            <a:xfrm>
              <a:off x="821854" y="1838108"/>
              <a:ext cx="3664487" cy="318235"/>
            </a:xfrm>
            <a:prstGeom prst="roundRect">
              <a:avLst>
                <a:gd name="adj" fmla="val 11006"/>
              </a:avLst>
            </a:prstGeom>
            <a:noFill/>
            <a:ln>
              <a:noFill/>
            </a:ln>
          </p:spPr>
          <p:style>
            <a:lnRef idx="2">
              <a:schemeClr val="accent6"/>
            </a:lnRef>
            <a:fillRef idx="1">
              <a:schemeClr val="lt1"/>
            </a:fillRef>
            <a:effectRef idx="0">
              <a:schemeClr val="accent6"/>
            </a:effectRef>
            <a:fontRef idx="minor">
              <a:schemeClr val="dk1"/>
            </a:fontRef>
          </p:style>
          <p:txBody>
            <a:bodyPr lIns="0" rIns="0" rtlCol="0" anchor="t" anchorCtr="0"/>
            <a:lstStyle/>
            <a:p>
              <a:r>
                <a:rPr lang="ja-JP" altLang="en-US" sz="1100" b="1" dirty="0"/>
                <a:t>◆</a:t>
              </a:r>
              <a:r>
                <a:rPr lang="en-US" altLang="ja-JP" sz="1100" b="1" dirty="0"/>
                <a:t>『</a:t>
              </a:r>
              <a:r>
                <a:rPr lang="ja-JP" altLang="en-US" sz="1100" b="1" dirty="0"/>
                <a:t>みどりの大阪推進計画</a:t>
              </a:r>
              <a:r>
                <a:rPr lang="en-US" altLang="ja-JP" sz="1100" b="1" dirty="0"/>
                <a:t>(H21</a:t>
              </a:r>
              <a:r>
                <a:rPr lang="ja-JP" altLang="en-US" sz="1100" b="1" dirty="0"/>
                <a:t>～</a:t>
              </a:r>
              <a:r>
                <a:rPr lang="en-US" altLang="ja-JP" sz="1100" b="1" dirty="0"/>
                <a:t>R7)』</a:t>
              </a:r>
              <a:endParaRPr lang="en-US" altLang="ja-JP" sz="1100" b="1" u="sng" dirty="0">
                <a:highlight>
                  <a:srgbClr val="FFFF99"/>
                </a:highlight>
              </a:endParaRPr>
            </a:p>
            <a:p>
              <a:endParaRPr lang="en-US" altLang="ja-JP" sz="1100" u="sng" dirty="0">
                <a:highlight>
                  <a:srgbClr val="FFFF99"/>
                </a:highlight>
              </a:endParaRPr>
            </a:p>
            <a:p>
              <a:endParaRPr lang="en-US" altLang="ja-JP" sz="1100" b="1" u="sng" dirty="0">
                <a:highlight>
                  <a:srgbClr val="FFFF99"/>
                </a:highlight>
              </a:endParaRPr>
            </a:p>
            <a:p>
              <a:endParaRPr lang="en-US" altLang="ja-JP" sz="1100" b="1" u="sng" dirty="0">
                <a:highlight>
                  <a:srgbClr val="FFFF99"/>
                </a:highlight>
              </a:endParaRPr>
            </a:p>
            <a:p>
              <a:endParaRPr lang="en-US" altLang="ja-JP" sz="1100" b="1" u="sng" dirty="0">
                <a:highlight>
                  <a:srgbClr val="FFFF99"/>
                </a:highlight>
              </a:endParaRPr>
            </a:p>
            <a:p>
              <a:endParaRPr lang="en-US" altLang="ja-JP" sz="1100" b="1" u="sng" dirty="0">
                <a:highlight>
                  <a:srgbClr val="FFFF99"/>
                </a:highlight>
              </a:endParaRPr>
            </a:p>
            <a:p>
              <a:endParaRPr lang="en-US" altLang="ja-JP" sz="1100" b="1" dirty="0"/>
            </a:p>
            <a:p>
              <a:pPr algn="l">
                <a:lnSpc>
                  <a:spcPct val="100000"/>
                </a:lnSpc>
              </a:pPr>
              <a:endParaRPr lang="en-US" altLang="ja-JP" sz="1100" b="1" dirty="0"/>
            </a:p>
            <a:p>
              <a:endParaRPr kumimoji="1" lang="en-US" altLang="ja-JP" sz="1100" b="1" dirty="0"/>
            </a:p>
            <a:p>
              <a:r>
                <a:rPr lang="ja-JP" altLang="en-US" sz="1100" b="1" dirty="0"/>
                <a:t>　</a:t>
              </a:r>
              <a:endParaRPr lang="en-US" altLang="ja-JP" sz="1100" b="1" dirty="0"/>
            </a:p>
            <a:p>
              <a:r>
                <a:rPr lang="ja-JP" altLang="en-US" sz="1100" b="1" dirty="0"/>
                <a:t>　</a:t>
              </a:r>
              <a:endParaRPr lang="en-US" altLang="ja-JP" sz="1100" b="1" dirty="0"/>
            </a:p>
          </p:txBody>
        </p:sp>
        <p:sp>
          <p:nvSpPr>
            <p:cNvPr id="38" name="四角形: 角を丸くする 37">
              <a:extLst>
                <a:ext uri="{FF2B5EF4-FFF2-40B4-BE49-F238E27FC236}">
                  <a16:creationId xmlns:a16="http://schemas.microsoft.com/office/drawing/2014/main" id="{ED51E6F2-03A6-4A4F-B3BD-C95535ECC5F4}"/>
                </a:ext>
              </a:extLst>
            </p:cNvPr>
            <p:cNvSpPr/>
            <p:nvPr/>
          </p:nvSpPr>
          <p:spPr>
            <a:xfrm>
              <a:off x="5045811" y="1820485"/>
              <a:ext cx="4187495" cy="275117"/>
            </a:xfrm>
            <a:prstGeom prst="roundRect">
              <a:avLst>
                <a:gd name="adj" fmla="val 11006"/>
              </a:avLst>
            </a:prstGeom>
            <a:noFill/>
            <a:ln>
              <a:noFill/>
            </a:ln>
          </p:spPr>
          <p:style>
            <a:lnRef idx="2">
              <a:schemeClr val="accent6"/>
            </a:lnRef>
            <a:fillRef idx="1">
              <a:schemeClr val="lt1"/>
            </a:fillRef>
            <a:effectRef idx="0">
              <a:schemeClr val="accent6"/>
            </a:effectRef>
            <a:fontRef idx="minor">
              <a:schemeClr val="dk1"/>
            </a:fontRef>
          </p:style>
          <p:txBody>
            <a:bodyPr lIns="0" rIns="0" rtlCol="0" anchor="t" anchorCtr="0"/>
            <a:lstStyle/>
            <a:p>
              <a:r>
                <a:rPr lang="ja-JP" altLang="en-US" sz="1100" b="1" dirty="0"/>
                <a:t>◆</a:t>
              </a:r>
              <a:r>
                <a:rPr lang="en-US" altLang="ja-JP" sz="1100" b="1" dirty="0"/>
                <a:t>『</a:t>
              </a:r>
              <a:r>
                <a:rPr lang="ja-JP" altLang="en-US" sz="1100" b="1" dirty="0"/>
                <a:t>大阪府生物多様性地域戦略</a:t>
              </a:r>
              <a:r>
                <a:rPr lang="en-US" altLang="ja-JP" sz="1100" b="1" dirty="0"/>
                <a:t>(R4</a:t>
              </a:r>
              <a:r>
                <a:rPr lang="ja-JP" altLang="en-US" sz="1100" b="1" dirty="0"/>
                <a:t>～</a:t>
              </a:r>
              <a:r>
                <a:rPr lang="en-US" altLang="ja-JP" sz="1100" b="1" dirty="0"/>
                <a:t>R12)』</a:t>
              </a:r>
              <a:endParaRPr lang="en-US" altLang="ja-JP" sz="1100" dirty="0"/>
            </a:p>
          </p:txBody>
        </p:sp>
        <p:pic>
          <p:nvPicPr>
            <p:cNvPr id="4" name="図 3">
              <a:extLst>
                <a:ext uri="{FF2B5EF4-FFF2-40B4-BE49-F238E27FC236}">
                  <a16:creationId xmlns:a16="http://schemas.microsoft.com/office/drawing/2014/main" id="{3BD9F88D-AF51-4F8B-9F48-4ABB1C02D6F7}"/>
                </a:ext>
              </a:extLst>
            </p:cNvPr>
            <p:cNvPicPr>
              <a:picLocks noChangeAspect="1"/>
            </p:cNvPicPr>
            <p:nvPr/>
          </p:nvPicPr>
          <p:blipFill>
            <a:blip r:embed="rId3"/>
            <a:stretch>
              <a:fillRect/>
            </a:stretch>
          </p:blipFill>
          <p:spPr>
            <a:xfrm>
              <a:off x="5200745" y="2684188"/>
              <a:ext cx="2214359" cy="1659703"/>
            </a:xfrm>
            <a:prstGeom prst="rect">
              <a:avLst/>
            </a:prstGeom>
          </p:spPr>
        </p:pic>
        <p:sp>
          <p:nvSpPr>
            <p:cNvPr id="32" name="四角形: 角を丸くする 31">
              <a:extLst>
                <a:ext uri="{FF2B5EF4-FFF2-40B4-BE49-F238E27FC236}">
                  <a16:creationId xmlns:a16="http://schemas.microsoft.com/office/drawing/2014/main" id="{4F0FB75B-1CC2-4907-A214-B9164EE0CA1D}"/>
                </a:ext>
              </a:extLst>
            </p:cNvPr>
            <p:cNvSpPr/>
            <p:nvPr/>
          </p:nvSpPr>
          <p:spPr>
            <a:xfrm>
              <a:off x="667976" y="4421127"/>
              <a:ext cx="4011452" cy="268995"/>
            </a:xfrm>
            <a:prstGeom prst="roundRect">
              <a:avLst>
                <a:gd name="adj" fmla="val 11006"/>
              </a:avLst>
            </a:prstGeom>
            <a:noFill/>
            <a:ln>
              <a:noFill/>
            </a:ln>
          </p:spPr>
          <p:style>
            <a:lnRef idx="2">
              <a:schemeClr val="accent6"/>
            </a:lnRef>
            <a:fillRef idx="1">
              <a:schemeClr val="lt1"/>
            </a:fillRef>
            <a:effectRef idx="0">
              <a:schemeClr val="accent6"/>
            </a:effectRef>
            <a:fontRef idx="minor">
              <a:schemeClr val="dk1"/>
            </a:fontRef>
          </p:style>
          <p:txBody>
            <a:bodyPr lIns="0" rIns="0" rtlCol="0" anchor="t" anchorCtr="0"/>
            <a:lstStyle/>
            <a:p>
              <a:r>
                <a:rPr lang="ja-JP" altLang="en-US" sz="1100" dirty="0">
                  <a:solidFill>
                    <a:schemeClr val="tx1"/>
                  </a:solidFill>
                </a:rPr>
                <a:t>みどりの行動の促進（基本戦略４）を図る事業として位置づけ</a:t>
              </a:r>
              <a:endParaRPr lang="en-US" altLang="ja-JP" sz="1100" dirty="0">
                <a:solidFill>
                  <a:schemeClr val="tx1"/>
                </a:solidFill>
              </a:endParaRPr>
            </a:p>
          </p:txBody>
        </p:sp>
        <p:sp>
          <p:nvSpPr>
            <p:cNvPr id="44" name="四角形: 角を丸くする 43">
              <a:extLst>
                <a:ext uri="{FF2B5EF4-FFF2-40B4-BE49-F238E27FC236}">
                  <a16:creationId xmlns:a16="http://schemas.microsoft.com/office/drawing/2014/main" id="{1F5F3DF0-05DC-402C-9385-0630202603E3}"/>
                </a:ext>
              </a:extLst>
            </p:cNvPr>
            <p:cNvSpPr/>
            <p:nvPr/>
          </p:nvSpPr>
          <p:spPr>
            <a:xfrm>
              <a:off x="4940380" y="4383118"/>
              <a:ext cx="4953517" cy="436634"/>
            </a:xfrm>
            <a:prstGeom prst="roundRect">
              <a:avLst>
                <a:gd name="adj" fmla="val 11006"/>
              </a:avLst>
            </a:prstGeom>
            <a:noFill/>
            <a:ln>
              <a:noFill/>
            </a:ln>
          </p:spPr>
          <p:style>
            <a:lnRef idx="2">
              <a:schemeClr val="accent6"/>
            </a:lnRef>
            <a:fillRef idx="1">
              <a:schemeClr val="lt1"/>
            </a:fillRef>
            <a:effectRef idx="0">
              <a:schemeClr val="accent6"/>
            </a:effectRef>
            <a:fontRef idx="minor">
              <a:schemeClr val="dk1"/>
            </a:fontRef>
          </p:style>
          <p:txBody>
            <a:bodyPr lIns="0" rIns="0" rtlCol="0" anchor="t" anchorCtr="0"/>
            <a:lstStyle/>
            <a:p>
              <a:endParaRPr lang="en-US" altLang="ja-JP" sz="1100" b="1" u="sng" dirty="0"/>
            </a:p>
          </p:txBody>
        </p:sp>
        <p:pic>
          <p:nvPicPr>
            <p:cNvPr id="16" name="図 15">
              <a:extLst>
                <a:ext uri="{FF2B5EF4-FFF2-40B4-BE49-F238E27FC236}">
                  <a16:creationId xmlns:a16="http://schemas.microsoft.com/office/drawing/2014/main" id="{A45DEE26-C8D5-4671-9D45-B186BE77FD00}"/>
                </a:ext>
              </a:extLst>
            </p:cNvPr>
            <p:cNvPicPr>
              <a:picLocks noChangeAspect="1"/>
            </p:cNvPicPr>
            <p:nvPr/>
          </p:nvPicPr>
          <p:blipFill>
            <a:blip r:embed="rId4"/>
            <a:stretch>
              <a:fillRect/>
            </a:stretch>
          </p:blipFill>
          <p:spPr>
            <a:xfrm>
              <a:off x="7409807" y="2924218"/>
              <a:ext cx="1794371" cy="1015821"/>
            </a:xfrm>
            <a:prstGeom prst="rect">
              <a:avLst/>
            </a:prstGeom>
          </p:spPr>
        </p:pic>
        <p:sp>
          <p:nvSpPr>
            <p:cNvPr id="26" name="四角形: 角を丸くする 25">
              <a:extLst>
                <a:ext uri="{FF2B5EF4-FFF2-40B4-BE49-F238E27FC236}">
                  <a16:creationId xmlns:a16="http://schemas.microsoft.com/office/drawing/2014/main" id="{745BF7E8-F873-44A9-9189-A286573ABCD0}"/>
                </a:ext>
              </a:extLst>
            </p:cNvPr>
            <p:cNvSpPr/>
            <p:nvPr/>
          </p:nvSpPr>
          <p:spPr>
            <a:xfrm>
              <a:off x="805084" y="2058767"/>
              <a:ext cx="3929332" cy="552705"/>
            </a:xfrm>
            <a:prstGeom prst="roundRect">
              <a:avLst>
                <a:gd name="adj" fmla="val 11006"/>
              </a:avLst>
            </a:prstGeom>
            <a:noFill/>
            <a:ln>
              <a:noFill/>
            </a:ln>
          </p:spPr>
          <p:style>
            <a:lnRef idx="2">
              <a:schemeClr val="accent6"/>
            </a:lnRef>
            <a:fillRef idx="1">
              <a:schemeClr val="lt1"/>
            </a:fillRef>
            <a:effectRef idx="0">
              <a:schemeClr val="accent6"/>
            </a:effectRef>
            <a:fontRef idx="minor">
              <a:schemeClr val="dk1"/>
            </a:fontRef>
          </p:style>
          <p:txBody>
            <a:bodyPr lIns="0" rIns="0" rtlCol="0" anchor="t" anchorCtr="0"/>
            <a:lstStyle/>
            <a:p>
              <a:r>
                <a:rPr lang="ja-JP" altLang="en-US" sz="1100" dirty="0"/>
                <a:t>・大阪府の“みどり”の保全・創出に掛かる総合的な計画</a:t>
              </a:r>
              <a:endParaRPr lang="en-US" altLang="ja-JP" sz="1100" dirty="0"/>
            </a:p>
            <a:p>
              <a:r>
                <a:rPr lang="ja-JP" altLang="en-US" sz="1100" dirty="0"/>
                <a:t>・施策の方向性や実現戦略を示すもの</a:t>
              </a:r>
              <a:endParaRPr lang="en-US" altLang="ja-JP" sz="1100" dirty="0"/>
            </a:p>
          </p:txBody>
        </p:sp>
        <p:pic>
          <p:nvPicPr>
            <p:cNvPr id="3" name="図 2">
              <a:extLst>
                <a:ext uri="{FF2B5EF4-FFF2-40B4-BE49-F238E27FC236}">
                  <a16:creationId xmlns:a16="http://schemas.microsoft.com/office/drawing/2014/main" id="{42E763D0-F2ED-41C9-929C-A3E21E958C29}"/>
                </a:ext>
              </a:extLst>
            </p:cNvPr>
            <p:cNvPicPr>
              <a:picLocks noChangeAspect="1"/>
            </p:cNvPicPr>
            <p:nvPr/>
          </p:nvPicPr>
          <p:blipFill>
            <a:blip r:embed="rId5"/>
            <a:stretch>
              <a:fillRect/>
            </a:stretch>
          </p:blipFill>
          <p:spPr>
            <a:xfrm>
              <a:off x="645275" y="2723536"/>
              <a:ext cx="1147104" cy="1610614"/>
            </a:xfrm>
            <a:prstGeom prst="rect">
              <a:avLst/>
            </a:prstGeom>
          </p:spPr>
        </p:pic>
        <p:sp>
          <p:nvSpPr>
            <p:cNvPr id="30" name="四角形: 角を丸くする 29">
              <a:extLst>
                <a:ext uri="{FF2B5EF4-FFF2-40B4-BE49-F238E27FC236}">
                  <a16:creationId xmlns:a16="http://schemas.microsoft.com/office/drawing/2014/main" id="{87E78A99-6E13-46FF-823D-11C5495B8D51}"/>
                </a:ext>
              </a:extLst>
            </p:cNvPr>
            <p:cNvSpPr/>
            <p:nvPr/>
          </p:nvSpPr>
          <p:spPr>
            <a:xfrm>
              <a:off x="5043121" y="2034616"/>
              <a:ext cx="4515146" cy="589964"/>
            </a:xfrm>
            <a:prstGeom prst="roundRect">
              <a:avLst>
                <a:gd name="adj" fmla="val 11006"/>
              </a:avLst>
            </a:prstGeom>
            <a:noFill/>
            <a:ln>
              <a:noFill/>
            </a:ln>
          </p:spPr>
          <p:style>
            <a:lnRef idx="2">
              <a:schemeClr val="accent6"/>
            </a:lnRef>
            <a:fillRef idx="1">
              <a:schemeClr val="lt1"/>
            </a:fillRef>
            <a:effectRef idx="0">
              <a:schemeClr val="accent6"/>
            </a:effectRef>
            <a:fontRef idx="minor">
              <a:schemeClr val="dk1"/>
            </a:fontRef>
          </p:style>
          <p:txBody>
            <a:bodyPr lIns="0" rIns="0" rtlCol="0" anchor="t" anchorCtr="0"/>
            <a:lstStyle/>
            <a:p>
              <a:r>
                <a:rPr lang="ja-JP" altLang="en-US" sz="1100" dirty="0"/>
                <a:t>・</a:t>
              </a:r>
              <a:r>
                <a:rPr lang="en-US" altLang="ja-JP" sz="1100" dirty="0"/>
                <a:t>『</a:t>
              </a:r>
              <a:r>
                <a:rPr lang="ja-JP" altLang="en-US" sz="1100" dirty="0"/>
                <a:t>いのち輝く</a:t>
              </a:r>
              <a:r>
                <a:rPr lang="en-US" altLang="ja-JP" sz="1100" dirty="0"/>
                <a:t>SDGs</a:t>
              </a:r>
              <a:r>
                <a:rPr lang="ja-JP" altLang="en-US" sz="1100" dirty="0"/>
                <a:t>未来都市・大阪</a:t>
              </a:r>
              <a:r>
                <a:rPr lang="en-US" altLang="ja-JP" sz="1100" dirty="0"/>
                <a:t>』</a:t>
              </a:r>
              <a:r>
                <a:rPr lang="ja-JP" altLang="en-US" sz="1100" dirty="0"/>
                <a:t>を目指し、</a:t>
              </a:r>
              <a:endParaRPr lang="en-US" altLang="ja-JP" sz="1100" dirty="0"/>
            </a:p>
            <a:p>
              <a:r>
                <a:rPr lang="ja-JP" altLang="en-US" sz="1100" dirty="0"/>
                <a:t>　その実現に向けた環境施策の１つとして、具体的な施策を　　　　</a:t>
              </a:r>
              <a:endParaRPr lang="en-US" altLang="ja-JP" sz="1100" dirty="0"/>
            </a:p>
            <a:p>
              <a:r>
                <a:rPr lang="ja-JP" altLang="en-US" sz="1100" dirty="0"/>
                <a:t>　個別に位置付けたもの</a:t>
              </a:r>
              <a:endParaRPr lang="en-US" altLang="ja-JP" sz="1100" dirty="0"/>
            </a:p>
          </p:txBody>
        </p:sp>
      </p:grpSp>
      <p:sp>
        <p:nvSpPr>
          <p:cNvPr id="41" name="四角形: 角を丸くする 27">
            <a:extLst>
              <a:ext uri="{FF2B5EF4-FFF2-40B4-BE49-F238E27FC236}">
                <a16:creationId xmlns:a16="http://schemas.microsoft.com/office/drawing/2014/main" id="{48946772-B677-41D9-9B56-F03F096C3601}"/>
              </a:ext>
            </a:extLst>
          </p:cNvPr>
          <p:cNvSpPr/>
          <p:nvPr/>
        </p:nvSpPr>
        <p:spPr>
          <a:xfrm>
            <a:off x="495098" y="841804"/>
            <a:ext cx="8777278" cy="4209918"/>
          </a:xfrm>
          <a:prstGeom prst="roundRect">
            <a:avLst>
              <a:gd name="adj" fmla="val 3342"/>
            </a:avLst>
          </a:prstGeom>
          <a:noFill/>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rtlCol="0" anchor="t"/>
          <a:lstStyle/>
          <a:p>
            <a:endParaRPr kumimoji="1" lang="ja-JP" altLang="en-US" sz="1100" dirty="0">
              <a:solidFill>
                <a:schemeClr val="tx1"/>
              </a:solidFill>
            </a:endParaRPr>
          </a:p>
        </p:txBody>
      </p:sp>
      <p:sp>
        <p:nvSpPr>
          <p:cNvPr id="17" name="タイトル 1">
            <a:extLst>
              <a:ext uri="{FF2B5EF4-FFF2-40B4-BE49-F238E27FC236}">
                <a16:creationId xmlns:a16="http://schemas.microsoft.com/office/drawing/2014/main" id="{161F1454-F9AC-4B1F-A41B-11430370078F}"/>
              </a:ext>
            </a:extLst>
          </p:cNvPr>
          <p:cNvSpPr txBox="1">
            <a:spLocks/>
          </p:cNvSpPr>
          <p:nvPr/>
        </p:nvSpPr>
        <p:spPr>
          <a:xfrm>
            <a:off x="222594" y="120569"/>
            <a:ext cx="5809975"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b="1" dirty="0">
                <a:latin typeface="+mn-ea"/>
                <a:ea typeface="+mn-ea"/>
              </a:rPr>
              <a:t>❶緑化樹配付事業の見直し　</a:t>
            </a:r>
          </a:p>
        </p:txBody>
      </p:sp>
      <p:cxnSp>
        <p:nvCxnSpPr>
          <p:cNvPr id="25" name="直線コネクタ 24">
            <a:extLst>
              <a:ext uri="{FF2B5EF4-FFF2-40B4-BE49-F238E27FC236}">
                <a16:creationId xmlns:a16="http://schemas.microsoft.com/office/drawing/2014/main" id="{71B76BC8-8FD6-47AD-88EF-DCA53AED36B0}"/>
              </a:ext>
            </a:extLst>
          </p:cNvPr>
          <p:cNvCxnSpPr>
            <a:cxnSpLocks/>
          </p:cNvCxnSpPr>
          <p:nvPr/>
        </p:nvCxnSpPr>
        <p:spPr>
          <a:xfrm>
            <a:off x="258084" y="457798"/>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四角形: 角を丸くする 9">
            <a:extLst>
              <a:ext uri="{FF2B5EF4-FFF2-40B4-BE49-F238E27FC236}">
                <a16:creationId xmlns:a16="http://schemas.microsoft.com/office/drawing/2014/main" id="{D9CCEB7C-E0BC-4C4F-B340-31583C7574C5}"/>
              </a:ext>
            </a:extLst>
          </p:cNvPr>
          <p:cNvSpPr/>
          <p:nvPr/>
        </p:nvSpPr>
        <p:spPr>
          <a:xfrm>
            <a:off x="464979" y="5409127"/>
            <a:ext cx="9042637" cy="7212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solidFill>
                  <a:schemeClr val="tx1"/>
                </a:solidFill>
              </a:rPr>
              <a:t>　　　</a:t>
            </a:r>
            <a:endParaRPr lang="en-US" altLang="ja-JP" sz="1300" b="1" dirty="0">
              <a:solidFill>
                <a:schemeClr val="tx1"/>
              </a:solidFill>
            </a:endParaRPr>
          </a:p>
          <a:p>
            <a:pPr algn="ctr"/>
            <a:r>
              <a:rPr lang="ja-JP" altLang="en-US" sz="1200" dirty="0">
                <a:solidFill>
                  <a:schemeClr val="tx1"/>
                </a:solidFill>
              </a:rPr>
              <a:t>緑化樹の植栽を通して、府民に緑化や自然環境への意識や理解を深めてもらい、</a:t>
            </a:r>
            <a:endParaRPr lang="en-US" altLang="ja-JP" sz="1200" dirty="0">
              <a:solidFill>
                <a:schemeClr val="tx1"/>
              </a:solidFill>
            </a:endParaRPr>
          </a:p>
          <a:p>
            <a:pPr algn="ctr"/>
            <a:r>
              <a:rPr lang="ja-JP" altLang="en-US" sz="1200" dirty="0">
                <a:solidFill>
                  <a:schemeClr val="tx1"/>
                </a:solidFill>
              </a:rPr>
              <a:t>継続的に緑化活動に取り組んでもらう</a:t>
            </a:r>
            <a:endParaRPr lang="en-US" altLang="ja-JP" sz="1200" dirty="0">
              <a:solidFill>
                <a:schemeClr val="tx1"/>
              </a:solidFill>
            </a:endParaRPr>
          </a:p>
          <a:p>
            <a:r>
              <a:rPr lang="ja-JP" altLang="en-US" sz="1300" b="1" dirty="0">
                <a:solidFill>
                  <a:schemeClr val="tx1"/>
                </a:solidFill>
              </a:rPr>
              <a:t>　　　　　　　</a:t>
            </a:r>
            <a:endParaRPr kumimoji="1" lang="ja-JP" altLang="en-US" sz="1300" b="1" dirty="0">
              <a:solidFill>
                <a:schemeClr val="tx1"/>
              </a:solidFill>
            </a:endParaRPr>
          </a:p>
        </p:txBody>
      </p:sp>
      <p:sp>
        <p:nvSpPr>
          <p:cNvPr id="35" name="四角形: 角を丸くする 34">
            <a:extLst>
              <a:ext uri="{FF2B5EF4-FFF2-40B4-BE49-F238E27FC236}">
                <a16:creationId xmlns:a16="http://schemas.microsoft.com/office/drawing/2014/main" id="{0F222C07-C622-47A5-8CC8-9E8FC4F3C5CA}"/>
              </a:ext>
            </a:extLst>
          </p:cNvPr>
          <p:cNvSpPr/>
          <p:nvPr/>
        </p:nvSpPr>
        <p:spPr>
          <a:xfrm>
            <a:off x="1733087" y="5380333"/>
            <a:ext cx="6470755" cy="659684"/>
          </a:xfrm>
          <a:prstGeom prst="roundRect">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40506055-38D5-4214-A226-8E740EEF5905}"/>
              </a:ext>
            </a:extLst>
          </p:cNvPr>
          <p:cNvSpPr/>
          <p:nvPr/>
        </p:nvSpPr>
        <p:spPr>
          <a:xfrm>
            <a:off x="376642" y="845256"/>
            <a:ext cx="8593005" cy="317559"/>
          </a:xfrm>
          <a:prstGeom prst="roundRect">
            <a:avLst>
              <a:gd name="adj" fmla="val 11006"/>
            </a:avLst>
          </a:prstGeom>
          <a:noFill/>
          <a:ln>
            <a:noFill/>
          </a:ln>
        </p:spPr>
        <p:style>
          <a:lnRef idx="2">
            <a:schemeClr val="accent6"/>
          </a:lnRef>
          <a:fillRef idx="1">
            <a:schemeClr val="lt1"/>
          </a:fillRef>
          <a:effectRef idx="0">
            <a:schemeClr val="accent6"/>
          </a:effectRef>
          <a:fontRef idx="minor">
            <a:schemeClr val="dk1"/>
          </a:fontRef>
        </p:style>
        <p:txBody>
          <a:bodyPr lIns="0" rIns="0" rtlCol="0" anchor="t" anchorCtr="0"/>
          <a:lstStyle/>
          <a:p>
            <a:r>
              <a:rPr lang="ja-JP" altLang="en-US" sz="1200" b="1" dirty="0"/>
              <a:t>　</a:t>
            </a:r>
            <a:r>
              <a:rPr lang="en-US" altLang="ja-JP" sz="1200" b="1" dirty="0"/>
              <a:t>《</a:t>
            </a:r>
            <a:r>
              <a:rPr lang="ja-JP" altLang="en-US" sz="1200" b="1" dirty="0"/>
              <a:t>緑化樹配付事業の目的</a:t>
            </a:r>
            <a:r>
              <a:rPr lang="en-US" altLang="ja-JP" sz="1200" b="1" dirty="0"/>
              <a:t>》</a:t>
            </a:r>
          </a:p>
        </p:txBody>
      </p:sp>
      <p:sp>
        <p:nvSpPr>
          <p:cNvPr id="29" name="矢印: 下 28">
            <a:extLst>
              <a:ext uri="{FF2B5EF4-FFF2-40B4-BE49-F238E27FC236}">
                <a16:creationId xmlns:a16="http://schemas.microsoft.com/office/drawing/2014/main" id="{7F636E70-E293-44F2-9B90-5F27D7A978C4}"/>
              </a:ext>
            </a:extLst>
          </p:cNvPr>
          <p:cNvSpPr/>
          <p:nvPr/>
        </p:nvSpPr>
        <p:spPr>
          <a:xfrm>
            <a:off x="4573144" y="5125607"/>
            <a:ext cx="581677" cy="182822"/>
          </a:xfrm>
          <a:prstGeom prst="down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40" name="四角形: 角を丸くする 39">
            <a:extLst>
              <a:ext uri="{FF2B5EF4-FFF2-40B4-BE49-F238E27FC236}">
                <a16:creationId xmlns:a16="http://schemas.microsoft.com/office/drawing/2014/main" id="{CDABF502-8A63-48EF-B802-D38CFAA36646}"/>
              </a:ext>
            </a:extLst>
          </p:cNvPr>
          <p:cNvSpPr/>
          <p:nvPr/>
        </p:nvSpPr>
        <p:spPr>
          <a:xfrm>
            <a:off x="710312" y="1063644"/>
            <a:ext cx="8777278" cy="640252"/>
          </a:xfrm>
          <a:prstGeom prst="roundRect">
            <a:avLst>
              <a:gd name="adj" fmla="val 11006"/>
            </a:avLst>
          </a:prstGeom>
          <a:noFill/>
          <a:ln>
            <a:noFill/>
          </a:ln>
        </p:spPr>
        <p:style>
          <a:lnRef idx="2">
            <a:schemeClr val="accent6"/>
          </a:lnRef>
          <a:fillRef idx="1">
            <a:schemeClr val="lt1"/>
          </a:fillRef>
          <a:effectRef idx="0">
            <a:schemeClr val="accent6"/>
          </a:effectRef>
          <a:fontRef idx="minor">
            <a:schemeClr val="dk1"/>
          </a:fontRef>
        </p:style>
        <p:txBody>
          <a:bodyPr lIns="0" rIns="0" rtlCol="0" anchor="t" anchorCtr="0"/>
          <a:lstStyle/>
          <a:p>
            <a:r>
              <a:rPr lang="ja-JP" altLang="ja-JP" sz="1100" kern="100" spc="100" dirty="0">
                <a:solidFill>
                  <a:schemeClr val="tx1"/>
                </a:solidFill>
                <a:effectLst/>
                <a:latin typeface="+mn-ea"/>
                <a:cs typeface="Times New Roman" panose="02020603050405020304" pitchFamily="18" charset="0"/>
              </a:rPr>
              <a:t>みどり豊かなうるおいのあるまちづくりを進めるため、住民等が協同して行う地域緑化に対して、緑化樹を配付する</a:t>
            </a:r>
            <a:r>
              <a:rPr lang="ja-JP" altLang="en-US" sz="1100" kern="100" spc="100" dirty="0">
                <a:solidFill>
                  <a:schemeClr val="tx1"/>
                </a:solidFill>
                <a:effectLst/>
                <a:latin typeface="+mn-ea"/>
                <a:cs typeface="Times New Roman" panose="02020603050405020304" pitchFamily="18" charset="0"/>
              </a:rPr>
              <a:t>。</a:t>
            </a:r>
            <a:endParaRPr lang="en-US" altLang="ja-JP" sz="1100" kern="100" spc="100" dirty="0">
              <a:solidFill>
                <a:schemeClr val="tx1"/>
              </a:solidFill>
              <a:effectLst/>
              <a:latin typeface="+mn-ea"/>
              <a:cs typeface="Times New Roman" panose="02020603050405020304" pitchFamily="18" charset="0"/>
            </a:endParaRPr>
          </a:p>
          <a:p>
            <a:r>
              <a:rPr lang="ja-JP" altLang="en-US" sz="1100" kern="100" spc="100" dirty="0">
                <a:solidFill>
                  <a:schemeClr val="tx1"/>
                </a:solidFill>
                <a:latin typeface="+mn-ea"/>
                <a:cs typeface="Times New Roman" panose="02020603050405020304" pitchFamily="18" charset="0"/>
              </a:rPr>
              <a:t>（緑化樹配付要領「目的」より抜粋）</a:t>
            </a:r>
            <a:endParaRPr lang="en-US" altLang="ja-JP" sz="1100" kern="100" spc="100" dirty="0">
              <a:solidFill>
                <a:schemeClr val="tx1"/>
              </a:solidFill>
              <a:effectLst/>
              <a:latin typeface="+mn-ea"/>
              <a:cs typeface="Times New Roman" panose="02020603050405020304" pitchFamily="18" charset="0"/>
            </a:endParaRPr>
          </a:p>
          <a:p>
            <a:endParaRPr lang="en-US" altLang="ja-JP" sz="1200" dirty="0">
              <a:solidFill>
                <a:schemeClr val="tx1"/>
              </a:solidFill>
            </a:endParaRPr>
          </a:p>
        </p:txBody>
      </p:sp>
      <p:sp>
        <p:nvSpPr>
          <p:cNvPr id="46" name="テキスト ボックス 45">
            <a:extLst>
              <a:ext uri="{FF2B5EF4-FFF2-40B4-BE49-F238E27FC236}">
                <a16:creationId xmlns:a16="http://schemas.microsoft.com/office/drawing/2014/main" id="{F5CFFC18-DCA0-40DD-9B99-95EC036EB8EA}"/>
              </a:ext>
            </a:extLst>
          </p:cNvPr>
          <p:cNvSpPr txBox="1"/>
          <p:nvPr/>
        </p:nvSpPr>
        <p:spPr>
          <a:xfrm>
            <a:off x="9594858" y="6583897"/>
            <a:ext cx="304800" cy="276999"/>
          </a:xfrm>
          <a:prstGeom prst="rect">
            <a:avLst/>
          </a:prstGeom>
          <a:noFill/>
        </p:spPr>
        <p:txBody>
          <a:bodyPr wrap="square" rtlCol="0">
            <a:spAutoFit/>
          </a:bodyPr>
          <a:lstStyle/>
          <a:p>
            <a:r>
              <a:rPr lang="ja-JP" altLang="en-US" sz="1200" dirty="0"/>
              <a:t>４</a:t>
            </a:r>
            <a:endParaRPr kumimoji="1" lang="ja-JP" altLang="en-US" sz="1200" dirty="0"/>
          </a:p>
        </p:txBody>
      </p:sp>
      <p:sp>
        <p:nvSpPr>
          <p:cNvPr id="47" name="四角形: 角を丸くする 46">
            <a:extLst>
              <a:ext uri="{FF2B5EF4-FFF2-40B4-BE49-F238E27FC236}">
                <a16:creationId xmlns:a16="http://schemas.microsoft.com/office/drawing/2014/main" id="{940E769A-1FB1-4E19-A84E-FA627FD2BFA0}"/>
              </a:ext>
            </a:extLst>
          </p:cNvPr>
          <p:cNvSpPr/>
          <p:nvPr/>
        </p:nvSpPr>
        <p:spPr>
          <a:xfrm>
            <a:off x="509346" y="1570297"/>
            <a:ext cx="8593005" cy="317559"/>
          </a:xfrm>
          <a:prstGeom prst="roundRect">
            <a:avLst>
              <a:gd name="adj" fmla="val 11006"/>
            </a:avLst>
          </a:prstGeom>
          <a:noFill/>
          <a:ln>
            <a:noFill/>
          </a:ln>
        </p:spPr>
        <p:style>
          <a:lnRef idx="2">
            <a:schemeClr val="accent6"/>
          </a:lnRef>
          <a:fillRef idx="1">
            <a:schemeClr val="lt1"/>
          </a:fillRef>
          <a:effectRef idx="0">
            <a:schemeClr val="accent6"/>
          </a:effectRef>
          <a:fontRef idx="minor">
            <a:schemeClr val="dk1"/>
          </a:fontRef>
        </p:style>
        <p:txBody>
          <a:bodyPr lIns="0" rIns="0" rtlCol="0" anchor="t" anchorCtr="0"/>
          <a:lstStyle/>
          <a:p>
            <a:r>
              <a:rPr lang="en-US" altLang="ja-JP" sz="1200" b="1" dirty="0"/>
              <a:t>《</a:t>
            </a:r>
            <a:r>
              <a:rPr lang="ja-JP" altLang="en-US" sz="1200" b="1" dirty="0"/>
              <a:t>緑化樹配付事業の位置づけ</a:t>
            </a:r>
            <a:r>
              <a:rPr lang="en-US" altLang="ja-JP" sz="1200" b="1" dirty="0"/>
              <a:t>》</a:t>
            </a:r>
          </a:p>
        </p:txBody>
      </p:sp>
      <p:sp>
        <p:nvSpPr>
          <p:cNvPr id="11" name="正方形/長方形 10"/>
          <p:cNvSpPr/>
          <p:nvPr/>
        </p:nvSpPr>
        <p:spPr>
          <a:xfrm>
            <a:off x="4733724" y="4629283"/>
            <a:ext cx="5013534" cy="430887"/>
          </a:xfrm>
          <a:prstGeom prst="rect">
            <a:avLst/>
          </a:prstGeom>
        </p:spPr>
        <p:txBody>
          <a:bodyPr wrap="square">
            <a:spAutoFit/>
          </a:bodyPr>
          <a:lstStyle/>
          <a:p>
            <a:r>
              <a:rPr lang="ja-JP" altLang="en-US" sz="1100" dirty="0"/>
              <a:t>　　生物多様性の理解と生物多様性に資する行動の促進（取組方針１）</a:t>
            </a:r>
            <a:endParaRPr lang="en-US" altLang="ja-JP" sz="1100" dirty="0"/>
          </a:p>
          <a:p>
            <a:r>
              <a:rPr lang="ja-JP" altLang="en-US" sz="1100" dirty="0"/>
              <a:t>　　を図る事業として位置づけ</a:t>
            </a:r>
          </a:p>
        </p:txBody>
      </p:sp>
      <p:cxnSp>
        <p:nvCxnSpPr>
          <p:cNvPr id="37" name="直線コネクタ 36">
            <a:extLst>
              <a:ext uri="{FF2B5EF4-FFF2-40B4-BE49-F238E27FC236}">
                <a16:creationId xmlns:a16="http://schemas.microsoft.com/office/drawing/2014/main" id="{01A8BE32-8A7F-4F5B-B159-8CB464B55328}"/>
              </a:ext>
            </a:extLst>
          </p:cNvPr>
          <p:cNvCxnSpPr>
            <a:cxnSpLocks/>
          </p:cNvCxnSpPr>
          <p:nvPr/>
        </p:nvCxnSpPr>
        <p:spPr>
          <a:xfrm>
            <a:off x="2580355" y="3153625"/>
            <a:ext cx="1270086"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角丸四角形 1"/>
          <p:cNvSpPr/>
          <p:nvPr/>
        </p:nvSpPr>
        <p:spPr>
          <a:xfrm>
            <a:off x="1907319" y="4353060"/>
            <a:ext cx="475273" cy="149261"/>
          </a:xfrm>
          <a:prstGeom prst="round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1" name="字幕 2">
            <a:extLst>
              <a:ext uri="{FF2B5EF4-FFF2-40B4-BE49-F238E27FC236}">
                <a16:creationId xmlns:a16="http://schemas.microsoft.com/office/drawing/2014/main" id="{A5EA3C8D-21FA-4173-B789-DD324EAA64E0}"/>
              </a:ext>
            </a:extLst>
          </p:cNvPr>
          <p:cNvSpPr txBox="1">
            <a:spLocks/>
          </p:cNvSpPr>
          <p:nvPr/>
        </p:nvSpPr>
        <p:spPr>
          <a:xfrm>
            <a:off x="88935" y="537310"/>
            <a:ext cx="2570102" cy="318805"/>
          </a:xfrm>
          <a:prstGeom prst="rect">
            <a:avLst/>
          </a:prstGeom>
          <a:ln>
            <a:noFill/>
          </a:ln>
        </p:spPr>
        <p:txBody>
          <a:bodyPr vert="horz" lIns="0" tIns="36000" rIns="0" bIns="36000" rtlCol="0" anchor="ctr" anchorCtr="1">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lnSpc>
                <a:spcPct val="100000"/>
              </a:lnSpc>
            </a:pPr>
            <a:r>
              <a:rPr lang="ja-JP" altLang="en-US" sz="1200" dirty="0"/>
              <a:t>▶事業の目指すべき方向性</a:t>
            </a:r>
            <a:endParaRPr lang="en-US" altLang="ja-JP" sz="1200" dirty="0"/>
          </a:p>
        </p:txBody>
      </p:sp>
      <p:sp>
        <p:nvSpPr>
          <p:cNvPr id="42" name="テキスト ボックス 41">
            <a:extLst>
              <a:ext uri="{FF2B5EF4-FFF2-40B4-BE49-F238E27FC236}">
                <a16:creationId xmlns:a16="http://schemas.microsoft.com/office/drawing/2014/main" id="{DBEB4D9B-7615-4732-B7B9-54B2581D1F73}"/>
              </a:ext>
            </a:extLst>
          </p:cNvPr>
          <p:cNvSpPr txBox="1"/>
          <p:nvPr/>
        </p:nvSpPr>
        <p:spPr>
          <a:xfrm>
            <a:off x="631030" y="1825322"/>
            <a:ext cx="8322452" cy="261610"/>
          </a:xfrm>
          <a:prstGeom prst="rect">
            <a:avLst/>
          </a:prstGeom>
          <a:noFill/>
        </p:spPr>
        <p:txBody>
          <a:bodyPr wrap="square">
            <a:spAutoFit/>
          </a:bodyPr>
          <a:lstStyle/>
          <a:p>
            <a:r>
              <a:rPr lang="ja-JP" altLang="en-US" sz="1100" dirty="0">
                <a:solidFill>
                  <a:schemeClr val="tx1"/>
                </a:solidFill>
              </a:rPr>
              <a:t>以下の２つの行政計画の中で位置づけられている。</a:t>
            </a:r>
            <a:endParaRPr kumimoji="1" lang="ja-JP" altLang="en-US" sz="1100" dirty="0">
              <a:solidFill>
                <a:schemeClr val="tx1"/>
              </a:solidFill>
            </a:endParaRPr>
          </a:p>
        </p:txBody>
      </p:sp>
    </p:spTree>
    <p:extLst>
      <p:ext uri="{BB962C8B-B14F-4D97-AF65-F5344CB8AC3E}">
        <p14:creationId xmlns:p14="http://schemas.microsoft.com/office/powerpoint/2010/main" val="2105125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四角形: 角を丸くする 30">
            <a:extLst>
              <a:ext uri="{FF2B5EF4-FFF2-40B4-BE49-F238E27FC236}">
                <a16:creationId xmlns:a16="http://schemas.microsoft.com/office/drawing/2014/main" id="{8F42CD1C-0337-4047-8E0B-C1360CF55926}"/>
              </a:ext>
            </a:extLst>
          </p:cNvPr>
          <p:cNvSpPr/>
          <p:nvPr/>
        </p:nvSpPr>
        <p:spPr>
          <a:xfrm>
            <a:off x="2175303" y="6297221"/>
            <a:ext cx="6471287" cy="731933"/>
          </a:xfrm>
          <a:prstGeom prst="roundRect">
            <a:avLst>
              <a:gd name="adj" fmla="val 11006"/>
            </a:avLst>
          </a:prstGeom>
          <a:noFill/>
          <a:ln>
            <a:noFill/>
          </a:ln>
        </p:spPr>
        <p:style>
          <a:lnRef idx="2">
            <a:schemeClr val="accent6"/>
          </a:lnRef>
          <a:fillRef idx="1">
            <a:schemeClr val="lt1"/>
          </a:fillRef>
          <a:effectRef idx="0">
            <a:schemeClr val="accent6"/>
          </a:effectRef>
          <a:fontRef idx="minor">
            <a:schemeClr val="dk1"/>
          </a:fontRef>
        </p:style>
        <p:txBody>
          <a:bodyPr lIns="0" rIns="0" rtlCol="0" anchor="t" anchorCtr="0"/>
          <a:lstStyle/>
          <a:p>
            <a:endParaRPr lang="en-US" altLang="ja-JP" sz="1300" b="1" dirty="0"/>
          </a:p>
          <a:p>
            <a:r>
              <a:rPr lang="ja-JP" altLang="en-US" sz="1300" b="1" u="sng" dirty="0"/>
              <a:t>“高木の申請義務”が、申請箇所数に与えている影響は大きいと考えられる。</a:t>
            </a:r>
            <a:endParaRPr lang="en-US" altLang="ja-JP" sz="1300" b="1" dirty="0"/>
          </a:p>
        </p:txBody>
      </p:sp>
      <p:cxnSp>
        <p:nvCxnSpPr>
          <p:cNvPr id="25" name="直線コネクタ 24">
            <a:extLst>
              <a:ext uri="{FF2B5EF4-FFF2-40B4-BE49-F238E27FC236}">
                <a16:creationId xmlns:a16="http://schemas.microsoft.com/office/drawing/2014/main" id="{71B76BC8-8FD6-47AD-88EF-DCA53AED36B0}"/>
              </a:ext>
            </a:extLst>
          </p:cNvPr>
          <p:cNvCxnSpPr>
            <a:cxnSpLocks/>
          </p:cNvCxnSpPr>
          <p:nvPr/>
        </p:nvCxnSpPr>
        <p:spPr>
          <a:xfrm>
            <a:off x="222594" y="460329"/>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字幕 2">
            <a:extLst>
              <a:ext uri="{FF2B5EF4-FFF2-40B4-BE49-F238E27FC236}">
                <a16:creationId xmlns:a16="http://schemas.microsoft.com/office/drawing/2014/main" id="{A5EA3C8D-21FA-4173-B789-DD324EAA64E0}"/>
              </a:ext>
            </a:extLst>
          </p:cNvPr>
          <p:cNvSpPr txBox="1">
            <a:spLocks/>
          </p:cNvSpPr>
          <p:nvPr/>
        </p:nvSpPr>
        <p:spPr>
          <a:xfrm>
            <a:off x="2446136" y="122808"/>
            <a:ext cx="2703535" cy="318805"/>
          </a:xfrm>
          <a:prstGeom prst="rect">
            <a:avLst/>
          </a:prstGeom>
          <a:ln>
            <a:noFill/>
          </a:ln>
        </p:spPr>
        <p:txBody>
          <a:bodyPr vert="horz" lIns="0" tIns="36000" rIns="0" bIns="36000" rtlCol="0" anchor="ctr" anchorCtr="1">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lnSpc>
                <a:spcPct val="100000"/>
              </a:lnSpc>
            </a:pPr>
            <a:r>
              <a:rPr lang="ja-JP" altLang="en-US" sz="1050" dirty="0"/>
              <a:t>：</a:t>
            </a:r>
            <a:r>
              <a:rPr lang="en-US" altLang="ja-JP" sz="1050" dirty="0"/>
              <a:t>(</a:t>
            </a:r>
            <a:r>
              <a:rPr lang="ja-JP" altLang="en-US" sz="1050" dirty="0"/>
              <a:t>１</a:t>
            </a:r>
            <a:r>
              <a:rPr lang="en-US" altLang="ja-JP" sz="1050" dirty="0"/>
              <a:t>)</a:t>
            </a:r>
            <a:r>
              <a:rPr lang="ja-JP" altLang="en-US" sz="1050" dirty="0"/>
              <a:t>配付条件の見直し ①高木義務の緩和</a:t>
            </a:r>
            <a:endParaRPr lang="en-US" altLang="ja-JP" sz="1050" dirty="0"/>
          </a:p>
        </p:txBody>
      </p:sp>
      <p:sp>
        <p:nvSpPr>
          <p:cNvPr id="16" name="四角形: 角を丸くする 15">
            <a:extLst>
              <a:ext uri="{FF2B5EF4-FFF2-40B4-BE49-F238E27FC236}">
                <a16:creationId xmlns:a16="http://schemas.microsoft.com/office/drawing/2014/main" id="{D8C6CF03-7F3B-4630-9DCC-22978F9A93B8}"/>
              </a:ext>
            </a:extLst>
          </p:cNvPr>
          <p:cNvSpPr/>
          <p:nvPr/>
        </p:nvSpPr>
        <p:spPr>
          <a:xfrm>
            <a:off x="743702" y="909004"/>
            <a:ext cx="8593005" cy="317559"/>
          </a:xfrm>
          <a:prstGeom prst="roundRect">
            <a:avLst>
              <a:gd name="adj" fmla="val 11006"/>
            </a:avLst>
          </a:prstGeom>
          <a:noFill/>
          <a:ln>
            <a:noFill/>
          </a:ln>
        </p:spPr>
        <p:style>
          <a:lnRef idx="2">
            <a:schemeClr val="accent6"/>
          </a:lnRef>
          <a:fillRef idx="1">
            <a:schemeClr val="lt1"/>
          </a:fillRef>
          <a:effectRef idx="0">
            <a:schemeClr val="accent6"/>
          </a:effectRef>
          <a:fontRef idx="minor">
            <a:schemeClr val="dk1"/>
          </a:fontRef>
        </p:style>
        <p:txBody>
          <a:bodyPr lIns="0" rIns="0" rtlCol="0" anchor="t" anchorCtr="0"/>
          <a:lstStyle/>
          <a:p>
            <a:r>
              <a:rPr lang="en-US" altLang="ja-JP" sz="1200" b="1" dirty="0"/>
              <a:t>《</a:t>
            </a:r>
            <a:r>
              <a:rPr lang="ja-JP" altLang="en-US" sz="1200" b="1" dirty="0"/>
              <a:t>配付条件の経過（</a:t>
            </a:r>
            <a:r>
              <a:rPr lang="en-US" altLang="ja-JP" sz="1200" b="1" dirty="0"/>
              <a:t>H21</a:t>
            </a:r>
            <a:r>
              <a:rPr lang="ja-JP" altLang="en-US" sz="1200" b="1" dirty="0"/>
              <a:t>～）</a:t>
            </a:r>
            <a:r>
              <a:rPr lang="en-US" altLang="ja-JP" sz="1200" b="1" dirty="0"/>
              <a:t>》</a:t>
            </a:r>
          </a:p>
        </p:txBody>
      </p:sp>
      <p:sp>
        <p:nvSpPr>
          <p:cNvPr id="13" name="四角形: 角を丸くする 12">
            <a:extLst>
              <a:ext uri="{FF2B5EF4-FFF2-40B4-BE49-F238E27FC236}">
                <a16:creationId xmlns:a16="http://schemas.microsoft.com/office/drawing/2014/main" id="{6B8B9E66-BEAA-49C3-951A-FEDFD714BFFB}"/>
              </a:ext>
            </a:extLst>
          </p:cNvPr>
          <p:cNvSpPr/>
          <p:nvPr/>
        </p:nvSpPr>
        <p:spPr>
          <a:xfrm>
            <a:off x="1225821" y="5139370"/>
            <a:ext cx="3923850" cy="627735"/>
          </a:xfrm>
          <a:prstGeom prst="roundRect">
            <a:avLst>
              <a:gd name="adj" fmla="val 11006"/>
            </a:avLst>
          </a:prstGeom>
          <a:noFill/>
          <a:ln>
            <a:noFill/>
          </a:ln>
        </p:spPr>
        <p:style>
          <a:lnRef idx="2">
            <a:schemeClr val="accent6"/>
          </a:lnRef>
          <a:fillRef idx="1">
            <a:schemeClr val="lt1"/>
          </a:fillRef>
          <a:effectRef idx="0">
            <a:schemeClr val="accent6"/>
          </a:effectRef>
          <a:fontRef idx="minor">
            <a:schemeClr val="dk1"/>
          </a:fontRef>
        </p:style>
        <p:txBody>
          <a:bodyPr lIns="0" rIns="0" rtlCol="0" anchor="t" anchorCtr="0"/>
          <a:lstStyle/>
          <a:p>
            <a:r>
              <a:rPr lang="ja-JP" altLang="en-US" sz="1000" dirty="0"/>
              <a:t>・申請箇所数・配付本数ともに、右肩下がり</a:t>
            </a:r>
            <a:endParaRPr lang="en-US" altLang="ja-JP" sz="1000" dirty="0"/>
          </a:p>
        </p:txBody>
      </p:sp>
      <p:graphicFrame>
        <p:nvGraphicFramePr>
          <p:cNvPr id="6" name="表 6">
            <a:extLst>
              <a:ext uri="{FF2B5EF4-FFF2-40B4-BE49-F238E27FC236}">
                <a16:creationId xmlns:a16="http://schemas.microsoft.com/office/drawing/2014/main" id="{159860FB-64D8-4408-B80F-B690AB064429}"/>
              </a:ext>
            </a:extLst>
          </p:cNvPr>
          <p:cNvGraphicFramePr>
            <a:graphicFrameLocks noGrp="1"/>
          </p:cNvGraphicFramePr>
          <p:nvPr>
            <p:extLst>
              <p:ext uri="{D42A27DB-BD31-4B8C-83A1-F6EECF244321}">
                <p14:modId xmlns:p14="http://schemas.microsoft.com/office/powerpoint/2010/main" val="4165586682"/>
              </p:ext>
            </p:extLst>
          </p:nvPr>
        </p:nvGraphicFramePr>
        <p:xfrm>
          <a:off x="964779" y="1155333"/>
          <a:ext cx="8184257" cy="1293796"/>
        </p:xfrm>
        <a:graphic>
          <a:graphicData uri="http://schemas.openxmlformats.org/drawingml/2006/table">
            <a:tbl>
              <a:tblPr firstRow="1" bandRow="1">
                <a:tableStyleId>{93296810-A885-4BE3-A3E7-6D5BEEA58F35}</a:tableStyleId>
              </a:tblPr>
              <a:tblGrid>
                <a:gridCol w="945376">
                  <a:extLst>
                    <a:ext uri="{9D8B030D-6E8A-4147-A177-3AD203B41FA5}">
                      <a16:colId xmlns:a16="http://schemas.microsoft.com/office/drawing/2014/main" val="2493972858"/>
                    </a:ext>
                  </a:extLst>
                </a:gridCol>
                <a:gridCol w="1468596">
                  <a:extLst>
                    <a:ext uri="{9D8B030D-6E8A-4147-A177-3AD203B41FA5}">
                      <a16:colId xmlns:a16="http://schemas.microsoft.com/office/drawing/2014/main" val="188599382"/>
                    </a:ext>
                  </a:extLst>
                </a:gridCol>
                <a:gridCol w="1007166">
                  <a:extLst>
                    <a:ext uri="{9D8B030D-6E8A-4147-A177-3AD203B41FA5}">
                      <a16:colId xmlns:a16="http://schemas.microsoft.com/office/drawing/2014/main" val="2401858367"/>
                    </a:ext>
                  </a:extLst>
                </a:gridCol>
                <a:gridCol w="980660">
                  <a:extLst>
                    <a:ext uri="{9D8B030D-6E8A-4147-A177-3AD203B41FA5}">
                      <a16:colId xmlns:a16="http://schemas.microsoft.com/office/drawing/2014/main" val="1544253058"/>
                    </a:ext>
                  </a:extLst>
                </a:gridCol>
                <a:gridCol w="940905">
                  <a:extLst>
                    <a:ext uri="{9D8B030D-6E8A-4147-A177-3AD203B41FA5}">
                      <a16:colId xmlns:a16="http://schemas.microsoft.com/office/drawing/2014/main" val="3218361488"/>
                    </a:ext>
                  </a:extLst>
                </a:gridCol>
                <a:gridCol w="2841554">
                  <a:extLst>
                    <a:ext uri="{9D8B030D-6E8A-4147-A177-3AD203B41FA5}">
                      <a16:colId xmlns:a16="http://schemas.microsoft.com/office/drawing/2014/main" val="2464227092"/>
                    </a:ext>
                  </a:extLst>
                </a:gridCol>
              </a:tblGrid>
              <a:tr h="216879">
                <a:tc>
                  <a:txBody>
                    <a:bodyPr/>
                    <a:lstStyle/>
                    <a:p>
                      <a:endParaRPr kumimoji="1" lang="ja-JP" altLang="en-US" sz="1000" b="0" dirty="0">
                        <a:latin typeface="Meiryo UI" panose="020B0604030504040204" pitchFamily="50" charset="-128"/>
                        <a:ea typeface="Meiryo UI" panose="020B0604030504040204" pitchFamily="50" charset="-128"/>
                      </a:endParaRPr>
                    </a:p>
                  </a:txBody>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en-US" altLang="ja-JP" sz="1000" b="0" dirty="0"/>
                        <a:t>H21</a:t>
                      </a:r>
                      <a:endParaRPr lang="en-US" altLang="ja-JP" sz="1000" b="0" dirty="0">
                        <a:latin typeface="Meiryo UI" panose="020B0604030504040204" pitchFamily="50" charset="-128"/>
                        <a:ea typeface="Meiryo UI" panose="020B0604030504040204" pitchFamily="50" charset="-128"/>
                      </a:endParaRPr>
                    </a:p>
                  </a:txBody>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en-US" altLang="ja-JP" sz="1000" b="0" dirty="0"/>
                        <a:t>H22</a:t>
                      </a:r>
                      <a:r>
                        <a:rPr lang="ja-JP" altLang="en-US" sz="1000" b="0" dirty="0"/>
                        <a:t>～</a:t>
                      </a:r>
                      <a:r>
                        <a:rPr lang="en-US" altLang="ja-JP" sz="1000" b="0" dirty="0"/>
                        <a:t>24</a:t>
                      </a:r>
                      <a:endParaRPr lang="en-US" altLang="ja-JP" sz="1000" b="0" dirty="0">
                        <a:latin typeface="Meiryo UI" panose="020B0604030504040204" pitchFamily="50" charset="-128"/>
                        <a:ea typeface="Meiryo UI" panose="020B0604030504040204" pitchFamily="50" charset="-128"/>
                      </a:endParaRPr>
                    </a:p>
                  </a:txBody>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en-US" altLang="ja-JP" sz="1000" b="0" dirty="0"/>
                        <a:t>H25</a:t>
                      </a:r>
                      <a:r>
                        <a:rPr lang="ja-JP" altLang="en-US" sz="1000" b="0" dirty="0"/>
                        <a:t>～</a:t>
                      </a:r>
                      <a:r>
                        <a:rPr lang="en-US" altLang="ja-JP" sz="1000" b="0" dirty="0"/>
                        <a:t>30</a:t>
                      </a:r>
                      <a:endParaRPr lang="en-US" altLang="ja-JP" sz="1000" b="0" dirty="0">
                        <a:latin typeface="Meiryo UI" panose="020B0604030504040204" pitchFamily="50" charset="-128"/>
                        <a:ea typeface="Meiryo UI" panose="020B0604030504040204" pitchFamily="50" charset="-128"/>
                      </a:endParaRPr>
                    </a:p>
                  </a:txBody>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en-US" altLang="ja-JP" sz="1000" b="0" dirty="0"/>
                        <a:t>R1</a:t>
                      </a:r>
                      <a:endParaRPr lang="en-US" altLang="ja-JP" sz="1000" b="0" dirty="0">
                        <a:latin typeface="Meiryo UI" panose="020B0604030504040204" pitchFamily="50" charset="-128"/>
                        <a:ea typeface="Meiryo UI" panose="020B0604030504040204" pitchFamily="50" charset="-128"/>
                      </a:endParaRPr>
                    </a:p>
                  </a:txBody>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en-US" altLang="ja-JP" sz="1000" b="0" dirty="0"/>
                        <a:t>R3</a:t>
                      </a:r>
                      <a:r>
                        <a:rPr lang="ja-JP" altLang="en-US" sz="1000" b="0" dirty="0"/>
                        <a:t>～</a:t>
                      </a:r>
                      <a:endParaRPr lang="en-US" altLang="ja-JP" sz="10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583838561"/>
                  </a:ext>
                </a:extLst>
              </a:tr>
              <a:tr h="232651">
                <a:tc>
                  <a:txBody>
                    <a:bodyPr/>
                    <a:lstStyle/>
                    <a:p>
                      <a:r>
                        <a:rPr kumimoji="1" lang="ja-JP" altLang="en-US" sz="1000" b="0" dirty="0">
                          <a:latin typeface="+mn-ea"/>
                          <a:ea typeface="+mn-ea"/>
                        </a:rPr>
                        <a:t>配付樹種</a:t>
                      </a:r>
                    </a:p>
                  </a:txBody>
                  <a:tcPr/>
                </a:tc>
                <a:tc>
                  <a:txBody>
                    <a:bodyPr/>
                    <a:lstStyle/>
                    <a:p>
                      <a:r>
                        <a:rPr kumimoji="1" lang="ja-JP" altLang="en-US" sz="1000" b="0" dirty="0">
                          <a:latin typeface="+mn-ea"/>
                          <a:ea typeface="+mn-ea"/>
                        </a:rPr>
                        <a:t>高木</a:t>
                      </a:r>
                      <a:r>
                        <a:rPr kumimoji="1" lang="en-US" altLang="ja-JP" sz="1000" b="0" dirty="0">
                          <a:latin typeface="+mn-ea"/>
                          <a:ea typeface="+mn-ea"/>
                        </a:rPr>
                        <a:t>9</a:t>
                      </a:r>
                      <a:r>
                        <a:rPr kumimoji="1" lang="ja-JP" altLang="en-US" sz="1000" b="0" dirty="0">
                          <a:latin typeface="+mn-ea"/>
                          <a:ea typeface="+mn-ea"/>
                        </a:rPr>
                        <a:t>種・</a:t>
                      </a:r>
                      <a:endParaRPr kumimoji="1" lang="en-US" altLang="ja-JP" sz="1000" b="0" dirty="0">
                        <a:latin typeface="+mn-ea"/>
                        <a:ea typeface="+mn-ea"/>
                      </a:endParaRPr>
                    </a:p>
                    <a:p>
                      <a:r>
                        <a:rPr kumimoji="1" lang="ja-JP" altLang="en-US" sz="1000" b="0" dirty="0">
                          <a:latin typeface="+mn-ea"/>
                          <a:ea typeface="+mn-ea"/>
                        </a:rPr>
                        <a:t>低木</a:t>
                      </a:r>
                      <a:r>
                        <a:rPr kumimoji="1" lang="en-US" altLang="ja-JP" sz="1000" b="0" dirty="0">
                          <a:latin typeface="+mn-ea"/>
                          <a:ea typeface="+mn-ea"/>
                        </a:rPr>
                        <a:t>9</a:t>
                      </a:r>
                      <a:r>
                        <a:rPr kumimoji="1" lang="ja-JP" altLang="en-US" sz="1000" b="0" dirty="0">
                          <a:latin typeface="+mn-ea"/>
                          <a:ea typeface="+mn-ea"/>
                        </a:rPr>
                        <a:t>種・つる植物</a:t>
                      </a:r>
                      <a:r>
                        <a:rPr kumimoji="1" lang="en-US" altLang="ja-JP" sz="1000" b="0" dirty="0">
                          <a:latin typeface="+mn-ea"/>
                          <a:ea typeface="+mn-ea"/>
                        </a:rPr>
                        <a:t>2</a:t>
                      </a:r>
                      <a:r>
                        <a:rPr kumimoji="1" lang="ja-JP" altLang="en-US" sz="1000" b="0" dirty="0">
                          <a:latin typeface="+mn-ea"/>
                          <a:ea typeface="+mn-ea"/>
                        </a:rPr>
                        <a:t>種</a:t>
                      </a:r>
                    </a:p>
                  </a:txBody>
                  <a:tcPr/>
                </a:tc>
                <a:tc>
                  <a:txBody>
                    <a:bodyPr/>
                    <a:lstStyle/>
                    <a:p>
                      <a:r>
                        <a:rPr kumimoji="1" lang="ja-JP" altLang="en-US" sz="1000" b="0" u="sng" dirty="0">
                          <a:latin typeface="+mn-ea"/>
                          <a:ea typeface="+mn-ea"/>
                        </a:rPr>
                        <a:t>高木</a:t>
                      </a:r>
                      <a:r>
                        <a:rPr kumimoji="1" lang="en-US" altLang="ja-JP" sz="1000" b="0" u="sng" dirty="0">
                          <a:latin typeface="+mn-ea"/>
                          <a:ea typeface="+mn-ea"/>
                        </a:rPr>
                        <a:t>9</a:t>
                      </a:r>
                      <a:r>
                        <a:rPr kumimoji="1" lang="ja-JP" altLang="en-US" sz="1000" b="0" u="sng" dirty="0">
                          <a:latin typeface="+mn-ea"/>
                          <a:ea typeface="+mn-ea"/>
                        </a:rPr>
                        <a:t>種</a:t>
                      </a:r>
                      <a:r>
                        <a:rPr kumimoji="1" lang="en-US" altLang="ja-JP" sz="1000" b="0" u="sng" dirty="0">
                          <a:latin typeface="+mn-ea"/>
                          <a:ea typeface="+mn-ea"/>
                        </a:rPr>
                        <a:t>※</a:t>
                      </a:r>
                    </a:p>
                  </a:txBody>
                  <a:tcPr/>
                </a:tc>
                <a:tc>
                  <a:txBody>
                    <a:bodyPr/>
                    <a:lstStyle/>
                    <a:p>
                      <a:r>
                        <a:rPr kumimoji="1" lang="ja-JP" altLang="en-US" sz="1000" b="0" u="sng" dirty="0">
                          <a:latin typeface="+mn-ea"/>
                          <a:ea typeface="+mn-ea"/>
                        </a:rPr>
                        <a:t>高木</a:t>
                      </a:r>
                      <a:r>
                        <a:rPr kumimoji="1" lang="en-US" altLang="ja-JP" sz="1000" b="0" u="sng" dirty="0">
                          <a:latin typeface="+mn-ea"/>
                          <a:ea typeface="+mn-ea"/>
                        </a:rPr>
                        <a:t>11</a:t>
                      </a:r>
                      <a:r>
                        <a:rPr kumimoji="1" lang="ja-JP" altLang="en-US" sz="1000" b="0" u="sng" dirty="0">
                          <a:latin typeface="+mn-ea"/>
                          <a:ea typeface="+mn-ea"/>
                        </a:rPr>
                        <a:t>種</a:t>
                      </a:r>
                    </a:p>
                  </a:txBody>
                  <a:tcPr/>
                </a:tc>
                <a:tc>
                  <a:txBody>
                    <a:bodyPr/>
                    <a:lstStyle/>
                    <a:p>
                      <a:r>
                        <a:rPr kumimoji="1" lang="ja-JP" altLang="en-US" sz="1000" b="0" u="none" dirty="0">
                          <a:latin typeface="+mn-ea"/>
                          <a:ea typeface="+mn-ea"/>
                        </a:rPr>
                        <a:t>高木</a:t>
                      </a:r>
                      <a:r>
                        <a:rPr kumimoji="1" lang="en-US" altLang="ja-JP" sz="1000" b="0" u="none" dirty="0">
                          <a:latin typeface="+mn-ea"/>
                          <a:ea typeface="+mn-ea"/>
                        </a:rPr>
                        <a:t>11</a:t>
                      </a:r>
                      <a:r>
                        <a:rPr kumimoji="1" lang="ja-JP" altLang="en-US" sz="1000" b="0" u="none" dirty="0">
                          <a:latin typeface="+mn-ea"/>
                          <a:ea typeface="+mn-ea"/>
                        </a:rPr>
                        <a:t>種</a:t>
                      </a:r>
                    </a:p>
                  </a:txBody>
                  <a:tcPr/>
                </a:tc>
                <a:tc>
                  <a:txBody>
                    <a:bodyPr/>
                    <a:lstStyle/>
                    <a:p>
                      <a:r>
                        <a:rPr kumimoji="1" lang="ja-JP" altLang="en-US" sz="1000" b="0" dirty="0">
                          <a:latin typeface="+mn-ea"/>
                          <a:ea typeface="+mn-ea"/>
                        </a:rPr>
                        <a:t>・高木</a:t>
                      </a:r>
                      <a:r>
                        <a:rPr kumimoji="1" lang="en-US" altLang="ja-JP" sz="1000" b="0" dirty="0">
                          <a:latin typeface="+mn-ea"/>
                          <a:ea typeface="+mn-ea"/>
                        </a:rPr>
                        <a:t>11</a:t>
                      </a:r>
                      <a:r>
                        <a:rPr kumimoji="1" lang="ja-JP" altLang="en-US" sz="1000" b="0" dirty="0">
                          <a:latin typeface="+mn-ea"/>
                          <a:ea typeface="+mn-ea"/>
                        </a:rPr>
                        <a:t>種</a:t>
                      </a:r>
                      <a:endParaRPr kumimoji="1" lang="en-US" altLang="ja-JP" sz="1000" b="0" dirty="0">
                        <a:latin typeface="+mn-ea"/>
                        <a:ea typeface="+mn-ea"/>
                      </a:endParaRPr>
                    </a:p>
                    <a:p>
                      <a:r>
                        <a:rPr kumimoji="1" lang="ja-JP" altLang="en-US" sz="1000" b="0" u="sng" dirty="0">
                          <a:latin typeface="+mn-ea"/>
                          <a:ea typeface="+mn-ea"/>
                        </a:rPr>
                        <a:t>・低木</a:t>
                      </a:r>
                      <a:r>
                        <a:rPr kumimoji="1" lang="en-US" altLang="ja-JP" sz="1000" b="0" u="sng" dirty="0">
                          <a:latin typeface="+mn-ea"/>
                          <a:ea typeface="+mn-ea"/>
                        </a:rPr>
                        <a:t>9</a:t>
                      </a:r>
                      <a:r>
                        <a:rPr kumimoji="1" lang="ja-JP" altLang="en-US" sz="1000" b="0" u="sng" dirty="0">
                          <a:latin typeface="+mn-ea"/>
                          <a:ea typeface="+mn-ea"/>
                        </a:rPr>
                        <a:t>種・つる植物</a:t>
                      </a:r>
                      <a:r>
                        <a:rPr kumimoji="1" lang="en-US" altLang="ja-JP" sz="1000" b="0" u="sng" dirty="0">
                          <a:latin typeface="+mn-ea"/>
                          <a:ea typeface="+mn-ea"/>
                        </a:rPr>
                        <a:t>5</a:t>
                      </a:r>
                      <a:r>
                        <a:rPr kumimoji="1" lang="ja-JP" altLang="en-US" sz="1000" b="0" u="sng" dirty="0">
                          <a:latin typeface="+mn-ea"/>
                          <a:ea typeface="+mn-ea"/>
                        </a:rPr>
                        <a:t>種</a:t>
                      </a:r>
                    </a:p>
                  </a:txBody>
                  <a:tcPr/>
                </a:tc>
                <a:extLst>
                  <a:ext uri="{0D108BD9-81ED-4DB2-BD59-A6C34878D82A}">
                    <a16:rowId xmlns:a16="http://schemas.microsoft.com/office/drawing/2014/main" val="1936669137"/>
                  </a:ext>
                </a:extLst>
              </a:tr>
              <a:tr h="352429">
                <a:tc>
                  <a:txBody>
                    <a:bodyPr/>
                    <a:lstStyle/>
                    <a:p>
                      <a:r>
                        <a:rPr kumimoji="1" lang="ja-JP" altLang="en-US" sz="1000" b="0" dirty="0">
                          <a:latin typeface="+mn-ea"/>
                          <a:ea typeface="+mn-ea"/>
                        </a:rPr>
                        <a:t>配付条件</a:t>
                      </a:r>
                    </a:p>
                  </a:txBody>
                  <a:tcPr/>
                </a:tc>
                <a:tc>
                  <a:txBody>
                    <a:bodyPr/>
                    <a:lstStyle/>
                    <a:p>
                      <a:r>
                        <a:rPr kumimoji="1" lang="ja-JP" altLang="en-US" sz="1000" b="0" u="none" dirty="0">
                          <a:solidFill>
                            <a:schemeClr val="tx1"/>
                          </a:solidFill>
                          <a:latin typeface="+mn-ea"/>
                          <a:ea typeface="+mn-ea"/>
                        </a:rPr>
                        <a:t>なし</a:t>
                      </a:r>
                    </a:p>
                  </a:txBody>
                  <a:tcPr/>
                </a:tc>
                <a:tc>
                  <a:txBody>
                    <a:bodyPr/>
                    <a:lstStyle/>
                    <a:p>
                      <a:r>
                        <a:rPr kumimoji="1" lang="ja-JP" altLang="en-US" sz="1000" b="0" u="sng" dirty="0">
                          <a:latin typeface="+mn-ea"/>
                          <a:ea typeface="+mn-ea"/>
                        </a:rPr>
                        <a:t>高木２本以上</a:t>
                      </a:r>
                    </a:p>
                  </a:txBody>
                  <a:tcPr/>
                </a:tc>
                <a:tc>
                  <a:txBody>
                    <a:bodyPr/>
                    <a:lstStyle/>
                    <a:p>
                      <a:r>
                        <a:rPr kumimoji="1" lang="ja-JP" altLang="en-US" sz="1000" b="0" u="sng" dirty="0">
                          <a:latin typeface="+mn-ea"/>
                          <a:ea typeface="+mn-ea"/>
                        </a:rPr>
                        <a:t>高木</a:t>
                      </a:r>
                      <a:r>
                        <a:rPr kumimoji="1" lang="en-US" altLang="ja-JP" sz="1000" b="0" u="sng" dirty="0">
                          <a:latin typeface="+mn-ea"/>
                          <a:ea typeface="+mn-ea"/>
                        </a:rPr>
                        <a:t>10</a:t>
                      </a:r>
                      <a:r>
                        <a:rPr kumimoji="1" lang="ja-JP" altLang="en-US" sz="1000" b="0" u="sng" dirty="0">
                          <a:latin typeface="+mn-ea"/>
                          <a:ea typeface="+mn-ea"/>
                        </a:rPr>
                        <a:t>本以上</a:t>
                      </a:r>
                    </a:p>
                  </a:txBody>
                  <a:tcPr/>
                </a:tc>
                <a:tc>
                  <a:txBody>
                    <a:bodyPr/>
                    <a:lstStyle/>
                    <a:p>
                      <a:r>
                        <a:rPr kumimoji="1" lang="ja-JP" altLang="en-US" sz="1000" b="0" u="none" dirty="0">
                          <a:latin typeface="+mn-ea"/>
                          <a:ea typeface="+mn-ea"/>
                        </a:rPr>
                        <a:t>高木</a:t>
                      </a:r>
                      <a:r>
                        <a:rPr kumimoji="1" lang="en-US" altLang="ja-JP" sz="1000" b="0" u="none" dirty="0">
                          <a:latin typeface="+mn-ea"/>
                          <a:ea typeface="+mn-ea"/>
                        </a:rPr>
                        <a:t>10</a:t>
                      </a:r>
                      <a:r>
                        <a:rPr kumimoji="1" lang="ja-JP" altLang="en-US" sz="1000" b="0" u="none" dirty="0">
                          <a:latin typeface="+mn-ea"/>
                          <a:ea typeface="+mn-ea"/>
                        </a:rPr>
                        <a:t>本以上</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00" b="0" dirty="0">
                          <a:latin typeface="+mn-ea"/>
                          <a:ea typeface="+mn-ea"/>
                        </a:rPr>
                        <a:t>・</a:t>
                      </a:r>
                      <a:r>
                        <a:rPr kumimoji="1" lang="ja-JP" altLang="en-US" sz="1000" b="0" u="sng" dirty="0">
                          <a:latin typeface="+mn-ea"/>
                          <a:ea typeface="+mn-ea"/>
                        </a:rPr>
                        <a:t>高木２本以上</a:t>
                      </a:r>
                      <a:endParaRPr kumimoji="1" lang="en-US" altLang="ja-JP" sz="1000" b="0" u="sng" dirty="0">
                        <a:latin typeface="+mn-ea"/>
                        <a:ea typeface="+mn-ea"/>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00" b="0" dirty="0">
                          <a:latin typeface="+mn-ea"/>
                          <a:ea typeface="+mn-ea"/>
                        </a:rPr>
                        <a:t>・</a:t>
                      </a:r>
                      <a:r>
                        <a:rPr kumimoji="1" lang="ja-JP" altLang="en-US" sz="1000" b="0" u="sng" dirty="0">
                          <a:latin typeface="+mn-ea"/>
                          <a:ea typeface="+mn-ea"/>
                        </a:rPr>
                        <a:t>高木１本につき、低木類は５本まで</a:t>
                      </a:r>
                    </a:p>
                  </a:txBody>
                  <a:tcPr/>
                </a:tc>
                <a:extLst>
                  <a:ext uri="{0D108BD9-81ED-4DB2-BD59-A6C34878D82A}">
                    <a16:rowId xmlns:a16="http://schemas.microsoft.com/office/drawing/2014/main" val="3915962153"/>
                  </a:ext>
                </a:extLst>
              </a:tr>
              <a:tr h="257476">
                <a:tc>
                  <a:txBody>
                    <a:bodyPr/>
                    <a:lstStyle/>
                    <a:p>
                      <a:r>
                        <a:rPr kumimoji="1" lang="ja-JP" altLang="en-US" sz="1000" b="0" dirty="0">
                          <a:latin typeface="+mn-ea"/>
                          <a:ea typeface="+mn-ea"/>
                        </a:rPr>
                        <a:t>植栽条件</a:t>
                      </a:r>
                    </a:p>
                  </a:txBody>
                  <a:tcPr/>
                </a:tc>
                <a:tc>
                  <a:txBody>
                    <a:bodyPr/>
                    <a:lstStyle/>
                    <a:p>
                      <a:r>
                        <a:rPr kumimoji="1" lang="ja-JP" altLang="en-US" sz="1000" b="0" u="none" dirty="0">
                          <a:solidFill>
                            <a:schemeClr val="tx1"/>
                          </a:solidFill>
                          <a:latin typeface="+mn-ea"/>
                          <a:ea typeface="+mn-ea"/>
                        </a:rPr>
                        <a:t>なし</a:t>
                      </a:r>
                    </a:p>
                  </a:txBody>
                  <a:tcPr/>
                </a:tc>
                <a:tc>
                  <a:txBody>
                    <a:bodyPr/>
                    <a:lstStyle/>
                    <a:p>
                      <a:r>
                        <a:rPr kumimoji="1" lang="ja-JP" altLang="en-US" sz="1000" b="0" u="none" dirty="0">
                          <a:latin typeface="+mn-ea"/>
                          <a:ea typeface="+mn-ea"/>
                        </a:rPr>
                        <a:t>なし</a:t>
                      </a:r>
                    </a:p>
                  </a:txBody>
                  <a:tcPr/>
                </a:tc>
                <a:tc>
                  <a:txBody>
                    <a:bodyPr/>
                    <a:lstStyle/>
                    <a:p>
                      <a:r>
                        <a:rPr kumimoji="1" lang="ja-JP" altLang="en-US" sz="1000" b="0" u="none" dirty="0">
                          <a:latin typeface="+mn-ea"/>
                          <a:ea typeface="+mn-ea"/>
                        </a:rPr>
                        <a:t>なし</a:t>
                      </a:r>
                    </a:p>
                  </a:txBody>
                  <a:tcPr/>
                </a:tc>
                <a:tc>
                  <a:txBody>
                    <a:bodyPr/>
                    <a:lstStyle/>
                    <a:p>
                      <a:r>
                        <a:rPr kumimoji="1" lang="ja-JP" altLang="en-US" sz="1000" b="0" u="sng" dirty="0">
                          <a:latin typeface="+mn-ea"/>
                          <a:ea typeface="+mn-ea"/>
                        </a:rPr>
                        <a:t>地植え</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00" b="0" u="none" dirty="0">
                          <a:latin typeface="+mn-ea"/>
                          <a:ea typeface="+mn-ea"/>
                        </a:rPr>
                        <a:t>・地植え　もしくは　</a:t>
                      </a:r>
                      <a:r>
                        <a:rPr kumimoji="1" lang="en-US" altLang="ja-JP" sz="1000" b="0" u="sng" dirty="0">
                          <a:latin typeface="+mn-ea"/>
                          <a:ea typeface="+mn-ea"/>
                        </a:rPr>
                        <a:t>100L</a:t>
                      </a:r>
                      <a:r>
                        <a:rPr kumimoji="1" lang="ja-JP" altLang="en-US" sz="1000" b="0" u="sng" dirty="0">
                          <a:latin typeface="+mn-ea"/>
                          <a:ea typeface="+mn-ea"/>
                        </a:rPr>
                        <a:t>以上のプランター</a:t>
                      </a:r>
                    </a:p>
                  </a:txBody>
                  <a:tcPr/>
                </a:tc>
                <a:extLst>
                  <a:ext uri="{0D108BD9-81ED-4DB2-BD59-A6C34878D82A}">
                    <a16:rowId xmlns:a16="http://schemas.microsoft.com/office/drawing/2014/main" val="424224581"/>
                  </a:ext>
                </a:extLst>
              </a:tr>
            </a:tbl>
          </a:graphicData>
        </a:graphic>
      </p:graphicFrame>
      <p:sp>
        <p:nvSpPr>
          <p:cNvPr id="28" name="四角形: 角を丸くする 27">
            <a:extLst>
              <a:ext uri="{FF2B5EF4-FFF2-40B4-BE49-F238E27FC236}">
                <a16:creationId xmlns:a16="http://schemas.microsoft.com/office/drawing/2014/main" id="{48946772-B677-41D9-9B56-F03F096C3601}"/>
              </a:ext>
            </a:extLst>
          </p:cNvPr>
          <p:cNvSpPr/>
          <p:nvPr/>
        </p:nvSpPr>
        <p:spPr>
          <a:xfrm>
            <a:off x="622301" y="881165"/>
            <a:ext cx="8674100" cy="5364539"/>
          </a:xfrm>
          <a:prstGeom prst="roundRect">
            <a:avLst>
              <a:gd name="adj" fmla="val 3342"/>
            </a:avLst>
          </a:prstGeom>
          <a:noFill/>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b="1" dirty="0"/>
          </a:p>
        </p:txBody>
      </p:sp>
      <p:sp>
        <p:nvSpPr>
          <p:cNvPr id="5" name="正方形/長方形 4">
            <a:extLst>
              <a:ext uri="{FF2B5EF4-FFF2-40B4-BE49-F238E27FC236}">
                <a16:creationId xmlns:a16="http://schemas.microsoft.com/office/drawing/2014/main" id="{7246395E-6147-4243-A1F2-6F626FF6BDEC}"/>
              </a:ext>
            </a:extLst>
          </p:cNvPr>
          <p:cNvSpPr/>
          <p:nvPr/>
        </p:nvSpPr>
        <p:spPr>
          <a:xfrm>
            <a:off x="728317" y="2608547"/>
            <a:ext cx="4361866" cy="272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altLang="ja-JP" sz="1200" b="1" dirty="0">
                <a:solidFill>
                  <a:schemeClr val="tx1"/>
                </a:solidFill>
              </a:rPr>
              <a:t>《</a:t>
            </a:r>
            <a:r>
              <a:rPr lang="ja-JP" altLang="en-US" sz="1200" b="1" dirty="0">
                <a:solidFill>
                  <a:schemeClr val="tx1"/>
                </a:solidFill>
              </a:rPr>
              <a:t>申請箇所数・配付本数の推移（</a:t>
            </a:r>
            <a:r>
              <a:rPr lang="en-US" altLang="ja-JP" sz="1200" b="1" dirty="0">
                <a:solidFill>
                  <a:schemeClr val="tx1"/>
                </a:solidFill>
              </a:rPr>
              <a:t>S48</a:t>
            </a:r>
            <a:r>
              <a:rPr lang="ja-JP" altLang="en-US" sz="1200" b="1" dirty="0">
                <a:solidFill>
                  <a:schemeClr val="tx1"/>
                </a:solidFill>
              </a:rPr>
              <a:t>～</a:t>
            </a:r>
            <a:r>
              <a:rPr lang="en-US" altLang="ja-JP" sz="1200" b="1" dirty="0">
                <a:solidFill>
                  <a:schemeClr val="tx1"/>
                </a:solidFill>
              </a:rPr>
              <a:t>R4</a:t>
            </a:r>
            <a:r>
              <a:rPr lang="ja-JP" altLang="en-US" sz="1200" b="1" dirty="0">
                <a:solidFill>
                  <a:schemeClr val="tx1"/>
                </a:solidFill>
              </a:rPr>
              <a:t>）</a:t>
            </a:r>
            <a:r>
              <a:rPr lang="en-US" altLang="ja-JP" sz="1200" b="1" dirty="0">
                <a:solidFill>
                  <a:schemeClr val="tx1"/>
                </a:solidFill>
              </a:rPr>
              <a:t>》</a:t>
            </a:r>
            <a:endParaRPr kumimoji="1" lang="ja-JP" altLang="en-US" sz="1200" b="1" dirty="0">
              <a:solidFill>
                <a:schemeClr val="tx1"/>
              </a:solidFill>
            </a:endParaRPr>
          </a:p>
        </p:txBody>
      </p:sp>
      <p:sp>
        <p:nvSpPr>
          <p:cNvPr id="32" name="テキスト ボックス 31">
            <a:extLst>
              <a:ext uri="{FF2B5EF4-FFF2-40B4-BE49-F238E27FC236}">
                <a16:creationId xmlns:a16="http://schemas.microsoft.com/office/drawing/2014/main" id="{BE54B4BD-320E-482E-9993-1F257C148FFF}"/>
              </a:ext>
            </a:extLst>
          </p:cNvPr>
          <p:cNvSpPr txBox="1"/>
          <p:nvPr/>
        </p:nvSpPr>
        <p:spPr>
          <a:xfrm>
            <a:off x="7132467" y="2476060"/>
            <a:ext cx="2015021" cy="138499"/>
          </a:xfrm>
          <a:prstGeom prst="rect">
            <a:avLst/>
          </a:prstGeom>
          <a:noFill/>
        </p:spPr>
        <p:txBody>
          <a:bodyPr wrap="square" lIns="0" tIns="0" rIns="0" bIns="0" rtlCol="0">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内</a:t>
            </a:r>
            <a:r>
              <a:rPr lang="en-US" altLang="ja-JP" sz="900" dirty="0">
                <a:latin typeface="Meiryo UI" panose="020B0604030504040204" pitchFamily="50" charset="-128"/>
                <a:ea typeface="Meiryo UI" panose="020B0604030504040204" pitchFamily="50" charset="-128"/>
              </a:rPr>
              <a:t>5</a:t>
            </a:r>
            <a:r>
              <a:rPr lang="ja-JP" altLang="en-US" sz="900" dirty="0">
                <a:latin typeface="Meiryo UI" panose="020B0604030504040204" pitchFamily="50" charset="-128"/>
                <a:ea typeface="Meiryo UI" panose="020B0604030504040204" pitchFamily="50" charset="-128"/>
              </a:rPr>
              <a:t>種：植栽済プランターの選択が可能</a:t>
            </a:r>
            <a:endParaRPr kumimoji="1" lang="ja-JP" altLang="en-US" sz="900" dirty="0">
              <a:latin typeface="Meiryo UI" panose="020B0604030504040204" pitchFamily="50" charset="-128"/>
              <a:ea typeface="Meiryo UI" panose="020B0604030504040204" pitchFamily="50" charset="-128"/>
            </a:endParaRPr>
          </a:p>
        </p:txBody>
      </p:sp>
      <p:sp>
        <p:nvSpPr>
          <p:cNvPr id="33" name="タイトル 1">
            <a:extLst>
              <a:ext uri="{FF2B5EF4-FFF2-40B4-BE49-F238E27FC236}">
                <a16:creationId xmlns:a16="http://schemas.microsoft.com/office/drawing/2014/main" id="{A8712AE0-45E8-4C93-879F-C2C0D15B3E95}"/>
              </a:ext>
            </a:extLst>
          </p:cNvPr>
          <p:cNvSpPr txBox="1">
            <a:spLocks/>
          </p:cNvSpPr>
          <p:nvPr/>
        </p:nvSpPr>
        <p:spPr>
          <a:xfrm>
            <a:off x="251789" y="95847"/>
            <a:ext cx="5809975"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b="1" dirty="0">
                <a:latin typeface="+mn-ea"/>
                <a:ea typeface="+mn-ea"/>
              </a:rPr>
              <a:t>❶緑化樹配付事業の見直し　</a:t>
            </a:r>
          </a:p>
        </p:txBody>
      </p:sp>
      <p:grpSp>
        <p:nvGrpSpPr>
          <p:cNvPr id="2" name="グループ化 1">
            <a:extLst>
              <a:ext uri="{FF2B5EF4-FFF2-40B4-BE49-F238E27FC236}">
                <a16:creationId xmlns:a16="http://schemas.microsoft.com/office/drawing/2014/main" id="{016372E7-5459-4404-90B7-37D4FB162F0F}"/>
              </a:ext>
            </a:extLst>
          </p:cNvPr>
          <p:cNvGrpSpPr/>
          <p:nvPr/>
        </p:nvGrpSpPr>
        <p:grpSpPr>
          <a:xfrm>
            <a:off x="1220418" y="3081127"/>
            <a:ext cx="3181244" cy="1993423"/>
            <a:chOff x="6024007" y="2296957"/>
            <a:chExt cx="3181244" cy="1993423"/>
          </a:xfrm>
        </p:grpSpPr>
        <p:pic>
          <p:nvPicPr>
            <p:cNvPr id="9" name="図 8">
              <a:extLst>
                <a:ext uri="{FF2B5EF4-FFF2-40B4-BE49-F238E27FC236}">
                  <a16:creationId xmlns:a16="http://schemas.microsoft.com/office/drawing/2014/main" id="{21F3CA9B-2DF5-46BB-B5C6-DC57B51BF418}"/>
                </a:ext>
              </a:extLst>
            </p:cNvPr>
            <p:cNvPicPr>
              <a:picLocks noChangeAspect="1"/>
            </p:cNvPicPr>
            <p:nvPr/>
          </p:nvPicPr>
          <p:blipFill>
            <a:blip r:embed="rId2"/>
            <a:stretch>
              <a:fillRect/>
            </a:stretch>
          </p:blipFill>
          <p:spPr>
            <a:xfrm>
              <a:off x="6024007" y="2296957"/>
              <a:ext cx="3181244" cy="1993423"/>
            </a:xfrm>
            <a:prstGeom prst="rect">
              <a:avLst/>
            </a:prstGeom>
          </p:spPr>
        </p:pic>
        <p:sp>
          <p:nvSpPr>
            <p:cNvPr id="10" name="テキスト ボックス 9">
              <a:extLst>
                <a:ext uri="{FF2B5EF4-FFF2-40B4-BE49-F238E27FC236}">
                  <a16:creationId xmlns:a16="http://schemas.microsoft.com/office/drawing/2014/main" id="{571FE3A4-7479-4FD9-AB28-4F10C38D318A}"/>
                </a:ext>
              </a:extLst>
            </p:cNvPr>
            <p:cNvSpPr txBox="1"/>
            <p:nvPr/>
          </p:nvSpPr>
          <p:spPr>
            <a:xfrm>
              <a:off x="6077168" y="2508552"/>
              <a:ext cx="280730" cy="92333"/>
            </a:xfrm>
            <a:prstGeom prst="rect">
              <a:avLst/>
            </a:prstGeom>
            <a:solidFill>
              <a:schemeClr val="bg1"/>
            </a:solidFill>
          </p:spPr>
          <p:txBody>
            <a:bodyPr wrap="square" lIns="0" tIns="0" rIns="0" bIns="0" rtlCol="0">
              <a:spAutoFit/>
            </a:bodyPr>
            <a:lstStyle/>
            <a:p>
              <a:r>
                <a:rPr kumimoji="1" lang="ja-JP" altLang="en-US" sz="600" b="1" dirty="0">
                  <a:solidFill>
                    <a:schemeClr val="accent1"/>
                  </a:solidFill>
                </a:rPr>
                <a:t>箇所数</a:t>
              </a:r>
            </a:p>
          </p:txBody>
        </p:sp>
        <p:sp>
          <p:nvSpPr>
            <p:cNvPr id="27" name="テキスト ボックス 26">
              <a:extLst>
                <a:ext uri="{FF2B5EF4-FFF2-40B4-BE49-F238E27FC236}">
                  <a16:creationId xmlns:a16="http://schemas.microsoft.com/office/drawing/2014/main" id="{A24F9924-4873-4306-8122-2FEFE3E75D2F}"/>
                </a:ext>
              </a:extLst>
            </p:cNvPr>
            <p:cNvSpPr txBox="1"/>
            <p:nvPr/>
          </p:nvSpPr>
          <p:spPr>
            <a:xfrm>
              <a:off x="8911010" y="2518247"/>
              <a:ext cx="213940" cy="92333"/>
            </a:xfrm>
            <a:prstGeom prst="rect">
              <a:avLst/>
            </a:prstGeom>
            <a:solidFill>
              <a:schemeClr val="bg1"/>
            </a:solidFill>
          </p:spPr>
          <p:txBody>
            <a:bodyPr wrap="square" lIns="0" tIns="0" rIns="0" bIns="0" rtlCol="0">
              <a:spAutoFit/>
            </a:bodyPr>
            <a:lstStyle/>
            <a:p>
              <a:r>
                <a:rPr lang="ja-JP" altLang="en-US" sz="600" b="1" dirty="0">
                  <a:solidFill>
                    <a:schemeClr val="accent2"/>
                  </a:solidFill>
                </a:rPr>
                <a:t>本数</a:t>
              </a:r>
              <a:endParaRPr kumimoji="1" lang="ja-JP" altLang="en-US" sz="600" b="1" dirty="0">
                <a:solidFill>
                  <a:schemeClr val="accent2"/>
                </a:solidFill>
              </a:endParaRPr>
            </a:p>
          </p:txBody>
        </p:sp>
        <p:sp>
          <p:nvSpPr>
            <p:cNvPr id="39" name="テキスト ボックス 38">
              <a:extLst>
                <a:ext uri="{FF2B5EF4-FFF2-40B4-BE49-F238E27FC236}">
                  <a16:creationId xmlns:a16="http://schemas.microsoft.com/office/drawing/2014/main" id="{FA17C001-8413-4616-BFAC-8F65785CBE93}"/>
                </a:ext>
              </a:extLst>
            </p:cNvPr>
            <p:cNvSpPr txBox="1"/>
            <p:nvPr/>
          </p:nvSpPr>
          <p:spPr>
            <a:xfrm>
              <a:off x="7826670" y="2410838"/>
              <a:ext cx="901122" cy="123111"/>
            </a:xfrm>
            <a:prstGeom prst="rect">
              <a:avLst/>
            </a:prstGeom>
            <a:solidFill>
              <a:schemeClr val="bg1"/>
            </a:solidFill>
          </p:spPr>
          <p:txBody>
            <a:bodyPr wrap="square" lIns="0" tIns="0" rIns="0" bIns="0" rtlCol="0">
              <a:spAutoFit/>
            </a:bodyPr>
            <a:lstStyle/>
            <a:p>
              <a:r>
                <a:rPr lang="en-US" altLang="ja-JP" sz="800" dirty="0"/>
                <a:t>【</a:t>
              </a:r>
              <a:r>
                <a:rPr kumimoji="1" lang="ja-JP" altLang="en-US" sz="800" dirty="0"/>
                <a:t>全体の推移</a:t>
              </a:r>
              <a:r>
                <a:rPr kumimoji="1" lang="en-US" altLang="ja-JP" sz="800" dirty="0"/>
                <a:t>】</a:t>
              </a:r>
              <a:endParaRPr kumimoji="1" lang="ja-JP" altLang="en-US" sz="800" dirty="0"/>
            </a:p>
          </p:txBody>
        </p:sp>
      </p:grpSp>
      <p:grpSp>
        <p:nvGrpSpPr>
          <p:cNvPr id="49" name="グループ化 48">
            <a:extLst>
              <a:ext uri="{FF2B5EF4-FFF2-40B4-BE49-F238E27FC236}">
                <a16:creationId xmlns:a16="http://schemas.microsoft.com/office/drawing/2014/main" id="{C5AB9AA8-0530-443F-921A-067CB0BA2C12}"/>
              </a:ext>
            </a:extLst>
          </p:cNvPr>
          <p:cNvGrpSpPr/>
          <p:nvPr/>
        </p:nvGrpSpPr>
        <p:grpSpPr>
          <a:xfrm>
            <a:off x="5503711" y="3094361"/>
            <a:ext cx="3127059" cy="1968127"/>
            <a:chOff x="5273065" y="2961841"/>
            <a:chExt cx="3127059" cy="1968127"/>
          </a:xfrm>
        </p:grpSpPr>
        <p:pic>
          <p:nvPicPr>
            <p:cNvPr id="8" name="図 7">
              <a:extLst>
                <a:ext uri="{FF2B5EF4-FFF2-40B4-BE49-F238E27FC236}">
                  <a16:creationId xmlns:a16="http://schemas.microsoft.com/office/drawing/2014/main" id="{C7816493-8F15-4EF3-9D82-82F267102990}"/>
                </a:ext>
              </a:extLst>
            </p:cNvPr>
            <p:cNvPicPr>
              <a:picLocks noChangeAspect="1"/>
            </p:cNvPicPr>
            <p:nvPr/>
          </p:nvPicPr>
          <p:blipFill>
            <a:blip r:embed="rId3"/>
            <a:stretch>
              <a:fillRect/>
            </a:stretch>
          </p:blipFill>
          <p:spPr>
            <a:xfrm>
              <a:off x="5273065" y="2961841"/>
              <a:ext cx="3127059" cy="1968127"/>
            </a:xfrm>
            <a:prstGeom prst="rect">
              <a:avLst/>
            </a:prstGeom>
          </p:spPr>
        </p:pic>
        <p:grpSp>
          <p:nvGrpSpPr>
            <p:cNvPr id="4" name="グループ化 3">
              <a:extLst>
                <a:ext uri="{FF2B5EF4-FFF2-40B4-BE49-F238E27FC236}">
                  <a16:creationId xmlns:a16="http://schemas.microsoft.com/office/drawing/2014/main" id="{94F8F256-5C67-456C-B743-965DE631E1E4}"/>
                </a:ext>
              </a:extLst>
            </p:cNvPr>
            <p:cNvGrpSpPr/>
            <p:nvPr/>
          </p:nvGrpSpPr>
          <p:grpSpPr>
            <a:xfrm>
              <a:off x="5364064" y="3043182"/>
              <a:ext cx="2945059" cy="1537621"/>
              <a:chOff x="6164732" y="4388357"/>
              <a:chExt cx="2887223" cy="1535373"/>
            </a:xfrm>
          </p:grpSpPr>
          <p:sp>
            <p:nvSpPr>
              <p:cNvPr id="29" name="テキスト ボックス 28">
                <a:extLst>
                  <a:ext uri="{FF2B5EF4-FFF2-40B4-BE49-F238E27FC236}">
                    <a16:creationId xmlns:a16="http://schemas.microsoft.com/office/drawing/2014/main" id="{F959098D-1C19-4D08-825C-FD25BEE9A3F1}"/>
                  </a:ext>
                </a:extLst>
              </p:cNvPr>
              <p:cNvSpPr txBox="1"/>
              <p:nvPr/>
            </p:nvSpPr>
            <p:spPr>
              <a:xfrm>
                <a:off x="6164732" y="4508702"/>
                <a:ext cx="280730" cy="92333"/>
              </a:xfrm>
              <a:prstGeom prst="rect">
                <a:avLst/>
              </a:prstGeom>
              <a:solidFill>
                <a:schemeClr val="bg1"/>
              </a:solidFill>
            </p:spPr>
            <p:txBody>
              <a:bodyPr wrap="square" lIns="0" tIns="0" rIns="0" bIns="0" rtlCol="0">
                <a:spAutoFit/>
              </a:bodyPr>
              <a:lstStyle/>
              <a:p>
                <a:r>
                  <a:rPr kumimoji="1" lang="ja-JP" altLang="en-US" sz="600" b="1" dirty="0">
                    <a:solidFill>
                      <a:schemeClr val="accent1"/>
                    </a:solidFill>
                  </a:rPr>
                  <a:t>箇所数</a:t>
                </a:r>
              </a:p>
            </p:txBody>
          </p:sp>
          <p:sp>
            <p:nvSpPr>
              <p:cNvPr id="34" name="テキスト ボックス 33">
                <a:extLst>
                  <a:ext uri="{FF2B5EF4-FFF2-40B4-BE49-F238E27FC236}">
                    <a16:creationId xmlns:a16="http://schemas.microsoft.com/office/drawing/2014/main" id="{2D04E47A-0FBE-426B-A36C-9F5315B7527E}"/>
                  </a:ext>
                </a:extLst>
              </p:cNvPr>
              <p:cNvSpPr txBox="1"/>
              <p:nvPr/>
            </p:nvSpPr>
            <p:spPr>
              <a:xfrm>
                <a:off x="8838015" y="4510335"/>
                <a:ext cx="213940" cy="92333"/>
              </a:xfrm>
              <a:prstGeom prst="rect">
                <a:avLst/>
              </a:prstGeom>
              <a:solidFill>
                <a:schemeClr val="bg1"/>
              </a:solidFill>
            </p:spPr>
            <p:txBody>
              <a:bodyPr wrap="square" lIns="0" tIns="0" rIns="0" bIns="0" rtlCol="0">
                <a:spAutoFit/>
              </a:bodyPr>
              <a:lstStyle/>
              <a:p>
                <a:r>
                  <a:rPr lang="ja-JP" altLang="en-US" sz="600" b="1" dirty="0">
                    <a:solidFill>
                      <a:schemeClr val="accent2"/>
                    </a:solidFill>
                  </a:rPr>
                  <a:t>本数</a:t>
                </a:r>
                <a:endParaRPr kumimoji="1" lang="ja-JP" altLang="en-US" sz="600" b="1" dirty="0">
                  <a:solidFill>
                    <a:schemeClr val="accent2"/>
                  </a:solidFill>
                </a:endParaRPr>
              </a:p>
            </p:txBody>
          </p:sp>
          <p:sp>
            <p:nvSpPr>
              <p:cNvPr id="14" name="四角形: 角を丸くする 13">
                <a:extLst>
                  <a:ext uri="{FF2B5EF4-FFF2-40B4-BE49-F238E27FC236}">
                    <a16:creationId xmlns:a16="http://schemas.microsoft.com/office/drawing/2014/main" id="{9CE342A4-42D5-4FC1-8B96-32DD5399D191}"/>
                  </a:ext>
                </a:extLst>
              </p:cNvPr>
              <p:cNvSpPr/>
              <p:nvPr/>
            </p:nvSpPr>
            <p:spPr>
              <a:xfrm>
                <a:off x="6443919" y="4583642"/>
                <a:ext cx="280730" cy="958941"/>
              </a:xfrm>
              <a:prstGeom prst="roundRect">
                <a:avLst/>
              </a:prstGeom>
              <a:noFill/>
              <a:ln w="19050">
                <a:solidFill>
                  <a:srgbClr val="FF000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3A52D7E3-0687-46E7-88C0-AAF8F6CBADA5}"/>
                  </a:ext>
                </a:extLst>
              </p:cNvPr>
              <p:cNvSpPr/>
              <p:nvPr/>
            </p:nvSpPr>
            <p:spPr>
              <a:xfrm>
                <a:off x="6957350" y="4816825"/>
                <a:ext cx="280730" cy="958941"/>
              </a:xfrm>
              <a:prstGeom prst="roundRect">
                <a:avLst/>
              </a:prstGeom>
              <a:noFill/>
              <a:ln w="19050">
                <a:solidFill>
                  <a:srgbClr val="FF000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6" name="四角形: 角を丸くする 35">
                <a:extLst>
                  <a:ext uri="{FF2B5EF4-FFF2-40B4-BE49-F238E27FC236}">
                    <a16:creationId xmlns:a16="http://schemas.microsoft.com/office/drawing/2014/main" id="{606E16EA-FE25-4221-B7AA-EFCDCEB8D638}"/>
                  </a:ext>
                </a:extLst>
              </p:cNvPr>
              <p:cNvSpPr/>
              <p:nvPr/>
            </p:nvSpPr>
            <p:spPr>
              <a:xfrm>
                <a:off x="8079504" y="5109700"/>
                <a:ext cx="671454" cy="814029"/>
              </a:xfrm>
              <a:prstGeom prst="roundRect">
                <a:avLst/>
              </a:prstGeom>
              <a:noFill/>
              <a:ln w="19050">
                <a:solidFill>
                  <a:srgbClr val="FF000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6F25B8B1-5ED7-47E7-8C31-8DF526DAC745}"/>
                  </a:ext>
                </a:extLst>
              </p:cNvPr>
              <p:cNvSpPr txBox="1"/>
              <p:nvPr/>
            </p:nvSpPr>
            <p:spPr>
              <a:xfrm>
                <a:off x="6508882" y="5339543"/>
                <a:ext cx="250208" cy="184666"/>
              </a:xfrm>
              <a:prstGeom prst="rect">
                <a:avLst/>
              </a:prstGeom>
              <a:noFill/>
            </p:spPr>
            <p:txBody>
              <a:bodyPr wrap="square" lIns="0" tIns="0" rIns="0" bIns="0" rtlCol="0">
                <a:spAutoFit/>
              </a:bodyPr>
              <a:lstStyle/>
              <a:p>
                <a:r>
                  <a:rPr lang="ja-JP" altLang="en-US" sz="1200" dirty="0"/>
                  <a:t>①</a:t>
                </a:r>
                <a:endParaRPr kumimoji="1" lang="ja-JP" altLang="en-US" sz="1200" dirty="0"/>
              </a:p>
            </p:txBody>
          </p:sp>
          <p:sp>
            <p:nvSpPr>
              <p:cNvPr id="37" name="テキスト ボックス 36">
                <a:extLst>
                  <a:ext uri="{FF2B5EF4-FFF2-40B4-BE49-F238E27FC236}">
                    <a16:creationId xmlns:a16="http://schemas.microsoft.com/office/drawing/2014/main" id="{66D2EAD8-B316-4870-BC49-0508796D6BE3}"/>
                  </a:ext>
                </a:extLst>
              </p:cNvPr>
              <p:cNvSpPr txBox="1"/>
              <p:nvPr/>
            </p:nvSpPr>
            <p:spPr>
              <a:xfrm>
                <a:off x="7038508" y="5550688"/>
                <a:ext cx="250208" cy="184666"/>
              </a:xfrm>
              <a:prstGeom prst="rect">
                <a:avLst/>
              </a:prstGeom>
              <a:noFill/>
            </p:spPr>
            <p:txBody>
              <a:bodyPr wrap="square" lIns="0" tIns="0" rIns="0" bIns="0" rtlCol="0">
                <a:spAutoFit/>
              </a:bodyPr>
              <a:lstStyle/>
              <a:p>
                <a:r>
                  <a:rPr kumimoji="1" lang="ja-JP" altLang="en-US" sz="1200" dirty="0"/>
                  <a:t>②</a:t>
                </a:r>
              </a:p>
            </p:txBody>
          </p:sp>
          <p:sp>
            <p:nvSpPr>
              <p:cNvPr id="38" name="テキスト ボックス 37">
                <a:extLst>
                  <a:ext uri="{FF2B5EF4-FFF2-40B4-BE49-F238E27FC236}">
                    <a16:creationId xmlns:a16="http://schemas.microsoft.com/office/drawing/2014/main" id="{C8327736-1712-4A5C-8381-86EA6947FB3B}"/>
                  </a:ext>
                </a:extLst>
              </p:cNvPr>
              <p:cNvSpPr txBox="1"/>
              <p:nvPr/>
            </p:nvSpPr>
            <p:spPr>
              <a:xfrm>
                <a:off x="8339371" y="5739064"/>
                <a:ext cx="250208" cy="184666"/>
              </a:xfrm>
              <a:prstGeom prst="rect">
                <a:avLst/>
              </a:prstGeom>
              <a:noFill/>
            </p:spPr>
            <p:txBody>
              <a:bodyPr wrap="square" lIns="0" tIns="0" rIns="0" bIns="0" rtlCol="0">
                <a:spAutoFit/>
              </a:bodyPr>
              <a:lstStyle/>
              <a:p>
                <a:r>
                  <a:rPr kumimoji="1" lang="ja-JP" altLang="en-US" sz="1200" dirty="0"/>
                  <a:t>③</a:t>
                </a:r>
              </a:p>
            </p:txBody>
          </p:sp>
          <p:sp>
            <p:nvSpPr>
              <p:cNvPr id="40" name="テキスト ボックス 39">
                <a:extLst>
                  <a:ext uri="{FF2B5EF4-FFF2-40B4-BE49-F238E27FC236}">
                    <a16:creationId xmlns:a16="http://schemas.microsoft.com/office/drawing/2014/main" id="{33C53607-2633-4969-980B-B2C1E28145C6}"/>
                  </a:ext>
                </a:extLst>
              </p:cNvPr>
              <p:cNvSpPr txBox="1"/>
              <p:nvPr/>
            </p:nvSpPr>
            <p:spPr>
              <a:xfrm>
                <a:off x="7888811" y="4388357"/>
                <a:ext cx="901122" cy="123111"/>
              </a:xfrm>
              <a:prstGeom prst="rect">
                <a:avLst/>
              </a:prstGeom>
              <a:solidFill>
                <a:schemeClr val="bg1"/>
              </a:solidFill>
            </p:spPr>
            <p:txBody>
              <a:bodyPr wrap="square" lIns="0" tIns="0" rIns="0" bIns="0" rtlCol="0">
                <a:spAutoFit/>
              </a:bodyPr>
              <a:lstStyle/>
              <a:p>
                <a:r>
                  <a:rPr lang="en-US" altLang="ja-JP" sz="800" dirty="0"/>
                  <a:t>【</a:t>
                </a:r>
                <a:r>
                  <a:rPr lang="ja-JP" altLang="en-US" sz="800" dirty="0"/>
                  <a:t>近年</a:t>
                </a:r>
                <a:r>
                  <a:rPr kumimoji="1" lang="ja-JP" altLang="en-US" sz="800" dirty="0"/>
                  <a:t>の推移</a:t>
                </a:r>
                <a:r>
                  <a:rPr kumimoji="1" lang="en-US" altLang="ja-JP" sz="800" dirty="0"/>
                  <a:t>】</a:t>
                </a:r>
                <a:endParaRPr kumimoji="1" lang="ja-JP" altLang="en-US" sz="800" dirty="0"/>
              </a:p>
            </p:txBody>
          </p:sp>
        </p:grpSp>
      </p:grpSp>
      <p:sp>
        <p:nvSpPr>
          <p:cNvPr id="30" name="矢印: 下 29">
            <a:extLst>
              <a:ext uri="{FF2B5EF4-FFF2-40B4-BE49-F238E27FC236}">
                <a16:creationId xmlns:a16="http://schemas.microsoft.com/office/drawing/2014/main" id="{72493563-AECA-4E03-ACF3-CD7E17870F94}"/>
              </a:ext>
            </a:extLst>
          </p:cNvPr>
          <p:cNvSpPr/>
          <p:nvPr/>
        </p:nvSpPr>
        <p:spPr>
          <a:xfrm>
            <a:off x="4691907" y="6256788"/>
            <a:ext cx="581677" cy="1828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41" name="四角形: 角を丸くする 40">
            <a:extLst>
              <a:ext uri="{FF2B5EF4-FFF2-40B4-BE49-F238E27FC236}">
                <a16:creationId xmlns:a16="http://schemas.microsoft.com/office/drawing/2014/main" id="{9E943588-54C3-4D3A-8AB6-6E628B8D266D}"/>
              </a:ext>
            </a:extLst>
          </p:cNvPr>
          <p:cNvSpPr/>
          <p:nvPr/>
        </p:nvSpPr>
        <p:spPr>
          <a:xfrm>
            <a:off x="4970287" y="5022570"/>
            <a:ext cx="4349477" cy="1073838"/>
          </a:xfrm>
          <a:prstGeom prst="roundRect">
            <a:avLst>
              <a:gd name="adj" fmla="val 11006"/>
            </a:avLst>
          </a:prstGeom>
          <a:noFill/>
          <a:ln>
            <a:noFill/>
          </a:ln>
        </p:spPr>
        <p:style>
          <a:lnRef idx="2">
            <a:schemeClr val="accent6"/>
          </a:lnRef>
          <a:fillRef idx="1">
            <a:schemeClr val="lt1"/>
          </a:fillRef>
          <a:effectRef idx="0">
            <a:schemeClr val="accent6"/>
          </a:effectRef>
          <a:fontRef idx="minor">
            <a:schemeClr val="dk1"/>
          </a:fontRef>
        </p:style>
        <p:txBody>
          <a:bodyPr lIns="0" rIns="0" rtlCol="0" anchor="t" anchorCtr="0"/>
          <a:lstStyle/>
          <a:p>
            <a:r>
              <a:rPr lang="ja-JP" altLang="en-US" sz="1050" dirty="0"/>
              <a:t>　</a:t>
            </a:r>
            <a:r>
              <a:rPr lang="ja-JP" altLang="en-US" sz="1000" dirty="0"/>
              <a:t>①</a:t>
            </a:r>
            <a:r>
              <a:rPr lang="en-US" altLang="ja-JP" sz="1000" dirty="0"/>
              <a:t>【H22】:</a:t>
            </a:r>
            <a:r>
              <a:rPr lang="ja-JP" altLang="en-US" sz="1000" dirty="0"/>
              <a:t> </a:t>
            </a:r>
            <a:r>
              <a:rPr lang="ja-JP" altLang="en-US" sz="1000" u="sng" dirty="0"/>
              <a:t>申請箇所数・配付本数ともに大きく減少</a:t>
            </a:r>
            <a:r>
              <a:rPr lang="ja-JP" altLang="en-US" sz="1000" dirty="0"/>
              <a:t>。</a:t>
            </a:r>
            <a:endParaRPr lang="en-US" altLang="ja-JP" sz="1000" dirty="0"/>
          </a:p>
          <a:p>
            <a:r>
              <a:rPr lang="ja-JP" altLang="en-US" sz="1000" dirty="0"/>
              <a:t>　  　　　　　　 　　</a:t>
            </a:r>
            <a:r>
              <a:rPr lang="en-US" altLang="ja-JP" sz="1000" dirty="0"/>
              <a:t>(325</a:t>
            </a:r>
            <a:r>
              <a:rPr lang="ja-JP" altLang="en-US" sz="1000" dirty="0"/>
              <a:t>⇒</a:t>
            </a:r>
            <a:r>
              <a:rPr lang="en-US" altLang="ja-JP" sz="1000" dirty="0"/>
              <a:t>190</a:t>
            </a:r>
            <a:r>
              <a:rPr lang="ja-JP" altLang="en-US" sz="1000" dirty="0"/>
              <a:t>箇所／</a:t>
            </a:r>
            <a:r>
              <a:rPr lang="en-US" altLang="ja-JP" sz="1000" dirty="0"/>
              <a:t>10,698</a:t>
            </a:r>
            <a:r>
              <a:rPr lang="ja-JP" altLang="en-US" sz="1000" dirty="0"/>
              <a:t>⇒</a:t>
            </a:r>
            <a:r>
              <a:rPr lang="en-US" altLang="ja-JP" sz="1000" dirty="0"/>
              <a:t>2,581</a:t>
            </a:r>
            <a:r>
              <a:rPr lang="ja-JP" altLang="en-US" sz="1000" dirty="0"/>
              <a:t>本</a:t>
            </a:r>
            <a:r>
              <a:rPr lang="en-US" altLang="ja-JP" sz="1000" dirty="0"/>
              <a:t>) </a:t>
            </a:r>
          </a:p>
          <a:p>
            <a:r>
              <a:rPr lang="ja-JP" altLang="en-US" sz="1000" dirty="0"/>
              <a:t>　②</a:t>
            </a:r>
            <a:r>
              <a:rPr lang="en-US" altLang="ja-JP" sz="1000" dirty="0"/>
              <a:t>【H25】: </a:t>
            </a:r>
            <a:r>
              <a:rPr lang="ja-JP" altLang="en-US" sz="1000" u="sng" dirty="0"/>
              <a:t>配付本数は微増</a:t>
            </a:r>
            <a:r>
              <a:rPr lang="ja-JP" altLang="en-US" sz="1000" dirty="0"/>
              <a:t>したが、</a:t>
            </a:r>
            <a:r>
              <a:rPr lang="ja-JP" altLang="en-US" sz="1000" u="sng" dirty="0"/>
              <a:t>申請箇所数はさらに減少</a:t>
            </a:r>
            <a:r>
              <a:rPr lang="ja-JP" altLang="en-US" sz="1000" dirty="0"/>
              <a:t>。</a:t>
            </a:r>
            <a:endParaRPr lang="en-US" altLang="ja-JP" sz="1000" dirty="0"/>
          </a:p>
          <a:p>
            <a:r>
              <a:rPr lang="ja-JP" altLang="en-US" sz="1000" dirty="0"/>
              <a:t>　    　　　　　　 　  </a:t>
            </a:r>
            <a:r>
              <a:rPr lang="en-US" altLang="ja-JP" sz="1000" dirty="0"/>
              <a:t>(158</a:t>
            </a:r>
            <a:r>
              <a:rPr lang="ja-JP" altLang="en-US" sz="1000" dirty="0"/>
              <a:t>⇒</a:t>
            </a:r>
            <a:r>
              <a:rPr lang="en-US" altLang="ja-JP" sz="1000" dirty="0"/>
              <a:t>108</a:t>
            </a:r>
            <a:r>
              <a:rPr lang="ja-JP" altLang="en-US" sz="1000" dirty="0"/>
              <a:t>箇所／高木</a:t>
            </a:r>
            <a:r>
              <a:rPr lang="en-US" altLang="ja-JP" sz="1000" dirty="0"/>
              <a:t>2,200</a:t>
            </a:r>
            <a:r>
              <a:rPr lang="ja-JP" altLang="en-US" sz="1000" dirty="0"/>
              <a:t>⇒</a:t>
            </a:r>
            <a:r>
              <a:rPr lang="en-US" altLang="ja-JP" sz="1000" dirty="0"/>
              <a:t>2,433</a:t>
            </a:r>
            <a:r>
              <a:rPr lang="ja-JP" altLang="en-US" sz="1000" dirty="0"/>
              <a:t>本</a:t>
            </a:r>
            <a:r>
              <a:rPr lang="en-US" altLang="ja-JP" sz="1000" dirty="0"/>
              <a:t>)</a:t>
            </a:r>
          </a:p>
          <a:p>
            <a:r>
              <a:rPr lang="ja-JP" altLang="en-US" sz="1000" dirty="0"/>
              <a:t>　③</a:t>
            </a:r>
            <a:r>
              <a:rPr lang="en-US" altLang="ja-JP" sz="1000" dirty="0"/>
              <a:t>【R3】</a:t>
            </a:r>
            <a:r>
              <a:rPr lang="ja-JP" altLang="en-US" sz="1000" dirty="0"/>
              <a:t>　</a:t>
            </a:r>
            <a:r>
              <a:rPr lang="en-US" altLang="ja-JP" sz="1000" dirty="0"/>
              <a:t>: </a:t>
            </a:r>
            <a:r>
              <a:rPr lang="ja-JP" altLang="en-US" sz="1000" u="sng" dirty="0"/>
              <a:t>配付箇所数は、微増</a:t>
            </a:r>
            <a:r>
              <a:rPr lang="ja-JP" altLang="en-US" sz="1000" dirty="0"/>
              <a:t>。</a:t>
            </a:r>
            <a:endParaRPr lang="en-US" altLang="ja-JP" sz="1000" dirty="0"/>
          </a:p>
          <a:p>
            <a:r>
              <a:rPr lang="ja-JP" altLang="en-US" sz="1000" dirty="0"/>
              <a:t>　　　　　    　        </a:t>
            </a:r>
            <a:r>
              <a:rPr lang="ja-JP" altLang="en-US" sz="1000" u="sng" dirty="0"/>
              <a:t>全体の配付本数は増えているが、高木本数は約半減</a:t>
            </a:r>
            <a:r>
              <a:rPr lang="ja-JP" altLang="en-US" sz="1000" dirty="0"/>
              <a:t>。</a:t>
            </a:r>
            <a:endParaRPr lang="en-US" altLang="ja-JP" sz="1000" dirty="0"/>
          </a:p>
          <a:p>
            <a:r>
              <a:rPr lang="ja-JP" altLang="en-US" sz="1000" dirty="0"/>
              <a:t>　　　　　　　　　　</a:t>
            </a:r>
            <a:r>
              <a:rPr lang="en-US" altLang="ja-JP" sz="1000" dirty="0"/>
              <a:t>(61</a:t>
            </a:r>
            <a:r>
              <a:rPr lang="ja-JP" altLang="en-US" sz="1000" dirty="0"/>
              <a:t>⇒</a:t>
            </a:r>
            <a:r>
              <a:rPr lang="en-US" altLang="ja-JP" sz="1000" dirty="0"/>
              <a:t>74</a:t>
            </a:r>
            <a:r>
              <a:rPr lang="ja-JP" altLang="en-US" sz="1000" dirty="0"/>
              <a:t>箇所／高木</a:t>
            </a:r>
            <a:r>
              <a:rPr lang="en-US" altLang="ja-JP" sz="1000" dirty="0"/>
              <a:t>1,681</a:t>
            </a:r>
            <a:r>
              <a:rPr lang="ja-JP" altLang="en-US" sz="1000" dirty="0"/>
              <a:t>⇒</a:t>
            </a:r>
            <a:r>
              <a:rPr lang="en-US" altLang="ja-JP" sz="1000" dirty="0"/>
              <a:t>939</a:t>
            </a:r>
            <a:r>
              <a:rPr lang="ja-JP" altLang="en-US" sz="1000" dirty="0"/>
              <a:t>本・低木</a:t>
            </a:r>
            <a:r>
              <a:rPr lang="en-US" altLang="ja-JP" sz="1000" dirty="0"/>
              <a:t>0</a:t>
            </a:r>
            <a:r>
              <a:rPr lang="ja-JP" altLang="en-US" sz="1000" dirty="0"/>
              <a:t>⇒</a:t>
            </a:r>
            <a:r>
              <a:rPr lang="en-US" altLang="ja-JP" sz="1000" dirty="0"/>
              <a:t>961</a:t>
            </a:r>
            <a:r>
              <a:rPr lang="ja-JP" altLang="en-US" sz="1000" dirty="0"/>
              <a:t>本）</a:t>
            </a:r>
            <a:endParaRPr lang="en-US" altLang="ja-JP" sz="1000" b="1" dirty="0"/>
          </a:p>
        </p:txBody>
      </p:sp>
      <p:sp>
        <p:nvSpPr>
          <p:cNvPr id="43" name="テキスト ボックス 42">
            <a:extLst>
              <a:ext uri="{FF2B5EF4-FFF2-40B4-BE49-F238E27FC236}">
                <a16:creationId xmlns:a16="http://schemas.microsoft.com/office/drawing/2014/main" id="{197A3C67-9438-4DED-A0B7-F873606358C0}"/>
              </a:ext>
            </a:extLst>
          </p:cNvPr>
          <p:cNvSpPr txBox="1"/>
          <p:nvPr/>
        </p:nvSpPr>
        <p:spPr>
          <a:xfrm>
            <a:off x="9594858" y="6583897"/>
            <a:ext cx="304800" cy="276999"/>
          </a:xfrm>
          <a:prstGeom prst="rect">
            <a:avLst/>
          </a:prstGeom>
          <a:noFill/>
        </p:spPr>
        <p:txBody>
          <a:bodyPr wrap="square" rtlCol="0">
            <a:spAutoFit/>
          </a:bodyPr>
          <a:lstStyle/>
          <a:p>
            <a:r>
              <a:rPr lang="ja-JP" altLang="en-US" sz="1200" dirty="0"/>
              <a:t>５</a:t>
            </a:r>
            <a:endParaRPr kumimoji="1" lang="ja-JP" altLang="en-US" sz="1200" dirty="0"/>
          </a:p>
        </p:txBody>
      </p:sp>
      <p:sp>
        <p:nvSpPr>
          <p:cNvPr id="44" name="四角形: 角を丸くする 43">
            <a:extLst>
              <a:ext uri="{FF2B5EF4-FFF2-40B4-BE49-F238E27FC236}">
                <a16:creationId xmlns:a16="http://schemas.microsoft.com/office/drawing/2014/main" id="{FD9F20A5-580E-466B-B620-E807B12C81B0}"/>
              </a:ext>
            </a:extLst>
          </p:cNvPr>
          <p:cNvSpPr/>
          <p:nvPr/>
        </p:nvSpPr>
        <p:spPr>
          <a:xfrm>
            <a:off x="862045" y="2828917"/>
            <a:ext cx="1135525" cy="295658"/>
          </a:xfrm>
          <a:prstGeom prst="roundRect">
            <a:avLst>
              <a:gd name="adj" fmla="val 11006"/>
            </a:avLst>
          </a:prstGeom>
          <a:noFill/>
          <a:ln>
            <a:noFill/>
          </a:ln>
        </p:spPr>
        <p:style>
          <a:lnRef idx="2">
            <a:schemeClr val="accent6"/>
          </a:lnRef>
          <a:fillRef idx="1">
            <a:schemeClr val="lt1"/>
          </a:fillRef>
          <a:effectRef idx="0">
            <a:schemeClr val="accent6"/>
          </a:effectRef>
          <a:fontRef idx="minor">
            <a:schemeClr val="dk1"/>
          </a:fontRef>
        </p:style>
        <p:txBody>
          <a:bodyPr lIns="0" rIns="0" rtlCol="0" anchor="t" anchorCtr="0"/>
          <a:lstStyle/>
          <a:p>
            <a:r>
              <a:rPr lang="en-US" altLang="ja-JP" sz="1200" dirty="0"/>
              <a:t>【</a:t>
            </a:r>
            <a:r>
              <a:rPr lang="ja-JP" altLang="en-US" sz="1200" dirty="0"/>
              <a:t>全体の推移</a:t>
            </a:r>
            <a:r>
              <a:rPr lang="en-US" altLang="ja-JP" sz="1200" dirty="0"/>
              <a:t>】</a:t>
            </a:r>
          </a:p>
        </p:txBody>
      </p:sp>
      <p:sp>
        <p:nvSpPr>
          <p:cNvPr id="45" name="四角形: 角を丸くする 44">
            <a:extLst>
              <a:ext uri="{FF2B5EF4-FFF2-40B4-BE49-F238E27FC236}">
                <a16:creationId xmlns:a16="http://schemas.microsoft.com/office/drawing/2014/main" id="{00E74D5F-910F-47F5-87A1-72C854A79F36}"/>
              </a:ext>
            </a:extLst>
          </p:cNvPr>
          <p:cNvSpPr/>
          <p:nvPr/>
        </p:nvSpPr>
        <p:spPr>
          <a:xfrm>
            <a:off x="4961002" y="2836224"/>
            <a:ext cx="1140627" cy="256899"/>
          </a:xfrm>
          <a:prstGeom prst="roundRect">
            <a:avLst>
              <a:gd name="adj" fmla="val 11006"/>
            </a:avLst>
          </a:prstGeom>
          <a:noFill/>
          <a:ln>
            <a:noFill/>
          </a:ln>
        </p:spPr>
        <p:style>
          <a:lnRef idx="2">
            <a:schemeClr val="accent6"/>
          </a:lnRef>
          <a:fillRef idx="1">
            <a:schemeClr val="lt1"/>
          </a:fillRef>
          <a:effectRef idx="0">
            <a:schemeClr val="accent6"/>
          </a:effectRef>
          <a:fontRef idx="minor">
            <a:schemeClr val="dk1"/>
          </a:fontRef>
        </p:style>
        <p:txBody>
          <a:bodyPr lIns="0" rIns="0" rtlCol="0" anchor="t" anchorCtr="0"/>
          <a:lstStyle/>
          <a:p>
            <a:r>
              <a:rPr lang="en-US" altLang="ja-JP" sz="1200" dirty="0"/>
              <a:t>【</a:t>
            </a:r>
            <a:r>
              <a:rPr lang="ja-JP" altLang="en-US" sz="1200" dirty="0"/>
              <a:t>近年の推移</a:t>
            </a:r>
            <a:r>
              <a:rPr lang="en-US" altLang="ja-JP" sz="1200" dirty="0"/>
              <a:t>】</a:t>
            </a:r>
          </a:p>
        </p:txBody>
      </p:sp>
      <p:cxnSp>
        <p:nvCxnSpPr>
          <p:cNvPr id="17" name="直線コネクタ 16">
            <a:extLst>
              <a:ext uri="{FF2B5EF4-FFF2-40B4-BE49-F238E27FC236}">
                <a16:creationId xmlns:a16="http://schemas.microsoft.com/office/drawing/2014/main" id="{24F59398-CD17-4D31-99C2-8DBE3CC55105}"/>
              </a:ext>
            </a:extLst>
          </p:cNvPr>
          <p:cNvCxnSpPr>
            <a:cxnSpLocks/>
          </p:cNvCxnSpPr>
          <p:nvPr/>
        </p:nvCxnSpPr>
        <p:spPr>
          <a:xfrm flipV="1">
            <a:off x="4032304" y="3112352"/>
            <a:ext cx="1522207" cy="91103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3652CE69-E0D8-4854-9E83-EE0CEC14C18F}"/>
              </a:ext>
            </a:extLst>
          </p:cNvPr>
          <p:cNvCxnSpPr>
            <a:cxnSpLocks/>
          </p:cNvCxnSpPr>
          <p:nvPr/>
        </p:nvCxnSpPr>
        <p:spPr>
          <a:xfrm>
            <a:off x="4054081" y="4682842"/>
            <a:ext cx="1500430" cy="31885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2" name="字幕 2">
            <a:extLst>
              <a:ext uri="{FF2B5EF4-FFF2-40B4-BE49-F238E27FC236}">
                <a16:creationId xmlns:a16="http://schemas.microsoft.com/office/drawing/2014/main" id="{B49377B8-2DA6-4395-901E-4E8289C1436D}"/>
              </a:ext>
            </a:extLst>
          </p:cNvPr>
          <p:cNvSpPr txBox="1">
            <a:spLocks/>
          </p:cNvSpPr>
          <p:nvPr/>
        </p:nvSpPr>
        <p:spPr>
          <a:xfrm>
            <a:off x="251789" y="604180"/>
            <a:ext cx="3972481" cy="318805"/>
          </a:xfrm>
          <a:prstGeom prst="rect">
            <a:avLst/>
          </a:prstGeom>
          <a:ln>
            <a:noFill/>
          </a:ln>
        </p:spPr>
        <p:txBody>
          <a:bodyPr vert="horz" lIns="0" tIns="36000" rIns="0" bIns="36000" rtlCol="0" anchor="ctr" anchorCtr="1">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lnSpc>
                <a:spcPct val="100000"/>
              </a:lnSpc>
            </a:pPr>
            <a:r>
              <a:rPr lang="ja-JP" altLang="en-US" sz="1200" dirty="0"/>
              <a:t>▶配付条件が申請箇所数・申請本数に与える影響</a:t>
            </a:r>
            <a:endParaRPr lang="en-US" altLang="ja-JP" sz="1200" dirty="0"/>
          </a:p>
        </p:txBody>
      </p:sp>
    </p:spTree>
    <p:extLst>
      <p:ext uri="{BB962C8B-B14F-4D97-AF65-F5344CB8AC3E}">
        <p14:creationId xmlns:p14="http://schemas.microsoft.com/office/powerpoint/2010/main" val="1193232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012518D-4CD2-4E81-9D97-8984D23F3886}"/>
              </a:ext>
            </a:extLst>
          </p:cNvPr>
          <p:cNvSpPr/>
          <p:nvPr/>
        </p:nvSpPr>
        <p:spPr>
          <a:xfrm>
            <a:off x="1055180" y="1544658"/>
            <a:ext cx="7802358" cy="166307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031EE05C-CB6A-4816-9D7A-A2A4410C06AA}"/>
              </a:ext>
            </a:extLst>
          </p:cNvPr>
          <p:cNvSpPr txBox="1"/>
          <p:nvPr/>
        </p:nvSpPr>
        <p:spPr>
          <a:xfrm>
            <a:off x="428909" y="537926"/>
            <a:ext cx="8904682" cy="276999"/>
          </a:xfrm>
          <a:prstGeom prst="rect">
            <a:avLst/>
          </a:prstGeom>
          <a:noFill/>
        </p:spPr>
        <p:txBody>
          <a:bodyPr wrap="square" rtlCol="0">
            <a:spAutoFit/>
          </a:bodyPr>
          <a:lstStyle/>
          <a:p>
            <a:r>
              <a:rPr lang="ja-JP" altLang="en-US" sz="1200" dirty="0">
                <a:latin typeface="+mn-ea"/>
              </a:rPr>
              <a:t>▶高木義務（植栽箇所）の緩和検討</a:t>
            </a:r>
            <a:endParaRPr lang="en-US" altLang="ja-JP" sz="1200" dirty="0">
              <a:latin typeface="+mn-ea"/>
            </a:endParaRPr>
          </a:p>
        </p:txBody>
      </p:sp>
      <p:cxnSp>
        <p:nvCxnSpPr>
          <p:cNvPr id="25" name="直線コネクタ 24">
            <a:extLst>
              <a:ext uri="{FF2B5EF4-FFF2-40B4-BE49-F238E27FC236}">
                <a16:creationId xmlns:a16="http://schemas.microsoft.com/office/drawing/2014/main" id="{71B76BC8-8FD6-47AD-88EF-DCA53AED36B0}"/>
              </a:ext>
            </a:extLst>
          </p:cNvPr>
          <p:cNvCxnSpPr>
            <a:cxnSpLocks/>
          </p:cNvCxnSpPr>
          <p:nvPr/>
        </p:nvCxnSpPr>
        <p:spPr>
          <a:xfrm>
            <a:off x="222594" y="433079"/>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2504B598-6B6A-4717-A44B-5DAC63F097FA}"/>
              </a:ext>
            </a:extLst>
          </p:cNvPr>
          <p:cNvSpPr/>
          <p:nvPr/>
        </p:nvSpPr>
        <p:spPr>
          <a:xfrm>
            <a:off x="738838" y="3976870"/>
            <a:ext cx="7802359" cy="578592"/>
          </a:xfrm>
          <a:prstGeom prst="roundRect">
            <a:avLst>
              <a:gd name="adj" fmla="val 11006"/>
            </a:avLst>
          </a:prstGeom>
          <a:noFill/>
          <a:ln>
            <a:noFill/>
          </a:ln>
        </p:spPr>
        <p:style>
          <a:lnRef idx="2">
            <a:schemeClr val="accent6"/>
          </a:lnRef>
          <a:fillRef idx="1">
            <a:schemeClr val="lt1"/>
          </a:fillRef>
          <a:effectRef idx="0">
            <a:schemeClr val="accent6"/>
          </a:effectRef>
          <a:fontRef idx="minor">
            <a:schemeClr val="dk1"/>
          </a:fontRef>
        </p:style>
        <p:txBody>
          <a:bodyPr lIns="0" rIns="0" rtlCol="0" anchor="t" anchorCtr="0"/>
          <a:lstStyle/>
          <a:p>
            <a:pPr>
              <a:lnSpc>
                <a:spcPts val="1300"/>
              </a:lnSpc>
            </a:pPr>
            <a:r>
              <a:rPr lang="ja-JP" altLang="en-US" sz="1300" b="1" dirty="0">
                <a:solidFill>
                  <a:schemeClr val="tx1"/>
                </a:solidFill>
              </a:rPr>
              <a:t>　　        “地植え”</a:t>
            </a:r>
            <a:r>
              <a:rPr lang="ja-JP" altLang="en-US" sz="1300" b="1" dirty="0">
                <a:solidFill>
                  <a:schemeClr val="tx1"/>
                </a:solidFill>
                <a:latin typeface="+mn-ea"/>
              </a:rPr>
              <a:t>又は</a:t>
            </a:r>
            <a:r>
              <a:rPr lang="ja-JP" altLang="en-US" sz="1300" b="1" dirty="0">
                <a:solidFill>
                  <a:schemeClr val="tx1"/>
                </a:solidFill>
              </a:rPr>
              <a:t>“</a:t>
            </a:r>
            <a:r>
              <a:rPr lang="en-US" altLang="ja-JP" sz="1300" b="1" dirty="0">
                <a:solidFill>
                  <a:schemeClr val="tx1"/>
                </a:solidFill>
              </a:rPr>
              <a:t>100L</a:t>
            </a:r>
            <a:r>
              <a:rPr lang="ja-JP" altLang="en-US" sz="1300" b="1" dirty="0">
                <a:solidFill>
                  <a:schemeClr val="tx1"/>
                </a:solidFill>
              </a:rPr>
              <a:t>以上のプランター”の設置が難しい場合、低木類のみの申請も可とする。</a:t>
            </a:r>
            <a:endParaRPr lang="en-US" altLang="ja-JP" sz="1300" b="1" dirty="0">
              <a:solidFill>
                <a:schemeClr val="tx1"/>
              </a:solidFill>
            </a:endParaRPr>
          </a:p>
          <a:p>
            <a:pPr>
              <a:lnSpc>
                <a:spcPts val="1300"/>
              </a:lnSpc>
            </a:pPr>
            <a:r>
              <a:rPr lang="en-US" altLang="ja-JP" sz="1050" b="1" dirty="0">
                <a:solidFill>
                  <a:schemeClr val="tx1"/>
                </a:solidFill>
              </a:rPr>
              <a:t>                                                                                                                  </a:t>
            </a:r>
            <a:r>
              <a:rPr lang="ja-JP" altLang="en-US" sz="1050" b="1" dirty="0">
                <a:solidFill>
                  <a:schemeClr val="tx1"/>
                </a:solidFill>
              </a:rPr>
              <a:t>　　　　　　　　　　　</a:t>
            </a:r>
            <a:r>
              <a:rPr lang="en-US" altLang="ja-JP" sz="1050" b="1" dirty="0">
                <a:solidFill>
                  <a:schemeClr val="tx1"/>
                </a:solidFill>
              </a:rPr>
              <a:t>※</a:t>
            </a:r>
            <a:r>
              <a:rPr lang="ja-JP" altLang="en-US" sz="1050" b="1" dirty="0">
                <a:solidFill>
                  <a:schemeClr val="tx1"/>
                </a:solidFill>
              </a:rPr>
              <a:t>ただし、つる植物のみは不可</a:t>
            </a:r>
            <a:endParaRPr lang="en-US" altLang="ja-JP" sz="1050" b="1" dirty="0">
              <a:solidFill>
                <a:schemeClr val="tx1"/>
              </a:solidFill>
            </a:endParaRPr>
          </a:p>
          <a:p>
            <a:pPr>
              <a:lnSpc>
                <a:spcPts val="1800"/>
              </a:lnSpc>
            </a:pPr>
            <a:r>
              <a:rPr lang="en-US" altLang="ja-JP" sz="1300" b="1" u="sng" dirty="0">
                <a:solidFill>
                  <a:schemeClr val="tx1"/>
                </a:solidFill>
              </a:rPr>
              <a:t> </a:t>
            </a:r>
          </a:p>
        </p:txBody>
      </p:sp>
      <p:sp>
        <p:nvSpPr>
          <p:cNvPr id="22" name="四角形: 角を丸くする 21">
            <a:extLst>
              <a:ext uri="{FF2B5EF4-FFF2-40B4-BE49-F238E27FC236}">
                <a16:creationId xmlns:a16="http://schemas.microsoft.com/office/drawing/2014/main" id="{607DA5D3-A7B8-4C67-89C4-F640606927FB}"/>
              </a:ext>
            </a:extLst>
          </p:cNvPr>
          <p:cNvSpPr/>
          <p:nvPr/>
        </p:nvSpPr>
        <p:spPr>
          <a:xfrm>
            <a:off x="671061" y="846844"/>
            <a:ext cx="8608323" cy="2585262"/>
          </a:xfrm>
          <a:prstGeom prst="roundRect">
            <a:avLst>
              <a:gd name="adj" fmla="val 3342"/>
            </a:avLst>
          </a:prstGeom>
          <a:noFill/>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8" name="タイトル 1">
            <a:extLst>
              <a:ext uri="{FF2B5EF4-FFF2-40B4-BE49-F238E27FC236}">
                <a16:creationId xmlns:a16="http://schemas.microsoft.com/office/drawing/2014/main" id="{618AFA07-F3FC-4C25-8E56-250A73AD629F}"/>
              </a:ext>
            </a:extLst>
          </p:cNvPr>
          <p:cNvSpPr txBox="1">
            <a:spLocks/>
          </p:cNvSpPr>
          <p:nvPr/>
        </p:nvSpPr>
        <p:spPr>
          <a:xfrm>
            <a:off x="270010" y="95847"/>
            <a:ext cx="4253948"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b="1" dirty="0">
                <a:latin typeface="+mn-ea"/>
                <a:ea typeface="+mn-ea"/>
              </a:rPr>
              <a:t>❶緑化樹配付事業の見直し</a:t>
            </a:r>
          </a:p>
        </p:txBody>
      </p:sp>
      <p:pic>
        <p:nvPicPr>
          <p:cNvPr id="4" name="図 3">
            <a:extLst>
              <a:ext uri="{FF2B5EF4-FFF2-40B4-BE49-F238E27FC236}">
                <a16:creationId xmlns:a16="http://schemas.microsoft.com/office/drawing/2014/main" id="{6239E433-4F24-4B79-B18B-EE32BA166964}"/>
              </a:ext>
            </a:extLst>
          </p:cNvPr>
          <p:cNvPicPr>
            <a:picLocks noChangeAspect="1"/>
          </p:cNvPicPr>
          <p:nvPr/>
        </p:nvPicPr>
        <p:blipFill rotWithShape="1">
          <a:blip r:embed="rId2"/>
          <a:srcRect l="8596"/>
          <a:stretch/>
        </p:blipFill>
        <p:spPr>
          <a:xfrm>
            <a:off x="7146482" y="2060366"/>
            <a:ext cx="1331329" cy="1040386"/>
          </a:xfrm>
          <a:prstGeom prst="rect">
            <a:avLst/>
          </a:prstGeom>
        </p:spPr>
      </p:pic>
      <p:sp>
        <p:nvSpPr>
          <p:cNvPr id="38" name="右矢印 121">
            <a:extLst>
              <a:ext uri="{FF2B5EF4-FFF2-40B4-BE49-F238E27FC236}">
                <a16:creationId xmlns:a16="http://schemas.microsoft.com/office/drawing/2014/main" id="{04AD95B0-5401-442D-AB41-9A6A43A625D5}"/>
              </a:ext>
            </a:extLst>
          </p:cNvPr>
          <p:cNvSpPr/>
          <p:nvPr/>
        </p:nvSpPr>
        <p:spPr>
          <a:xfrm>
            <a:off x="1268739" y="1754439"/>
            <a:ext cx="7391494" cy="217509"/>
          </a:xfrm>
          <a:prstGeom prst="rightArrow">
            <a:avLst>
              <a:gd name="adj1" fmla="val 79261"/>
              <a:gd name="adj2" fmla="val 53345"/>
            </a:avLst>
          </a:prstGeom>
          <a:gradFill flip="none" rotWithShape="1">
            <a:gsLst>
              <a:gs pos="98165">
                <a:schemeClr val="accent6"/>
              </a:gs>
              <a:gs pos="0">
                <a:srgbClr val="FF66CC"/>
              </a:gs>
              <a:gs pos="0">
                <a:schemeClr val="accent4"/>
              </a:gs>
              <a:gs pos="37000">
                <a:schemeClr val="accent4">
                  <a:lumMod val="40000"/>
                  <a:lumOff val="60000"/>
                </a:schemeClr>
              </a:gs>
              <a:gs pos="73000">
                <a:schemeClr val="accent6">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5" name="四角形: 角を丸くする 44">
            <a:extLst>
              <a:ext uri="{FF2B5EF4-FFF2-40B4-BE49-F238E27FC236}">
                <a16:creationId xmlns:a16="http://schemas.microsoft.com/office/drawing/2014/main" id="{D7D0C753-12A5-447F-9E62-87C8C6892112}"/>
              </a:ext>
            </a:extLst>
          </p:cNvPr>
          <p:cNvSpPr/>
          <p:nvPr/>
        </p:nvSpPr>
        <p:spPr>
          <a:xfrm>
            <a:off x="6404513" y="1797758"/>
            <a:ext cx="941197" cy="186178"/>
          </a:xfrm>
          <a:prstGeom prst="roundRect">
            <a:avLst>
              <a:gd name="adj" fmla="val 11006"/>
            </a:avLst>
          </a:prstGeom>
          <a:noFill/>
          <a:ln>
            <a:noFill/>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algn="ctr"/>
            <a:r>
              <a:rPr lang="ja-JP" altLang="en-US" sz="1100" b="1" dirty="0">
                <a:latin typeface="+mn-ea"/>
              </a:rPr>
              <a:t>中高木</a:t>
            </a:r>
            <a:endParaRPr lang="en-US" altLang="ja-JP" sz="1100" b="1" dirty="0">
              <a:latin typeface="+mn-ea"/>
            </a:endParaRPr>
          </a:p>
        </p:txBody>
      </p:sp>
      <p:sp>
        <p:nvSpPr>
          <p:cNvPr id="46" name="四角形: 角を丸くする 45">
            <a:extLst>
              <a:ext uri="{FF2B5EF4-FFF2-40B4-BE49-F238E27FC236}">
                <a16:creationId xmlns:a16="http://schemas.microsoft.com/office/drawing/2014/main" id="{52B908A8-0691-48D8-9FF7-B189912052FE}"/>
              </a:ext>
            </a:extLst>
          </p:cNvPr>
          <p:cNvSpPr/>
          <p:nvPr/>
        </p:nvSpPr>
        <p:spPr>
          <a:xfrm>
            <a:off x="2647080" y="1784960"/>
            <a:ext cx="1235686" cy="198090"/>
          </a:xfrm>
          <a:prstGeom prst="roundRect">
            <a:avLst>
              <a:gd name="adj" fmla="val 11006"/>
            </a:avLst>
          </a:prstGeom>
          <a:noFill/>
          <a:ln>
            <a:noFill/>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algn="ctr"/>
            <a:r>
              <a:rPr lang="ja-JP" altLang="en-US" sz="1100" b="1" dirty="0">
                <a:latin typeface="+mn-ea"/>
              </a:rPr>
              <a:t>低木・つる植物</a:t>
            </a:r>
            <a:endParaRPr lang="en-US" altLang="ja-JP" sz="1100" b="1" dirty="0">
              <a:latin typeface="+mn-ea"/>
            </a:endParaRPr>
          </a:p>
        </p:txBody>
      </p:sp>
      <p:pic>
        <p:nvPicPr>
          <p:cNvPr id="54" name="図 53">
            <a:extLst>
              <a:ext uri="{FF2B5EF4-FFF2-40B4-BE49-F238E27FC236}">
                <a16:creationId xmlns:a16="http://schemas.microsoft.com/office/drawing/2014/main" id="{DDDA4551-A58D-4078-A342-42CE31F380CB}"/>
              </a:ext>
            </a:extLst>
          </p:cNvPr>
          <p:cNvPicPr>
            <a:picLocks noChangeAspect="1"/>
          </p:cNvPicPr>
          <p:nvPr/>
        </p:nvPicPr>
        <p:blipFill rotWithShape="1">
          <a:blip r:embed="rId3"/>
          <a:srcRect l="10456"/>
          <a:stretch/>
        </p:blipFill>
        <p:spPr>
          <a:xfrm>
            <a:off x="5384711" y="2067098"/>
            <a:ext cx="1316206" cy="1053427"/>
          </a:xfrm>
          <a:prstGeom prst="rect">
            <a:avLst/>
          </a:prstGeom>
        </p:spPr>
      </p:pic>
      <p:sp>
        <p:nvSpPr>
          <p:cNvPr id="33" name="四角形: 角を丸くする 32">
            <a:extLst>
              <a:ext uri="{FF2B5EF4-FFF2-40B4-BE49-F238E27FC236}">
                <a16:creationId xmlns:a16="http://schemas.microsoft.com/office/drawing/2014/main" id="{52399038-3435-44A9-97AB-1DFB8DC3BB2B}"/>
              </a:ext>
            </a:extLst>
          </p:cNvPr>
          <p:cNvSpPr/>
          <p:nvPr/>
        </p:nvSpPr>
        <p:spPr>
          <a:xfrm>
            <a:off x="5355007" y="3015646"/>
            <a:ext cx="1520478" cy="119680"/>
          </a:xfrm>
          <a:prstGeom prst="roundRect">
            <a:avLst>
              <a:gd name="adj" fmla="val 11006"/>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algn="ctr"/>
            <a:r>
              <a:rPr lang="en-US" altLang="ja-JP" sz="900" b="1" dirty="0">
                <a:latin typeface="+mn-ea"/>
              </a:rPr>
              <a:t>140L</a:t>
            </a:r>
            <a:r>
              <a:rPr lang="ja-JP" altLang="en-US" sz="900" b="1" dirty="0">
                <a:latin typeface="+mn-ea"/>
              </a:rPr>
              <a:t>：</a:t>
            </a:r>
            <a:r>
              <a:rPr lang="en-US" altLang="ja-JP" sz="900" b="1" dirty="0">
                <a:latin typeface="+mn-ea"/>
              </a:rPr>
              <a:t>1020×420×420</a:t>
            </a:r>
          </a:p>
        </p:txBody>
      </p:sp>
      <p:pic>
        <p:nvPicPr>
          <p:cNvPr id="10" name="図 9">
            <a:extLst>
              <a:ext uri="{FF2B5EF4-FFF2-40B4-BE49-F238E27FC236}">
                <a16:creationId xmlns:a16="http://schemas.microsoft.com/office/drawing/2014/main" id="{1615A7EE-46B9-42DC-A788-4E6959EEB010}"/>
              </a:ext>
            </a:extLst>
          </p:cNvPr>
          <p:cNvPicPr>
            <a:picLocks noChangeAspect="1"/>
          </p:cNvPicPr>
          <p:nvPr/>
        </p:nvPicPr>
        <p:blipFill>
          <a:blip r:embed="rId4"/>
          <a:stretch>
            <a:fillRect/>
          </a:stretch>
        </p:blipFill>
        <p:spPr>
          <a:xfrm>
            <a:off x="3144750" y="2071012"/>
            <a:ext cx="1361645" cy="1011222"/>
          </a:xfrm>
          <a:prstGeom prst="rect">
            <a:avLst/>
          </a:prstGeom>
        </p:spPr>
      </p:pic>
      <p:sp>
        <p:nvSpPr>
          <p:cNvPr id="32" name="四角形: 角を丸くする 31">
            <a:extLst>
              <a:ext uri="{FF2B5EF4-FFF2-40B4-BE49-F238E27FC236}">
                <a16:creationId xmlns:a16="http://schemas.microsoft.com/office/drawing/2014/main" id="{6892CF04-34D7-4D96-B4AE-AF62D0DCD627}"/>
              </a:ext>
            </a:extLst>
          </p:cNvPr>
          <p:cNvSpPr/>
          <p:nvPr/>
        </p:nvSpPr>
        <p:spPr>
          <a:xfrm>
            <a:off x="3144750" y="3008599"/>
            <a:ext cx="1281108" cy="111168"/>
          </a:xfrm>
          <a:prstGeom prst="roundRect">
            <a:avLst>
              <a:gd name="adj" fmla="val 11006"/>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algn="ctr"/>
            <a:r>
              <a:rPr lang="en-US" altLang="ja-JP" sz="900" b="1" dirty="0">
                <a:latin typeface="+mn-ea"/>
              </a:rPr>
              <a:t>54L</a:t>
            </a:r>
            <a:r>
              <a:rPr lang="ja-JP" altLang="en-US" sz="900" b="1" dirty="0">
                <a:latin typeface="+mn-ea"/>
              </a:rPr>
              <a:t>：</a:t>
            </a:r>
            <a:r>
              <a:rPr lang="en-US" altLang="ja-JP" sz="900" b="1" dirty="0">
                <a:latin typeface="+mn-ea"/>
              </a:rPr>
              <a:t>420</a:t>
            </a:r>
            <a:r>
              <a:rPr lang="el-GR" altLang="ja-JP" sz="900" b="1" dirty="0">
                <a:latin typeface="+mn-ea"/>
              </a:rPr>
              <a:t>×</a:t>
            </a:r>
            <a:r>
              <a:rPr lang="en-US" altLang="ja-JP" sz="900" b="1" dirty="0">
                <a:latin typeface="+mn-ea"/>
              </a:rPr>
              <a:t>420×420</a:t>
            </a:r>
          </a:p>
        </p:txBody>
      </p:sp>
      <p:sp>
        <p:nvSpPr>
          <p:cNvPr id="34" name="四角形: 角を丸くする 33">
            <a:extLst>
              <a:ext uri="{FF2B5EF4-FFF2-40B4-BE49-F238E27FC236}">
                <a16:creationId xmlns:a16="http://schemas.microsoft.com/office/drawing/2014/main" id="{BA7199FA-5687-4618-8A9D-F529A7429B19}"/>
              </a:ext>
            </a:extLst>
          </p:cNvPr>
          <p:cNvSpPr/>
          <p:nvPr/>
        </p:nvSpPr>
        <p:spPr>
          <a:xfrm>
            <a:off x="7137604" y="3004185"/>
            <a:ext cx="1237134" cy="140698"/>
          </a:xfrm>
          <a:prstGeom prst="roundRect">
            <a:avLst>
              <a:gd name="adj" fmla="val 11006"/>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algn="ctr"/>
            <a:r>
              <a:rPr lang="en-US" altLang="ja-JP" sz="900" b="1" dirty="0">
                <a:latin typeface="+mn-ea"/>
              </a:rPr>
              <a:t>600L</a:t>
            </a:r>
            <a:r>
              <a:rPr lang="ja-JP" altLang="en-US" sz="900" b="1" dirty="0">
                <a:latin typeface="+mn-ea"/>
              </a:rPr>
              <a:t>：</a:t>
            </a:r>
            <a:r>
              <a:rPr lang="en-US" altLang="ja-JP" sz="900" b="1" dirty="0">
                <a:latin typeface="+mn-ea"/>
              </a:rPr>
              <a:t>φ1200×H600</a:t>
            </a:r>
          </a:p>
        </p:txBody>
      </p:sp>
      <p:cxnSp>
        <p:nvCxnSpPr>
          <p:cNvPr id="5" name="直線コネクタ 4"/>
          <p:cNvCxnSpPr/>
          <p:nvPr/>
        </p:nvCxnSpPr>
        <p:spPr>
          <a:xfrm>
            <a:off x="4989723" y="1784960"/>
            <a:ext cx="0" cy="1392792"/>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7" name="右矢印 6"/>
          <p:cNvSpPr/>
          <p:nvPr/>
        </p:nvSpPr>
        <p:spPr>
          <a:xfrm>
            <a:off x="5173767" y="1784960"/>
            <a:ext cx="362204" cy="1488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左矢印 7"/>
          <p:cNvSpPr/>
          <p:nvPr/>
        </p:nvSpPr>
        <p:spPr>
          <a:xfrm>
            <a:off x="4401529" y="1784506"/>
            <a:ext cx="402448" cy="13530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4792674" y="1758374"/>
            <a:ext cx="396518" cy="187070"/>
          </a:xfrm>
          <a:prstGeom prst="rect">
            <a:avLst/>
          </a:prstGeom>
          <a:solidFill>
            <a:schemeClr val="bg1"/>
          </a:solidFill>
        </p:spPr>
        <p:txBody>
          <a:bodyPr wrap="square" lIns="0" tIns="0" rIns="0" bIns="0" rtlCol="0">
            <a:spAutoFit/>
          </a:bodyPr>
          <a:lstStyle/>
          <a:p>
            <a:pPr algn="ctr"/>
            <a:r>
              <a:rPr lang="en-US" altLang="ja-JP" sz="1200" dirty="0"/>
              <a:t>100L</a:t>
            </a:r>
            <a:endParaRPr kumimoji="1" lang="en-US" altLang="ja-JP" sz="1200" dirty="0"/>
          </a:p>
        </p:txBody>
      </p:sp>
      <p:sp>
        <p:nvSpPr>
          <p:cNvPr id="35" name="テキスト ボックス 34">
            <a:extLst>
              <a:ext uri="{FF2B5EF4-FFF2-40B4-BE49-F238E27FC236}">
                <a16:creationId xmlns:a16="http://schemas.microsoft.com/office/drawing/2014/main" id="{F3A17EF0-FBE8-4BA5-84EA-95A2EFD2575E}"/>
              </a:ext>
            </a:extLst>
          </p:cNvPr>
          <p:cNvSpPr txBox="1"/>
          <p:nvPr/>
        </p:nvSpPr>
        <p:spPr>
          <a:xfrm>
            <a:off x="1055179" y="1554905"/>
            <a:ext cx="2422117" cy="153888"/>
          </a:xfrm>
          <a:prstGeom prst="rect">
            <a:avLst/>
          </a:prstGeom>
          <a:solidFill>
            <a:schemeClr val="bg1">
              <a:lumMod val="75000"/>
            </a:schemeClr>
          </a:solidFill>
        </p:spPr>
        <p:txBody>
          <a:bodyPr wrap="square" lIns="0" tIns="0" rIns="0" bIns="0" rtlCol="0">
            <a:spAutoFit/>
          </a:bodyPr>
          <a:lstStyle/>
          <a:p>
            <a:pPr algn="ctr"/>
            <a:r>
              <a:rPr lang="ja-JP" altLang="en-US" sz="1000" dirty="0">
                <a:latin typeface="Meiryo UI" panose="020B0604030504040204" pitchFamily="50" charset="-128"/>
                <a:ea typeface="Meiryo UI" panose="020B0604030504040204" pitchFamily="50" charset="-128"/>
              </a:rPr>
              <a:t>プランター容量と植栽の組み合わせイメージ</a:t>
            </a:r>
            <a:endParaRPr kumimoji="1" lang="ja-JP" altLang="en-US" sz="1000"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627EA473-F80D-45F2-B696-7DFDF8FA9C29}"/>
              </a:ext>
            </a:extLst>
          </p:cNvPr>
          <p:cNvSpPr txBox="1"/>
          <p:nvPr/>
        </p:nvSpPr>
        <p:spPr>
          <a:xfrm>
            <a:off x="845378" y="928954"/>
            <a:ext cx="9018982" cy="784830"/>
          </a:xfrm>
          <a:prstGeom prst="rect">
            <a:avLst/>
          </a:prstGeom>
          <a:noFill/>
        </p:spPr>
        <p:txBody>
          <a:bodyPr wrap="square" rtlCol="0">
            <a:spAutoFit/>
          </a:bodyPr>
          <a:lstStyle/>
          <a:p>
            <a:pPr>
              <a:lnSpc>
                <a:spcPts val="1800"/>
              </a:lnSpc>
            </a:pPr>
            <a:r>
              <a:rPr lang="ja-JP" altLang="en-US" sz="1100" dirty="0">
                <a:latin typeface="+mn-ea"/>
              </a:rPr>
              <a:t>・１００</a:t>
            </a:r>
            <a:r>
              <a:rPr lang="en-US" altLang="ja-JP" sz="1100" dirty="0">
                <a:latin typeface="+mn-ea"/>
              </a:rPr>
              <a:t>L</a:t>
            </a:r>
            <a:r>
              <a:rPr lang="ja-JP" altLang="en-US" sz="1100" dirty="0">
                <a:latin typeface="+mn-ea"/>
              </a:rPr>
              <a:t>以下のプランターの場合、中高木の植栽は難しい。</a:t>
            </a:r>
            <a:endParaRPr lang="en-US" altLang="ja-JP" sz="1100" dirty="0">
              <a:latin typeface="+mn-ea"/>
            </a:endParaRPr>
          </a:p>
          <a:p>
            <a:pPr>
              <a:lnSpc>
                <a:spcPts val="1800"/>
              </a:lnSpc>
            </a:pPr>
            <a:r>
              <a:rPr lang="ja-JP" altLang="en-US" sz="1100" dirty="0">
                <a:latin typeface="+mn-ea"/>
              </a:rPr>
              <a:t>・マンションなどの制約のある空間では、１００</a:t>
            </a:r>
            <a:r>
              <a:rPr lang="en-US" altLang="ja-JP" sz="1100" dirty="0">
                <a:latin typeface="+mn-ea"/>
              </a:rPr>
              <a:t>L</a:t>
            </a:r>
            <a:r>
              <a:rPr lang="ja-JP" altLang="en-US" sz="1100" dirty="0">
                <a:latin typeface="+mn-ea"/>
              </a:rPr>
              <a:t>以上のプランターの設置や準備が難しい場合がある。</a:t>
            </a:r>
            <a:endParaRPr lang="en-US" altLang="ja-JP" sz="1100" dirty="0">
              <a:latin typeface="+mn-ea"/>
            </a:endParaRPr>
          </a:p>
          <a:p>
            <a:pPr>
              <a:lnSpc>
                <a:spcPts val="1800"/>
              </a:lnSpc>
            </a:pPr>
            <a:endParaRPr lang="en-US" altLang="ja-JP" sz="1100" dirty="0">
              <a:latin typeface="+mn-ea"/>
            </a:endParaRPr>
          </a:p>
        </p:txBody>
      </p:sp>
      <p:graphicFrame>
        <p:nvGraphicFramePr>
          <p:cNvPr id="31" name="表 34">
            <a:extLst>
              <a:ext uri="{FF2B5EF4-FFF2-40B4-BE49-F238E27FC236}">
                <a16:creationId xmlns:a16="http://schemas.microsoft.com/office/drawing/2014/main" id="{FADF03E5-2D1F-4815-9A27-ABB28D03A169}"/>
              </a:ext>
            </a:extLst>
          </p:cNvPr>
          <p:cNvGraphicFramePr>
            <a:graphicFrameLocks noGrp="1"/>
          </p:cNvGraphicFramePr>
          <p:nvPr>
            <p:extLst>
              <p:ext uri="{D42A27DB-BD31-4B8C-83A1-F6EECF244321}">
                <p14:modId xmlns:p14="http://schemas.microsoft.com/office/powerpoint/2010/main" val="1031621692"/>
              </p:ext>
            </p:extLst>
          </p:nvPr>
        </p:nvGraphicFramePr>
        <p:xfrm>
          <a:off x="1622520" y="4415522"/>
          <a:ext cx="6866014" cy="594360"/>
        </p:xfrm>
        <a:graphic>
          <a:graphicData uri="http://schemas.openxmlformats.org/drawingml/2006/table">
            <a:tbl>
              <a:tblPr firstRow="1" bandRow="1">
                <a:tableStyleId>{93296810-A885-4BE3-A3E7-6D5BEEA58F35}</a:tableStyleId>
              </a:tblPr>
              <a:tblGrid>
                <a:gridCol w="2161755">
                  <a:extLst>
                    <a:ext uri="{9D8B030D-6E8A-4147-A177-3AD203B41FA5}">
                      <a16:colId xmlns:a16="http://schemas.microsoft.com/office/drawing/2014/main" val="2102601268"/>
                    </a:ext>
                  </a:extLst>
                </a:gridCol>
                <a:gridCol w="2356834">
                  <a:extLst>
                    <a:ext uri="{9D8B030D-6E8A-4147-A177-3AD203B41FA5}">
                      <a16:colId xmlns:a16="http://schemas.microsoft.com/office/drawing/2014/main" val="3570883153"/>
                    </a:ext>
                  </a:extLst>
                </a:gridCol>
                <a:gridCol w="2347425">
                  <a:extLst>
                    <a:ext uri="{9D8B030D-6E8A-4147-A177-3AD203B41FA5}">
                      <a16:colId xmlns:a16="http://schemas.microsoft.com/office/drawing/2014/main" val="3166141820"/>
                    </a:ext>
                  </a:extLst>
                </a:gridCol>
              </a:tblGrid>
              <a:tr h="159133">
                <a:tc>
                  <a:txBody>
                    <a:bodyPr/>
                    <a:lstStyle/>
                    <a:p>
                      <a:pPr algn="ctr"/>
                      <a:r>
                        <a:rPr kumimoji="1" lang="ja-JP" altLang="en-US" sz="900" b="0" dirty="0">
                          <a:solidFill>
                            <a:schemeClr val="tx1"/>
                          </a:solidFill>
                          <a:latin typeface="+mn-ea"/>
                          <a:ea typeface="+mn-ea"/>
                        </a:rPr>
                        <a:t>植栽箇所の対象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0" dirty="0">
                          <a:solidFill>
                            <a:schemeClr val="tx1"/>
                          </a:solidFill>
                          <a:latin typeface="+mn-ea"/>
                          <a:ea typeface="+mn-ea"/>
                        </a:rPr>
                        <a:t>低木・つる植物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dirty="0">
                          <a:solidFill>
                            <a:schemeClr val="tx1"/>
                          </a:solidFill>
                          <a:latin typeface="+mn-ea"/>
                          <a:ea typeface="+mn-ea"/>
                        </a:rPr>
                        <a:t>高木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1127771"/>
                  </a:ext>
                </a:extLst>
              </a:tr>
              <a:tr h="272052">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900" b="0" dirty="0">
                          <a:solidFill>
                            <a:schemeClr val="tx1"/>
                          </a:solidFill>
                          <a:latin typeface="+mn-ea"/>
                          <a:ea typeface="+mn-ea"/>
                        </a:rPr>
                        <a:t>“</a:t>
                      </a:r>
                      <a:r>
                        <a:rPr kumimoji="1" lang="ja-JP" altLang="en-US" sz="900" b="0" dirty="0">
                          <a:solidFill>
                            <a:schemeClr val="tx1"/>
                          </a:solidFill>
                          <a:latin typeface="+mn-ea"/>
                          <a:ea typeface="+mn-ea"/>
                        </a:rPr>
                        <a:t>地植え</a:t>
                      </a:r>
                      <a:r>
                        <a:rPr kumimoji="1" lang="en-US" altLang="ja-JP" sz="900" b="0" dirty="0">
                          <a:solidFill>
                            <a:schemeClr val="tx1"/>
                          </a:solidFill>
                          <a:latin typeface="+mn-ea"/>
                          <a:ea typeface="+mn-ea"/>
                        </a:rPr>
                        <a:t>”</a:t>
                      </a:r>
                      <a:r>
                        <a:rPr kumimoji="1" lang="ja-JP" altLang="en-US" sz="900" b="0" dirty="0">
                          <a:solidFill>
                            <a:schemeClr val="tx1"/>
                          </a:solidFill>
                          <a:latin typeface="+mn-ea"/>
                          <a:ea typeface="+mn-ea"/>
                        </a:rPr>
                        <a:t>もしくは</a:t>
                      </a:r>
                      <a:endParaRPr kumimoji="1" lang="en-US" altLang="ja-JP" sz="900" b="0" dirty="0">
                        <a:solidFill>
                          <a:schemeClr val="tx1"/>
                        </a:solidFill>
                        <a:latin typeface="+mn-ea"/>
                        <a:ea typeface="+mn-ea"/>
                      </a:endParaRPr>
                    </a:p>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900" b="0" dirty="0">
                          <a:solidFill>
                            <a:schemeClr val="tx1"/>
                          </a:solidFill>
                          <a:latin typeface="+mn-ea"/>
                          <a:ea typeface="+mn-ea"/>
                        </a:rPr>
                        <a:t>”100L</a:t>
                      </a:r>
                      <a:r>
                        <a:rPr kumimoji="1" lang="ja-JP" altLang="en-US" sz="900" b="0" dirty="0">
                          <a:solidFill>
                            <a:schemeClr val="tx1"/>
                          </a:solidFill>
                          <a:latin typeface="+mn-ea"/>
                          <a:ea typeface="+mn-ea"/>
                        </a:rPr>
                        <a:t>以上</a:t>
                      </a:r>
                      <a:r>
                        <a:rPr kumimoji="1" lang="en-US" altLang="ja-JP" sz="900" b="0" dirty="0">
                          <a:solidFill>
                            <a:schemeClr val="tx1"/>
                          </a:solidFill>
                          <a:latin typeface="+mn-ea"/>
                          <a:ea typeface="+mn-ea"/>
                        </a:rPr>
                        <a:t>”</a:t>
                      </a:r>
                      <a:r>
                        <a:rPr kumimoji="1" lang="ja-JP" altLang="en-US" sz="900" b="0" dirty="0">
                          <a:solidFill>
                            <a:schemeClr val="tx1"/>
                          </a:solidFill>
                          <a:latin typeface="+mn-ea"/>
                          <a:ea typeface="+mn-ea"/>
                        </a:rPr>
                        <a:t>のプランター“</a:t>
                      </a:r>
                      <a:endParaRPr kumimoji="1" lang="en-US" altLang="ja-JP" sz="900" b="0" dirty="0">
                        <a:solidFill>
                          <a:schemeClr val="tx1"/>
                        </a:solidFill>
                        <a:latin typeface="+mn-ea"/>
                        <a:ea typeface="+mn-ea"/>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a:r>
                        <a:rPr kumimoji="1" lang="ja-JP" altLang="en-US" sz="900" b="0" dirty="0">
                          <a:solidFill>
                            <a:schemeClr val="tx1"/>
                          </a:solidFill>
                          <a:latin typeface="+mn-ea"/>
                          <a:ea typeface="+mn-ea"/>
                        </a:rPr>
                        <a:t>・高木２本以上　・高木１本につき、低木類（つる植物含む）は５本まで</a:t>
                      </a:r>
                      <a:endParaRPr kumimoji="1" lang="en-US" altLang="ja-JP" sz="900" b="0" dirty="0">
                        <a:solidFill>
                          <a:schemeClr val="tx1"/>
                        </a:solidFill>
                        <a:latin typeface="+mn-ea"/>
                        <a:ea typeface="+mn-ea"/>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194360814"/>
                  </a:ext>
                </a:extLst>
              </a:tr>
            </a:tbl>
          </a:graphicData>
        </a:graphic>
      </p:graphicFrame>
      <p:sp>
        <p:nvSpPr>
          <p:cNvPr id="41" name="テキスト ボックス 40">
            <a:extLst>
              <a:ext uri="{FF2B5EF4-FFF2-40B4-BE49-F238E27FC236}">
                <a16:creationId xmlns:a16="http://schemas.microsoft.com/office/drawing/2014/main" id="{97B64942-B297-4F9B-BDEC-D9FE58755FA5}"/>
              </a:ext>
            </a:extLst>
          </p:cNvPr>
          <p:cNvSpPr txBox="1"/>
          <p:nvPr/>
        </p:nvSpPr>
        <p:spPr>
          <a:xfrm>
            <a:off x="1622520" y="4232109"/>
            <a:ext cx="597932" cy="169277"/>
          </a:xfrm>
          <a:prstGeom prst="rect">
            <a:avLst/>
          </a:prstGeom>
          <a:solidFill>
            <a:schemeClr val="bg1">
              <a:lumMod val="75000"/>
            </a:schemeClr>
          </a:solidFill>
        </p:spPr>
        <p:txBody>
          <a:bodyPr wrap="square" lIns="0" tIns="0" rIns="0" bIns="0" rtlCol="0">
            <a:spAutoFit/>
          </a:bodyPr>
          <a:lstStyle/>
          <a:p>
            <a:pPr algn="ctr"/>
            <a:r>
              <a:rPr lang="ja-JP" altLang="en-US" sz="1100" u="sng" dirty="0">
                <a:latin typeface="+mn-ea"/>
              </a:rPr>
              <a:t>現在</a:t>
            </a:r>
            <a:endParaRPr kumimoji="1" lang="ja-JP" altLang="en-US" sz="1100" u="sng" dirty="0">
              <a:latin typeface="+mn-ea"/>
            </a:endParaRPr>
          </a:p>
        </p:txBody>
      </p:sp>
      <p:sp>
        <p:nvSpPr>
          <p:cNvPr id="43" name="字幕 2">
            <a:extLst>
              <a:ext uri="{FF2B5EF4-FFF2-40B4-BE49-F238E27FC236}">
                <a16:creationId xmlns:a16="http://schemas.microsoft.com/office/drawing/2014/main" id="{A5EA3C8D-21FA-4173-B789-DD324EAA64E0}"/>
              </a:ext>
            </a:extLst>
          </p:cNvPr>
          <p:cNvSpPr txBox="1">
            <a:spLocks/>
          </p:cNvSpPr>
          <p:nvPr/>
        </p:nvSpPr>
        <p:spPr>
          <a:xfrm>
            <a:off x="2446137" y="122808"/>
            <a:ext cx="2778442" cy="318805"/>
          </a:xfrm>
          <a:prstGeom prst="rect">
            <a:avLst/>
          </a:prstGeom>
          <a:ln>
            <a:noFill/>
          </a:ln>
        </p:spPr>
        <p:txBody>
          <a:bodyPr vert="horz" lIns="0" tIns="36000" rIns="0" bIns="36000" rtlCol="0" anchor="ctr" anchorCtr="1">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lnSpc>
                <a:spcPct val="100000"/>
              </a:lnSpc>
            </a:pPr>
            <a:r>
              <a:rPr lang="ja-JP" altLang="en-US" sz="1050" dirty="0"/>
              <a:t>：</a:t>
            </a:r>
            <a:r>
              <a:rPr lang="en-US" altLang="ja-JP" sz="1050" dirty="0"/>
              <a:t>(</a:t>
            </a:r>
            <a:r>
              <a:rPr lang="ja-JP" altLang="en-US" sz="1050" dirty="0"/>
              <a:t>１</a:t>
            </a:r>
            <a:r>
              <a:rPr lang="en-US" altLang="ja-JP" sz="1050" dirty="0"/>
              <a:t>)</a:t>
            </a:r>
            <a:r>
              <a:rPr lang="ja-JP" altLang="en-US" sz="1050" dirty="0"/>
              <a:t>配付条件の見直し ①高木義務の緩和</a:t>
            </a:r>
            <a:endParaRPr lang="en-US" altLang="ja-JP" sz="1050" dirty="0"/>
          </a:p>
        </p:txBody>
      </p:sp>
      <p:sp>
        <p:nvSpPr>
          <p:cNvPr id="44" name="テキスト ボックス 43">
            <a:extLst>
              <a:ext uri="{FF2B5EF4-FFF2-40B4-BE49-F238E27FC236}">
                <a16:creationId xmlns:a16="http://schemas.microsoft.com/office/drawing/2014/main" id="{197A3C67-9438-4DED-A0B7-F873606358C0}"/>
              </a:ext>
            </a:extLst>
          </p:cNvPr>
          <p:cNvSpPr txBox="1"/>
          <p:nvPr/>
        </p:nvSpPr>
        <p:spPr>
          <a:xfrm>
            <a:off x="9594858" y="6583897"/>
            <a:ext cx="304800" cy="276999"/>
          </a:xfrm>
          <a:prstGeom prst="rect">
            <a:avLst/>
          </a:prstGeom>
          <a:noFill/>
        </p:spPr>
        <p:txBody>
          <a:bodyPr wrap="square" rtlCol="0">
            <a:spAutoFit/>
          </a:bodyPr>
          <a:lstStyle/>
          <a:p>
            <a:r>
              <a:rPr lang="ja-JP" altLang="en-US" sz="1200" dirty="0"/>
              <a:t>６</a:t>
            </a:r>
            <a:endParaRPr kumimoji="1" lang="ja-JP" altLang="en-US" sz="1200" dirty="0"/>
          </a:p>
        </p:txBody>
      </p:sp>
      <p:sp>
        <p:nvSpPr>
          <p:cNvPr id="47" name="四角形: 角を丸くする 11">
            <a:extLst>
              <a:ext uri="{FF2B5EF4-FFF2-40B4-BE49-F238E27FC236}">
                <a16:creationId xmlns:a16="http://schemas.microsoft.com/office/drawing/2014/main" id="{2504B598-6B6A-4717-A44B-5DAC63F097FA}"/>
              </a:ext>
            </a:extLst>
          </p:cNvPr>
          <p:cNvSpPr/>
          <p:nvPr/>
        </p:nvSpPr>
        <p:spPr>
          <a:xfrm>
            <a:off x="572379" y="3724636"/>
            <a:ext cx="7802359" cy="578592"/>
          </a:xfrm>
          <a:prstGeom prst="roundRect">
            <a:avLst>
              <a:gd name="adj" fmla="val 11006"/>
            </a:avLst>
          </a:prstGeom>
          <a:noFill/>
          <a:ln>
            <a:noFill/>
          </a:ln>
        </p:spPr>
        <p:style>
          <a:lnRef idx="2">
            <a:schemeClr val="accent6"/>
          </a:lnRef>
          <a:fillRef idx="1">
            <a:schemeClr val="lt1"/>
          </a:fillRef>
          <a:effectRef idx="0">
            <a:schemeClr val="accent6"/>
          </a:effectRef>
          <a:fontRef idx="minor">
            <a:schemeClr val="dk1"/>
          </a:fontRef>
        </p:style>
        <p:txBody>
          <a:bodyPr lIns="0" rIns="0" rtlCol="0" anchor="t" anchorCtr="0"/>
          <a:lstStyle/>
          <a:p>
            <a:pPr>
              <a:lnSpc>
                <a:spcPts val="1800"/>
              </a:lnSpc>
            </a:pPr>
            <a:r>
              <a:rPr lang="ja-JP" altLang="en-US" sz="1300" b="1" dirty="0"/>
              <a:t>　　</a:t>
            </a:r>
            <a:r>
              <a:rPr lang="en-US" altLang="ja-JP" sz="1300" b="1" dirty="0"/>
              <a:t>【</a:t>
            </a:r>
            <a:r>
              <a:rPr lang="ja-JP" altLang="en-US" sz="1300" b="1" dirty="0"/>
              <a:t>見直し案</a:t>
            </a:r>
            <a:r>
              <a:rPr lang="en-US" altLang="ja-JP" sz="1300" b="1" dirty="0"/>
              <a:t>】</a:t>
            </a:r>
          </a:p>
        </p:txBody>
      </p:sp>
      <p:graphicFrame>
        <p:nvGraphicFramePr>
          <p:cNvPr id="40" name="表 34">
            <a:extLst>
              <a:ext uri="{FF2B5EF4-FFF2-40B4-BE49-F238E27FC236}">
                <a16:creationId xmlns:a16="http://schemas.microsoft.com/office/drawing/2014/main" id="{FADF03E5-2D1F-4815-9A27-ABB28D03A169}"/>
              </a:ext>
            </a:extLst>
          </p:cNvPr>
          <p:cNvGraphicFramePr>
            <a:graphicFrameLocks noGrp="1"/>
          </p:cNvGraphicFramePr>
          <p:nvPr>
            <p:extLst>
              <p:ext uri="{D42A27DB-BD31-4B8C-83A1-F6EECF244321}">
                <p14:modId xmlns:p14="http://schemas.microsoft.com/office/powerpoint/2010/main" val="382862453"/>
              </p:ext>
            </p:extLst>
          </p:nvPr>
        </p:nvGraphicFramePr>
        <p:xfrm>
          <a:off x="1611797" y="5467940"/>
          <a:ext cx="6866986" cy="1165702"/>
        </p:xfrm>
        <a:graphic>
          <a:graphicData uri="http://schemas.openxmlformats.org/drawingml/2006/table">
            <a:tbl>
              <a:tblPr firstRow="1" bandRow="1">
                <a:tableStyleId>{93296810-A885-4BE3-A3E7-6D5BEEA58F35}</a:tableStyleId>
              </a:tblPr>
              <a:tblGrid>
                <a:gridCol w="2161755">
                  <a:extLst>
                    <a:ext uri="{9D8B030D-6E8A-4147-A177-3AD203B41FA5}">
                      <a16:colId xmlns:a16="http://schemas.microsoft.com/office/drawing/2014/main" val="2102601268"/>
                    </a:ext>
                  </a:extLst>
                </a:gridCol>
                <a:gridCol w="2473674">
                  <a:extLst>
                    <a:ext uri="{9D8B030D-6E8A-4147-A177-3AD203B41FA5}">
                      <a16:colId xmlns:a16="http://schemas.microsoft.com/office/drawing/2014/main" val="3570883153"/>
                    </a:ext>
                  </a:extLst>
                </a:gridCol>
                <a:gridCol w="2231557">
                  <a:extLst>
                    <a:ext uri="{9D8B030D-6E8A-4147-A177-3AD203B41FA5}">
                      <a16:colId xmlns:a16="http://schemas.microsoft.com/office/drawing/2014/main" val="3480908497"/>
                    </a:ext>
                  </a:extLst>
                </a:gridCol>
              </a:tblGrid>
              <a:tr h="254916">
                <a:tc>
                  <a:txBody>
                    <a:bodyPr/>
                    <a:lstStyle/>
                    <a:p>
                      <a:pPr algn="ctr"/>
                      <a:r>
                        <a:rPr kumimoji="1" lang="ja-JP" altLang="en-US" sz="900" b="0" dirty="0">
                          <a:solidFill>
                            <a:schemeClr val="tx1"/>
                          </a:solidFill>
                          <a:latin typeface="+mn-ea"/>
                          <a:ea typeface="+mn-ea"/>
                        </a:rPr>
                        <a:t>植栽箇所の対象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0" dirty="0">
                          <a:solidFill>
                            <a:schemeClr val="tx1"/>
                          </a:solidFill>
                          <a:latin typeface="+mn-ea"/>
                          <a:ea typeface="+mn-ea"/>
                        </a:rPr>
                        <a:t>低木・つる植物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dirty="0">
                          <a:solidFill>
                            <a:schemeClr val="tx1"/>
                          </a:solidFill>
                          <a:latin typeface="+mn-ea"/>
                          <a:ea typeface="+mn-ea"/>
                        </a:rPr>
                        <a:t>高木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1127771"/>
                  </a:ext>
                </a:extLst>
              </a:tr>
              <a:tr h="407866">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900" b="0" dirty="0">
                          <a:solidFill>
                            <a:schemeClr val="tx1"/>
                          </a:solidFill>
                          <a:latin typeface="+mn-ea"/>
                          <a:ea typeface="+mn-ea"/>
                        </a:rPr>
                        <a:t>“</a:t>
                      </a:r>
                      <a:r>
                        <a:rPr kumimoji="1" lang="ja-JP" altLang="en-US" sz="900" b="0" dirty="0">
                          <a:solidFill>
                            <a:schemeClr val="tx1"/>
                          </a:solidFill>
                          <a:latin typeface="+mn-ea"/>
                          <a:ea typeface="+mn-ea"/>
                        </a:rPr>
                        <a:t>地植え</a:t>
                      </a:r>
                      <a:r>
                        <a:rPr kumimoji="1" lang="en-US" altLang="ja-JP" sz="900" b="0" dirty="0">
                          <a:solidFill>
                            <a:schemeClr val="tx1"/>
                          </a:solidFill>
                          <a:latin typeface="+mn-ea"/>
                          <a:ea typeface="+mn-ea"/>
                        </a:rPr>
                        <a:t>”</a:t>
                      </a:r>
                      <a:r>
                        <a:rPr kumimoji="1" lang="ja-JP" altLang="en-US" sz="900" b="0" dirty="0">
                          <a:solidFill>
                            <a:schemeClr val="tx1"/>
                          </a:solidFill>
                          <a:latin typeface="+mn-ea"/>
                          <a:ea typeface="+mn-ea"/>
                        </a:rPr>
                        <a:t>又は</a:t>
                      </a:r>
                      <a:endParaRPr kumimoji="1" lang="en-US" altLang="ja-JP" sz="900" b="0" dirty="0">
                        <a:solidFill>
                          <a:schemeClr val="tx1"/>
                        </a:solidFill>
                        <a:latin typeface="+mn-ea"/>
                        <a:ea typeface="+mn-ea"/>
                      </a:endParaRPr>
                    </a:p>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900" b="0" dirty="0">
                          <a:solidFill>
                            <a:schemeClr val="tx1"/>
                          </a:solidFill>
                          <a:latin typeface="+mn-ea"/>
                          <a:ea typeface="+mn-ea"/>
                        </a:rPr>
                        <a:t>”100L</a:t>
                      </a:r>
                      <a:r>
                        <a:rPr kumimoji="1" lang="ja-JP" altLang="en-US" sz="900" b="0" dirty="0">
                          <a:solidFill>
                            <a:schemeClr val="tx1"/>
                          </a:solidFill>
                          <a:latin typeface="+mn-ea"/>
                          <a:ea typeface="+mn-ea"/>
                        </a:rPr>
                        <a:t>以上</a:t>
                      </a:r>
                      <a:r>
                        <a:rPr kumimoji="1" lang="en-US" altLang="ja-JP" sz="900" b="0" dirty="0">
                          <a:solidFill>
                            <a:schemeClr val="tx1"/>
                          </a:solidFill>
                          <a:latin typeface="+mn-ea"/>
                          <a:ea typeface="+mn-ea"/>
                        </a:rPr>
                        <a:t>”</a:t>
                      </a:r>
                      <a:r>
                        <a:rPr kumimoji="1" lang="ja-JP" altLang="en-US" sz="900" b="0" dirty="0">
                          <a:solidFill>
                            <a:schemeClr val="tx1"/>
                          </a:solidFill>
                          <a:latin typeface="+mn-ea"/>
                          <a:ea typeface="+mn-ea"/>
                        </a:rPr>
                        <a:t>のプランター“</a:t>
                      </a:r>
                      <a:endParaRPr kumimoji="1" lang="en-US" altLang="ja-JP" sz="900" b="0" dirty="0">
                        <a:solidFill>
                          <a:schemeClr val="tx1"/>
                        </a:solidFill>
                        <a:latin typeface="+mn-ea"/>
                        <a:ea typeface="+mn-ea"/>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n-ea"/>
                          <a:ea typeface="+mn-ea"/>
                        </a:rPr>
                        <a:t>・高木２本以上　・高木１本につき、低木類（つる植物含む）は５本まで</a:t>
                      </a:r>
                      <a:endParaRPr kumimoji="1" lang="en-US" altLang="ja-JP" sz="900" b="0" dirty="0">
                        <a:solidFill>
                          <a:schemeClr val="tx1"/>
                        </a:solidFill>
                        <a:latin typeface="+mn-ea"/>
                        <a:ea typeface="+mn-ea"/>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194360814"/>
                  </a:ext>
                </a:extLst>
              </a:tr>
              <a:tr h="407866">
                <a:tc>
                  <a:txBody>
                    <a:bodyPr/>
                    <a:lstStyle/>
                    <a:p>
                      <a:pPr algn="ctr"/>
                      <a:r>
                        <a:rPr kumimoji="1" lang="ja-JP" altLang="en-US" sz="900" b="0" dirty="0">
                          <a:solidFill>
                            <a:schemeClr val="tx1"/>
                          </a:solidFill>
                          <a:latin typeface="+mn-ea"/>
                          <a:ea typeface="+mn-ea"/>
                        </a:rPr>
                        <a:t>“</a:t>
                      </a:r>
                      <a:r>
                        <a:rPr kumimoji="1" lang="en-US" altLang="ja-JP" sz="900" b="0" dirty="0">
                          <a:solidFill>
                            <a:schemeClr val="tx1"/>
                          </a:solidFill>
                          <a:latin typeface="+mn-ea"/>
                          <a:ea typeface="+mn-ea"/>
                        </a:rPr>
                        <a:t>100L</a:t>
                      </a:r>
                      <a:r>
                        <a:rPr kumimoji="1" lang="ja-JP" altLang="en-US" sz="900" b="0" dirty="0">
                          <a:solidFill>
                            <a:schemeClr val="tx1"/>
                          </a:solidFill>
                          <a:latin typeface="+mn-ea"/>
                          <a:ea typeface="+mn-ea"/>
                        </a:rPr>
                        <a:t>未満のプランター”</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0" u="sng" dirty="0">
                          <a:solidFill>
                            <a:schemeClr val="tx1"/>
                          </a:solidFill>
                          <a:latin typeface="+mn-ea"/>
                          <a:ea typeface="+mn-ea"/>
                        </a:rPr>
                        <a:t>・低木類（つる植物含む）のみの申請を可</a:t>
                      </a:r>
                      <a:endParaRPr kumimoji="1" lang="en-US" altLang="ja-JP" sz="900" b="0" u="sng" dirty="0">
                        <a:solidFill>
                          <a:schemeClr val="tx1"/>
                        </a:solidFill>
                        <a:latin typeface="+mn-ea"/>
                        <a:ea typeface="+mn-ea"/>
                      </a:endParaRPr>
                    </a:p>
                    <a:p>
                      <a:pPr algn="l"/>
                      <a:r>
                        <a:rPr kumimoji="1" lang="ja-JP" altLang="en-US" sz="900" b="0" dirty="0">
                          <a:solidFill>
                            <a:schemeClr val="tx1"/>
                          </a:solidFill>
                          <a:latin typeface="+mn-ea"/>
                          <a:ea typeface="+mn-ea"/>
                        </a:rPr>
                        <a:t>　</a:t>
                      </a:r>
                      <a:r>
                        <a:rPr kumimoji="1" lang="en-US" altLang="ja-JP" sz="900" b="0" dirty="0">
                          <a:solidFill>
                            <a:schemeClr val="tx1"/>
                          </a:solidFill>
                          <a:latin typeface="+mn-ea"/>
                          <a:ea typeface="+mn-ea"/>
                        </a:rPr>
                        <a:t>※</a:t>
                      </a:r>
                      <a:r>
                        <a:rPr kumimoji="1" lang="ja-JP" altLang="en-US" sz="900" b="0" dirty="0">
                          <a:solidFill>
                            <a:schemeClr val="tx1"/>
                          </a:solidFill>
                          <a:latin typeface="+mn-ea"/>
                          <a:ea typeface="+mn-ea"/>
                        </a:rPr>
                        <a:t>ただし、つる植物のみは不可</a:t>
                      </a:r>
                      <a:endParaRPr kumimoji="1" lang="en-US" altLang="ja-JP" sz="900" b="0" dirty="0">
                        <a:solidFill>
                          <a:schemeClr val="tx1"/>
                        </a:solidFill>
                        <a:latin typeface="+mn-ea"/>
                        <a:ea typeface="+mn-ea"/>
                      </a:endParaRPr>
                    </a:p>
                    <a:p>
                      <a:pPr algn="l"/>
                      <a:r>
                        <a:rPr kumimoji="1" lang="ja-JP" altLang="en-US" sz="900" b="0" dirty="0">
                          <a:solidFill>
                            <a:schemeClr val="tx1"/>
                          </a:solidFill>
                          <a:latin typeface="+mn-ea"/>
                          <a:ea typeface="+mn-ea"/>
                        </a:rPr>
                        <a:t>　</a:t>
                      </a:r>
                      <a:r>
                        <a:rPr kumimoji="1" lang="en-US" altLang="ja-JP" sz="900" b="0" dirty="0">
                          <a:solidFill>
                            <a:schemeClr val="tx1"/>
                          </a:solidFill>
                          <a:latin typeface="+mn-ea"/>
                          <a:ea typeface="+mn-ea"/>
                        </a:rPr>
                        <a:t>※</a:t>
                      </a:r>
                      <a:r>
                        <a:rPr kumimoji="1" lang="ja-JP" altLang="en-US" sz="900" b="0" dirty="0">
                          <a:solidFill>
                            <a:schemeClr val="tx1"/>
                          </a:solidFill>
                          <a:latin typeface="+mn-ea"/>
                          <a:ea typeface="+mn-ea"/>
                        </a:rPr>
                        <a:t>ただし、５本以上</a:t>
                      </a:r>
                      <a:r>
                        <a:rPr kumimoji="1" lang="en-US" altLang="ja-JP" sz="900" b="0" dirty="0">
                          <a:solidFill>
                            <a:schemeClr val="tx1"/>
                          </a:solidFill>
                          <a:latin typeface="+mn-ea"/>
                          <a:ea typeface="+mn-ea"/>
                        </a:rPr>
                        <a:t>10</a:t>
                      </a:r>
                      <a:r>
                        <a:rPr kumimoji="1" lang="ja-JP" altLang="en-US" sz="900" b="0" dirty="0">
                          <a:solidFill>
                            <a:schemeClr val="tx1"/>
                          </a:solidFill>
                          <a:latin typeface="+mn-ea"/>
                          <a:ea typeface="+mn-ea"/>
                        </a:rPr>
                        <a:t>本未満とする</a:t>
                      </a:r>
                      <a:endParaRPr kumimoji="1" lang="en-US" altLang="ja-JP" sz="900" b="0" dirty="0">
                        <a:solidFill>
                          <a:schemeClr val="tx1"/>
                        </a:solidFill>
                        <a:latin typeface="+mn-ea"/>
                        <a:ea typeface="+mn-ea"/>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kumimoji="1" lang="ja-JP" altLang="en-US"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bg1"/>
                    </a:solidFill>
                  </a:tcPr>
                </a:tc>
                <a:extLst>
                  <a:ext uri="{0D108BD9-81ED-4DB2-BD59-A6C34878D82A}">
                    <a16:rowId xmlns:a16="http://schemas.microsoft.com/office/drawing/2014/main" val="2271414390"/>
                  </a:ext>
                </a:extLst>
              </a:tr>
            </a:tbl>
          </a:graphicData>
        </a:graphic>
      </p:graphicFrame>
      <p:sp>
        <p:nvSpPr>
          <p:cNvPr id="48" name="矢印: 下 35">
            <a:extLst>
              <a:ext uri="{FF2B5EF4-FFF2-40B4-BE49-F238E27FC236}">
                <a16:creationId xmlns:a16="http://schemas.microsoft.com/office/drawing/2014/main" id="{4E143CD2-2178-4D7C-A76A-37ECD41AA9AF}"/>
              </a:ext>
            </a:extLst>
          </p:cNvPr>
          <p:cNvSpPr/>
          <p:nvPr/>
        </p:nvSpPr>
        <p:spPr>
          <a:xfrm>
            <a:off x="4710403" y="5127640"/>
            <a:ext cx="558640" cy="2018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97B64942-B297-4F9B-BDEC-D9FE58755FA5}"/>
              </a:ext>
            </a:extLst>
          </p:cNvPr>
          <p:cNvSpPr txBox="1"/>
          <p:nvPr/>
        </p:nvSpPr>
        <p:spPr>
          <a:xfrm>
            <a:off x="1611797" y="5295030"/>
            <a:ext cx="597932" cy="169277"/>
          </a:xfrm>
          <a:prstGeom prst="rect">
            <a:avLst/>
          </a:prstGeom>
          <a:solidFill>
            <a:schemeClr val="bg1">
              <a:lumMod val="75000"/>
            </a:schemeClr>
          </a:solidFill>
        </p:spPr>
        <p:txBody>
          <a:bodyPr wrap="square" lIns="0" tIns="0" rIns="0" bIns="0" rtlCol="0">
            <a:spAutoFit/>
          </a:bodyPr>
          <a:lstStyle/>
          <a:p>
            <a:pPr algn="ctr"/>
            <a:r>
              <a:rPr lang="ja-JP" altLang="en-US" sz="1100" u="sng" dirty="0">
                <a:latin typeface="+mn-ea"/>
              </a:rPr>
              <a:t>見直し案</a:t>
            </a:r>
            <a:endParaRPr kumimoji="1" lang="ja-JP" altLang="en-US" sz="1100" u="sng" dirty="0">
              <a:latin typeface="+mn-ea"/>
            </a:endParaRPr>
          </a:p>
        </p:txBody>
      </p:sp>
      <p:pic>
        <p:nvPicPr>
          <p:cNvPr id="6" name="図 5"/>
          <p:cNvPicPr>
            <a:picLocks noChangeAspect="1"/>
          </p:cNvPicPr>
          <p:nvPr/>
        </p:nvPicPr>
        <p:blipFill rotWithShape="1">
          <a:blip r:embed="rId5"/>
          <a:srcRect l="13478" t="6229" r="12309" b="13324"/>
          <a:stretch/>
        </p:blipFill>
        <p:spPr>
          <a:xfrm>
            <a:off x="1394039" y="2067098"/>
            <a:ext cx="1328865" cy="975562"/>
          </a:xfrm>
          <a:prstGeom prst="rect">
            <a:avLst/>
          </a:prstGeom>
        </p:spPr>
      </p:pic>
      <p:sp>
        <p:nvSpPr>
          <p:cNvPr id="42" name="四角形: 角を丸くする 31">
            <a:extLst>
              <a:ext uri="{FF2B5EF4-FFF2-40B4-BE49-F238E27FC236}">
                <a16:creationId xmlns:a16="http://schemas.microsoft.com/office/drawing/2014/main" id="{6892CF04-34D7-4D96-B4AE-AF62D0DCD627}"/>
              </a:ext>
            </a:extLst>
          </p:cNvPr>
          <p:cNvSpPr/>
          <p:nvPr/>
        </p:nvSpPr>
        <p:spPr>
          <a:xfrm>
            <a:off x="1376812" y="2998364"/>
            <a:ext cx="1281108" cy="111168"/>
          </a:xfrm>
          <a:prstGeom prst="roundRect">
            <a:avLst>
              <a:gd name="adj" fmla="val 11006"/>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algn="ctr"/>
            <a:r>
              <a:rPr lang="en-US" altLang="ja-JP" sz="900" b="1" dirty="0">
                <a:latin typeface="+mn-ea"/>
              </a:rPr>
              <a:t>27L</a:t>
            </a:r>
            <a:r>
              <a:rPr lang="ja-JP" altLang="en-US" sz="900" b="1" dirty="0">
                <a:latin typeface="+mn-ea"/>
              </a:rPr>
              <a:t>：</a:t>
            </a:r>
            <a:r>
              <a:rPr lang="en-US" altLang="ja-JP" sz="900" b="1" dirty="0">
                <a:latin typeface="+mn-ea"/>
              </a:rPr>
              <a:t>640×230×185</a:t>
            </a:r>
          </a:p>
        </p:txBody>
      </p:sp>
    </p:spTree>
    <p:extLst>
      <p:ext uri="{BB962C8B-B14F-4D97-AF65-F5344CB8AC3E}">
        <p14:creationId xmlns:p14="http://schemas.microsoft.com/office/powerpoint/2010/main" val="2626390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字幕 2">
            <a:extLst>
              <a:ext uri="{FF2B5EF4-FFF2-40B4-BE49-F238E27FC236}">
                <a16:creationId xmlns:a16="http://schemas.microsoft.com/office/drawing/2014/main" id="{A5EA3C8D-21FA-4173-B789-DD324EAA64E0}"/>
              </a:ext>
            </a:extLst>
          </p:cNvPr>
          <p:cNvSpPr txBox="1">
            <a:spLocks/>
          </p:cNvSpPr>
          <p:nvPr/>
        </p:nvSpPr>
        <p:spPr>
          <a:xfrm>
            <a:off x="2394647" y="116920"/>
            <a:ext cx="4688733" cy="318805"/>
          </a:xfrm>
          <a:prstGeom prst="rect">
            <a:avLst/>
          </a:prstGeom>
          <a:ln>
            <a:noFill/>
          </a:ln>
        </p:spPr>
        <p:txBody>
          <a:bodyPr vert="horz" lIns="0" tIns="36000" rIns="0" bIns="36000" rtlCol="0" anchor="ctr" anchorCtr="1">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lnSpc>
                <a:spcPct val="100000"/>
              </a:lnSpc>
            </a:pPr>
            <a:r>
              <a:rPr lang="ja-JP" altLang="en-US" sz="1050" dirty="0"/>
              <a:t>：</a:t>
            </a:r>
            <a:r>
              <a:rPr lang="en-US" altLang="ja-JP" sz="1050" dirty="0"/>
              <a:t>(</a:t>
            </a:r>
            <a:r>
              <a:rPr lang="ja-JP" altLang="en-US" sz="1050" dirty="0"/>
              <a:t>２</a:t>
            </a:r>
            <a:r>
              <a:rPr lang="en-US" altLang="ja-JP" sz="1050" dirty="0"/>
              <a:t>)PR</a:t>
            </a:r>
            <a:r>
              <a:rPr lang="ja-JP" altLang="en-US" sz="1050" dirty="0"/>
              <a:t>方法等の検証　効果的な</a:t>
            </a:r>
            <a:r>
              <a:rPr lang="en-US" altLang="ja-JP" sz="1050" dirty="0"/>
              <a:t>PR</a:t>
            </a:r>
            <a:r>
              <a:rPr lang="ja-JP" altLang="en-US" sz="1050" dirty="0"/>
              <a:t>方法の検討（市町村・府による周知）</a:t>
            </a:r>
            <a:endParaRPr lang="en-US" altLang="ja-JP" sz="1050" dirty="0"/>
          </a:p>
        </p:txBody>
      </p:sp>
      <p:sp>
        <p:nvSpPr>
          <p:cNvPr id="16" name="四角形: 角を丸くする 15">
            <a:extLst>
              <a:ext uri="{FF2B5EF4-FFF2-40B4-BE49-F238E27FC236}">
                <a16:creationId xmlns:a16="http://schemas.microsoft.com/office/drawing/2014/main" id="{D8C6CF03-7F3B-4630-9DCC-22978F9A93B8}"/>
              </a:ext>
            </a:extLst>
          </p:cNvPr>
          <p:cNvSpPr/>
          <p:nvPr/>
        </p:nvSpPr>
        <p:spPr>
          <a:xfrm>
            <a:off x="474396" y="495309"/>
            <a:ext cx="8593005" cy="317559"/>
          </a:xfrm>
          <a:prstGeom prst="roundRect">
            <a:avLst>
              <a:gd name="adj" fmla="val 11006"/>
            </a:avLst>
          </a:prstGeom>
          <a:noFill/>
          <a:ln>
            <a:noFill/>
          </a:ln>
        </p:spPr>
        <p:style>
          <a:lnRef idx="2">
            <a:schemeClr val="accent6"/>
          </a:lnRef>
          <a:fillRef idx="1">
            <a:schemeClr val="lt1"/>
          </a:fillRef>
          <a:effectRef idx="0">
            <a:schemeClr val="accent6"/>
          </a:effectRef>
          <a:fontRef idx="minor">
            <a:schemeClr val="dk1"/>
          </a:fontRef>
        </p:style>
        <p:txBody>
          <a:bodyPr lIns="0" rIns="0" rtlCol="0" anchor="t" anchorCtr="0"/>
          <a:lstStyle/>
          <a:p>
            <a:r>
              <a:rPr lang="ja-JP" altLang="en-US" sz="1200" dirty="0"/>
              <a:t>▶効果的な</a:t>
            </a:r>
            <a:r>
              <a:rPr lang="en-US" altLang="ja-JP" sz="1200" dirty="0"/>
              <a:t>PR</a:t>
            </a:r>
            <a:r>
              <a:rPr lang="ja-JP" altLang="en-US" sz="1200" dirty="0"/>
              <a:t>方法の検討（市町村・府による周知）</a:t>
            </a:r>
            <a:endParaRPr lang="en-US" altLang="ja-JP" sz="1200" dirty="0"/>
          </a:p>
        </p:txBody>
      </p:sp>
      <p:sp>
        <p:nvSpPr>
          <p:cNvPr id="33" name="タイトル 1">
            <a:extLst>
              <a:ext uri="{FF2B5EF4-FFF2-40B4-BE49-F238E27FC236}">
                <a16:creationId xmlns:a16="http://schemas.microsoft.com/office/drawing/2014/main" id="{A8712AE0-45E8-4C93-879F-C2C0D15B3E95}"/>
              </a:ext>
            </a:extLst>
          </p:cNvPr>
          <p:cNvSpPr txBox="1">
            <a:spLocks/>
          </p:cNvSpPr>
          <p:nvPr/>
        </p:nvSpPr>
        <p:spPr>
          <a:xfrm>
            <a:off x="251789" y="82968"/>
            <a:ext cx="5809975"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b="1" dirty="0">
                <a:latin typeface="+mn-ea"/>
                <a:ea typeface="+mn-ea"/>
              </a:rPr>
              <a:t>❶緑化樹配付事業の見直し　</a:t>
            </a:r>
          </a:p>
        </p:txBody>
      </p:sp>
      <p:sp>
        <p:nvSpPr>
          <p:cNvPr id="11" name="矢印: 下 10">
            <a:extLst>
              <a:ext uri="{FF2B5EF4-FFF2-40B4-BE49-F238E27FC236}">
                <a16:creationId xmlns:a16="http://schemas.microsoft.com/office/drawing/2014/main" id="{891F06C1-B724-4563-95D9-E64DFD11E65C}"/>
              </a:ext>
            </a:extLst>
          </p:cNvPr>
          <p:cNvSpPr/>
          <p:nvPr/>
        </p:nvSpPr>
        <p:spPr>
          <a:xfrm>
            <a:off x="4567838" y="5353716"/>
            <a:ext cx="761003" cy="1970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30" name="四角形: 角を丸くする 29">
            <a:extLst>
              <a:ext uri="{FF2B5EF4-FFF2-40B4-BE49-F238E27FC236}">
                <a16:creationId xmlns:a16="http://schemas.microsoft.com/office/drawing/2014/main" id="{A318B93C-7977-44DA-A784-81521FB20E96}"/>
              </a:ext>
            </a:extLst>
          </p:cNvPr>
          <p:cNvSpPr/>
          <p:nvPr/>
        </p:nvSpPr>
        <p:spPr>
          <a:xfrm>
            <a:off x="566359" y="849563"/>
            <a:ext cx="8831997" cy="628846"/>
          </a:xfrm>
          <a:prstGeom prst="roundRect">
            <a:avLst>
              <a:gd name="adj" fmla="val 11006"/>
            </a:avLst>
          </a:prstGeom>
          <a:noFill/>
          <a:ln>
            <a:noFill/>
          </a:ln>
        </p:spPr>
        <p:style>
          <a:lnRef idx="2">
            <a:schemeClr val="accent6"/>
          </a:lnRef>
          <a:fillRef idx="1">
            <a:schemeClr val="lt1"/>
          </a:fillRef>
          <a:effectRef idx="0">
            <a:schemeClr val="accent6"/>
          </a:effectRef>
          <a:fontRef idx="minor">
            <a:schemeClr val="dk1"/>
          </a:fontRef>
        </p:style>
        <p:txBody>
          <a:bodyPr lIns="0" rIns="0" rtlCol="0" anchor="t" anchorCtr="0"/>
          <a:lstStyle/>
          <a:p>
            <a:pPr>
              <a:lnSpc>
                <a:spcPts val="1600"/>
              </a:lnSpc>
            </a:pPr>
            <a:r>
              <a:rPr lang="ja-JP" altLang="en-US" sz="1100" dirty="0"/>
              <a:t>　◆市町村への追加ヒアリング</a:t>
            </a:r>
            <a:endParaRPr lang="en-US" altLang="ja-JP" sz="1100" dirty="0"/>
          </a:p>
          <a:p>
            <a:pPr>
              <a:lnSpc>
                <a:spcPts val="1500"/>
              </a:lnSpc>
            </a:pPr>
            <a:r>
              <a:rPr lang="ja-JP" altLang="en-US" sz="1100" dirty="0"/>
              <a:t>　　・アンケートにおいて、</a:t>
            </a:r>
            <a:r>
              <a:rPr lang="en-US" altLang="ja-JP" sz="1100" dirty="0"/>
              <a:t>『PR</a:t>
            </a:r>
            <a:r>
              <a:rPr lang="ja-JP" altLang="en-US" sz="1100" dirty="0"/>
              <a:t>しているものの３箇年申請が無い</a:t>
            </a:r>
            <a:r>
              <a:rPr lang="en-US" altLang="ja-JP" sz="1100" dirty="0"/>
              <a:t>』</a:t>
            </a:r>
            <a:r>
              <a:rPr lang="ja-JP" altLang="en-US" sz="1100" dirty="0"/>
              <a:t>及び</a:t>
            </a:r>
            <a:r>
              <a:rPr lang="en-US" altLang="ja-JP" sz="1100" dirty="0"/>
              <a:t>『</a:t>
            </a:r>
            <a:r>
              <a:rPr lang="ja-JP" altLang="en-US" sz="1100" dirty="0"/>
              <a:t>３箇年の申請件数は増加傾向</a:t>
            </a:r>
            <a:r>
              <a:rPr lang="en-US" altLang="ja-JP" sz="1100" dirty="0"/>
              <a:t>』</a:t>
            </a:r>
            <a:r>
              <a:rPr lang="ja-JP" altLang="en-US" sz="1100" dirty="0"/>
              <a:t>と回答のあった</a:t>
            </a:r>
            <a:r>
              <a:rPr lang="en-US" altLang="ja-JP" sz="1100" dirty="0"/>
              <a:t>16</a:t>
            </a:r>
            <a:r>
              <a:rPr lang="ja-JP" altLang="en-US" sz="1100" dirty="0"/>
              <a:t>市町村に、</a:t>
            </a:r>
            <a:endParaRPr lang="en-US" altLang="ja-JP" sz="1100" dirty="0"/>
          </a:p>
          <a:p>
            <a:pPr>
              <a:lnSpc>
                <a:spcPts val="1500"/>
              </a:lnSpc>
            </a:pPr>
            <a:r>
              <a:rPr lang="ja-JP" altLang="en-US" sz="1100" dirty="0"/>
              <a:t>　　　具体的な</a:t>
            </a:r>
            <a:r>
              <a:rPr lang="en-US" altLang="ja-JP" sz="1100" dirty="0"/>
              <a:t>PR</a:t>
            </a:r>
            <a:r>
              <a:rPr lang="ja-JP" altLang="en-US" sz="1100" dirty="0"/>
              <a:t>方法について確認。</a:t>
            </a:r>
            <a:endParaRPr lang="en-US" altLang="ja-JP" sz="1100" dirty="0"/>
          </a:p>
          <a:p>
            <a:endParaRPr lang="en-US" altLang="ja-JP" sz="1100" b="1" dirty="0"/>
          </a:p>
        </p:txBody>
      </p:sp>
      <p:sp>
        <p:nvSpPr>
          <p:cNvPr id="42" name="四角形: 角を丸くする 41">
            <a:extLst>
              <a:ext uri="{FF2B5EF4-FFF2-40B4-BE49-F238E27FC236}">
                <a16:creationId xmlns:a16="http://schemas.microsoft.com/office/drawing/2014/main" id="{C4EFA9F9-E60D-48B0-9684-C7B699D7874F}"/>
              </a:ext>
            </a:extLst>
          </p:cNvPr>
          <p:cNvSpPr/>
          <p:nvPr/>
        </p:nvSpPr>
        <p:spPr>
          <a:xfrm>
            <a:off x="592119" y="821160"/>
            <a:ext cx="8780481" cy="4532555"/>
          </a:xfrm>
          <a:prstGeom prst="roundRect">
            <a:avLst>
              <a:gd name="adj" fmla="val 3342"/>
            </a:avLst>
          </a:prstGeom>
          <a:noFill/>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b="1" dirty="0"/>
          </a:p>
        </p:txBody>
      </p:sp>
      <p:cxnSp>
        <p:nvCxnSpPr>
          <p:cNvPr id="20" name="直線コネクタ 19">
            <a:extLst>
              <a:ext uri="{FF2B5EF4-FFF2-40B4-BE49-F238E27FC236}">
                <a16:creationId xmlns:a16="http://schemas.microsoft.com/office/drawing/2014/main" id="{ECF0F5E1-C805-41E5-914F-F1A710DE2A55}"/>
              </a:ext>
            </a:extLst>
          </p:cNvPr>
          <p:cNvCxnSpPr>
            <a:cxnSpLocks/>
          </p:cNvCxnSpPr>
          <p:nvPr/>
        </p:nvCxnSpPr>
        <p:spPr>
          <a:xfrm>
            <a:off x="222594" y="407321"/>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190BB3EC-2E1F-47B4-AE70-12CE4037B206}"/>
              </a:ext>
            </a:extLst>
          </p:cNvPr>
          <p:cNvSpPr txBox="1"/>
          <p:nvPr/>
        </p:nvSpPr>
        <p:spPr>
          <a:xfrm>
            <a:off x="9594858" y="6583897"/>
            <a:ext cx="304800" cy="276999"/>
          </a:xfrm>
          <a:prstGeom prst="rect">
            <a:avLst/>
          </a:prstGeom>
          <a:noFill/>
        </p:spPr>
        <p:txBody>
          <a:bodyPr wrap="square" rtlCol="0">
            <a:spAutoFit/>
          </a:bodyPr>
          <a:lstStyle/>
          <a:p>
            <a:r>
              <a:rPr lang="ja-JP" altLang="en-US" sz="1200" dirty="0"/>
              <a:t>７</a:t>
            </a:r>
            <a:endParaRPr kumimoji="1" lang="ja-JP" altLang="en-US" sz="1200" dirty="0"/>
          </a:p>
        </p:txBody>
      </p:sp>
      <p:sp>
        <p:nvSpPr>
          <p:cNvPr id="25" name="四角形: 角を丸くする 29">
            <a:extLst>
              <a:ext uri="{FF2B5EF4-FFF2-40B4-BE49-F238E27FC236}">
                <a16:creationId xmlns:a16="http://schemas.microsoft.com/office/drawing/2014/main" id="{A318B93C-7977-44DA-A784-81521FB20E96}"/>
              </a:ext>
            </a:extLst>
          </p:cNvPr>
          <p:cNvSpPr/>
          <p:nvPr/>
        </p:nvSpPr>
        <p:spPr>
          <a:xfrm>
            <a:off x="896952" y="2973570"/>
            <a:ext cx="5793132" cy="818950"/>
          </a:xfrm>
          <a:prstGeom prst="roundRect">
            <a:avLst>
              <a:gd name="adj" fmla="val 11006"/>
            </a:avLst>
          </a:prstGeom>
          <a:noFill/>
          <a:ln>
            <a:noFill/>
          </a:ln>
        </p:spPr>
        <p:style>
          <a:lnRef idx="2">
            <a:schemeClr val="accent6"/>
          </a:lnRef>
          <a:fillRef idx="1">
            <a:schemeClr val="lt1"/>
          </a:fillRef>
          <a:effectRef idx="0">
            <a:schemeClr val="accent6"/>
          </a:effectRef>
          <a:fontRef idx="minor">
            <a:schemeClr val="dk1"/>
          </a:fontRef>
        </p:style>
        <p:txBody>
          <a:bodyPr lIns="0" rIns="0" rtlCol="0" anchor="t" anchorCtr="0"/>
          <a:lstStyle/>
          <a:p>
            <a:pPr>
              <a:lnSpc>
                <a:spcPts val="1600"/>
              </a:lnSpc>
            </a:pPr>
            <a:r>
              <a:rPr lang="en-US" altLang="ja-JP" sz="1100" dirty="0"/>
              <a:t>《</a:t>
            </a:r>
            <a:r>
              <a:rPr lang="ja-JP" altLang="en-US" sz="1100" dirty="0"/>
              <a:t>主な結果</a:t>
            </a:r>
            <a:r>
              <a:rPr lang="en-US" altLang="ja-JP" sz="1100" dirty="0"/>
              <a:t>》</a:t>
            </a:r>
          </a:p>
          <a:p>
            <a:pPr>
              <a:lnSpc>
                <a:spcPts val="1600"/>
              </a:lnSpc>
            </a:pPr>
            <a:r>
              <a:rPr lang="ja-JP" altLang="en-US" sz="1100" dirty="0"/>
              <a:t>　　・「</a:t>
            </a:r>
            <a:r>
              <a:rPr lang="en-US" altLang="ja-JP" sz="1100" dirty="0"/>
              <a:t>1.</a:t>
            </a:r>
            <a:r>
              <a:rPr lang="ja-JP" altLang="en-US" sz="1100" dirty="0"/>
              <a:t>市広報」又は「</a:t>
            </a:r>
            <a:r>
              <a:rPr lang="en-US" altLang="ja-JP" sz="1100" dirty="0"/>
              <a:t>2.</a:t>
            </a:r>
            <a:r>
              <a:rPr lang="ja-JP" altLang="en-US" sz="1100" dirty="0"/>
              <a:t>市</a:t>
            </a:r>
            <a:r>
              <a:rPr lang="en-US" altLang="ja-JP" sz="1100" dirty="0"/>
              <a:t>HP</a:t>
            </a:r>
            <a:r>
              <a:rPr lang="ja-JP" altLang="en-US" sz="1100" dirty="0"/>
              <a:t>」による</a:t>
            </a:r>
            <a:r>
              <a:rPr lang="en-US" altLang="ja-JP" sz="1100" dirty="0"/>
              <a:t>PR</a:t>
            </a:r>
          </a:p>
          <a:p>
            <a:pPr>
              <a:lnSpc>
                <a:spcPts val="1600"/>
              </a:lnSpc>
            </a:pPr>
            <a:r>
              <a:rPr lang="ja-JP" altLang="en-US" sz="1100" dirty="0"/>
              <a:t>　　</a:t>
            </a:r>
            <a:r>
              <a:rPr lang="en-US" altLang="ja-JP" sz="1100" dirty="0"/>
              <a:t>   </a:t>
            </a:r>
            <a:r>
              <a:rPr lang="ja-JP" altLang="en-US" sz="1100" dirty="0"/>
              <a:t>　</a:t>
            </a:r>
            <a:r>
              <a:rPr lang="en-US" altLang="ja-JP" sz="1100" dirty="0"/>
              <a:t>  </a:t>
            </a:r>
            <a:r>
              <a:rPr lang="ja-JP" altLang="en-US" sz="1100" dirty="0"/>
              <a:t> </a:t>
            </a:r>
            <a:r>
              <a:rPr lang="en-US" altLang="ja-JP" sz="1100" dirty="0"/>
              <a:t> </a:t>
            </a:r>
            <a:r>
              <a:rPr lang="ja-JP" altLang="en-US" sz="1100" dirty="0"/>
              <a:t>①</a:t>
            </a:r>
            <a:r>
              <a:rPr lang="en-US" altLang="ja-JP" sz="1100" dirty="0"/>
              <a:t>11</a:t>
            </a:r>
            <a:r>
              <a:rPr lang="ja-JP" altLang="en-US" sz="1100" dirty="0"/>
              <a:t>市町村中</a:t>
            </a:r>
            <a:r>
              <a:rPr lang="en-US" altLang="ja-JP" sz="1100" dirty="0"/>
              <a:t>4</a:t>
            </a:r>
            <a:r>
              <a:rPr lang="ja-JP" altLang="en-US" sz="1100" dirty="0"/>
              <a:t>市町村で実施</a:t>
            </a:r>
            <a:endParaRPr lang="en-US" altLang="ja-JP" sz="1100" dirty="0"/>
          </a:p>
          <a:p>
            <a:pPr>
              <a:lnSpc>
                <a:spcPts val="1600"/>
              </a:lnSpc>
            </a:pPr>
            <a:r>
              <a:rPr lang="ja-JP" altLang="en-US" sz="1100" dirty="0"/>
              <a:t>　　　　　②５市町村中</a:t>
            </a:r>
            <a:r>
              <a:rPr lang="en-US" altLang="ja-JP" sz="1100" dirty="0"/>
              <a:t>4</a:t>
            </a:r>
            <a:r>
              <a:rPr lang="ja-JP" altLang="en-US" sz="1100" dirty="0"/>
              <a:t>市町村で実施</a:t>
            </a:r>
            <a:endParaRPr lang="en-US" altLang="ja-JP" sz="1100" dirty="0"/>
          </a:p>
        </p:txBody>
      </p:sp>
      <p:sp>
        <p:nvSpPr>
          <p:cNvPr id="26" name="四角形: 角を丸くする 29">
            <a:extLst>
              <a:ext uri="{FF2B5EF4-FFF2-40B4-BE49-F238E27FC236}">
                <a16:creationId xmlns:a16="http://schemas.microsoft.com/office/drawing/2014/main" id="{A318B93C-7977-44DA-A784-81521FB20E96}"/>
              </a:ext>
            </a:extLst>
          </p:cNvPr>
          <p:cNvSpPr/>
          <p:nvPr/>
        </p:nvSpPr>
        <p:spPr>
          <a:xfrm>
            <a:off x="896952" y="2277016"/>
            <a:ext cx="6752066" cy="907798"/>
          </a:xfrm>
          <a:prstGeom prst="roundRect">
            <a:avLst>
              <a:gd name="adj" fmla="val 11006"/>
            </a:avLst>
          </a:prstGeom>
          <a:noFill/>
          <a:ln>
            <a:noFill/>
          </a:ln>
        </p:spPr>
        <p:style>
          <a:lnRef idx="2">
            <a:schemeClr val="accent6"/>
          </a:lnRef>
          <a:fillRef idx="1">
            <a:schemeClr val="lt1"/>
          </a:fillRef>
          <a:effectRef idx="0">
            <a:schemeClr val="accent6"/>
          </a:effectRef>
          <a:fontRef idx="minor">
            <a:schemeClr val="dk1"/>
          </a:fontRef>
        </p:style>
        <p:txBody>
          <a:bodyPr lIns="0" rIns="0" rtlCol="0" anchor="t" anchorCtr="0"/>
          <a:lstStyle/>
          <a:p>
            <a:pPr>
              <a:lnSpc>
                <a:spcPts val="1600"/>
              </a:lnSpc>
            </a:pPr>
            <a:r>
              <a:rPr lang="en-US" altLang="ja-JP" sz="1100" dirty="0"/>
              <a:t>《</a:t>
            </a:r>
            <a:r>
              <a:rPr lang="ja-JP" altLang="en-US" sz="1100" dirty="0"/>
              <a:t>確認内容</a:t>
            </a:r>
            <a:r>
              <a:rPr lang="en-US" altLang="ja-JP" sz="1100" dirty="0"/>
              <a:t>》</a:t>
            </a:r>
          </a:p>
          <a:p>
            <a:pPr>
              <a:lnSpc>
                <a:spcPts val="1600"/>
              </a:lnSpc>
            </a:pPr>
            <a:r>
              <a:rPr lang="ja-JP" altLang="en-US" sz="1100" dirty="0"/>
              <a:t>　　</a:t>
            </a:r>
            <a:r>
              <a:rPr lang="en-US" altLang="ja-JP" sz="1100" dirty="0"/>
              <a:t>Q</a:t>
            </a:r>
            <a:r>
              <a:rPr lang="ja-JP" altLang="en-US" sz="1100" dirty="0"/>
              <a:t>：市町村で実施している具体的な</a:t>
            </a:r>
            <a:r>
              <a:rPr lang="en-US" altLang="ja-JP" sz="1100" dirty="0"/>
              <a:t>PR</a:t>
            </a:r>
            <a:r>
              <a:rPr lang="ja-JP" altLang="en-US" sz="1100" dirty="0"/>
              <a:t>方法は？</a:t>
            </a:r>
            <a:r>
              <a:rPr lang="en-US" altLang="ja-JP" sz="1100" dirty="0"/>
              <a:t>【</a:t>
            </a:r>
            <a:r>
              <a:rPr lang="ja-JP" altLang="en-US" sz="1100" dirty="0"/>
              <a:t>複数回答可</a:t>
            </a:r>
            <a:r>
              <a:rPr lang="en-US" altLang="ja-JP" sz="1100" dirty="0"/>
              <a:t>】</a:t>
            </a:r>
          </a:p>
          <a:p>
            <a:pPr>
              <a:lnSpc>
                <a:spcPts val="1600"/>
              </a:lnSpc>
            </a:pPr>
            <a:r>
              <a:rPr lang="ja-JP" altLang="en-US" sz="1100" dirty="0"/>
              <a:t>　　　１</a:t>
            </a:r>
            <a:r>
              <a:rPr lang="en-US" altLang="ja-JP" sz="1100" dirty="0"/>
              <a:t>.</a:t>
            </a:r>
            <a:r>
              <a:rPr lang="ja-JP" altLang="en-US" sz="1100" dirty="0"/>
              <a:t>市広報　</a:t>
            </a:r>
            <a:r>
              <a:rPr lang="en-US" altLang="ja-JP" sz="1100" dirty="0"/>
              <a:t>2.</a:t>
            </a:r>
            <a:r>
              <a:rPr lang="ja-JP" altLang="en-US" sz="1100" dirty="0"/>
              <a:t>市</a:t>
            </a:r>
            <a:r>
              <a:rPr lang="en-US" altLang="ja-JP" sz="1100" dirty="0"/>
              <a:t>H.P.</a:t>
            </a:r>
            <a:r>
              <a:rPr lang="ja-JP" altLang="en-US" sz="1100" dirty="0"/>
              <a:t>　</a:t>
            </a:r>
            <a:r>
              <a:rPr lang="en-US" altLang="ja-JP" sz="1100" dirty="0"/>
              <a:t>3.</a:t>
            </a:r>
            <a:r>
              <a:rPr lang="ja-JP" altLang="en-US" sz="1100" dirty="0"/>
              <a:t>チラシの配架　 </a:t>
            </a:r>
            <a:r>
              <a:rPr lang="en-US" altLang="ja-JP" sz="1100" dirty="0"/>
              <a:t>4.</a:t>
            </a:r>
            <a:r>
              <a:rPr lang="ja-JP" altLang="en-US" sz="1100" dirty="0"/>
              <a:t>区長会などへの働きかけ　</a:t>
            </a:r>
            <a:r>
              <a:rPr lang="en-US" altLang="ja-JP" sz="1100" dirty="0"/>
              <a:t>5.</a:t>
            </a:r>
            <a:r>
              <a:rPr lang="ja-JP" altLang="en-US" sz="1100" dirty="0"/>
              <a:t>その他（　　　　　）</a:t>
            </a:r>
            <a:endParaRPr lang="en-US" altLang="ja-JP" sz="1100" dirty="0"/>
          </a:p>
        </p:txBody>
      </p:sp>
      <p:sp>
        <p:nvSpPr>
          <p:cNvPr id="27" name="四角形: 角を丸くする 29">
            <a:extLst>
              <a:ext uri="{FF2B5EF4-FFF2-40B4-BE49-F238E27FC236}">
                <a16:creationId xmlns:a16="http://schemas.microsoft.com/office/drawing/2014/main" id="{A318B93C-7977-44DA-A784-81521FB20E96}"/>
              </a:ext>
            </a:extLst>
          </p:cNvPr>
          <p:cNvSpPr/>
          <p:nvPr/>
        </p:nvSpPr>
        <p:spPr>
          <a:xfrm>
            <a:off x="1118309" y="4819345"/>
            <a:ext cx="7728099" cy="454234"/>
          </a:xfrm>
          <a:prstGeom prst="roundRect">
            <a:avLst>
              <a:gd name="adj" fmla="val 11006"/>
            </a:avLst>
          </a:prstGeom>
          <a:noFill/>
          <a:ln>
            <a:noFill/>
            <a:prstDash val="sysDash"/>
          </a:ln>
        </p:spPr>
        <p:style>
          <a:lnRef idx="2">
            <a:schemeClr val="accent6"/>
          </a:lnRef>
          <a:fillRef idx="1">
            <a:schemeClr val="lt1"/>
          </a:fillRef>
          <a:effectRef idx="0">
            <a:schemeClr val="accent6"/>
          </a:effectRef>
          <a:fontRef idx="minor">
            <a:schemeClr val="dk1"/>
          </a:fontRef>
        </p:style>
        <p:txBody>
          <a:bodyPr lIns="0" rIns="0" rtlCol="0" anchor="ctr" anchorCtr="1"/>
          <a:lstStyle/>
          <a:p>
            <a:r>
              <a:rPr lang="ja-JP" altLang="en-US" sz="1100" dirty="0"/>
              <a:t>➡</a:t>
            </a:r>
            <a:r>
              <a:rPr lang="en-US" altLang="ja-JP" sz="1100" dirty="0"/>
              <a:t>『</a:t>
            </a:r>
            <a:r>
              <a:rPr lang="ja-JP" altLang="en-US" sz="1100" dirty="0"/>
              <a:t>３箇年の申請件数は増加傾向</a:t>
            </a:r>
            <a:r>
              <a:rPr lang="en-US" altLang="ja-JP" sz="1100" dirty="0"/>
              <a:t>』</a:t>
            </a:r>
            <a:r>
              <a:rPr lang="ja-JP" altLang="en-US" sz="1100" dirty="0"/>
              <a:t>と回答のあった市町村の多くが、「</a:t>
            </a:r>
            <a:r>
              <a:rPr lang="en-US" altLang="ja-JP" sz="1100" dirty="0"/>
              <a:t>4.</a:t>
            </a:r>
            <a:r>
              <a:rPr lang="ja-JP" altLang="en-US" sz="1100" dirty="0"/>
              <a:t>区長会などへの働きかけ」を実施しており、</a:t>
            </a:r>
            <a:endParaRPr lang="en-US" altLang="ja-JP" sz="1100" dirty="0"/>
          </a:p>
          <a:p>
            <a:r>
              <a:rPr lang="ja-JP" altLang="en-US" sz="1100" dirty="0"/>
              <a:t>　　</a:t>
            </a:r>
            <a:r>
              <a:rPr lang="ja-JP" altLang="en-US" sz="1100" u="sng" dirty="0"/>
              <a:t>区長会など地域単位への働きかけは、一定の効果があると思われる。</a:t>
            </a:r>
            <a:endParaRPr lang="en-US" altLang="ja-JP" sz="1100" u="sng" dirty="0"/>
          </a:p>
        </p:txBody>
      </p:sp>
      <p:sp>
        <p:nvSpPr>
          <p:cNvPr id="35" name="四角形: 角を丸くする 29">
            <a:extLst>
              <a:ext uri="{FF2B5EF4-FFF2-40B4-BE49-F238E27FC236}">
                <a16:creationId xmlns:a16="http://schemas.microsoft.com/office/drawing/2014/main" id="{A318B93C-7977-44DA-A784-81521FB20E96}"/>
              </a:ext>
            </a:extLst>
          </p:cNvPr>
          <p:cNvSpPr/>
          <p:nvPr/>
        </p:nvSpPr>
        <p:spPr>
          <a:xfrm>
            <a:off x="896952" y="1529805"/>
            <a:ext cx="3780515" cy="652587"/>
          </a:xfrm>
          <a:prstGeom prst="roundRect">
            <a:avLst>
              <a:gd name="adj" fmla="val 11006"/>
            </a:avLst>
          </a:prstGeom>
          <a:noFill/>
          <a:ln>
            <a:noFill/>
          </a:ln>
        </p:spPr>
        <p:style>
          <a:lnRef idx="2">
            <a:schemeClr val="accent6"/>
          </a:lnRef>
          <a:fillRef idx="1">
            <a:schemeClr val="lt1"/>
          </a:fillRef>
          <a:effectRef idx="0">
            <a:schemeClr val="accent6"/>
          </a:effectRef>
          <a:fontRef idx="minor">
            <a:schemeClr val="dk1"/>
          </a:fontRef>
        </p:style>
        <p:txBody>
          <a:bodyPr lIns="0" rIns="0" rtlCol="0" anchor="t" anchorCtr="0"/>
          <a:lstStyle/>
          <a:p>
            <a:pPr>
              <a:lnSpc>
                <a:spcPts val="1600"/>
              </a:lnSpc>
            </a:pPr>
            <a:r>
              <a:rPr lang="en-US" altLang="ja-JP" sz="1100" dirty="0"/>
              <a:t>《</a:t>
            </a:r>
            <a:r>
              <a:rPr lang="ja-JP" altLang="en-US" sz="1100" dirty="0"/>
              <a:t>対象市町村</a:t>
            </a:r>
            <a:r>
              <a:rPr lang="en-US" altLang="ja-JP" sz="1100" dirty="0"/>
              <a:t>》</a:t>
            </a:r>
          </a:p>
          <a:p>
            <a:pPr>
              <a:lnSpc>
                <a:spcPts val="1600"/>
              </a:lnSpc>
            </a:pPr>
            <a:r>
              <a:rPr lang="ja-JP" altLang="en-US" sz="1100" dirty="0"/>
              <a:t>　　①</a:t>
            </a:r>
            <a:r>
              <a:rPr lang="en-US" altLang="ja-JP" sz="1100" dirty="0"/>
              <a:t>『PR</a:t>
            </a:r>
            <a:r>
              <a:rPr lang="ja-JP" altLang="en-US" sz="1100" dirty="0"/>
              <a:t>しているものの３箇年申請が無い</a:t>
            </a:r>
            <a:r>
              <a:rPr lang="en-US" altLang="ja-JP" sz="1100" dirty="0"/>
              <a:t>』</a:t>
            </a:r>
            <a:r>
              <a:rPr lang="ja-JP" altLang="en-US" sz="1100" dirty="0"/>
              <a:t>：</a:t>
            </a:r>
            <a:r>
              <a:rPr lang="en-US" altLang="ja-JP" sz="1100" dirty="0"/>
              <a:t>11</a:t>
            </a:r>
            <a:r>
              <a:rPr lang="ja-JP" altLang="en-US" sz="1100" dirty="0"/>
              <a:t>市町村</a:t>
            </a:r>
            <a:endParaRPr lang="en-US" altLang="ja-JP" sz="1100" dirty="0"/>
          </a:p>
          <a:p>
            <a:pPr>
              <a:lnSpc>
                <a:spcPts val="1600"/>
              </a:lnSpc>
            </a:pPr>
            <a:r>
              <a:rPr lang="ja-JP" altLang="en-US" sz="1100" dirty="0"/>
              <a:t>　　②</a:t>
            </a:r>
            <a:r>
              <a:rPr lang="en-US" altLang="ja-JP" sz="1100" dirty="0"/>
              <a:t>『</a:t>
            </a:r>
            <a:r>
              <a:rPr lang="ja-JP" altLang="en-US" sz="1100" dirty="0"/>
              <a:t>３箇年の申請件数は増加傾向</a:t>
            </a:r>
            <a:r>
              <a:rPr lang="en-US" altLang="ja-JP" sz="1100" dirty="0"/>
              <a:t>』</a:t>
            </a:r>
            <a:r>
              <a:rPr lang="ja-JP" altLang="en-US" sz="1100" dirty="0"/>
              <a:t>：</a:t>
            </a:r>
            <a:r>
              <a:rPr lang="en-US" altLang="ja-JP" sz="1100" dirty="0"/>
              <a:t>5</a:t>
            </a:r>
            <a:r>
              <a:rPr lang="ja-JP" altLang="en-US" sz="1100" dirty="0"/>
              <a:t>市町村</a:t>
            </a:r>
            <a:endParaRPr lang="en-US" altLang="ja-JP" sz="1100" dirty="0"/>
          </a:p>
          <a:p>
            <a:endParaRPr lang="en-US" altLang="ja-JP" sz="1100" b="1" dirty="0"/>
          </a:p>
        </p:txBody>
      </p:sp>
      <p:graphicFrame>
        <p:nvGraphicFramePr>
          <p:cNvPr id="5" name="表 4"/>
          <p:cNvGraphicFramePr>
            <a:graphicFrameLocks noGrp="1"/>
          </p:cNvGraphicFramePr>
          <p:nvPr>
            <p:extLst>
              <p:ext uri="{D42A27DB-BD31-4B8C-83A1-F6EECF244321}">
                <p14:modId xmlns:p14="http://schemas.microsoft.com/office/powerpoint/2010/main" val="3211545644"/>
              </p:ext>
            </p:extLst>
          </p:nvPr>
        </p:nvGraphicFramePr>
        <p:xfrm>
          <a:off x="4369839" y="3405539"/>
          <a:ext cx="3846363" cy="1082040"/>
        </p:xfrm>
        <a:graphic>
          <a:graphicData uri="http://schemas.openxmlformats.org/drawingml/2006/table">
            <a:tbl>
              <a:tblPr>
                <a:tableStyleId>{5C22544A-7EE6-4342-B048-85BDC9FD1C3A}</a:tableStyleId>
              </a:tblPr>
              <a:tblGrid>
                <a:gridCol w="1511496">
                  <a:extLst>
                    <a:ext uri="{9D8B030D-6E8A-4147-A177-3AD203B41FA5}">
                      <a16:colId xmlns:a16="http://schemas.microsoft.com/office/drawing/2014/main" val="1147775458"/>
                    </a:ext>
                  </a:extLst>
                </a:gridCol>
                <a:gridCol w="1248569">
                  <a:extLst>
                    <a:ext uri="{9D8B030D-6E8A-4147-A177-3AD203B41FA5}">
                      <a16:colId xmlns:a16="http://schemas.microsoft.com/office/drawing/2014/main" val="30944101"/>
                    </a:ext>
                  </a:extLst>
                </a:gridCol>
                <a:gridCol w="1086298">
                  <a:extLst>
                    <a:ext uri="{9D8B030D-6E8A-4147-A177-3AD203B41FA5}">
                      <a16:colId xmlns:a16="http://schemas.microsoft.com/office/drawing/2014/main" val="2495212132"/>
                    </a:ext>
                  </a:extLst>
                </a:gridCol>
              </a:tblGrid>
              <a:tr h="189123">
                <a:tc>
                  <a:txBody>
                    <a:bodyPr/>
                    <a:lstStyle/>
                    <a:p>
                      <a:pPr algn="l" fontAlgn="ctr"/>
                      <a:r>
                        <a:rPr lang="ja-JP" altLang="en-US" sz="700" b="1" u="none" strike="noStrike" dirty="0">
                          <a:effectLst/>
                        </a:rPr>
                        <a:t>　</a:t>
                      </a:r>
                      <a:endParaRPr lang="en-US" altLang="ja-JP" sz="700" b="1" u="none" strike="noStrike" dirty="0">
                        <a:effectLst/>
                      </a:endParaRPr>
                    </a:p>
                    <a:p>
                      <a:pPr algn="l" fontAlgn="ctr"/>
                      <a:endParaRPr lang="ja-JP" altLang="en-US" sz="7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ja-JP" altLang="en-US" sz="700" b="1" u="none" strike="noStrike" dirty="0">
                          <a:effectLst/>
                        </a:rPr>
                        <a:t>①</a:t>
                      </a:r>
                      <a:r>
                        <a:rPr lang="en-US" altLang="ja-JP" sz="700" b="1" u="none" strike="noStrike" dirty="0">
                          <a:effectLst/>
                        </a:rPr>
                        <a:t>『PR</a:t>
                      </a:r>
                      <a:r>
                        <a:rPr lang="ja-JP" altLang="en-US" sz="700" b="1" u="none" strike="noStrike" dirty="0">
                          <a:effectLst/>
                        </a:rPr>
                        <a:t>しているものの</a:t>
                      </a:r>
                      <a:endParaRPr lang="en-US" altLang="ja-JP" sz="700" b="1" u="none" strike="noStrike" dirty="0">
                        <a:effectLst/>
                      </a:endParaRPr>
                    </a:p>
                    <a:p>
                      <a:pPr algn="ctr" fontAlgn="ctr"/>
                      <a:r>
                        <a:rPr lang="ja-JP" altLang="en-US" sz="700" b="1" u="none" strike="noStrike" dirty="0">
                          <a:effectLst/>
                        </a:rPr>
                        <a:t>３箇年申請が無い</a:t>
                      </a:r>
                      <a:r>
                        <a:rPr lang="en-US" altLang="ja-JP" sz="700" b="1" u="none" strike="noStrike" dirty="0">
                          <a:effectLst/>
                        </a:rPr>
                        <a:t>』</a:t>
                      </a:r>
                      <a:br>
                        <a:rPr lang="en-US" altLang="ja-JP" sz="700" b="1" u="none" strike="noStrike" dirty="0">
                          <a:effectLst/>
                        </a:rPr>
                      </a:br>
                      <a:r>
                        <a:rPr lang="ja-JP" altLang="en-US" sz="700" b="1" u="none" strike="noStrike" dirty="0">
                          <a:effectLst/>
                        </a:rPr>
                        <a:t>：</a:t>
                      </a:r>
                      <a:r>
                        <a:rPr lang="en-US" altLang="ja-JP" sz="700" b="1" u="none" strike="noStrike" dirty="0">
                          <a:effectLst/>
                        </a:rPr>
                        <a:t>11</a:t>
                      </a:r>
                      <a:r>
                        <a:rPr lang="ja-JP" altLang="en-US" sz="700" b="1" u="none" strike="noStrike" dirty="0">
                          <a:effectLst/>
                        </a:rPr>
                        <a:t>市町村</a:t>
                      </a:r>
                      <a:endParaRPr lang="ja-JP" altLang="en-US" sz="7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ja-JP" altLang="en-US" sz="700" b="1" u="none" strike="noStrike" dirty="0">
                          <a:effectLst/>
                        </a:rPr>
                        <a:t>②</a:t>
                      </a:r>
                      <a:r>
                        <a:rPr lang="en-US" altLang="ja-JP" sz="700" b="1" u="none" strike="noStrike" dirty="0">
                          <a:effectLst/>
                        </a:rPr>
                        <a:t>『</a:t>
                      </a:r>
                      <a:r>
                        <a:rPr lang="ja-JP" altLang="en-US" sz="700" b="1" u="none" strike="noStrike" dirty="0">
                          <a:effectLst/>
                        </a:rPr>
                        <a:t>３箇年の申請件数</a:t>
                      </a:r>
                      <a:endParaRPr lang="en-US" altLang="ja-JP" sz="700" b="1" u="none" strike="noStrike" dirty="0">
                        <a:effectLst/>
                      </a:endParaRPr>
                    </a:p>
                    <a:p>
                      <a:pPr algn="ctr" fontAlgn="ctr"/>
                      <a:r>
                        <a:rPr lang="ja-JP" altLang="en-US" sz="700" b="1" u="none" strike="noStrike" dirty="0">
                          <a:effectLst/>
                        </a:rPr>
                        <a:t>は増加傾向</a:t>
                      </a:r>
                      <a:r>
                        <a:rPr lang="en-US" altLang="ja-JP" sz="700" b="1" u="none" strike="noStrike" dirty="0">
                          <a:effectLst/>
                        </a:rPr>
                        <a:t>』</a:t>
                      </a:r>
                      <a:br>
                        <a:rPr lang="en-US" altLang="ja-JP" sz="700" b="1" u="none" strike="noStrike" dirty="0">
                          <a:effectLst/>
                        </a:rPr>
                      </a:br>
                      <a:r>
                        <a:rPr lang="ja-JP" altLang="en-US" sz="700" b="1" u="none" strike="noStrike" dirty="0">
                          <a:effectLst/>
                        </a:rPr>
                        <a:t>：</a:t>
                      </a:r>
                      <a:r>
                        <a:rPr lang="en-US" altLang="ja-JP" sz="700" b="1" u="none" strike="noStrike" dirty="0">
                          <a:effectLst/>
                        </a:rPr>
                        <a:t>5</a:t>
                      </a:r>
                      <a:r>
                        <a:rPr lang="ja-JP" altLang="en-US" sz="700" b="1" u="none" strike="noStrike" dirty="0">
                          <a:effectLst/>
                        </a:rPr>
                        <a:t>市町村</a:t>
                      </a:r>
                      <a:endParaRPr lang="ja-JP" altLang="en-US" sz="7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268314156"/>
                  </a:ext>
                </a:extLst>
              </a:tr>
              <a:tr h="145782">
                <a:tc>
                  <a:txBody>
                    <a:bodyPr/>
                    <a:lstStyle/>
                    <a:p>
                      <a:pPr algn="l" fontAlgn="ctr"/>
                      <a:r>
                        <a:rPr lang="ja-JP" altLang="en-US" sz="800" b="1" u="none" strike="noStrike" dirty="0">
                          <a:effectLst/>
                        </a:rPr>
                        <a:t>　</a:t>
                      </a:r>
                      <a:r>
                        <a:rPr lang="en-US" altLang="ja-JP" sz="800" b="1" u="none" strike="noStrike" dirty="0">
                          <a:effectLst/>
                        </a:rPr>
                        <a:t>1.</a:t>
                      </a:r>
                      <a:r>
                        <a:rPr lang="ja-JP" altLang="en-US" sz="800" b="1" u="none" strike="noStrike" dirty="0">
                          <a:effectLst/>
                        </a:rPr>
                        <a:t>市広報</a:t>
                      </a:r>
                      <a:endPar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000" b="1" u="none" strike="noStrike" dirty="0">
                          <a:effectLst/>
                        </a:rPr>
                        <a:t>4</a:t>
                      </a:r>
                      <a:endParaRPr lang="en-US" altLang="ja-JP" sz="1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000" b="1" u="none" strike="noStrike" dirty="0">
                          <a:effectLst/>
                        </a:rPr>
                        <a:t>3</a:t>
                      </a:r>
                      <a:endParaRPr lang="en-US" altLang="ja-JP" sz="1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2627502279"/>
                  </a:ext>
                </a:extLst>
              </a:tr>
              <a:tr h="145782">
                <a:tc>
                  <a:txBody>
                    <a:bodyPr/>
                    <a:lstStyle/>
                    <a:p>
                      <a:pPr algn="l" fontAlgn="ctr"/>
                      <a:r>
                        <a:rPr lang="ja-JP" altLang="en-US" sz="800" b="1" u="none" strike="noStrike" dirty="0">
                          <a:effectLst/>
                        </a:rPr>
                        <a:t>　</a:t>
                      </a:r>
                      <a:r>
                        <a:rPr lang="en-US" altLang="ja-JP" sz="800" b="1" u="none" strike="noStrike" dirty="0">
                          <a:effectLst/>
                        </a:rPr>
                        <a:t>2.</a:t>
                      </a:r>
                      <a:r>
                        <a:rPr lang="ja-JP" altLang="en-US" sz="800" b="1" u="none" strike="noStrike" dirty="0">
                          <a:effectLst/>
                        </a:rPr>
                        <a:t>市</a:t>
                      </a:r>
                      <a:r>
                        <a:rPr lang="en-US" sz="800" b="1" u="none" strike="noStrike" dirty="0">
                          <a:effectLst/>
                        </a:rPr>
                        <a:t>HP</a:t>
                      </a:r>
                      <a:endParaRPr lang="en-US"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000" b="1" u="none" strike="noStrike" dirty="0">
                          <a:effectLst/>
                        </a:rPr>
                        <a:t>1</a:t>
                      </a:r>
                      <a:endParaRPr lang="en-US" altLang="ja-JP" sz="1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000" b="1" u="none" strike="noStrike" dirty="0">
                          <a:effectLst/>
                        </a:rPr>
                        <a:t>3</a:t>
                      </a:r>
                      <a:endParaRPr lang="en-US" altLang="ja-JP" sz="1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2036224913"/>
                  </a:ext>
                </a:extLst>
              </a:tr>
              <a:tr h="145782">
                <a:tc>
                  <a:txBody>
                    <a:bodyPr/>
                    <a:lstStyle/>
                    <a:p>
                      <a:pPr algn="l" fontAlgn="ctr"/>
                      <a:r>
                        <a:rPr lang="ja-JP" altLang="en-US" sz="800" b="1" u="none" strike="noStrike" dirty="0">
                          <a:effectLst/>
                        </a:rPr>
                        <a:t>　</a:t>
                      </a:r>
                      <a:r>
                        <a:rPr lang="en-US" altLang="ja-JP" sz="800" b="1" u="none" strike="noStrike" dirty="0">
                          <a:effectLst/>
                        </a:rPr>
                        <a:t>3.</a:t>
                      </a:r>
                      <a:r>
                        <a:rPr lang="ja-JP" altLang="en-US" sz="800" b="1" u="none" strike="noStrike" dirty="0">
                          <a:effectLst/>
                        </a:rPr>
                        <a:t>チラシ配架</a:t>
                      </a:r>
                      <a:endPar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000" b="1" u="none" strike="noStrike" dirty="0">
                          <a:effectLst/>
                        </a:rPr>
                        <a:t>6</a:t>
                      </a:r>
                      <a:endParaRPr lang="en-US" altLang="ja-JP" sz="1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000" b="1" u="none" strike="noStrike" dirty="0">
                          <a:effectLst/>
                        </a:rPr>
                        <a:t>0</a:t>
                      </a:r>
                      <a:endParaRPr lang="en-US" altLang="ja-JP" sz="1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2532136605"/>
                  </a:ext>
                </a:extLst>
              </a:tr>
              <a:tr h="145782">
                <a:tc>
                  <a:txBody>
                    <a:bodyPr/>
                    <a:lstStyle/>
                    <a:p>
                      <a:pPr algn="l" fontAlgn="ctr"/>
                      <a:r>
                        <a:rPr lang="ja-JP" altLang="en-US" sz="800" b="1" u="none" strike="noStrike" dirty="0">
                          <a:effectLst/>
                        </a:rPr>
                        <a:t>　</a:t>
                      </a:r>
                      <a:r>
                        <a:rPr lang="en-US" altLang="ja-JP" sz="800" b="1" u="none" strike="noStrike" dirty="0">
                          <a:effectLst/>
                        </a:rPr>
                        <a:t>4.</a:t>
                      </a:r>
                      <a:r>
                        <a:rPr lang="ja-JP" altLang="en-US" sz="800" b="1" u="none" strike="noStrike" dirty="0">
                          <a:effectLst/>
                        </a:rPr>
                        <a:t>区長会などへの働きかけ</a:t>
                      </a:r>
                      <a:endParaRPr lang="en-US" altLang="ja-JP" sz="800" b="1" u="none" strike="noStrike" dirty="0">
                        <a:effectLst/>
                      </a:endParaRPr>
                    </a:p>
                  </a:txBody>
                  <a:tcPr marL="0" marR="0" marT="0" marB="0" anchor="ctr"/>
                </a:tc>
                <a:tc>
                  <a:txBody>
                    <a:bodyPr/>
                    <a:lstStyle/>
                    <a:p>
                      <a:pPr algn="ctr" fontAlgn="ctr"/>
                      <a:r>
                        <a:rPr lang="en-US" altLang="ja-JP" sz="1000" b="1" i="0" u="none" strike="noStrike" dirty="0">
                          <a:solidFill>
                            <a:schemeClr val="dk1"/>
                          </a:solidFill>
                          <a:effectLst/>
                          <a:latin typeface="+mn-lt"/>
                          <a:ea typeface="+mn-ea"/>
                        </a:rPr>
                        <a:t>1</a:t>
                      </a:r>
                      <a:endParaRPr lang="en-US" altLang="ja-JP" sz="1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000" b="1" u="none" strike="noStrike" dirty="0">
                          <a:effectLst/>
                        </a:rPr>
                        <a:t>4</a:t>
                      </a:r>
                      <a:endParaRPr lang="en-US" altLang="ja-JP" sz="1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2303980616"/>
                  </a:ext>
                </a:extLst>
              </a:tr>
              <a:tr h="145782">
                <a:tc>
                  <a:txBody>
                    <a:bodyPr/>
                    <a:lstStyle/>
                    <a:p>
                      <a:pPr algn="l" fontAlgn="ctr"/>
                      <a:r>
                        <a:rPr lang="ja-JP" altLang="en-US" sz="800" b="1" u="none" strike="noStrike" dirty="0">
                          <a:effectLst/>
                        </a:rPr>
                        <a:t>　</a:t>
                      </a:r>
                      <a:r>
                        <a:rPr lang="en-US" altLang="ja-JP" sz="800" b="1" u="none" strike="noStrike" dirty="0">
                          <a:effectLst/>
                        </a:rPr>
                        <a:t>5.</a:t>
                      </a:r>
                      <a:r>
                        <a:rPr lang="ja-JP" altLang="en-US" sz="800" b="1" u="none" strike="noStrike" dirty="0">
                          <a:effectLst/>
                        </a:rPr>
                        <a:t>不明</a:t>
                      </a:r>
                      <a:endPar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000" b="1" u="none" strike="noStrike">
                          <a:effectLst/>
                        </a:rPr>
                        <a:t>2</a:t>
                      </a:r>
                      <a:endParaRPr lang="en-US" altLang="ja-JP" sz="1000" b="1"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000" b="1" u="none" strike="noStrike" dirty="0">
                          <a:effectLst/>
                        </a:rPr>
                        <a:t>0</a:t>
                      </a:r>
                      <a:endParaRPr lang="en-US" altLang="ja-JP" sz="1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3166971375"/>
                  </a:ext>
                </a:extLst>
              </a:tr>
            </a:tbl>
          </a:graphicData>
        </a:graphic>
      </p:graphicFrame>
      <p:sp>
        <p:nvSpPr>
          <p:cNvPr id="37" name="四角形: 角を丸くする 29">
            <a:extLst>
              <a:ext uri="{FF2B5EF4-FFF2-40B4-BE49-F238E27FC236}">
                <a16:creationId xmlns:a16="http://schemas.microsoft.com/office/drawing/2014/main" id="{A318B93C-7977-44DA-A784-81521FB20E96}"/>
              </a:ext>
            </a:extLst>
          </p:cNvPr>
          <p:cNvSpPr/>
          <p:nvPr/>
        </p:nvSpPr>
        <p:spPr>
          <a:xfrm>
            <a:off x="1040072" y="3881368"/>
            <a:ext cx="5793132" cy="717252"/>
          </a:xfrm>
          <a:prstGeom prst="roundRect">
            <a:avLst>
              <a:gd name="adj" fmla="val 11006"/>
            </a:avLst>
          </a:prstGeom>
          <a:noFill/>
          <a:ln>
            <a:noFill/>
          </a:ln>
        </p:spPr>
        <p:style>
          <a:lnRef idx="2">
            <a:schemeClr val="accent6"/>
          </a:lnRef>
          <a:fillRef idx="1">
            <a:schemeClr val="lt1"/>
          </a:fillRef>
          <a:effectRef idx="0">
            <a:schemeClr val="accent6"/>
          </a:effectRef>
          <a:fontRef idx="minor">
            <a:schemeClr val="dk1"/>
          </a:fontRef>
        </p:style>
        <p:txBody>
          <a:bodyPr lIns="0" rIns="0" rtlCol="0" anchor="t" anchorCtr="0"/>
          <a:lstStyle/>
          <a:p>
            <a:pPr>
              <a:lnSpc>
                <a:spcPts val="1600"/>
              </a:lnSpc>
            </a:pPr>
            <a:r>
              <a:rPr lang="ja-JP" altLang="en-US" sz="1100" dirty="0"/>
              <a:t>　・「</a:t>
            </a:r>
            <a:r>
              <a:rPr lang="en-US" altLang="ja-JP" sz="1100" dirty="0"/>
              <a:t>4.</a:t>
            </a:r>
            <a:r>
              <a:rPr lang="ja-JP" altLang="en-US" sz="1100" dirty="0"/>
              <a:t>区長会などへの働きかけ」</a:t>
            </a:r>
            <a:endParaRPr lang="en-US" altLang="ja-JP" sz="1100" dirty="0"/>
          </a:p>
          <a:p>
            <a:pPr>
              <a:lnSpc>
                <a:spcPts val="1600"/>
              </a:lnSpc>
            </a:pPr>
            <a:r>
              <a:rPr lang="ja-JP" altLang="en-US" sz="1100" dirty="0"/>
              <a:t>　     　 ①</a:t>
            </a:r>
            <a:r>
              <a:rPr lang="en-US" altLang="ja-JP" sz="1100" dirty="0"/>
              <a:t>11</a:t>
            </a:r>
            <a:r>
              <a:rPr lang="ja-JP" altLang="en-US" sz="1100" dirty="0"/>
              <a:t>市町村中</a:t>
            </a:r>
            <a:r>
              <a:rPr lang="en-US" altLang="ja-JP" sz="1100" dirty="0"/>
              <a:t>1</a:t>
            </a:r>
            <a:r>
              <a:rPr lang="ja-JP" altLang="en-US" sz="1100" dirty="0"/>
              <a:t>市町村で実施</a:t>
            </a:r>
            <a:endParaRPr lang="en-US" altLang="ja-JP" sz="1100" dirty="0"/>
          </a:p>
          <a:p>
            <a:pPr>
              <a:lnSpc>
                <a:spcPts val="1600"/>
              </a:lnSpc>
            </a:pPr>
            <a:r>
              <a:rPr lang="ja-JP" altLang="en-US" sz="1100" dirty="0"/>
              <a:t>　　  　②</a:t>
            </a:r>
            <a:r>
              <a:rPr lang="ja-JP" altLang="en-US" sz="1100" u="sng" dirty="0"/>
              <a:t>５市町村中</a:t>
            </a:r>
            <a:r>
              <a:rPr lang="en-US" altLang="ja-JP" sz="1100" u="sng" dirty="0"/>
              <a:t>4</a:t>
            </a:r>
            <a:r>
              <a:rPr lang="ja-JP" altLang="en-US" sz="1100" u="sng" dirty="0"/>
              <a:t>市町村で実施</a:t>
            </a:r>
            <a:endParaRPr lang="en-US" altLang="ja-JP" sz="1100" u="sng" dirty="0"/>
          </a:p>
          <a:p>
            <a:endParaRPr lang="en-US" altLang="ja-JP" sz="1100" dirty="0"/>
          </a:p>
        </p:txBody>
      </p:sp>
      <p:sp>
        <p:nvSpPr>
          <p:cNvPr id="38" name="四角形: 角を丸くする 36">
            <a:extLst>
              <a:ext uri="{FF2B5EF4-FFF2-40B4-BE49-F238E27FC236}">
                <a16:creationId xmlns:a16="http://schemas.microsoft.com/office/drawing/2014/main" id="{72FAE002-609A-4E8C-B918-E02E6F4C77C6}"/>
              </a:ext>
            </a:extLst>
          </p:cNvPr>
          <p:cNvSpPr/>
          <p:nvPr/>
        </p:nvSpPr>
        <p:spPr>
          <a:xfrm>
            <a:off x="1546139" y="5710996"/>
            <a:ext cx="7521262" cy="872901"/>
          </a:xfrm>
          <a:prstGeom prst="roundRect">
            <a:avLst>
              <a:gd name="adj" fmla="val 11006"/>
            </a:avLst>
          </a:prstGeom>
          <a:noFill/>
          <a:ln>
            <a:noFill/>
          </a:ln>
        </p:spPr>
        <p:style>
          <a:lnRef idx="2">
            <a:schemeClr val="accent6"/>
          </a:lnRef>
          <a:fillRef idx="1">
            <a:schemeClr val="lt1"/>
          </a:fillRef>
          <a:effectRef idx="0">
            <a:schemeClr val="accent6"/>
          </a:effectRef>
          <a:fontRef idx="minor">
            <a:schemeClr val="dk1"/>
          </a:fontRef>
        </p:style>
        <p:txBody>
          <a:bodyPr lIns="0" rIns="0" rtlCol="0" anchor="t" anchorCtr="0"/>
          <a:lstStyle/>
          <a:p>
            <a:pPr>
              <a:lnSpc>
                <a:spcPts val="1700"/>
              </a:lnSpc>
            </a:pPr>
            <a:r>
              <a:rPr lang="en-US" altLang="ja-JP" sz="1200" b="1" dirty="0"/>
              <a:t>【</a:t>
            </a:r>
            <a:r>
              <a:rPr lang="ja-JP" altLang="en-US" sz="1200" b="1" dirty="0"/>
              <a:t>見直し案</a:t>
            </a:r>
            <a:r>
              <a:rPr lang="en-US" altLang="ja-JP" sz="1200" b="1" dirty="0" smtClean="0"/>
              <a:t>】</a:t>
            </a:r>
            <a:endParaRPr lang="en-US" altLang="ja-JP" sz="1200" b="1" dirty="0"/>
          </a:p>
          <a:p>
            <a:pPr>
              <a:lnSpc>
                <a:spcPts val="1700"/>
              </a:lnSpc>
            </a:pPr>
            <a:r>
              <a:rPr lang="ja-JP" altLang="en-US" sz="1200" b="1" dirty="0"/>
              <a:t>　　　・市町村に対して、市広報などに加え、区長会などへの働きかけを協力依頼。</a:t>
            </a:r>
            <a:endParaRPr lang="en-US" altLang="ja-JP" sz="1200" b="1" dirty="0"/>
          </a:p>
          <a:p>
            <a:pPr>
              <a:lnSpc>
                <a:spcPts val="1700"/>
              </a:lnSpc>
            </a:pPr>
            <a:r>
              <a:rPr lang="ja-JP" altLang="en-US" sz="1200" b="1" dirty="0"/>
              <a:t>　　　・新たなターゲットとして、社会福祉施設や商工会議所など周知先の拡大を実施。</a:t>
            </a:r>
            <a:endParaRPr lang="en-US" altLang="ja-JP" sz="1200" b="1" dirty="0"/>
          </a:p>
          <a:p>
            <a:pPr>
              <a:lnSpc>
                <a:spcPts val="1700"/>
              </a:lnSpc>
            </a:pPr>
            <a:endParaRPr lang="en-US" altLang="ja-JP" sz="1200" b="1" u="sng" dirty="0"/>
          </a:p>
          <a:p>
            <a:pPr>
              <a:lnSpc>
                <a:spcPts val="1700"/>
              </a:lnSpc>
            </a:pPr>
            <a:endParaRPr lang="en-US" altLang="ja-JP" sz="1200" b="1" dirty="0"/>
          </a:p>
        </p:txBody>
      </p:sp>
    </p:spTree>
    <p:extLst>
      <p:ext uri="{BB962C8B-B14F-4D97-AF65-F5344CB8AC3E}">
        <p14:creationId xmlns:p14="http://schemas.microsoft.com/office/powerpoint/2010/main" val="3951521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線コネクタ 24">
            <a:extLst>
              <a:ext uri="{FF2B5EF4-FFF2-40B4-BE49-F238E27FC236}">
                <a16:creationId xmlns:a16="http://schemas.microsoft.com/office/drawing/2014/main" id="{71B76BC8-8FD6-47AD-88EF-DCA53AED36B0}"/>
              </a:ext>
            </a:extLst>
          </p:cNvPr>
          <p:cNvCxnSpPr>
            <a:cxnSpLocks/>
          </p:cNvCxnSpPr>
          <p:nvPr/>
        </p:nvCxnSpPr>
        <p:spPr>
          <a:xfrm>
            <a:off x="222594" y="447450"/>
            <a:ext cx="945149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タイトル 1">
            <a:extLst>
              <a:ext uri="{FF2B5EF4-FFF2-40B4-BE49-F238E27FC236}">
                <a16:creationId xmlns:a16="http://schemas.microsoft.com/office/drawing/2014/main" id="{A8712AE0-45E8-4C93-879F-C2C0D15B3E95}"/>
              </a:ext>
            </a:extLst>
          </p:cNvPr>
          <p:cNvSpPr txBox="1">
            <a:spLocks/>
          </p:cNvSpPr>
          <p:nvPr/>
        </p:nvSpPr>
        <p:spPr>
          <a:xfrm>
            <a:off x="251789" y="95847"/>
            <a:ext cx="5809975" cy="33800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b="1" dirty="0">
                <a:latin typeface="+mn-ea"/>
                <a:ea typeface="+mn-ea"/>
              </a:rPr>
              <a:t>❶緑化樹配付事業の見直し　</a:t>
            </a:r>
          </a:p>
        </p:txBody>
      </p:sp>
      <p:sp>
        <p:nvSpPr>
          <p:cNvPr id="30" name="四角形: 角を丸くする 29">
            <a:extLst>
              <a:ext uri="{FF2B5EF4-FFF2-40B4-BE49-F238E27FC236}">
                <a16:creationId xmlns:a16="http://schemas.microsoft.com/office/drawing/2014/main" id="{A318B93C-7977-44DA-A784-81521FB20E96}"/>
              </a:ext>
            </a:extLst>
          </p:cNvPr>
          <p:cNvSpPr/>
          <p:nvPr/>
        </p:nvSpPr>
        <p:spPr>
          <a:xfrm>
            <a:off x="592119" y="1661168"/>
            <a:ext cx="8409005" cy="3119875"/>
          </a:xfrm>
          <a:prstGeom prst="roundRect">
            <a:avLst>
              <a:gd name="adj" fmla="val 11006"/>
            </a:avLst>
          </a:prstGeom>
          <a:noFill/>
          <a:ln>
            <a:noFill/>
          </a:ln>
        </p:spPr>
        <p:style>
          <a:lnRef idx="2">
            <a:schemeClr val="accent6"/>
          </a:lnRef>
          <a:fillRef idx="1">
            <a:schemeClr val="lt1"/>
          </a:fillRef>
          <a:effectRef idx="0">
            <a:schemeClr val="accent6"/>
          </a:effectRef>
          <a:fontRef idx="minor">
            <a:schemeClr val="dk1"/>
          </a:fontRef>
        </p:style>
        <p:txBody>
          <a:bodyPr lIns="0" rIns="0" rtlCol="0" anchor="t" anchorCtr="0"/>
          <a:lstStyle/>
          <a:p>
            <a:pPr>
              <a:lnSpc>
                <a:spcPts val="1440"/>
              </a:lnSpc>
            </a:pPr>
            <a:endParaRPr lang="en-US" altLang="ja-JP" sz="1200" dirty="0"/>
          </a:p>
          <a:p>
            <a:pPr>
              <a:lnSpc>
                <a:spcPts val="1440"/>
              </a:lnSpc>
            </a:pPr>
            <a:endParaRPr lang="en-US" altLang="ja-JP" sz="1200" dirty="0"/>
          </a:p>
          <a:p>
            <a:pPr>
              <a:lnSpc>
                <a:spcPts val="1440"/>
              </a:lnSpc>
            </a:pPr>
            <a:r>
              <a:rPr lang="ja-JP" altLang="en-US" sz="1200" dirty="0"/>
              <a:t>　</a:t>
            </a:r>
            <a:endParaRPr lang="en-US" altLang="ja-JP" sz="1200" dirty="0"/>
          </a:p>
          <a:p>
            <a:pPr>
              <a:lnSpc>
                <a:spcPts val="1440"/>
              </a:lnSpc>
            </a:pPr>
            <a:r>
              <a:rPr lang="ja-JP" altLang="en-US" sz="1200" dirty="0"/>
              <a:t>　</a:t>
            </a:r>
            <a:endParaRPr lang="en-US" altLang="ja-JP" sz="1200" dirty="0"/>
          </a:p>
          <a:p>
            <a:pPr>
              <a:lnSpc>
                <a:spcPts val="1440"/>
              </a:lnSpc>
            </a:pPr>
            <a:endParaRPr lang="en-US" altLang="ja-JP" sz="1200" dirty="0"/>
          </a:p>
          <a:p>
            <a:pPr>
              <a:lnSpc>
                <a:spcPts val="1440"/>
              </a:lnSpc>
            </a:pPr>
            <a:endParaRPr lang="en-US" altLang="ja-JP" sz="1200" dirty="0"/>
          </a:p>
          <a:p>
            <a:pPr>
              <a:lnSpc>
                <a:spcPts val="1440"/>
              </a:lnSpc>
            </a:pPr>
            <a:endParaRPr lang="en-US" altLang="ja-JP" sz="1200" dirty="0"/>
          </a:p>
          <a:p>
            <a:pPr>
              <a:lnSpc>
                <a:spcPts val="1440"/>
              </a:lnSpc>
            </a:pPr>
            <a:endParaRPr lang="en-US" altLang="ja-JP" sz="1200" dirty="0"/>
          </a:p>
          <a:p>
            <a:pPr>
              <a:lnSpc>
                <a:spcPts val="1440"/>
              </a:lnSpc>
            </a:pPr>
            <a:endParaRPr lang="en-US" altLang="ja-JP" sz="1200" dirty="0"/>
          </a:p>
          <a:p>
            <a:pPr>
              <a:lnSpc>
                <a:spcPts val="1440"/>
              </a:lnSpc>
            </a:pPr>
            <a:r>
              <a:rPr lang="ja-JP" altLang="en-US" sz="1200" dirty="0"/>
              <a:t>　　　　　　　　　　　　　　　　</a:t>
            </a:r>
            <a:endParaRPr lang="en-US" altLang="ja-JP" sz="1400" dirty="0"/>
          </a:p>
        </p:txBody>
      </p:sp>
      <p:sp>
        <p:nvSpPr>
          <p:cNvPr id="42" name="四角形: 角を丸くする 41">
            <a:extLst>
              <a:ext uri="{FF2B5EF4-FFF2-40B4-BE49-F238E27FC236}">
                <a16:creationId xmlns:a16="http://schemas.microsoft.com/office/drawing/2014/main" id="{C4EFA9F9-E60D-48B0-9684-C7B699D7874F}"/>
              </a:ext>
            </a:extLst>
          </p:cNvPr>
          <p:cNvSpPr/>
          <p:nvPr/>
        </p:nvSpPr>
        <p:spPr>
          <a:xfrm>
            <a:off x="675648" y="1558345"/>
            <a:ext cx="8696951" cy="5021283"/>
          </a:xfrm>
          <a:prstGeom prst="roundRect">
            <a:avLst>
              <a:gd name="adj" fmla="val 3342"/>
            </a:avLst>
          </a:prstGeom>
          <a:noFill/>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b="1" dirty="0"/>
          </a:p>
        </p:txBody>
      </p:sp>
      <p:sp>
        <p:nvSpPr>
          <p:cNvPr id="55" name="テキスト ボックス 54">
            <a:extLst>
              <a:ext uri="{FF2B5EF4-FFF2-40B4-BE49-F238E27FC236}">
                <a16:creationId xmlns:a16="http://schemas.microsoft.com/office/drawing/2014/main" id="{A67B50C9-55C1-4EB4-8DFB-DCECF2421DA2}"/>
              </a:ext>
            </a:extLst>
          </p:cNvPr>
          <p:cNvSpPr txBox="1"/>
          <p:nvPr/>
        </p:nvSpPr>
        <p:spPr>
          <a:xfrm>
            <a:off x="987771" y="1766051"/>
            <a:ext cx="8498172" cy="184666"/>
          </a:xfrm>
          <a:prstGeom prst="rect">
            <a:avLst/>
          </a:prstGeom>
          <a:noFill/>
        </p:spPr>
        <p:txBody>
          <a:bodyPr wrap="square" lIns="0" tIns="0" rIns="0" bIns="0" rtlCol="0">
            <a:spAutoFit/>
          </a:bodyPr>
          <a:lstStyle/>
          <a:p>
            <a:r>
              <a:rPr lang="ja-JP" altLang="en-US" sz="1200" dirty="0"/>
              <a:t>①配付樹木の特性紹介</a:t>
            </a:r>
            <a:endParaRPr lang="en-US" altLang="ja-JP" sz="1200" dirty="0"/>
          </a:p>
        </p:txBody>
      </p:sp>
      <p:sp>
        <p:nvSpPr>
          <p:cNvPr id="31" name="テキスト ボックス 30">
            <a:extLst>
              <a:ext uri="{FF2B5EF4-FFF2-40B4-BE49-F238E27FC236}">
                <a16:creationId xmlns:a16="http://schemas.microsoft.com/office/drawing/2014/main" id="{A67B50C9-55C1-4EB4-8DFB-DCECF2421DA2}"/>
              </a:ext>
            </a:extLst>
          </p:cNvPr>
          <p:cNvSpPr txBox="1"/>
          <p:nvPr/>
        </p:nvSpPr>
        <p:spPr>
          <a:xfrm>
            <a:off x="987771" y="4326680"/>
            <a:ext cx="8593292" cy="369332"/>
          </a:xfrm>
          <a:prstGeom prst="rect">
            <a:avLst/>
          </a:prstGeom>
          <a:noFill/>
        </p:spPr>
        <p:txBody>
          <a:bodyPr wrap="square" lIns="0" tIns="0" rIns="0" bIns="0" rtlCol="0">
            <a:spAutoFit/>
          </a:bodyPr>
          <a:lstStyle/>
          <a:p>
            <a:r>
              <a:rPr lang="ja-JP" altLang="en-US" sz="1200" dirty="0"/>
              <a:t>②キャッチフレーズ等による意識啓発及び理解促進　</a:t>
            </a:r>
            <a:endParaRPr lang="en-US" altLang="ja-JP" sz="1200" dirty="0"/>
          </a:p>
          <a:p>
            <a:r>
              <a:rPr lang="ja-JP" altLang="en-US" sz="1200" dirty="0"/>
              <a:t>　　　</a:t>
            </a:r>
            <a:endParaRPr lang="en-US" altLang="ja-JP" sz="1200" dirty="0"/>
          </a:p>
        </p:txBody>
      </p:sp>
      <p:sp>
        <p:nvSpPr>
          <p:cNvPr id="35" name="テキスト ボックス 34">
            <a:extLst>
              <a:ext uri="{FF2B5EF4-FFF2-40B4-BE49-F238E27FC236}">
                <a16:creationId xmlns:a16="http://schemas.microsoft.com/office/drawing/2014/main" id="{D288D15B-4898-40D0-B336-104D60900739}"/>
              </a:ext>
            </a:extLst>
          </p:cNvPr>
          <p:cNvSpPr txBox="1"/>
          <p:nvPr/>
        </p:nvSpPr>
        <p:spPr>
          <a:xfrm>
            <a:off x="494770" y="598245"/>
            <a:ext cx="8901020" cy="276999"/>
          </a:xfrm>
          <a:prstGeom prst="rect">
            <a:avLst/>
          </a:prstGeom>
          <a:noFill/>
        </p:spPr>
        <p:txBody>
          <a:bodyPr wrap="square" rtlCol="0">
            <a:spAutoFit/>
          </a:bodyPr>
          <a:lstStyle/>
          <a:p>
            <a:r>
              <a:rPr lang="ja-JP" altLang="en-US" sz="1200" dirty="0">
                <a:latin typeface="+mn-ea"/>
              </a:rPr>
              <a:t>▶</a:t>
            </a:r>
            <a:r>
              <a:rPr lang="ja-JP" altLang="en-US" sz="1200" dirty="0"/>
              <a:t>効果的な</a:t>
            </a:r>
            <a:r>
              <a:rPr lang="en-US" altLang="ja-JP" sz="1200" dirty="0"/>
              <a:t>PR</a:t>
            </a:r>
            <a:r>
              <a:rPr lang="ja-JP" altLang="en-US" sz="1200" dirty="0"/>
              <a:t>方法の検討（緑化や自然環境への意識啓発</a:t>
            </a:r>
            <a:r>
              <a:rPr lang="ja-JP" altLang="en-US" sz="1200" dirty="0">
                <a:latin typeface="+mn-ea"/>
              </a:rPr>
              <a:t>）</a:t>
            </a:r>
            <a:endParaRPr lang="en-US" altLang="ja-JP" sz="1200" dirty="0">
              <a:latin typeface="+mn-ea"/>
            </a:endParaRPr>
          </a:p>
        </p:txBody>
      </p:sp>
      <p:sp>
        <p:nvSpPr>
          <p:cNvPr id="58" name="字幕 2">
            <a:extLst>
              <a:ext uri="{FF2B5EF4-FFF2-40B4-BE49-F238E27FC236}">
                <a16:creationId xmlns:a16="http://schemas.microsoft.com/office/drawing/2014/main" id="{A5EA3C8D-21FA-4173-B789-DD324EAA64E0}"/>
              </a:ext>
            </a:extLst>
          </p:cNvPr>
          <p:cNvSpPr txBox="1">
            <a:spLocks/>
          </p:cNvSpPr>
          <p:nvPr/>
        </p:nvSpPr>
        <p:spPr>
          <a:xfrm>
            <a:off x="2375893" y="141555"/>
            <a:ext cx="5501281" cy="318805"/>
          </a:xfrm>
          <a:prstGeom prst="rect">
            <a:avLst/>
          </a:prstGeom>
          <a:ln>
            <a:noFill/>
          </a:ln>
        </p:spPr>
        <p:txBody>
          <a:bodyPr vert="horz" lIns="0" tIns="36000" rIns="0" bIns="36000" rtlCol="0" anchor="ctr" anchorCtr="1">
            <a:no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l">
              <a:lnSpc>
                <a:spcPct val="100000"/>
              </a:lnSpc>
            </a:pPr>
            <a:r>
              <a:rPr lang="ja-JP" altLang="en-US" sz="1050" dirty="0"/>
              <a:t>： </a:t>
            </a:r>
            <a:r>
              <a:rPr lang="en-US" altLang="ja-JP" sz="1050" dirty="0"/>
              <a:t>(</a:t>
            </a:r>
            <a:r>
              <a:rPr lang="ja-JP" altLang="en-US" sz="1050" dirty="0"/>
              <a:t>２</a:t>
            </a:r>
            <a:r>
              <a:rPr lang="en-US" altLang="ja-JP" sz="1050" dirty="0"/>
              <a:t>)PR</a:t>
            </a:r>
            <a:r>
              <a:rPr lang="ja-JP" altLang="en-US" sz="1050" dirty="0"/>
              <a:t>方法等の検証　効果的な</a:t>
            </a:r>
            <a:r>
              <a:rPr lang="en-US" altLang="ja-JP" sz="1050" dirty="0"/>
              <a:t>PR</a:t>
            </a:r>
            <a:r>
              <a:rPr lang="ja-JP" altLang="en-US" sz="1050" dirty="0"/>
              <a:t>方法の検討（緑化や自然環境への意識啓発）</a:t>
            </a:r>
            <a:endParaRPr lang="ja-JP" altLang="en-US" sz="1050" dirty="0">
              <a:latin typeface="Meiryo UI" panose="020B0604030504040204" pitchFamily="50" charset="-128"/>
              <a:ea typeface="Meiryo UI" panose="020B0604030504040204" pitchFamily="50" charset="-128"/>
            </a:endParaRPr>
          </a:p>
        </p:txBody>
      </p:sp>
      <p:sp>
        <p:nvSpPr>
          <p:cNvPr id="50" name="テキスト ボックス 49">
            <a:extLst>
              <a:ext uri="{FF2B5EF4-FFF2-40B4-BE49-F238E27FC236}">
                <a16:creationId xmlns:a16="http://schemas.microsoft.com/office/drawing/2014/main" id="{533C6E0C-7023-4560-A887-006736EB5FE4}"/>
              </a:ext>
            </a:extLst>
          </p:cNvPr>
          <p:cNvSpPr txBox="1"/>
          <p:nvPr/>
        </p:nvSpPr>
        <p:spPr>
          <a:xfrm>
            <a:off x="9588622" y="6579628"/>
            <a:ext cx="304800" cy="276999"/>
          </a:xfrm>
          <a:prstGeom prst="rect">
            <a:avLst/>
          </a:prstGeom>
          <a:noFill/>
        </p:spPr>
        <p:txBody>
          <a:bodyPr wrap="square" rtlCol="0">
            <a:spAutoFit/>
          </a:bodyPr>
          <a:lstStyle/>
          <a:p>
            <a:r>
              <a:rPr lang="en-US" altLang="ja-JP" sz="1200" dirty="0"/>
              <a:t>8</a:t>
            </a:r>
            <a:endParaRPr kumimoji="1" lang="ja-JP" altLang="en-US" sz="1200" dirty="0"/>
          </a:p>
        </p:txBody>
      </p:sp>
      <p:sp>
        <p:nvSpPr>
          <p:cNvPr id="61" name="テキスト ボックス 60">
            <a:extLst>
              <a:ext uri="{FF2B5EF4-FFF2-40B4-BE49-F238E27FC236}">
                <a16:creationId xmlns:a16="http://schemas.microsoft.com/office/drawing/2014/main" id="{69C6881D-0C0A-4DA8-B7F9-0446AC18FEAB}"/>
              </a:ext>
            </a:extLst>
          </p:cNvPr>
          <p:cNvSpPr txBox="1"/>
          <p:nvPr/>
        </p:nvSpPr>
        <p:spPr>
          <a:xfrm>
            <a:off x="824723" y="1488091"/>
            <a:ext cx="991198" cy="169277"/>
          </a:xfrm>
          <a:prstGeom prst="rect">
            <a:avLst/>
          </a:prstGeom>
          <a:solidFill>
            <a:schemeClr val="bg1">
              <a:lumMod val="75000"/>
            </a:schemeClr>
          </a:solidFill>
        </p:spPr>
        <p:txBody>
          <a:bodyPr wrap="square" lIns="0" tIns="0" rIns="0" bIns="0" rtlCol="0">
            <a:spAutoFit/>
          </a:bodyPr>
          <a:lstStyle/>
          <a:p>
            <a:pPr algn="ctr"/>
            <a:r>
              <a:rPr lang="ja-JP" altLang="en-US" sz="1100" dirty="0">
                <a:latin typeface="Meiryo UI" panose="020B0604030504040204" pitchFamily="50" charset="-128"/>
                <a:ea typeface="Meiryo UI" panose="020B0604030504040204" pitchFamily="50" charset="-128"/>
              </a:rPr>
              <a:t>見直しイメージ</a:t>
            </a:r>
            <a:endParaRPr kumimoji="1" lang="en-US" altLang="ja-JP" sz="1100" dirty="0">
              <a:latin typeface="Meiryo UI" panose="020B0604030504040204" pitchFamily="50" charset="-128"/>
              <a:ea typeface="Meiryo UI" panose="020B0604030504040204" pitchFamily="50" charset="-128"/>
            </a:endParaRPr>
          </a:p>
        </p:txBody>
      </p:sp>
      <p:sp>
        <p:nvSpPr>
          <p:cNvPr id="62" name="テキスト ボックス 61">
            <a:extLst>
              <a:ext uri="{FF2B5EF4-FFF2-40B4-BE49-F238E27FC236}">
                <a16:creationId xmlns:a16="http://schemas.microsoft.com/office/drawing/2014/main" id="{A67B50C9-55C1-4EB4-8DFB-DCECF2421DA2}"/>
              </a:ext>
            </a:extLst>
          </p:cNvPr>
          <p:cNvSpPr txBox="1"/>
          <p:nvPr/>
        </p:nvSpPr>
        <p:spPr>
          <a:xfrm>
            <a:off x="940211" y="1986882"/>
            <a:ext cx="7860889" cy="169277"/>
          </a:xfrm>
          <a:prstGeom prst="rect">
            <a:avLst/>
          </a:prstGeom>
          <a:noFill/>
        </p:spPr>
        <p:txBody>
          <a:bodyPr wrap="square" lIns="0" tIns="0" rIns="0" bIns="0" rtlCol="0">
            <a:spAutoFit/>
          </a:bodyPr>
          <a:lstStyle/>
          <a:p>
            <a:r>
              <a:rPr lang="ja-JP" altLang="en-US" sz="1100" dirty="0"/>
              <a:t>　・募集案内に、配付樹木の特性（開花時期、在来種、鳥が実を好むなど）を分かりやすく紹介し、緑化への意識</a:t>
            </a:r>
            <a:r>
              <a:rPr lang="ja-JP" altLang="en-US" sz="1100" dirty="0" smtClean="0"/>
              <a:t>啓発を</a:t>
            </a:r>
            <a:r>
              <a:rPr lang="ja-JP" altLang="en-US" sz="1100" dirty="0"/>
              <a:t>図る。</a:t>
            </a:r>
            <a:endParaRPr lang="en-US" altLang="ja-JP" sz="1100" dirty="0"/>
          </a:p>
        </p:txBody>
      </p:sp>
      <p:sp>
        <p:nvSpPr>
          <p:cNvPr id="45" name="テキスト ボックス 44">
            <a:extLst>
              <a:ext uri="{FF2B5EF4-FFF2-40B4-BE49-F238E27FC236}">
                <a16:creationId xmlns:a16="http://schemas.microsoft.com/office/drawing/2014/main" id="{A67B50C9-55C1-4EB4-8DFB-DCECF2421DA2}"/>
              </a:ext>
            </a:extLst>
          </p:cNvPr>
          <p:cNvSpPr txBox="1"/>
          <p:nvPr/>
        </p:nvSpPr>
        <p:spPr>
          <a:xfrm>
            <a:off x="721241" y="4840768"/>
            <a:ext cx="8593292" cy="1538883"/>
          </a:xfrm>
          <a:prstGeom prst="rect">
            <a:avLst/>
          </a:prstGeom>
          <a:noFill/>
        </p:spPr>
        <p:txBody>
          <a:bodyPr wrap="square" lIns="0" tIns="0" rIns="0" bIns="0" rtlCol="0">
            <a:spAutoFit/>
          </a:bodyPr>
          <a:lstStyle/>
          <a:p>
            <a:r>
              <a:rPr lang="ja-JP" altLang="en-US" sz="1200" dirty="0"/>
              <a:t>　　　</a:t>
            </a:r>
            <a:r>
              <a:rPr lang="ja-JP" altLang="en-US" sz="1100" dirty="0"/>
              <a:t>◆キャッチフレーズによる意識啓発</a:t>
            </a:r>
            <a:endParaRPr lang="en-US" altLang="ja-JP" sz="1100" dirty="0"/>
          </a:p>
          <a:p>
            <a:r>
              <a:rPr lang="ja-JP" altLang="en-US" sz="1100" dirty="0"/>
              <a:t>　　　　例１）・大阪のみどりのネットワークをつくりませんか。</a:t>
            </a:r>
            <a:endParaRPr lang="en-US" altLang="ja-JP" sz="1100" dirty="0"/>
          </a:p>
          <a:p>
            <a:r>
              <a:rPr lang="ja-JP" altLang="en-US" sz="1100" dirty="0"/>
              <a:t>　　　　例２）・みどりを増やし、生き物のすみかを守ろう！</a:t>
            </a:r>
            <a:endParaRPr lang="en-US" altLang="ja-JP" sz="1100" dirty="0"/>
          </a:p>
          <a:p>
            <a:endParaRPr lang="en-US" altLang="ja-JP" sz="1100" dirty="0"/>
          </a:p>
          <a:p>
            <a:r>
              <a:rPr lang="ja-JP" altLang="en-US" sz="1100" dirty="0"/>
              <a:t>　　　◆街の中で緑を植えることの意義を分かりやすく解説する。</a:t>
            </a:r>
            <a:endParaRPr lang="en-US" altLang="ja-JP" sz="1100" dirty="0"/>
          </a:p>
          <a:p>
            <a:r>
              <a:rPr lang="ja-JP" altLang="en-US" sz="1100" dirty="0"/>
              <a:t>　　　　例１）都市に樹木を植栽することは、ヒートアイランド現象にも、昆虫や鳥などの動物が生きていく環境の創出に繋がります。</a:t>
            </a:r>
            <a:endParaRPr lang="en-US" altLang="ja-JP" sz="1100" dirty="0"/>
          </a:p>
          <a:p>
            <a:r>
              <a:rPr lang="ja-JP" altLang="en-US" sz="1100" dirty="0"/>
              <a:t>　　　　　　　　　　　　　　　　　　　　　　　　　　　　　　　　　　　　　　　</a:t>
            </a:r>
            <a:r>
              <a:rPr lang="ja-JP" altLang="en-US" sz="1100" dirty="0" smtClean="0"/>
              <a:t>　　　　　　（</a:t>
            </a:r>
            <a:r>
              <a:rPr lang="ja-JP" altLang="en-US" sz="1100" dirty="0"/>
              <a:t>生物多様性の保全に繋がります）</a:t>
            </a:r>
            <a:endParaRPr lang="en-US" altLang="ja-JP" sz="1100" dirty="0"/>
          </a:p>
          <a:p>
            <a:r>
              <a:rPr lang="ja-JP" altLang="en-US" sz="1100" dirty="0"/>
              <a:t>　　　　例２）樹木を植栽することは、大小様々な緑地間の「つなぎ」となり、人と自然が共生する都市空間の形成が進むことが</a:t>
            </a:r>
            <a:endParaRPr lang="en-US" altLang="ja-JP" sz="1100" dirty="0"/>
          </a:p>
          <a:p>
            <a:r>
              <a:rPr lang="ja-JP" altLang="en-US" sz="1100" dirty="0"/>
              <a:t>　　　　　　　期待できます。　　　　　　　</a:t>
            </a:r>
            <a:endParaRPr lang="en-US" altLang="ja-JP" sz="1100" dirty="0"/>
          </a:p>
        </p:txBody>
      </p:sp>
      <p:sp>
        <p:nvSpPr>
          <p:cNvPr id="48" name="四角形: 角を丸くする 11">
            <a:extLst>
              <a:ext uri="{FF2B5EF4-FFF2-40B4-BE49-F238E27FC236}">
                <a16:creationId xmlns:a16="http://schemas.microsoft.com/office/drawing/2014/main" id="{2504B598-6B6A-4717-A44B-5DAC63F097FA}"/>
              </a:ext>
            </a:extLst>
          </p:cNvPr>
          <p:cNvSpPr/>
          <p:nvPr/>
        </p:nvSpPr>
        <p:spPr>
          <a:xfrm>
            <a:off x="873243" y="854398"/>
            <a:ext cx="7778436" cy="748748"/>
          </a:xfrm>
          <a:prstGeom prst="roundRect">
            <a:avLst>
              <a:gd name="adj" fmla="val 11006"/>
            </a:avLst>
          </a:prstGeom>
          <a:noFill/>
          <a:ln>
            <a:noFill/>
          </a:ln>
        </p:spPr>
        <p:style>
          <a:lnRef idx="2">
            <a:schemeClr val="accent6"/>
          </a:lnRef>
          <a:fillRef idx="1">
            <a:schemeClr val="lt1"/>
          </a:fillRef>
          <a:effectRef idx="0">
            <a:schemeClr val="accent6"/>
          </a:effectRef>
          <a:fontRef idx="minor">
            <a:schemeClr val="dk1"/>
          </a:fontRef>
        </p:style>
        <p:txBody>
          <a:bodyPr lIns="0" rIns="0" rtlCol="0" anchor="t" anchorCtr="0"/>
          <a:lstStyle/>
          <a:p>
            <a:pPr>
              <a:lnSpc>
                <a:spcPts val="1700"/>
              </a:lnSpc>
            </a:pPr>
            <a:r>
              <a:rPr lang="en-US" altLang="ja-JP" sz="1200" b="1" dirty="0"/>
              <a:t>【</a:t>
            </a:r>
            <a:r>
              <a:rPr lang="ja-JP" altLang="en-US" sz="1200" b="1" dirty="0"/>
              <a:t>見直し案</a:t>
            </a:r>
            <a:r>
              <a:rPr lang="en-US" altLang="ja-JP" sz="1200" b="1" dirty="0"/>
              <a:t>】 </a:t>
            </a:r>
          </a:p>
          <a:p>
            <a:pPr>
              <a:lnSpc>
                <a:spcPts val="1700"/>
              </a:lnSpc>
            </a:pPr>
            <a:r>
              <a:rPr lang="ja-JP" altLang="en-US" sz="1200" b="1" dirty="0"/>
              <a:t>　　　　緑化や</a:t>
            </a:r>
            <a:r>
              <a:rPr lang="ja-JP" altLang="en-US" sz="1200" b="1" dirty="0">
                <a:solidFill>
                  <a:schemeClr val="tx1"/>
                </a:solidFill>
              </a:rPr>
              <a:t>自然環境への意識啓発及び理解促進となる</a:t>
            </a:r>
            <a:r>
              <a:rPr lang="ja-JP" altLang="en-US" sz="1200" b="1" dirty="0"/>
              <a:t>事業案内を行っていく。</a:t>
            </a:r>
            <a:endParaRPr lang="en-US" altLang="ja-JP" sz="1200" b="1" dirty="0"/>
          </a:p>
          <a:p>
            <a:pPr>
              <a:lnSpc>
                <a:spcPts val="1700"/>
              </a:lnSpc>
            </a:pPr>
            <a:endParaRPr lang="en-US" altLang="ja-JP" sz="1200" b="1" u="sng" dirty="0"/>
          </a:p>
        </p:txBody>
      </p:sp>
      <p:sp>
        <p:nvSpPr>
          <p:cNvPr id="49" name="テキスト ボックス 48">
            <a:extLst>
              <a:ext uri="{FF2B5EF4-FFF2-40B4-BE49-F238E27FC236}">
                <a16:creationId xmlns:a16="http://schemas.microsoft.com/office/drawing/2014/main" id="{A67B50C9-55C1-4EB4-8DFB-DCECF2421DA2}"/>
              </a:ext>
            </a:extLst>
          </p:cNvPr>
          <p:cNvSpPr txBox="1"/>
          <p:nvPr/>
        </p:nvSpPr>
        <p:spPr>
          <a:xfrm>
            <a:off x="923490" y="4535049"/>
            <a:ext cx="8113608" cy="184666"/>
          </a:xfrm>
          <a:prstGeom prst="rect">
            <a:avLst/>
          </a:prstGeom>
          <a:noFill/>
        </p:spPr>
        <p:txBody>
          <a:bodyPr wrap="square" lIns="0" tIns="0" rIns="0" bIns="0" rtlCol="0">
            <a:spAutoFit/>
          </a:bodyPr>
          <a:lstStyle/>
          <a:p>
            <a:r>
              <a:rPr lang="ja-JP" altLang="en-US" sz="1200" dirty="0"/>
              <a:t>　・自然環境に着目した視点でのキャッチフレーズや取り組み意義を分かりやすく発信する。</a:t>
            </a:r>
            <a:endParaRPr lang="en-US" altLang="ja-JP" sz="1200" dirty="0"/>
          </a:p>
        </p:txBody>
      </p:sp>
      <p:pic>
        <p:nvPicPr>
          <p:cNvPr id="43" name="図 42">
            <a:extLst>
              <a:ext uri="{FF2B5EF4-FFF2-40B4-BE49-F238E27FC236}">
                <a16:creationId xmlns:a16="http://schemas.microsoft.com/office/drawing/2014/main" id="{5E97F3D6-5CC5-4F8D-AAD8-381755000EB4}"/>
              </a:ext>
            </a:extLst>
          </p:cNvPr>
          <p:cNvPicPr>
            <a:picLocks noChangeAspect="1"/>
          </p:cNvPicPr>
          <p:nvPr/>
        </p:nvPicPr>
        <p:blipFill>
          <a:blip r:embed="rId2"/>
          <a:stretch>
            <a:fillRect/>
          </a:stretch>
        </p:blipFill>
        <p:spPr>
          <a:xfrm>
            <a:off x="5112647" y="3479346"/>
            <a:ext cx="124210" cy="113409"/>
          </a:xfrm>
          <a:prstGeom prst="rect">
            <a:avLst/>
          </a:prstGeom>
        </p:spPr>
      </p:pic>
      <p:sp>
        <p:nvSpPr>
          <p:cNvPr id="47" name="テキスト ボックス 46">
            <a:extLst>
              <a:ext uri="{FF2B5EF4-FFF2-40B4-BE49-F238E27FC236}">
                <a16:creationId xmlns:a16="http://schemas.microsoft.com/office/drawing/2014/main" id="{97B64942-B297-4F9B-BDEC-D9FE58755FA5}"/>
              </a:ext>
            </a:extLst>
          </p:cNvPr>
          <p:cNvSpPr txBox="1"/>
          <p:nvPr/>
        </p:nvSpPr>
        <p:spPr>
          <a:xfrm>
            <a:off x="1559679" y="2285390"/>
            <a:ext cx="816214" cy="153888"/>
          </a:xfrm>
          <a:prstGeom prst="rect">
            <a:avLst/>
          </a:prstGeom>
          <a:solidFill>
            <a:schemeClr val="bg1">
              <a:lumMod val="75000"/>
            </a:schemeClr>
          </a:solidFill>
        </p:spPr>
        <p:txBody>
          <a:bodyPr wrap="square" lIns="0" tIns="0" rIns="0" bIns="0" rtlCol="0">
            <a:spAutoFit/>
          </a:bodyPr>
          <a:lstStyle/>
          <a:p>
            <a:pPr algn="ctr"/>
            <a:r>
              <a:rPr lang="ja-JP" altLang="en-US" sz="1000" dirty="0">
                <a:latin typeface="+mn-ea"/>
              </a:rPr>
              <a:t>紹介</a:t>
            </a:r>
            <a:r>
              <a:rPr lang="ja-JP" altLang="en-US" sz="1000" dirty="0" smtClean="0">
                <a:latin typeface="+mn-ea"/>
              </a:rPr>
              <a:t>イメージ</a:t>
            </a:r>
            <a:endParaRPr kumimoji="1" lang="ja-JP" altLang="en-US" sz="1000" dirty="0">
              <a:latin typeface="+mn-ea"/>
            </a:endParaRPr>
          </a:p>
        </p:txBody>
      </p:sp>
      <p:pic>
        <p:nvPicPr>
          <p:cNvPr id="51" name="図 50">
            <a:extLst>
              <a:ext uri="{FF2B5EF4-FFF2-40B4-BE49-F238E27FC236}">
                <a16:creationId xmlns:a16="http://schemas.microsoft.com/office/drawing/2014/main" id="{29B3E420-4F7A-41C3-9D25-D618F6F329F1}"/>
              </a:ext>
            </a:extLst>
          </p:cNvPr>
          <p:cNvPicPr>
            <a:picLocks noChangeAspect="1"/>
          </p:cNvPicPr>
          <p:nvPr/>
        </p:nvPicPr>
        <p:blipFill rotWithShape="1">
          <a:blip r:embed="rId3"/>
          <a:srcRect l="4314" r="2493" b="2743"/>
          <a:stretch/>
        </p:blipFill>
        <p:spPr>
          <a:xfrm>
            <a:off x="4827753" y="3097437"/>
            <a:ext cx="139690" cy="149509"/>
          </a:xfrm>
          <a:prstGeom prst="rect">
            <a:avLst/>
          </a:prstGeom>
        </p:spPr>
      </p:pic>
      <p:pic>
        <p:nvPicPr>
          <p:cNvPr id="52" name="図 51">
            <a:extLst>
              <a:ext uri="{FF2B5EF4-FFF2-40B4-BE49-F238E27FC236}">
                <a16:creationId xmlns:a16="http://schemas.microsoft.com/office/drawing/2014/main" id="{29B3E420-4F7A-41C3-9D25-D618F6F329F1}"/>
              </a:ext>
            </a:extLst>
          </p:cNvPr>
          <p:cNvPicPr>
            <a:picLocks noChangeAspect="1"/>
          </p:cNvPicPr>
          <p:nvPr/>
        </p:nvPicPr>
        <p:blipFill rotWithShape="1">
          <a:blip r:embed="rId3"/>
          <a:srcRect l="4314" r="2493" b="2743"/>
          <a:stretch/>
        </p:blipFill>
        <p:spPr>
          <a:xfrm>
            <a:off x="4827753" y="3443748"/>
            <a:ext cx="139690" cy="149509"/>
          </a:xfrm>
          <a:prstGeom prst="rect">
            <a:avLst/>
          </a:prstGeom>
        </p:spPr>
      </p:pic>
      <p:pic>
        <p:nvPicPr>
          <p:cNvPr id="53" name="図 52">
            <a:extLst>
              <a:ext uri="{FF2B5EF4-FFF2-40B4-BE49-F238E27FC236}">
                <a16:creationId xmlns:a16="http://schemas.microsoft.com/office/drawing/2014/main" id="{29B3E420-4F7A-41C3-9D25-D618F6F329F1}"/>
              </a:ext>
            </a:extLst>
          </p:cNvPr>
          <p:cNvPicPr>
            <a:picLocks noChangeAspect="1"/>
          </p:cNvPicPr>
          <p:nvPr/>
        </p:nvPicPr>
        <p:blipFill rotWithShape="1">
          <a:blip r:embed="rId3"/>
          <a:srcRect l="4314" r="2493" b="2743"/>
          <a:stretch/>
        </p:blipFill>
        <p:spPr>
          <a:xfrm>
            <a:off x="4827753" y="3816866"/>
            <a:ext cx="139690" cy="149509"/>
          </a:xfrm>
          <a:prstGeom prst="rect">
            <a:avLst/>
          </a:prstGeom>
        </p:spPr>
      </p:pic>
      <p:pic>
        <p:nvPicPr>
          <p:cNvPr id="3" name="図 2"/>
          <p:cNvPicPr>
            <a:picLocks noChangeAspect="1"/>
          </p:cNvPicPr>
          <p:nvPr/>
        </p:nvPicPr>
        <p:blipFill>
          <a:blip r:embed="rId4"/>
          <a:stretch>
            <a:fillRect/>
          </a:stretch>
        </p:blipFill>
        <p:spPr>
          <a:xfrm>
            <a:off x="1725769" y="2451896"/>
            <a:ext cx="4558254" cy="1777994"/>
          </a:xfrm>
          <a:prstGeom prst="rect">
            <a:avLst/>
          </a:prstGeom>
        </p:spPr>
      </p:pic>
      <p:pic>
        <p:nvPicPr>
          <p:cNvPr id="22" name="図 21">
            <a:extLst>
              <a:ext uri="{FF2B5EF4-FFF2-40B4-BE49-F238E27FC236}">
                <a16:creationId xmlns:a16="http://schemas.microsoft.com/office/drawing/2014/main" id="{29B3E420-4F7A-41C3-9D25-D618F6F329F1}"/>
              </a:ext>
            </a:extLst>
          </p:cNvPr>
          <p:cNvPicPr>
            <a:picLocks noChangeAspect="1"/>
          </p:cNvPicPr>
          <p:nvPr/>
        </p:nvPicPr>
        <p:blipFill rotWithShape="1">
          <a:blip r:embed="rId3"/>
          <a:srcRect l="4314" r="2493" b="2743"/>
          <a:stretch/>
        </p:blipFill>
        <p:spPr>
          <a:xfrm>
            <a:off x="5129073" y="3161590"/>
            <a:ext cx="139690" cy="149509"/>
          </a:xfrm>
          <a:prstGeom prst="rect">
            <a:avLst/>
          </a:prstGeom>
        </p:spPr>
      </p:pic>
      <p:pic>
        <p:nvPicPr>
          <p:cNvPr id="23" name="図 22">
            <a:extLst>
              <a:ext uri="{FF2B5EF4-FFF2-40B4-BE49-F238E27FC236}">
                <a16:creationId xmlns:a16="http://schemas.microsoft.com/office/drawing/2014/main" id="{29B3E420-4F7A-41C3-9D25-D618F6F329F1}"/>
              </a:ext>
            </a:extLst>
          </p:cNvPr>
          <p:cNvPicPr>
            <a:picLocks noChangeAspect="1"/>
          </p:cNvPicPr>
          <p:nvPr/>
        </p:nvPicPr>
        <p:blipFill rotWithShape="1">
          <a:blip r:embed="rId3"/>
          <a:srcRect l="4314" r="2493" b="2743"/>
          <a:stretch/>
        </p:blipFill>
        <p:spPr>
          <a:xfrm>
            <a:off x="5134153" y="3555483"/>
            <a:ext cx="139690" cy="149509"/>
          </a:xfrm>
          <a:prstGeom prst="rect">
            <a:avLst/>
          </a:prstGeom>
        </p:spPr>
      </p:pic>
      <p:pic>
        <p:nvPicPr>
          <p:cNvPr id="24" name="図 23">
            <a:extLst>
              <a:ext uri="{FF2B5EF4-FFF2-40B4-BE49-F238E27FC236}">
                <a16:creationId xmlns:a16="http://schemas.microsoft.com/office/drawing/2014/main" id="{29B3E420-4F7A-41C3-9D25-D618F6F329F1}"/>
              </a:ext>
            </a:extLst>
          </p:cNvPr>
          <p:cNvPicPr>
            <a:picLocks noChangeAspect="1"/>
          </p:cNvPicPr>
          <p:nvPr/>
        </p:nvPicPr>
        <p:blipFill rotWithShape="1">
          <a:blip r:embed="rId3"/>
          <a:srcRect l="4314" r="2493" b="2743"/>
          <a:stretch/>
        </p:blipFill>
        <p:spPr>
          <a:xfrm>
            <a:off x="5141773" y="3949376"/>
            <a:ext cx="139690" cy="149509"/>
          </a:xfrm>
          <a:prstGeom prst="rect">
            <a:avLst/>
          </a:prstGeom>
        </p:spPr>
      </p:pic>
    </p:spTree>
    <p:extLst>
      <p:ext uri="{BB962C8B-B14F-4D97-AF65-F5344CB8AC3E}">
        <p14:creationId xmlns:p14="http://schemas.microsoft.com/office/powerpoint/2010/main" val="150283132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4124</Words>
  <Application>Microsoft Office PowerPoint</Application>
  <PresentationFormat>A4 210 x 297 mm</PresentationFormat>
  <Paragraphs>382</Paragraphs>
  <Slides>13</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13</vt:i4>
      </vt:variant>
    </vt:vector>
  </HeadingPairs>
  <TitlesOfParts>
    <vt:vector size="20" baseType="lpstr">
      <vt:lpstr>Meiryo UI</vt:lpstr>
      <vt:lpstr>游ゴシック</vt:lpstr>
      <vt:lpstr>游ゴシック Light</vt:lpstr>
      <vt:lpstr>游明朝</vt:lpstr>
      <vt:lpstr>Arial</vt:lpstr>
      <vt:lpstr>Times New Roman</vt:lpstr>
      <vt:lpstr>Office テーマ</vt:lpstr>
      <vt:lpstr>大阪府環境農林水産部みどり推進室みどり企画課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2023-03-06T05:53:39Z</dcterms:created>
  <dcterms:modified xsi:type="dcterms:W3CDTF">2023-03-06T05:55:49Z</dcterms:modified>
</cp:coreProperties>
</file>