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5">
  <p:sldMasterIdLst>
    <p:sldMasterId id="2147483660" r:id="rId1"/>
  </p:sldMasterIdLst>
  <p:notesMasterIdLst>
    <p:notesMasterId r:id="rId12"/>
  </p:notesMasterIdLst>
  <p:sldIdLst>
    <p:sldId id="330" r:id="rId2"/>
    <p:sldId id="331" r:id="rId3"/>
    <p:sldId id="324" r:id="rId4"/>
    <p:sldId id="323" r:id="rId5"/>
    <p:sldId id="321" r:id="rId6"/>
    <p:sldId id="325" r:id="rId7"/>
    <p:sldId id="326" r:id="rId8"/>
    <p:sldId id="327" r:id="rId9"/>
    <p:sldId id="328" r:id="rId10"/>
    <p:sldId id="329"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尾上 律子" initials="尾上" lastIdx="1" clrIdx="0">
    <p:extLst>
      <p:ext uri="{19B8F6BF-5375-455C-9EA6-DF929625EA0E}">
        <p15:presenceInfo xmlns:p15="http://schemas.microsoft.com/office/powerpoint/2012/main" userId="124b9c5cb5be085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4660"/>
  </p:normalViewPr>
  <p:slideViewPr>
    <p:cSldViewPr showGuides="1">
      <p:cViewPr varScale="1">
        <p:scale>
          <a:sx n="82" d="100"/>
          <a:sy n="82"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EB97570-1EEA-4599-BAF5-92F68817A58D}" type="datetimeFigureOut">
              <a:rPr kumimoji="1" lang="ja-JP" altLang="en-US" smtClean="0"/>
              <a:t>2023/3/20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26CE085-CF45-4A3E-8264-CF1C4421AB48}" type="slidenum">
              <a:rPr kumimoji="1" lang="ja-JP" altLang="en-US" smtClean="0"/>
              <a:t>‹#›</a:t>
            </a:fld>
            <a:endParaRPr kumimoji="1" lang="ja-JP" altLang="en-US"/>
          </a:p>
        </p:txBody>
      </p:sp>
    </p:spTree>
    <p:extLst>
      <p:ext uri="{BB962C8B-B14F-4D97-AF65-F5344CB8AC3E}">
        <p14:creationId xmlns:p14="http://schemas.microsoft.com/office/powerpoint/2010/main" val="36623308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2023/3/20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2023/3/20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2421723"/>
            <a:ext cx="9174033" cy="1296144"/>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200" b="1" dirty="0">
                <a:solidFill>
                  <a:sysClr val="window" lastClr="FFFFFF"/>
                </a:solidFill>
                <a:latin typeface="Meiryo UI" panose="020B0604030504040204" pitchFamily="50" charset="-128"/>
                <a:ea typeface="Meiryo UI" panose="020B0604030504040204" pitchFamily="50" charset="-128"/>
              </a:rPr>
              <a:t>前回の</a:t>
            </a:r>
            <a:r>
              <a:rPr lang="ja-JP" altLang="en-US" sz="3200" b="1" dirty="0" smtClean="0">
                <a:solidFill>
                  <a:sysClr val="window" lastClr="FFFFFF"/>
                </a:solidFill>
                <a:latin typeface="Meiryo UI" panose="020B0604030504040204" pitchFamily="50" charset="-128"/>
                <a:ea typeface="Meiryo UI" panose="020B0604030504040204" pitchFamily="50" charset="-128"/>
              </a:rPr>
              <a:t>議論及び基本的な方向性等について</a:t>
            </a:r>
            <a:endParaRPr kumimoji="1" lang="ja-JP" altLang="en-US" sz="32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サブタイトル 2"/>
          <p:cNvSpPr txBox="1">
            <a:spLocks/>
          </p:cNvSpPr>
          <p:nvPr/>
        </p:nvSpPr>
        <p:spPr bwMode="auto">
          <a:xfrm>
            <a:off x="7380312" y="351094"/>
            <a:ext cx="1574123"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smtClean="0">
                <a:latin typeface="Meiryo UI" panose="020B0604030504040204" pitchFamily="50" charset="-128"/>
                <a:ea typeface="Meiryo UI" panose="020B0604030504040204" pitchFamily="50" charset="-128"/>
              </a:rPr>
              <a:t>資料１－１</a:t>
            </a:r>
            <a:endParaRPr kumimoji="1" lang="ja-JP" altLang="en-US" sz="20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0203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67544" y="2969783"/>
            <a:ext cx="7992888" cy="1005848"/>
          </a:xfrm>
          <a:prstGeom prst="rect">
            <a:avLst/>
          </a:prstGeom>
          <a:noFill/>
          <a:ln w="9525">
            <a:solidFill>
              <a:schemeClr val="accent6">
                <a:lumMod val="60000"/>
                <a:lumOff val="40000"/>
              </a:schemeClr>
            </a:solidFill>
            <a:prstDash val="sys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3600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defTabSz="914400" rtl="0" eaLnBrk="0" fontAlgn="base" latinLnBrk="0" hangingPunct="0">
              <a:lnSpc>
                <a:spcPct val="100000"/>
              </a:lnSpc>
              <a:spcBef>
                <a:spcPct val="0"/>
              </a:spcBef>
              <a:spcAft>
                <a:spcPct val="0"/>
              </a:spcAft>
              <a:buClrTx/>
              <a:buSzTx/>
              <a:tabLst/>
            </a:pPr>
            <a:r>
              <a:rPr kumimoji="0" lang="ja-JP" altLang="en-US"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庁内関係部局との連携や、府内市町村、民間団体、企業等の様々な主体が参画する豊かな環境づくり大阪府民会議やおおさかスマートエネルギー協議会等を活用することにより、一体となって取組を進める。</a:t>
            </a:r>
            <a:endParaRPr kumimoji="0" lang="ja-JP" altLang="en-US"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B2A431AE-DFDC-8EE6-470C-B28FA3419F75}"/>
              </a:ext>
            </a:extLst>
          </p:cNvPr>
          <p:cNvSpPr txBox="1"/>
          <p:nvPr/>
        </p:nvSpPr>
        <p:spPr>
          <a:xfrm>
            <a:off x="179512" y="719179"/>
            <a:ext cx="3142327" cy="400110"/>
          </a:xfrm>
          <a:prstGeom prst="rect">
            <a:avLst/>
          </a:prstGeom>
          <a:noFill/>
          <a:ln w="19050">
            <a:noFill/>
          </a:ln>
        </p:spPr>
        <p:txBody>
          <a:bodyPr wrap="square" rIns="108000" rtlCol="0">
            <a:spAutoFit/>
          </a:bodyPr>
          <a:lstStyle/>
          <a:p>
            <a:pPr algn="just"/>
            <a:r>
              <a:rPr lang="ja-JP" altLang="en-US" sz="2000" b="1" kern="100" dirty="0" smtClean="0">
                <a:latin typeface="Meiryo UI" panose="020B0604030504040204" pitchFamily="50" charset="-128"/>
                <a:ea typeface="Meiryo UI" panose="020B0604030504040204" pitchFamily="50" charset="-128"/>
                <a:cs typeface="Meiryo UI" panose="020B0604030504040204" pitchFamily="50" charset="-128"/>
              </a:rPr>
              <a:t>■推進体制</a:t>
            </a:r>
            <a:endParaRPr lang="en-US" altLang="ja-JP" sz="20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1"/>
          <p:cNvSpPr>
            <a:spLocks noChangeArrowheads="1"/>
          </p:cNvSpPr>
          <p:nvPr/>
        </p:nvSpPr>
        <p:spPr bwMode="auto">
          <a:xfrm>
            <a:off x="323528" y="1119289"/>
            <a:ext cx="8136904" cy="162140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3600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defTabSz="914400">
              <a:buFont typeface="Meiryo UI" panose="020B0604030504040204" pitchFamily="50" charset="-128"/>
              <a:buChar char="○"/>
            </a:pP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現行計画においては、推進体制について、具体的</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な記載なし</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defTabSz="914400">
              <a:buFont typeface="Meiryo UI" panose="020B0604030504040204" pitchFamily="50" charset="-128"/>
              <a:buChar char="○"/>
            </a:pPr>
            <a:r>
              <a:rPr kumimoji="0" lang="ja-JP" altLang="ja-JP"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取組みを効果的に進めていくために、府民、学校、民間団体・</a:t>
            </a:r>
            <a:r>
              <a:rPr kumimoji="0" lang="en-US" altLang="ja-JP"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NGO/NPO</a:t>
            </a:r>
            <a:r>
              <a:rPr kumimoji="0" lang="ja-JP" altLang="en-US" sz="20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kumimoji="0" lang="ja-JP" altLang="en-US"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中間支援団体、企業、行政機関等の各主体の連携・協働を図りながら取組みを推進することが必要。</a:t>
            </a:r>
            <a:endParaRPr kumimoji="0" lang="en-US" altLang="ja-JP" sz="2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indent="0" defTabSz="914400"/>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dirty="0" smtClean="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20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次期計画における推進体制については、以下の考え方としてはどうか。</a:t>
            </a:r>
            <a:endParaRPr kumimoji="0" lang="ja-JP" altLang="en-US" sz="20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id="{B63474C4-0F8F-E801-FCE1-86CDB3C46171}"/>
              </a:ext>
            </a:extLst>
          </p:cNvPr>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計画の適切な進行管理（案）</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8155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2"/>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第８回環境・みどり活動促進部会に</a:t>
            </a:r>
            <a:r>
              <a:rPr lang="ja-JP" altLang="en-US" sz="2400" b="1" dirty="0" smtClean="0">
                <a:solidFill>
                  <a:sysClr val="window" lastClr="FFFFFF"/>
                </a:solidFill>
                <a:latin typeface="Meiryo UI" panose="020B0604030504040204" pitchFamily="50" charset="-128"/>
                <a:ea typeface="Meiryo UI" panose="020B0604030504040204" pitchFamily="50" charset="-128"/>
              </a:rPr>
              <a:t>おける委員からの意見</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7" name="角丸四角形 5">
            <a:extLst>
              <a:ext uri="{FF2B5EF4-FFF2-40B4-BE49-F238E27FC236}">
                <a16:creationId xmlns:a16="http://schemas.microsoft.com/office/drawing/2014/main" id="{578325C6-D0B7-4A75-AF57-BB55A3DC502F}"/>
              </a:ext>
            </a:extLst>
          </p:cNvPr>
          <p:cNvSpPr/>
          <p:nvPr/>
        </p:nvSpPr>
        <p:spPr>
          <a:xfrm>
            <a:off x="107504" y="614820"/>
            <a:ext cx="8928992" cy="34931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marL="285750" lvl="0" indent="-285750" algn="just">
              <a:lnSpc>
                <a:spcPts val="2400"/>
              </a:lnSpc>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rPr>
              <a:t>今後の環境教育等推進の取組みの方向性等について</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5" name="円/楕円 30">
            <a:extLst>
              <a:ext uri="{FF2B5EF4-FFF2-40B4-BE49-F238E27FC236}">
                <a16:creationId xmlns:a16="http://schemas.microsoft.com/office/drawing/2014/main" id="{4A3A7A62-BC6C-4203-8A79-651EF91BCBAF}"/>
              </a:ext>
            </a:extLst>
          </p:cNvPr>
          <p:cNvSpPr/>
          <p:nvPr/>
        </p:nvSpPr>
        <p:spPr>
          <a:xfrm>
            <a:off x="8664082" y="83542"/>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角丸四角形 5">
            <a:extLst>
              <a:ext uri="{FF2B5EF4-FFF2-40B4-BE49-F238E27FC236}">
                <a16:creationId xmlns:a16="http://schemas.microsoft.com/office/drawing/2014/main" id="{578325C6-D0B7-4A75-AF57-BB55A3DC502F}"/>
              </a:ext>
            </a:extLst>
          </p:cNvPr>
          <p:cNvSpPr/>
          <p:nvPr/>
        </p:nvSpPr>
        <p:spPr>
          <a:xfrm>
            <a:off x="107504" y="1040906"/>
            <a:ext cx="8928992" cy="4935573"/>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36000" rIns="144000" bIns="36000" numCol="1" spcCol="0" rtlCol="0" fromWordArt="0" anchor="t" anchorCtr="0" forceAA="0" compatLnSpc="1">
            <a:prstTxWarp prst="textNoShape">
              <a:avLst/>
            </a:prstTxWarp>
            <a:spAutoFit/>
          </a:bodyPr>
          <a:lstStyle/>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主体と役割、場と機会の確保</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lnSpc>
                <a:spcPts val="2400"/>
              </a:lnSpc>
              <a:buFont typeface="Meiryo UI" panose="020B0604030504040204" pitchFamily="50" charset="-128"/>
              <a:buChar char="○"/>
            </a:pPr>
            <a:r>
              <a:rPr lang="ja-JP"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今後の環境教育</a:t>
            </a:r>
            <a:r>
              <a:rPr lang="ja-JP" altLang="en-US"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で</a:t>
            </a:r>
            <a:r>
              <a:rPr lang="ja-JP"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は研究開発・技術開発が重要</a:t>
            </a:r>
            <a:r>
              <a:rPr lang="ja-JP" altLang="en-US"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研究機関の位置付けが必要。</a:t>
            </a:r>
            <a:endParaRPr lang="en-US" altLang="ja-JP" b="1" dirty="0">
              <a:solidFill>
                <a:schemeClr val="tx1"/>
              </a:solidFill>
              <a:latin typeface="Meiryo UI" panose="020B0604030504040204" pitchFamily="50" charset="-128"/>
              <a:ea typeface="Meiryo UI" panose="020B0604030504040204" pitchFamily="50" charset="-128"/>
            </a:endParaRPr>
          </a:p>
          <a:p>
            <a:pPr marL="285750" indent="-285750" algn="just">
              <a:buFont typeface="Meiryo UI" panose="020B0604030504040204" pitchFamily="50" charset="-128"/>
              <a:buChar char="○"/>
            </a:pP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企業から大学に</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対し</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教育ということではなく、</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企業と大学の</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共同研究という視点も必要。</a:t>
            </a:r>
            <a:endParaRPr lang="en-US" altLang="ja-JP" dirty="0">
              <a:solidFill>
                <a:schemeClr val="tx1"/>
              </a:solidFill>
              <a:latin typeface="Meiryo UI" panose="020B0604030504040204" pitchFamily="50" charset="-128"/>
              <a:ea typeface="Meiryo UI" panose="020B0604030504040204" pitchFamily="50" charset="-128"/>
            </a:endParaRPr>
          </a:p>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人材育成・活用</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lgn="just">
              <a:buFont typeface="Meiryo UI" panose="020B0604030504040204" pitchFamily="50" charset="-128"/>
              <a:buChar char="○"/>
            </a:pP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府立高校にボランティア部</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ボランティア委員が増えている。</a:t>
            </a:r>
            <a:r>
              <a:rPr lang="ja-JP"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府として把握して地域と連携させていくことが</a:t>
            </a:r>
            <a:r>
              <a:rPr lang="ja-JP" altLang="en-US"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重要。</a:t>
            </a:r>
            <a:endParaRPr lang="en-US" altLang="ja-JP" dirty="0">
              <a:solidFill>
                <a:schemeClr val="tx1"/>
              </a:solidFill>
              <a:latin typeface="Meiryo UI" panose="020B0604030504040204" pitchFamily="50" charset="-128"/>
              <a:ea typeface="Meiryo UI" panose="020B0604030504040204" pitchFamily="50" charset="-128"/>
            </a:endParaRPr>
          </a:p>
          <a:p>
            <a:pPr lvl="0"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連携・協働</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lgn="just">
              <a:buFont typeface="Meiryo UI" panose="020B0604030504040204" pitchFamily="50" charset="-128"/>
              <a:buChar char="○"/>
            </a:pP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学校</a:t>
            </a:r>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地域・企業を</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それぞれの連携だけ</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ではなく、地域全体</a:t>
            </a:r>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で</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環境学習を進めていくという考え方が必要。</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buFont typeface="Meiryo UI" panose="020B0604030504040204" pitchFamily="50" charset="-128"/>
              <a:buChar char="○"/>
            </a:pP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生物多様性など市域を超えて対応が必要なものもある。市域を超えた展開など、基礎自治体ではない府の立場として何をするのかという視点も大事。</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また、</a:t>
            </a:r>
            <a:r>
              <a:rPr lang="ja-JP"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各市町村</a:t>
            </a:r>
            <a:r>
              <a:rPr lang="ja-JP" altLang="en-US"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の理解や連携を促進できるよう</a:t>
            </a:r>
            <a:r>
              <a:rPr lang="ja-JP"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府として場</a:t>
            </a:r>
            <a:r>
              <a:rPr lang="ja-JP" altLang="en-US"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と機会</a:t>
            </a:r>
            <a:r>
              <a:rPr lang="ja-JP"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を創出</a:t>
            </a:r>
            <a:r>
              <a:rPr lang="ja-JP" altLang="en-US"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することが必要。</a:t>
            </a:r>
            <a:endParaRPr lang="en-US" altLang="ja-JP" sz="18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buFont typeface="Meiryo UI" panose="020B0604030504040204" pitchFamily="50" charset="-128"/>
              <a:buChar char="○"/>
            </a:pPr>
            <a:r>
              <a:rPr lang="ja-JP" altLang="en-US"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連携・協働については、</a:t>
            </a:r>
            <a:r>
              <a:rPr lang="ja-JP" altLang="ja-JP"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将来像や基本方針に</a:t>
            </a:r>
            <a:r>
              <a:rPr lang="ja-JP" altLang="en-US"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記載すべき。</a:t>
            </a:r>
            <a:endParaRPr lang="en-US" altLang="ja-JP"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buFont typeface="Meiryo UI" panose="020B0604030504040204" pitchFamily="50" charset="-128"/>
              <a:buChar char="○"/>
            </a:pPr>
            <a:endPar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将来像、基本的な方向性等</a:t>
            </a:r>
            <a:r>
              <a:rPr lang="en-US" altLang="ja-JP" b="1" dirty="0">
                <a:solidFill>
                  <a:schemeClr val="tx1"/>
                </a:solidFill>
                <a:latin typeface="Meiryo UI" panose="020B0604030504040204" pitchFamily="50" charset="-128"/>
                <a:ea typeface="Meiryo UI" panose="020B0604030504040204" pitchFamily="50" charset="-128"/>
              </a:rPr>
              <a:t>】</a:t>
            </a:r>
          </a:p>
          <a:p>
            <a:pPr marL="285750" indent="-285750" algn="just">
              <a:buFont typeface="Meiryo UI" panose="020B0604030504040204" pitchFamily="50" charset="-128"/>
              <a:buChar char="○"/>
            </a:pP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自然体験、自然学習は引き続き重要</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。方針等に</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明示</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すべき</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buFont typeface="Meiryo UI" panose="020B0604030504040204" pitchFamily="50" charset="-128"/>
              <a:buChar char="○"/>
            </a:pP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将来像について、</a:t>
            </a:r>
            <a:r>
              <a:rPr lang="en-US"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2030</a:t>
            </a:r>
            <a:r>
              <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年までの中で解決するゴールが必要</a:t>
            </a: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ではないか。</a:t>
            </a: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5410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474C4-0F8F-E801-FCE1-86CDB3C46171}"/>
              </a:ext>
            </a:extLst>
          </p:cNvPr>
          <p:cNvSpPr txBox="1">
            <a:spLocks/>
          </p:cNvSpPr>
          <p:nvPr/>
        </p:nvSpPr>
        <p:spPr bwMode="auto">
          <a:xfrm>
            <a:off x="0" y="0"/>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部会報告骨子（案）</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2" name="角丸四角形 5">
            <a:extLst>
              <a:ext uri="{FF2B5EF4-FFF2-40B4-BE49-F238E27FC236}">
                <a16:creationId xmlns:a16="http://schemas.microsoft.com/office/drawing/2014/main" id="{512F2B46-78EE-94D8-66ED-468720A01840}"/>
              </a:ext>
            </a:extLst>
          </p:cNvPr>
          <p:cNvSpPr/>
          <p:nvPr/>
        </p:nvSpPr>
        <p:spPr>
          <a:xfrm>
            <a:off x="323528" y="692696"/>
            <a:ext cx="8496944" cy="6008307"/>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0" tIns="46800" rIns="180000" bIns="36000" numCol="1" spcCol="0" rtlCol="0" fromWordArt="0" anchor="t" anchorCtr="0" forceAA="0" compatLnSpc="1">
            <a:prstTxWarp prst="textNoShape">
              <a:avLst/>
            </a:prstTxWarp>
            <a:spAutoFit/>
          </a:bodyPr>
          <a:lstStyle/>
          <a:p>
            <a:pPr algn="just">
              <a:lnSpc>
                <a:spcPts val="2400"/>
              </a:lnSpc>
            </a:pPr>
            <a:r>
              <a:rPr lang="ja-JP" altLang="en-US" sz="20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目次</a:t>
            </a:r>
            <a:endParaRPr lang="en-US" altLang="ja-JP" sz="200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spcBef>
                <a:spcPts val="1200"/>
              </a:spcBef>
            </a:pP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はじめに</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spcBef>
                <a:spcPts val="600"/>
              </a:spcBef>
            </a:pPr>
            <a:r>
              <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Ⅰ</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大阪における環境教育等の状況等について</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　現在の大阪府環境教育等行動計画の概要</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　環境教育等に関する国・府の取組状況</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spcBef>
                <a:spcPts val="600"/>
              </a:spcBef>
            </a:pPr>
            <a:r>
              <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Ⅱ</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今後の環境教育等の推進について</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　めざすべき将来像</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　</a:t>
            </a:r>
            <a:r>
              <a:rPr lang="ja-JP" altLang="en-US" sz="2000" b="1" u="sng"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基本的な方向性</a:t>
            </a:r>
            <a:endParaRPr lang="en-US" altLang="ja-JP" sz="2000" b="1" u="sng"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３　計画期間</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４　推進方策</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（１）環境教育等を推進する主体とその役割</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（２）環境教育の場と機会の確保</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（３）</a:t>
            </a:r>
            <a:r>
              <a:rPr lang="ja-JP" altLang="en-US" sz="2000" b="1" u="sng"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環境教育の推進手法の充実</a:t>
            </a:r>
            <a:endParaRPr lang="en-US" altLang="ja-JP" sz="2000" b="1" u="sng"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５　</a:t>
            </a:r>
            <a:r>
              <a:rPr lang="ja-JP" altLang="en-US" sz="2000" b="1" u="sng"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適切な進行管理</a:t>
            </a:r>
            <a:endParaRPr lang="en-US" altLang="ja-JP" sz="2000" b="1" u="sng"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（１）指標、進行管理</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（２）推進体制</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spcBef>
                <a:spcPts val="600"/>
              </a:spcBef>
            </a:pP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おわりに</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2400"/>
              </a:lnSpc>
            </a:pPr>
            <a:r>
              <a:rPr lang="ja-JP" altLang="en-US"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参考</a:t>
            </a:r>
            <a:r>
              <a:rPr lang="ja-JP" altLang="en-US" sz="2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資料</a:t>
            </a:r>
            <a:endParaRPr lang="en-US" altLang="ja-JP" sz="20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テキスト ボックス 2"/>
          <p:cNvSpPr txBox="1"/>
          <p:nvPr/>
        </p:nvSpPr>
        <p:spPr>
          <a:xfrm>
            <a:off x="5481196" y="3125579"/>
            <a:ext cx="1467068" cy="400110"/>
          </a:xfrm>
          <a:prstGeom prst="rect">
            <a:avLst/>
          </a:prstGeom>
          <a:noFill/>
          <a:ln w="19050">
            <a:solidFill>
              <a:schemeClr val="accent6"/>
            </a:solidFill>
          </a:ln>
        </p:spPr>
        <p:txBody>
          <a:bodyPr wrap="square" rtlCol="0">
            <a:spAutoFit/>
          </a:bodyPr>
          <a:lstStyle/>
          <a:p>
            <a:pPr algn="just"/>
            <a:r>
              <a:rPr kumimoji="1" lang="ja-JP" altLang="en-US" sz="2000" dirty="0" smtClean="0">
                <a:latin typeface="Meiryo UI" panose="020B0604030504040204" pitchFamily="50" charset="-128"/>
                <a:ea typeface="Meiryo UI" panose="020B0604030504040204" pitchFamily="50" charset="-128"/>
              </a:rPr>
              <a:t>資料１－１</a:t>
            </a:r>
            <a:endParaRPr kumimoji="1" lang="ja-JP" altLang="en-US" sz="2000" dirty="0">
              <a:latin typeface="Meiryo UI" panose="020B0604030504040204" pitchFamily="50" charset="-128"/>
              <a:ea typeface="Meiryo UI" panose="020B0604030504040204" pitchFamily="50" charset="-128"/>
            </a:endParaRPr>
          </a:p>
        </p:txBody>
      </p:sp>
      <p:cxnSp>
        <p:nvCxnSpPr>
          <p:cNvPr id="7" name="直線矢印コネクタ 6"/>
          <p:cNvCxnSpPr/>
          <p:nvPr/>
        </p:nvCxnSpPr>
        <p:spPr>
          <a:xfrm>
            <a:off x="3006874" y="3325634"/>
            <a:ext cx="2340000" cy="0"/>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8"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481196" y="4670591"/>
            <a:ext cx="1467068" cy="400110"/>
          </a:xfrm>
          <a:prstGeom prst="rect">
            <a:avLst/>
          </a:prstGeom>
          <a:noFill/>
          <a:ln w="19050">
            <a:solidFill>
              <a:schemeClr val="accent6"/>
            </a:solidFill>
          </a:ln>
        </p:spPr>
        <p:txBody>
          <a:bodyPr wrap="none" rtlCol="0">
            <a:spAutoFit/>
          </a:bodyPr>
          <a:lstStyle/>
          <a:p>
            <a:pPr algn="just"/>
            <a:r>
              <a:rPr kumimoji="1" lang="ja-JP" altLang="en-US" sz="2000" dirty="0" smtClean="0">
                <a:latin typeface="Meiryo UI" panose="020B0604030504040204" pitchFamily="50" charset="-128"/>
                <a:ea typeface="Meiryo UI" panose="020B0604030504040204" pitchFamily="50" charset="-128"/>
              </a:rPr>
              <a:t>資料１－２</a:t>
            </a:r>
            <a:endParaRPr kumimoji="1" lang="ja-JP" altLang="en-US" sz="2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481196" y="5270755"/>
            <a:ext cx="1467068" cy="400110"/>
          </a:xfrm>
          <a:prstGeom prst="rect">
            <a:avLst/>
          </a:prstGeom>
          <a:noFill/>
          <a:ln w="19050">
            <a:solidFill>
              <a:schemeClr val="accent6"/>
            </a:solidFill>
          </a:ln>
        </p:spPr>
        <p:txBody>
          <a:bodyPr wrap="square" rtlCol="0">
            <a:spAutoFit/>
          </a:bodyPr>
          <a:lstStyle/>
          <a:p>
            <a:pPr algn="just"/>
            <a:r>
              <a:rPr kumimoji="1" lang="ja-JP" altLang="en-US" sz="2000" dirty="0" smtClean="0">
                <a:latin typeface="Meiryo UI" panose="020B0604030504040204" pitchFamily="50" charset="-128"/>
                <a:ea typeface="Meiryo UI" panose="020B0604030504040204" pitchFamily="50" charset="-128"/>
              </a:rPr>
              <a:t>資料１－１</a:t>
            </a:r>
            <a:endParaRPr kumimoji="1" lang="ja-JP" altLang="en-US" sz="2000" dirty="0">
              <a:latin typeface="Meiryo UI" panose="020B0604030504040204" pitchFamily="50" charset="-128"/>
              <a:ea typeface="Meiryo UI" panose="020B0604030504040204" pitchFamily="50" charset="-128"/>
            </a:endParaRPr>
          </a:p>
        </p:txBody>
      </p:sp>
      <p:sp>
        <p:nvSpPr>
          <p:cNvPr id="6" name="右大かっこ 5"/>
          <p:cNvSpPr/>
          <p:nvPr/>
        </p:nvSpPr>
        <p:spPr>
          <a:xfrm>
            <a:off x="3779276" y="5137935"/>
            <a:ext cx="72008" cy="703074"/>
          </a:xfrm>
          <a:prstGeom prst="rightBracket">
            <a:avLst/>
          </a:prstGeom>
          <a:ln w="381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6" name="直線矢印コネクタ 15"/>
          <p:cNvCxnSpPr/>
          <p:nvPr/>
        </p:nvCxnSpPr>
        <p:spPr>
          <a:xfrm>
            <a:off x="3874730" y="5443644"/>
            <a:ext cx="1476000" cy="0"/>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4680120" y="4870646"/>
            <a:ext cx="684000" cy="0"/>
          </a:xfrm>
          <a:prstGeom prst="straightConnector1">
            <a:avLst/>
          </a:prstGeom>
          <a:ln w="381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8406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474C4-0F8F-E801-FCE1-86CDB3C46171}"/>
              </a:ext>
            </a:extLst>
          </p:cNvPr>
          <p:cNvSpPr txBox="1">
            <a:spLocks/>
          </p:cNvSpPr>
          <p:nvPr/>
        </p:nvSpPr>
        <p:spPr bwMode="auto">
          <a:xfrm>
            <a:off x="0" y="0"/>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現行計画における基本的な考え方</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2" name="角丸四角形 5">
            <a:extLst>
              <a:ext uri="{FF2B5EF4-FFF2-40B4-BE49-F238E27FC236}">
                <a16:creationId xmlns:a16="http://schemas.microsoft.com/office/drawing/2014/main" id="{512F2B46-78EE-94D8-66ED-468720A01840}"/>
              </a:ext>
            </a:extLst>
          </p:cNvPr>
          <p:cNvSpPr/>
          <p:nvPr/>
        </p:nvSpPr>
        <p:spPr>
          <a:xfrm>
            <a:off x="155648" y="692696"/>
            <a:ext cx="8771460" cy="5992919"/>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46800" rIns="108000" bIns="36000" numCol="1" spcCol="0" rtlCol="0" fromWordArt="0" anchor="t" anchorCtr="0" forceAA="0" compatLnSpc="1">
            <a:prstTxWarp prst="textNoShape">
              <a:avLst/>
            </a:prstTxWarp>
            <a:spAutoFit/>
          </a:bodyPr>
          <a:lstStyle/>
          <a:p>
            <a:pPr algn="just"/>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■将来像の実現に向けて</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将来像の実現に</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向け</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府民</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学校、民間団体、企業、行政等の多様な主体の連携及び役割分担、協力により、家庭、学校、職場その他のあらゆる場において、子どもからシニア世代を含めた大人までのライフステージに応じた環境教育を推進し、環境保全の意欲の増進を</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図</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ります</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さらに、各主体が積極的に参加し、自ら行動するとともに、相互に連携して行動することにより、相乗的な効果が発揮されるよう各主体間のパートナーシップの構築に</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努め</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ます</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spcBef>
                <a:spcPts val="600"/>
              </a:spcBef>
              <a:spcAft>
                <a:spcPts val="0"/>
              </a:spcAft>
            </a:pP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■将来像の実現に向けた基本的な方向性</a:t>
            </a:r>
            <a:endParaRPr lang="ja-JP" altLang="ja-JP"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Bef>
                <a:spcPts val="600"/>
              </a:spcBef>
              <a:buFont typeface="Meiryo UI" panose="020B0604030504040204" pitchFamily="50" charset="-128"/>
              <a:buChar char="○"/>
            </a:pPr>
            <a:r>
              <a:rPr lang="ja-JP" altLang="en-US" b="1" kern="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あらゆる</a:t>
            </a:r>
            <a:r>
              <a:rPr lang="ja-JP" altLang="en-US"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世代が</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、多種多様な機会・場所で自ら主体的に環境について学習できるよう</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にします。</a:t>
            </a:r>
            <a:endParaRPr lang="en-US" altLang="ja-JP"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6088" indent="-176213">
              <a:buFont typeface="Arial" panose="020B0604020202020204" pitchFamily="34" charset="0"/>
              <a:buChar char="•"/>
            </a:pPr>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身近</a:t>
            </a:r>
            <a:r>
              <a:rPr lang="ja-JP" altLang="en-US" sz="16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な動植物や貴重な自然環境とのふれあい等の体験により、私たち人間は、環境の中で生き、その恵みで生活していることへの気付きと関心を高めていきます。</a:t>
            </a:r>
            <a:endParaRPr lang="en-US" altLang="ja-JP" sz="16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6088" indent="-176213">
              <a:buFont typeface="Arial" panose="020B0604020202020204" pitchFamily="34" charset="0"/>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環境問題に関係する社会経済の仕組みと生活のあり方を学び、環境と人間とのかかわりについて理解できるようにします。</a:t>
            </a:r>
            <a:endParaRPr lang="en-US" altLang="ja-JP" sz="16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6088" indent="-176213">
              <a:buFont typeface="Arial" panose="020B0604020202020204" pitchFamily="34" charset="0"/>
              <a:buChar char="•"/>
            </a:pPr>
            <a:r>
              <a:rPr lang="ja-JP" altLang="en-US" sz="16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日常生活や事業活動において人間が環境に与えている影響について共通した認識を持ち、その影響を減らすための姿勢を育成するとともに、自らの行動が未来社会を築くという夢をもって、進んで環境保全活動に取り組み、問題を解決する能力を育成していきます。</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Bef>
                <a:spcPts val="600"/>
              </a:spcBef>
              <a:buFont typeface="Meiryo UI" panose="020B0604030504040204" pitchFamily="50" charset="-128"/>
              <a:buChar char="○"/>
            </a:pP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活動</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の場、適切な情報等を提供することにより、家庭、学校、職場、地域その他の</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あらゆる</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場において、環境負荷低減に向けて、主体的・継続的な活動が実践され、取組み</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が広がる</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ように支援します</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Bef>
                <a:spcPts val="600"/>
              </a:spcBef>
              <a:buFont typeface="Meiryo UI" panose="020B0604030504040204" pitchFamily="50" charset="-128"/>
              <a:buChar char="○"/>
            </a:pP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多様</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なテーマにおけるあらゆる事業・活動において、「環境」という要素を意識することで</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、活動</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の広がりを図ります</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1922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タイトル 1">
            <a:extLst>
              <a:ext uri="{FF2B5EF4-FFF2-40B4-BE49-F238E27FC236}">
                <a16:creationId xmlns:a16="http://schemas.microsoft.com/office/drawing/2014/main" id="{4F4B129F-A057-5FF9-25C9-C9502B7F9175}"/>
              </a:ext>
            </a:extLst>
          </p:cNvPr>
          <p:cNvSpPr txBox="1">
            <a:spLocks/>
          </p:cNvSpPr>
          <p:nvPr/>
        </p:nvSpPr>
        <p:spPr bwMode="auto">
          <a:xfrm>
            <a:off x="0" y="0"/>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en-US" altLang="ja-JP" sz="2400" b="1" dirty="0">
                <a:solidFill>
                  <a:sysClr val="window" lastClr="FFFFFF"/>
                </a:solidFill>
                <a:latin typeface="Meiryo UI" panose="020B0604030504040204" pitchFamily="50" charset="-128"/>
                <a:ea typeface="Meiryo UI" panose="020B0604030504040204" pitchFamily="50" charset="-128"/>
              </a:rPr>
              <a:t>2030</a:t>
            </a:r>
            <a:r>
              <a:rPr lang="ja-JP" altLang="en-US" sz="2400" b="1" dirty="0">
                <a:solidFill>
                  <a:sysClr val="window" lastClr="FFFFFF"/>
                </a:solidFill>
                <a:latin typeface="Meiryo UI" panose="020B0604030504040204" pitchFamily="50" charset="-128"/>
                <a:ea typeface="Meiryo UI" panose="020B0604030504040204" pitchFamily="50" charset="-128"/>
              </a:rPr>
              <a:t>大阪府環境総合計画における将来像・実現すべき姿</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2" name="角丸四角形 21">
            <a:extLst>
              <a:ext uri="{FF2B5EF4-FFF2-40B4-BE49-F238E27FC236}">
                <a16:creationId xmlns:a16="http://schemas.microsoft.com/office/drawing/2014/main" id="{8F97EF8C-A7F6-EEC2-3644-7201E56F7136}"/>
              </a:ext>
            </a:extLst>
          </p:cNvPr>
          <p:cNvSpPr/>
          <p:nvPr/>
        </p:nvSpPr>
        <p:spPr>
          <a:xfrm>
            <a:off x="240692" y="1706346"/>
            <a:ext cx="8693098" cy="1794662"/>
          </a:xfrm>
          <a:prstGeom prst="roundRect">
            <a:avLst>
              <a:gd name="adj" fmla="val 0"/>
            </a:avLst>
          </a:prstGeom>
          <a:solidFill>
            <a:schemeClr val="accent6">
              <a:lumMod val="20000"/>
              <a:lumOff val="8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just"/>
            <a:endParaRPr lang="en-US" altLang="ja-JP" sz="1600" kern="100" dirty="0">
              <a:solidFill>
                <a:schemeClr val="tx1"/>
              </a:solidFill>
              <a:latin typeface="Yu Gothic UI" panose="020B0500000000000000" pitchFamily="50" charset="-128"/>
              <a:ea typeface="Yu Gothic UI" panose="020B0500000000000000" pitchFamily="50" charset="-128"/>
              <a:cs typeface="Times New Roman" panose="02020603050405020304" pitchFamily="18" charset="0"/>
            </a:endParaRPr>
          </a:p>
          <a:p>
            <a:pPr algn="just"/>
            <a:endParaRPr lang="en-US" altLang="ja-JP" sz="1600" kern="100" dirty="0">
              <a:solidFill>
                <a:schemeClr val="tx1"/>
              </a:solidFill>
              <a:latin typeface="Yu Gothic UI" panose="020B0500000000000000" pitchFamily="50" charset="-128"/>
              <a:ea typeface="Yu Gothic UI" panose="020B0500000000000000"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97B212CD-2DA1-FA5C-B9D3-F5E5EBCB32BF}"/>
              </a:ext>
            </a:extLst>
          </p:cNvPr>
          <p:cNvSpPr/>
          <p:nvPr/>
        </p:nvSpPr>
        <p:spPr>
          <a:xfrm>
            <a:off x="4823256" y="2717745"/>
            <a:ext cx="4110534" cy="259943"/>
          </a:xfrm>
          <a:prstGeom prst="rect">
            <a:avLst/>
          </a:prstGeom>
        </p:spPr>
        <p:txBody>
          <a:bodyPr wrap="square">
            <a:spAutoFit/>
          </a:bodyPr>
          <a:lstStyle/>
          <a:p>
            <a:r>
              <a:rPr lang="ja-JP" altLang="en-US" sz="1089" dirty="0">
                <a:latin typeface="Meiryo UI" panose="020B0604030504040204" pitchFamily="50" charset="-128"/>
                <a:ea typeface="Meiryo UI" panose="020B0604030504040204" pitchFamily="50" charset="-128"/>
              </a:rPr>
              <a:t>　</a:t>
            </a:r>
            <a:endParaRPr lang="en-US" altLang="ja-JP" sz="1089"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C410500-185B-F94C-2E9D-829864F9EC67}"/>
              </a:ext>
            </a:extLst>
          </p:cNvPr>
          <p:cNvSpPr/>
          <p:nvPr/>
        </p:nvSpPr>
        <p:spPr>
          <a:xfrm>
            <a:off x="114376" y="620688"/>
            <a:ext cx="8915248" cy="5688632"/>
          </a:xfrm>
          <a:prstGeom prst="rect">
            <a:avLst/>
          </a:prstGeom>
          <a:noFill/>
          <a:ln w="28575" cap="flat" cmpd="sng" algn="ctr">
            <a:solidFill>
              <a:schemeClr val="accent6">
                <a:lumMod val="60000"/>
                <a:lumOff val="40000"/>
              </a:schemeClr>
            </a:solidFill>
            <a:prstDash val="solid"/>
            <a:miter lim="800000"/>
          </a:ln>
          <a:effectLst/>
        </p:spPr>
        <p:txBody>
          <a:bodyPr rot="0" spcFirstLastPara="0" vert="horz" wrap="square" lIns="91440" tIns="45720" rIns="91440" bIns="0" numCol="1" spcCol="0" rtlCol="0" fromWordArt="0" anchor="b" anchorCtr="0" forceAA="0" compatLnSpc="1">
            <a:prstTxWarp prst="textNoShape">
              <a:avLst/>
            </a:prstTxWarp>
            <a:noAutofit/>
          </a:bodyPr>
          <a:lstStyle/>
          <a:p>
            <a:pPr>
              <a:spcAft>
                <a:spcPts val="600"/>
              </a:spcAft>
              <a:defRPr/>
            </a:pPr>
            <a:endParaRPr lang="en-US" altLang="ja-JP" b="1" kern="100" dirty="0">
              <a:latin typeface="+mj-ea"/>
              <a:ea typeface="+mj-ea"/>
              <a:cs typeface="Times New Roman" panose="02020603050405020304" pitchFamily="18" charset="0"/>
            </a:endParaRPr>
          </a:p>
        </p:txBody>
      </p:sp>
      <p:sp>
        <p:nvSpPr>
          <p:cNvPr id="12" name="角丸四角形 130">
            <a:extLst>
              <a:ext uri="{FF2B5EF4-FFF2-40B4-BE49-F238E27FC236}">
                <a16:creationId xmlns:a16="http://schemas.microsoft.com/office/drawing/2014/main" id="{0A934805-0952-B96F-2104-6C2F07B4270F}"/>
              </a:ext>
            </a:extLst>
          </p:cNvPr>
          <p:cNvSpPr/>
          <p:nvPr/>
        </p:nvSpPr>
        <p:spPr>
          <a:xfrm>
            <a:off x="882228" y="4039435"/>
            <a:ext cx="7355429" cy="432000"/>
          </a:xfrm>
          <a:prstGeom prst="roundRect">
            <a:avLst>
              <a:gd name="adj" fmla="val 50000"/>
            </a:avLst>
          </a:prstGeom>
          <a:solidFill>
            <a:srgbClr val="00AC4E"/>
          </a:solid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b="1" dirty="0">
                <a:solidFill>
                  <a:schemeClr val="bg1"/>
                </a:solidFill>
                <a:latin typeface="Yu Gothic UI" panose="020B0500000000000000" pitchFamily="50" charset="-128"/>
                <a:ea typeface="Yu Gothic UI" panose="020B0500000000000000" pitchFamily="50" charset="-128"/>
              </a:rPr>
              <a:t>いのち輝く</a:t>
            </a:r>
            <a:r>
              <a:rPr lang="en-US" altLang="ja-JP" b="1" dirty="0">
                <a:solidFill>
                  <a:schemeClr val="bg1"/>
                </a:solidFill>
                <a:latin typeface="Yu Gothic UI" panose="020B0500000000000000" pitchFamily="50" charset="-128"/>
                <a:ea typeface="Yu Gothic UI" panose="020B0500000000000000" pitchFamily="50" charset="-128"/>
              </a:rPr>
              <a:t>SDGs</a:t>
            </a:r>
            <a:r>
              <a:rPr lang="ja-JP" altLang="en-US" b="1" dirty="0">
                <a:solidFill>
                  <a:schemeClr val="bg1"/>
                </a:solidFill>
                <a:latin typeface="Yu Gothic UI" panose="020B0500000000000000" pitchFamily="50" charset="-128"/>
                <a:ea typeface="Yu Gothic UI" panose="020B0500000000000000" pitchFamily="50" charset="-128"/>
              </a:rPr>
              <a:t>未来都市・大阪　</a:t>
            </a:r>
            <a:r>
              <a:rPr lang="ja-JP" altLang="en-US" b="1" dirty="0" err="1">
                <a:solidFill>
                  <a:schemeClr val="bg1"/>
                </a:solidFill>
                <a:latin typeface="Yu Gothic UI" panose="020B0500000000000000" pitchFamily="50" charset="-128"/>
                <a:ea typeface="Yu Gothic UI" panose="020B0500000000000000" pitchFamily="50" charset="-128"/>
              </a:rPr>
              <a:t>ー</a:t>
            </a:r>
            <a:r>
              <a:rPr lang="ja-JP" altLang="en-US" b="1" dirty="0">
                <a:solidFill>
                  <a:schemeClr val="bg1"/>
                </a:solidFill>
                <a:latin typeface="Yu Gothic UI" panose="020B0500000000000000" pitchFamily="50" charset="-128"/>
                <a:ea typeface="Yu Gothic UI" panose="020B0500000000000000" pitchFamily="50" charset="-128"/>
              </a:rPr>
              <a:t>環境施策を通じてー</a:t>
            </a:r>
          </a:p>
        </p:txBody>
      </p:sp>
      <p:sp>
        <p:nvSpPr>
          <p:cNvPr id="13" name="テキスト ボックス 14">
            <a:extLst>
              <a:ext uri="{FF2B5EF4-FFF2-40B4-BE49-F238E27FC236}">
                <a16:creationId xmlns:a16="http://schemas.microsoft.com/office/drawing/2014/main" id="{6AAD7B71-0DAA-675D-D226-2513C9FB4C41}"/>
              </a:ext>
            </a:extLst>
          </p:cNvPr>
          <p:cNvSpPr txBox="1"/>
          <p:nvPr/>
        </p:nvSpPr>
        <p:spPr>
          <a:xfrm>
            <a:off x="1181910" y="3551160"/>
            <a:ext cx="6547816" cy="411121"/>
          </a:xfrm>
          <a:prstGeom prst="rect">
            <a:avLst/>
          </a:prstGeom>
          <a:noFill/>
          <a:ln w="28575">
            <a:noFill/>
          </a:ln>
        </p:spPr>
        <p:txBody>
          <a:bodyPr rot="0" spcFirstLastPara="0" vert="horz" wrap="square" lIns="91440" tIns="45720" rIns="91440" bIns="45720" numCol="1" spcCol="0" rtlCol="0" fromWordArt="0" anchor="ctr" anchorCtr="1" forceAA="0" compatLnSpc="1">
            <a:prstTxWarp prst="textNoShape">
              <a:avLst/>
            </a:prstTxWarp>
            <a:noAutofit/>
          </a:bodyPr>
          <a:lstStyle/>
          <a:p>
            <a:pPr algn="just"/>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年の実現すべき姿　</a:t>
            </a:r>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　</a:t>
            </a:r>
          </a:p>
        </p:txBody>
      </p:sp>
      <p:sp>
        <p:nvSpPr>
          <p:cNvPr id="29" name="テキスト ボックス 14">
            <a:extLst>
              <a:ext uri="{FF2B5EF4-FFF2-40B4-BE49-F238E27FC236}">
                <a16:creationId xmlns:a16="http://schemas.microsoft.com/office/drawing/2014/main" id="{E3776B9A-5CED-18D1-14FC-7FC491688F08}"/>
              </a:ext>
            </a:extLst>
          </p:cNvPr>
          <p:cNvSpPr txBox="1"/>
          <p:nvPr/>
        </p:nvSpPr>
        <p:spPr>
          <a:xfrm>
            <a:off x="466218" y="714484"/>
            <a:ext cx="7891853" cy="411121"/>
          </a:xfrm>
          <a:prstGeom prst="rect">
            <a:avLst/>
          </a:prstGeom>
          <a:noFill/>
          <a:ln w="28575">
            <a:noFill/>
          </a:ln>
        </p:spPr>
        <p:txBody>
          <a:bodyPr rot="0" spcFirstLastPara="0" vert="horz" wrap="square" lIns="91440" tIns="45720" rIns="91440" bIns="45720" numCol="1" spcCol="0" rtlCol="0" fromWordArt="0" anchor="ctr" anchorCtr="1" forceAA="0" compatLnSpc="1">
            <a:prstTxWarp prst="textNoShape">
              <a:avLst/>
            </a:prstTxWarp>
            <a:noAutofit/>
          </a:bodyPr>
          <a:lstStyle/>
          <a:p>
            <a:pPr algn="ctr"/>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rPr>
              <a:t>2050</a:t>
            </a:r>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年のめざすべき将来像　</a:t>
            </a:r>
            <a:endParaRPr lang="en-US" altLang="ja-JP" sz="2400" b="1" u="sng" kern="100" dirty="0">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2400" b="1" u="sng" kern="100" dirty="0">
                <a:latin typeface="Meiryo UI" panose="020B0604030504040204" pitchFamily="50" charset="-128"/>
                <a:ea typeface="Meiryo UI" panose="020B0604030504040204" pitchFamily="50" charset="-128"/>
                <a:cs typeface="Times New Roman" panose="02020603050405020304" pitchFamily="18" charset="0"/>
              </a:rPr>
              <a:t>　</a:t>
            </a:r>
          </a:p>
        </p:txBody>
      </p:sp>
      <p:sp>
        <p:nvSpPr>
          <p:cNvPr id="30" name="角丸四角形 43">
            <a:extLst>
              <a:ext uri="{FF2B5EF4-FFF2-40B4-BE49-F238E27FC236}">
                <a16:creationId xmlns:a16="http://schemas.microsoft.com/office/drawing/2014/main" id="{5DF4CF78-26D1-F09E-9B36-D026DBF5F3CB}"/>
              </a:ext>
            </a:extLst>
          </p:cNvPr>
          <p:cNvSpPr/>
          <p:nvPr/>
        </p:nvSpPr>
        <p:spPr>
          <a:xfrm>
            <a:off x="587780" y="1196948"/>
            <a:ext cx="7753022" cy="432000"/>
          </a:xfrm>
          <a:prstGeom prst="roundRect">
            <a:avLst>
              <a:gd name="adj" fmla="val 46932"/>
            </a:avLst>
          </a:prstGeom>
          <a:solidFill>
            <a:srgbClr val="00AC4E"/>
          </a:solidFill>
          <a:ln>
            <a:noFill/>
          </a:ln>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Yu Gothic UI" panose="020B0500000000000000" pitchFamily="50" charset="-128"/>
                <a:ea typeface="Yu Gothic UI" panose="020B0500000000000000" pitchFamily="50" charset="-128"/>
              </a:rPr>
              <a:t>大阪から世界へ、現在から未来へ　 府民がつくる暮らしやすい持続可能な社会</a:t>
            </a:r>
            <a:endParaRPr lang="en-US" altLang="ja-JP" b="1" dirty="0">
              <a:latin typeface="Yu Gothic UI" panose="020B0500000000000000" pitchFamily="50" charset="-128"/>
              <a:ea typeface="Yu Gothic UI" panose="020B0500000000000000" pitchFamily="50" charset="-128"/>
            </a:endParaRPr>
          </a:p>
        </p:txBody>
      </p:sp>
      <p:sp>
        <p:nvSpPr>
          <p:cNvPr id="31" name="正方形/長方形 30">
            <a:extLst>
              <a:ext uri="{FF2B5EF4-FFF2-40B4-BE49-F238E27FC236}">
                <a16:creationId xmlns:a16="http://schemas.microsoft.com/office/drawing/2014/main" id="{991476C8-BEDD-5C1C-FA9B-3EA9E0CFCF50}"/>
              </a:ext>
            </a:extLst>
          </p:cNvPr>
          <p:cNvSpPr/>
          <p:nvPr/>
        </p:nvSpPr>
        <p:spPr>
          <a:xfrm>
            <a:off x="230458" y="1766717"/>
            <a:ext cx="8536239" cy="2033491"/>
          </a:xfrm>
          <a:prstGeom prst="rect">
            <a:avLst/>
          </a:prstGeom>
          <a:noFill/>
          <a:ln w="28575"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defRPr/>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latin typeface="Meiryo UI" panose="020B0604030504040204" pitchFamily="50" charset="-128"/>
                <a:ea typeface="Meiryo UI" panose="020B0604030504040204" pitchFamily="50" charset="-128"/>
              </a:rPr>
              <a:t>現在だけでなく将来にわたって、</a:t>
            </a:r>
            <a:r>
              <a:rPr lang="ja-JP" altLang="en-US" sz="1600" u="sng" dirty="0">
                <a:latin typeface="Meiryo UI" panose="020B0604030504040204" pitchFamily="50" charset="-128"/>
                <a:ea typeface="Meiryo UI" panose="020B0604030504040204" pitchFamily="50" charset="-128"/>
              </a:rPr>
              <a:t>限りある資源や自然の恵み、良好な環境を保全しつつ</a:t>
            </a:r>
            <a:r>
              <a:rPr lang="ja-JP" altLang="en-US" sz="1600" dirty="0">
                <a:latin typeface="Meiryo UI" panose="020B0604030504040204" pitchFamily="50" charset="-128"/>
                <a:ea typeface="Meiryo UI" panose="020B0604030504040204" pitchFamily="50" charset="-128"/>
              </a:rPr>
              <a:t>、（中略）</a:t>
            </a:r>
            <a:endParaRPr lang="en-US" altLang="ja-JP" sz="1600"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府域における</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排出量の実質ゼロ、大阪湾における海洋プラスチックごみによる追加的な汚染ゼロ、　</a:t>
            </a:r>
            <a:endParaRPr lang="en-US" altLang="ja-JP" sz="1600"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資源循環型の社会が実現している。</a:t>
            </a:r>
            <a:endParaRPr lang="en-US" altLang="ja-JP" sz="1600" dirty="0">
              <a:latin typeface="Meiryo UI" panose="020B0604030504040204" pitchFamily="50" charset="-128"/>
              <a:ea typeface="Meiryo UI" panose="020B0604030504040204" pitchFamily="50" charset="-128"/>
            </a:endParaRPr>
          </a:p>
          <a:p>
            <a:pPr>
              <a:spcBef>
                <a:spcPts val="600"/>
              </a:spcBef>
              <a:defRPr/>
            </a:pPr>
            <a:r>
              <a:rPr lang="ja-JP" altLang="en-US" sz="1600" dirty="0">
                <a:latin typeface="Meiryo UI" panose="020B0604030504040204" pitchFamily="50" charset="-128"/>
                <a:ea typeface="Meiryo UI" panose="020B0604030504040204" pitchFamily="50" charset="-128"/>
              </a:rPr>
              <a:t>○府民、事業者、研究機関や</a:t>
            </a:r>
            <a:r>
              <a:rPr lang="en-US" altLang="ja-JP" sz="1600" dirty="0">
                <a:latin typeface="Meiryo UI" panose="020B0604030504040204" pitchFamily="50" charset="-128"/>
                <a:ea typeface="Meiryo UI" panose="020B0604030504040204" pitchFamily="50" charset="-128"/>
              </a:rPr>
              <a:t>NPO</a:t>
            </a:r>
            <a:r>
              <a:rPr lang="ja-JP" altLang="en-US" sz="1600" dirty="0">
                <a:latin typeface="Meiryo UI" panose="020B0604030504040204" pitchFamily="50" charset="-128"/>
                <a:ea typeface="Meiryo UI" panose="020B0604030504040204" pitchFamily="50" charset="-128"/>
              </a:rPr>
              <a:t>等の民間団体、行政など</a:t>
            </a:r>
            <a:r>
              <a:rPr lang="ja-JP" altLang="en-US" sz="1600" u="sng" dirty="0">
                <a:latin typeface="Meiryo UI" panose="020B0604030504040204" pitchFamily="50" charset="-128"/>
                <a:ea typeface="Meiryo UI" panose="020B0604030504040204" pitchFamily="50" charset="-128"/>
              </a:rPr>
              <a:t>各主体における１つ１つの取組みが大き</a:t>
            </a:r>
            <a:endParaRPr lang="en-US" altLang="ja-JP" sz="1600" u="sng" dirty="0">
              <a:latin typeface="Meiryo UI" panose="020B0604030504040204" pitchFamily="50" charset="-128"/>
              <a:ea typeface="Meiryo UI" panose="020B0604030504040204" pitchFamily="50" charset="-128"/>
            </a:endParaRPr>
          </a:p>
          <a:p>
            <a:pPr>
              <a:defRPr/>
            </a:pP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な力</a:t>
            </a:r>
            <a:r>
              <a:rPr lang="ja-JP" altLang="en-US" sz="1600" dirty="0">
                <a:latin typeface="Meiryo UI" panose="020B0604030504040204" pitchFamily="50" charset="-128"/>
                <a:ea typeface="Meiryo UI" panose="020B0604030504040204" pitchFamily="50" charset="-128"/>
              </a:rPr>
              <a:t>となって、快適で文化的な生活や健全で豊かな環境を創り出している。</a:t>
            </a:r>
            <a:endParaRPr lang="en-US" altLang="ja-JP" sz="1600" dirty="0">
              <a:latin typeface="Meiryo UI" panose="020B0604030504040204" pitchFamily="50" charset="-128"/>
              <a:ea typeface="Meiryo UI" panose="020B0604030504040204" pitchFamily="50" charset="-128"/>
            </a:endParaRPr>
          </a:p>
          <a:p>
            <a:pPr>
              <a:spcBef>
                <a:spcPts val="600"/>
              </a:spcBef>
              <a:defRPr/>
            </a:pPr>
            <a:r>
              <a:rPr lang="ja-JP" altLang="en-US" sz="1600" dirty="0">
                <a:latin typeface="Meiryo UI" panose="020B0604030504040204" pitchFamily="50" charset="-128"/>
                <a:ea typeface="Meiryo UI" panose="020B0604030504040204" pitchFamily="50" charset="-128"/>
              </a:rPr>
              <a:t>○府民の営みは、次世代とつながり、その影響は将来に波及し、</a:t>
            </a:r>
            <a:r>
              <a:rPr lang="ja-JP" altLang="en-US" sz="1600" u="sng" dirty="0">
                <a:latin typeface="Meiryo UI" panose="020B0604030504040204" pitchFamily="50" charset="-128"/>
                <a:ea typeface="Meiryo UI" panose="020B0604030504040204" pitchFamily="50" charset="-128"/>
              </a:rPr>
              <a:t>持続可能な社会が構築</a:t>
            </a:r>
            <a:r>
              <a:rPr lang="ja-JP" altLang="en-US" sz="1600" dirty="0">
                <a:latin typeface="Meiryo UI" panose="020B0604030504040204" pitchFamily="50" charset="-128"/>
                <a:ea typeface="Meiryo UI" panose="020B0604030504040204" pitchFamily="50" charset="-128"/>
              </a:rPr>
              <a:t>されている。</a:t>
            </a:r>
            <a:endParaRPr lang="en-US" altLang="ja-JP" sz="1600" dirty="0">
              <a:latin typeface="Meiryo UI" panose="020B0604030504040204" pitchFamily="50" charset="-128"/>
              <a:ea typeface="Meiryo UI" panose="020B0604030504040204" pitchFamily="50" charset="-128"/>
            </a:endParaRPr>
          </a:p>
        </p:txBody>
      </p:sp>
      <p:sp>
        <p:nvSpPr>
          <p:cNvPr id="32" name="角丸四角形 21">
            <a:extLst>
              <a:ext uri="{FF2B5EF4-FFF2-40B4-BE49-F238E27FC236}">
                <a16:creationId xmlns:a16="http://schemas.microsoft.com/office/drawing/2014/main" id="{5C748A7D-0EC9-1D83-5E9E-7A5DCD025389}"/>
              </a:ext>
            </a:extLst>
          </p:cNvPr>
          <p:cNvSpPr/>
          <p:nvPr/>
        </p:nvSpPr>
        <p:spPr>
          <a:xfrm>
            <a:off x="439940" y="4548589"/>
            <a:ext cx="8330253" cy="1656183"/>
          </a:xfrm>
          <a:prstGeom prst="roundRect">
            <a:avLst>
              <a:gd name="adj" fmla="val 9737"/>
            </a:avLst>
          </a:prstGeom>
          <a:solidFill>
            <a:srgbClr val="CCFFCC"/>
          </a:solidFill>
          <a:ln w="254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just"/>
            <a:endParaRPr lang="en-US" altLang="ja-JP" sz="1600" kern="100" dirty="0">
              <a:solidFill>
                <a:schemeClr val="tx1"/>
              </a:solidFill>
              <a:latin typeface="Yu Gothic UI" panose="020B0500000000000000" pitchFamily="50" charset="-128"/>
              <a:ea typeface="Yu Gothic UI" panose="020B0500000000000000" pitchFamily="50" charset="-128"/>
              <a:cs typeface="Times New Roman" panose="02020603050405020304" pitchFamily="18" charset="0"/>
            </a:endParaRPr>
          </a:p>
          <a:p>
            <a:pPr algn="just"/>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b="1" u="sng" dirty="0">
                <a:solidFill>
                  <a:schemeClr val="tx1"/>
                </a:solidFill>
                <a:latin typeface="Meiryo UI" panose="020B0604030504040204" pitchFamily="50" charset="-128"/>
                <a:ea typeface="Meiryo UI" panose="020B0604030504040204" pitchFamily="50" charset="-128"/>
              </a:rPr>
              <a:t>○府民、事業者、民間団体、行政など各主体が積極的に参加し、自ら行動する社会となっている。 </a:t>
            </a:r>
          </a:p>
          <a:p>
            <a:pPr algn="just"/>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○み</a:t>
            </a:r>
            <a:r>
              <a:rPr lang="ja-JP"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どりが多く、豊かな水辺や歴史・文化が活かされ</a:t>
            </a:r>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、多様な働き方が普及するともに、安全・安心で</a:t>
            </a:r>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持続可能な</a:t>
            </a:r>
            <a:r>
              <a:rPr lang="ja-JP"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「暮らしやすい」「働きやすい」「訪れたくなる」都市となっている。</a:t>
            </a:r>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ヒートアイランド現象が緩和されるなど、快適な生活環境が確保され</a:t>
            </a:r>
            <a:r>
              <a:rPr lang="ja-JP" altLang="en-US"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ている。</a:t>
            </a:r>
            <a:endParaRPr lang="en-US" altLang="ja-JP" sz="16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3" name="角丸四角形 22">
            <a:extLst>
              <a:ext uri="{FF2B5EF4-FFF2-40B4-BE49-F238E27FC236}">
                <a16:creationId xmlns:a16="http://schemas.microsoft.com/office/drawing/2014/main" id="{7769B205-5EDF-B52E-0E9E-F71D8F3E5B11}"/>
              </a:ext>
            </a:extLst>
          </p:cNvPr>
          <p:cNvSpPr/>
          <p:nvPr/>
        </p:nvSpPr>
        <p:spPr>
          <a:xfrm>
            <a:off x="566820" y="4680592"/>
            <a:ext cx="3974156" cy="333546"/>
          </a:xfrm>
          <a:prstGeom prst="roundRect">
            <a:avLst/>
          </a:prstGeom>
          <a:solidFill>
            <a:srgbClr val="007E39"/>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魅力と活力ある快適な地域づくり</a:t>
            </a:r>
            <a:endParaRPr lang="en-US" altLang="ja-JP" b="1" dirty="0">
              <a:solidFill>
                <a:schemeClr val="bg1"/>
              </a:solidFill>
              <a:latin typeface="Meiryo UI" panose="020B0604030504040204" pitchFamily="50" charset="-128"/>
              <a:ea typeface="Meiryo UI" panose="020B0604030504040204" pitchFamily="50" charset="-128"/>
            </a:endParaRPr>
          </a:p>
        </p:txBody>
      </p:sp>
      <p:grpSp>
        <p:nvGrpSpPr>
          <p:cNvPr id="34" name="グループ化 33">
            <a:extLst>
              <a:ext uri="{FF2B5EF4-FFF2-40B4-BE49-F238E27FC236}">
                <a16:creationId xmlns:a16="http://schemas.microsoft.com/office/drawing/2014/main" id="{2FA2298A-2B1E-1C5C-EF10-39E0357A9563}"/>
              </a:ext>
            </a:extLst>
          </p:cNvPr>
          <p:cNvGrpSpPr/>
          <p:nvPr/>
        </p:nvGrpSpPr>
        <p:grpSpPr>
          <a:xfrm>
            <a:off x="4860427" y="4592277"/>
            <a:ext cx="3716753" cy="471488"/>
            <a:chOff x="4993349" y="4902879"/>
            <a:chExt cx="3716753" cy="471488"/>
          </a:xfrm>
        </p:grpSpPr>
        <p:pic>
          <p:nvPicPr>
            <p:cNvPr id="35" name="図 24">
              <a:extLst>
                <a:ext uri="{FF2B5EF4-FFF2-40B4-BE49-F238E27FC236}">
                  <a16:creationId xmlns:a16="http://schemas.microsoft.com/office/drawing/2014/main" id="{35D12671-A573-B256-F1D0-00F2EAD0918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63648" y="4902879"/>
              <a:ext cx="46672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図 25">
              <a:extLst>
                <a:ext uri="{FF2B5EF4-FFF2-40B4-BE49-F238E27FC236}">
                  <a16:creationId xmlns:a16="http://schemas.microsoft.com/office/drawing/2014/main" id="{2B0754B1-68AC-B4A7-F4C1-74530470DE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19260" y="4902879"/>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1">
              <a:extLst>
                <a:ext uri="{FF2B5EF4-FFF2-40B4-BE49-F238E27FC236}">
                  <a16:creationId xmlns:a16="http://schemas.microsoft.com/office/drawing/2014/main" id="{4934A626-133D-0C8C-12F6-6EB0AAB86CB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7572" y="4902879"/>
              <a:ext cx="466725"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28">
              <a:extLst>
                <a:ext uri="{FF2B5EF4-FFF2-40B4-BE49-F238E27FC236}">
                  <a16:creationId xmlns:a16="http://schemas.microsoft.com/office/drawing/2014/main" id="{109B94A0-4827-6527-3A7C-3DD7731D1E0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2081" y="4903988"/>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図 32">
              <a:extLst>
                <a:ext uri="{FF2B5EF4-FFF2-40B4-BE49-F238E27FC236}">
                  <a16:creationId xmlns:a16="http://schemas.microsoft.com/office/drawing/2014/main" id="{7C09459B-F2FA-9072-DFA2-879764ABEA1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20394" y="4903988"/>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13">
              <a:extLst>
                <a:ext uri="{FF2B5EF4-FFF2-40B4-BE49-F238E27FC236}">
                  <a16:creationId xmlns:a16="http://schemas.microsoft.com/office/drawing/2014/main" id="{E53C612C-95A0-363F-A29E-718B5C8415A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76005" y="4903988"/>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図 40">
              <a:extLst>
                <a:ext uri="{FF2B5EF4-FFF2-40B4-BE49-F238E27FC236}">
                  <a16:creationId xmlns:a16="http://schemas.microsoft.com/office/drawing/2014/main" id="{FB95C0BF-4EB0-B65A-F5A0-0599388F23A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42102" y="4906367"/>
              <a:ext cx="468000" cy="468000"/>
            </a:xfrm>
            <a:prstGeom prst="rect">
              <a:avLst/>
            </a:prstGeom>
          </p:spPr>
        </p:pic>
        <p:pic>
          <p:nvPicPr>
            <p:cNvPr id="42" name="図 41">
              <a:extLst>
                <a:ext uri="{FF2B5EF4-FFF2-40B4-BE49-F238E27FC236}">
                  <a16:creationId xmlns:a16="http://schemas.microsoft.com/office/drawing/2014/main" id="{1C38A358-D630-3D51-5DF3-1723EB160C9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93349" y="4902879"/>
              <a:ext cx="468000" cy="468000"/>
            </a:xfrm>
            <a:prstGeom prst="rect">
              <a:avLst/>
            </a:prstGeom>
          </p:spPr>
        </p:pic>
      </p:grpSp>
      <p:sp>
        <p:nvSpPr>
          <p:cNvPr id="43" name="角丸四角形 5">
            <a:extLst>
              <a:ext uri="{FF2B5EF4-FFF2-40B4-BE49-F238E27FC236}">
                <a16:creationId xmlns:a16="http://schemas.microsoft.com/office/drawing/2014/main" id="{A871A941-B44B-2132-4923-39C1DF04B5B7}"/>
              </a:ext>
            </a:extLst>
          </p:cNvPr>
          <p:cNvSpPr/>
          <p:nvPr/>
        </p:nvSpPr>
        <p:spPr>
          <a:xfrm>
            <a:off x="626394" y="6350480"/>
            <a:ext cx="7962190" cy="390295"/>
          </a:xfrm>
          <a:prstGeom prst="roundRect">
            <a:avLst>
              <a:gd name="adj" fmla="val 0"/>
            </a:avLst>
          </a:prstGeom>
          <a:no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algn="just"/>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次期計画</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の基本的な方向性に</a:t>
            </a: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ついては、上記を踏まえることが必要。</a:t>
            </a:r>
            <a:endParaRPr lang="en-US" altLang="ja-JP"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07832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474C4-0F8F-E801-FCE1-86CDB3C46171}"/>
              </a:ext>
            </a:extLst>
          </p:cNvPr>
          <p:cNvSpPr txBox="1">
            <a:spLocks/>
          </p:cNvSpPr>
          <p:nvPr/>
        </p:nvSpPr>
        <p:spPr bwMode="auto">
          <a:xfrm>
            <a:off x="0" y="0"/>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次期</a:t>
            </a:r>
            <a:r>
              <a:rPr lang="ja-JP" altLang="en-US" sz="2400" b="1" dirty="0" smtClean="0">
                <a:solidFill>
                  <a:sysClr val="window" lastClr="FFFFFF"/>
                </a:solidFill>
                <a:latin typeface="Meiryo UI" panose="020B0604030504040204" pitchFamily="50" charset="-128"/>
                <a:ea typeface="Meiryo UI" panose="020B0604030504040204" pitchFamily="50" charset="-128"/>
              </a:rPr>
              <a:t>計画における基本的な方向性（案）</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2" name="角丸四角形 5">
            <a:extLst>
              <a:ext uri="{FF2B5EF4-FFF2-40B4-BE49-F238E27FC236}">
                <a16:creationId xmlns:a16="http://schemas.microsoft.com/office/drawing/2014/main" id="{512F2B46-78EE-94D8-66ED-468720A01840}"/>
              </a:ext>
            </a:extLst>
          </p:cNvPr>
          <p:cNvSpPr/>
          <p:nvPr/>
        </p:nvSpPr>
        <p:spPr>
          <a:xfrm>
            <a:off x="155648" y="692696"/>
            <a:ext cx="8771460" cy="4792590"/>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46800" rIns="108000" bIns="36000" numCol="1" spcCol="0" rtlCol="0" fromWordArt="0" anchor="t" anchorCtr="0" forceAA="0" compatLnSpc="1">
            <a:prstTxWarp prst="textNoShape">
              <a:avLst/>
            </a:prstTxWarp>
            <a:spAutoFit/>
          </a:bodyPr>
          <a:lstStyle/>
          <a:p>
            <a:pPr algn="just"/>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将来像の実現に</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向け</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府民</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、学校、民間</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団体</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NGO/NPO</a:t>
            </a:r>
            <a:r>
              <a:rPr lang="ja-JP" altLang="en-US" kern="100" dirty="0" err="1"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中間支援</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団体</a:t>
            </a:r>
            <a:r>
              <a:rPr lang="ja-JP" altLang="ja-JP"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企業</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、行政等の多様な主体の連携及び役割分担、協力により、家庭</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地域</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学校、</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企業、博物館・自然センター</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その他</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のあらゆる</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場におい</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て、子どもからシニア世代を含めた大人までのライフステージに応じた環境教育を推進し、環境保全の意欲の増進を</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図</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ります</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さらに、各主体が積極的に参加し、自ら行動するとともに</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地域全体</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で</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相互</a:t>
            </a: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に連携して行動することにより、相乗的な効果が発揮されるよう各主体間の</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パートナーシップ</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構築</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することが重要</a:t>
            </a:r>
            <a:r>
              <a:rPr lang="ja-JP"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Meiryo UI" panose="020B0604030504040204" pitchFamily="50" charset="-128"/>
              <a:buChar char="○"/>
            </a:pPr>
            <a:r>
              <a:rPr lang="ja-JP" altLang="en-US" b="1" kern="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あらゆる</a:t>
            </a:r>
            <a:r>
              <a:rPr lang="ja-JP" altLang="en-US"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世代が</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、多種多様な機会・場所で自ら主体的に環境について学習できるよう</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にします。</a:t>
            </a:r>
            <a:endParaRPr lang="en-US" altLang="ja-JP"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6088" indent="-176213">
              <a:buFont typeface="Arial" panose="020B0604020202020204" pitchFamily="34" charset="0"/>
              <a:buChar char="•"/>
            </a:pPr>
            <a:r>
              <a:rPr lang="ja-JP" altLang="en-US"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身近</a:t>
            </a: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な動植物や貴重な自然環境とのふれあい等の体験により、私たち人間は、環境の中で生き、その恵みで生活していることへの気付きと関心を高めていきます。</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6088" indent="-176213">
              <a:buFont typeface="Arial" panose="020B0604020202020204" pitchFamily="34" charset="0"/>
              <a:buChar char="•"/>
            </a:pP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環境問題に関係する社会経済の仕組みと生活のあり方を学び、環境と人間とのかかわりについて理解できるようにします。</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6088" indent="-176213">
              <a:buFont typeface="Arial" panose="020B0604020202020204" pitchFamily="34" charset="0"/>
              <a:buChar char="•"/>
            </a:pPr>
            <a:r>
              <a:rPr lang="ja-JP" altLang="en-US"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日常生活や事業活動において人間が環境に与えている影響について共通した認識を持ち、その影響を減らすための姿勢を育成するとともに、自らの行動が未来社会を築くという夢をもって、進んで環境保全活動に取り組み、問題を解決する能力を育成していきます。</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6088" indent="-176213">
              <a:buFont typeface="Arial" panose="020B0604020202020204" pitchFamily="34" charset="0"/>
              <a:buChar char="•"/>
            </a:pP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5" name="正方形/長方形 4"/>
          <p:cNvSpPr/>
          <p:nvPr/>
        </p:nvSpPr>
        <p:spPr>
          <a:xfrm>
            <a:off x="5151512" y="5237596"/>
            <a:ext cx="3500573" cy="5969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600" dirty="0" smtClean="0">
                <a:solidFill>
                  <a:schemeClr val="tx1"/>
                </a:solidFill>
                <a:latin typeface="Meiryo UI" panose="020B0604030504040204" pitchFamily="50" charset="-128"/>
                <a:ea typeface="Meiryo UI" panose="020B0604030504040204" pitchFamily="50" charset="-128"/>
              </a:rPr>
              <a:t>現行計画と同じ内容でよいのではないか。</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7395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474C4-0F8F-E801-FCE1-86CDB3C46171}"/>
              </a:ext>
            </a:extLst>
          </p:cNvPr>
          <p:cNvSpPr txBox="1">
            <a:spLocks/>
          </p:cNvSpPr>
          <p:nvPr/>
        </p:nvSpPr>
        <p:spPr bwMode="auto">
          <a:xfrm>
            <a:off x="0" y="0"/>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次期</a:t>
            </a:r>
            <a:r>
              <a:rPr lang="ja-JP" altLang="en-US" sz="2400" b="1" dirty="0" smtClean="0">
                <a:solidFill>
                  <a:sysClr val="window" lastClr="FFFFFF"/>
                </a:solidFill>
                <a:latin typeface="Meiryo UI" panose="020B0604030504040204" pitchFamily="50" charset="-128"/>
                <a:ea typeface="Meiryo UI" panose="020B0604030504040204" pitchFamily="50" charset="-128"/>
              </a:rPr>
              <a:t>計画における基本的な方向性（案）</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12" name="角丸四角形 5">
            <a:extLst>
              <a:ext uri="{FF2B5EF4-FFF2-40B4-BE49-F238E27FC236}">
                <a16:creationId xmlns:a16="http://schemas.microsoft.com/office/drawing/2014/main" id="{512F2B46-78EE-94D8-66ED-468720A01840}"/>
              </a:ext>
            </a:extLst>
          </p:cNvPr>
          <p:cNvSpPr/>
          <p:nvPr/>
        </p:nvSpPr>
        <p:spPr>
          <a:xfrm>
            <a:off x="155648" y="692696"/>
            <a:ext cx="8771460" cy="4115482"/>
          </a:xfrm>
          <a:prstGeom prst="roundRect">
            <a:avLst>
              <a:gd name="adj" fmla="val 0"/>
            </a:avLst>
          </a:prstGeom>
          <a:noFill/>
          <a:ln w="12700">
            <a:solidFill>
              <a:schemeClr val="accent6">
                <a:lumMod val="60000"/>
                <a:lumOff val="4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46800" rIns="108000" bIns="36000" numCol="1" spcCol="0" rtlCol="0" fromWordArt="0" anchor="t" anchorCtr="0" forceAA="0" compatLnSpc="1">
            <a:prstTxWarp prst="textNoShape">
              <a:avLst/>
            </a:prstTxWarp>
            <a:spAutoFit/>
          </a:bodyPr>
          <a:lstStyle/>
          <a:p>
            <a:pPr marL="285750" indent="-285750">
              <a:spcBef>
                <a:spcPts val="600"/>
              </a:spcBef>
              <a:buFont typeface="Meiryo UI" panose="020B0604030504040204" pitchFamily="50" charset="-128"/>
              <a:buChar char="○"/>
            </a:pP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活動</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の場、適切な情報等を提供することにより、家庭、</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地域、学校、</a:t>
            </a:r>
            <a:r>
              <a:rPr lang="ja-JP" altLang="en-US" b="1"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企業、博物館・自然センター</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その他</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あらゆる場に</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おいて、環境負荷低減に向けて、主体的・継続的な活動が実践され、取組み</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が広がる</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ように支援します</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4500" indent="-176213" algn="just">
              <a:spcAft>
                <a:spcPts val="0"/>
              </a:spcAft>
              <a:buFont typeface="Arial" panose="020B0604020202020204" pitchFamily="34" charset="0"/>
              <a:buChar char="•"/>
            </a:pPr>
            <a:r>
              <a:rPr lang="en-US"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の観点を踏まえ、脱炭素、資源循環、生物多様性、分散・自然共生といった分野横断的な観点を重視し、環境教育や環境保全活動をより一層体系的</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に</a:t>
            </a: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取り組</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めるようにする</a:t>
            </a: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444500" indent="-176213" algn="just">
              <a:spcAft>
                <a:spcPts val="0"/>
              </a:spcAft>
              <a:buFont typeface="Arial" panose="020B0604020202020204" pitchFamily="34" charset="0"/>
              <a:buChar char="•"/>
            </a:pP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様々な場、主体、世代における活動を繋</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ぎ、</a:t>
            </a: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各主体が強みや魅力を発揮し、相互に協力して、関連づけを意識し</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た取り組みを促進するとともに、</a:t>
            </a: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各取組みの輪</a:t>
            </a:r>
            <a:r>
              <a:rPr lang="ja-JP" altLang="ja-JP"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が</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拡大・</a:t>
            </a:r>
            <a:r>
              <a:rPr lang="ja-JP" altLang="ja-JP"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浸透</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する</a:t>
            </a:r>
            <a:r>
              <a:rPr lang="ja-JP" altLang="ja-JP"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よう</a:t>
            </a:r>
            <a:r>
              <a:rPr lang="ja-JP" altLang="en-US"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に</a:t>
            </a:r>
            <a:r>
              <a:rPr lang="ja-JP" altLang="en-US"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支援する。</a:t>
            </a:r>
            <a:endPar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Bef>
                <a:spcPts val="600"/>
              </a:spcBef>
              <a:buFont typeface="Meiryo UI" panose="020B0604030504040204" pitchFamily="50" charset="-128"/>
              <a:buChar char="○"/>
            </a:pPr>
            <a:endParaRPr lang="en-US" altLang="ja-JP"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285750" indent="-285750">
              <a:spcBef>
                <a:spcPts val="600"/>
              </a:spcBef>
              <a:buFont typeface="Meiryo UI" panose="020B0604030504040204" pitchFamily="50" charset="-128"/>
              <a:buChar char="○"/>
            </a:pP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多様</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なテーマにおけるあらゆる事業・活動において、「環境」という要素を意識することで</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、活動</a:t>
            </a:r>
            <a:r>
              <a:rPr lang="ja-JP" altLang="en-US"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の広がりを図ります</a:t>
            </a:r>
            <a:r>
              <a:rPr lang="ja-JP" altLang="en-US"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444500" indent="-176213" algn="just">
              <a:spcAft>
                <a:spcPts val="0"/>
              </a:spcAft>
              <a:buFont typeface="Arial" panose="020B0604020202020204" pitchFamily="34" charset="0"/>
              <a:buChar char="•"/>
            </a:pPr>
            <a:r>
              <a:rPr lang="ja-JP" altLang="ja-JP"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既存</a:t>
            </a:r>
            <a:r>
              <a:rPr lang="ja-JP" altLang="ja-JP"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のネットワークを活用したさらなる取組拡大に加え、新たな主体の参画を得た新たなパートナシップを構築し、新陳代謝と持続性を両立できるネットワークの形成を図る</a:t>
            </a:r>
            <a:r>
              <a:rPr lang="ja-JP" altLang="ja-JP"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9451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474C4-0F8F-E801-FCE1-86CDB3C46171}"/>
              </a:ext>
            </a:extLst>
          </p:cNvPr>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計画の適切な進行管理（案）</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38305" y="548680"/>
            <a:ext cx="1702710" cy="400110"/>
          </a:xfrm>
          <a:prstGeom prst="rect">
            <a:avLst/>
          </a:prstGeom>
          <a:noFill/>
          <a:ln w="19050">
            <a:noFill/>
          </a:ln>
        </p:spPr>
        <p:txBody>
          <a:bodyPr wrap="none" rtlCol="0">
            <a:spAutoFit/>
          </a:bodyPr>
          <a:lstStyle/>
          <a:p>
            <a:r>
              <a:rPr kumimoji="1" lang="ja-JP" altLang="en-US" sz="2000" b="1" dirty="0" smtClean="0">
                <a:latin typeface="Meiryo UI" panose="020B0604030504040204" pitchFamily="50" charset="-128"/>
                <a:ea typeface="Meiryo UI" panose="020B0604030504040204" pitchFamily="50" charset="-128"/>
              </a:rPr>
              <a:t>■指標の設定</a:t>
            </a:r>
            <a:endParaRPr kumimoji="1" lang="ja-JP" altLang="en-US" sz="2000" b="1"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708091473"/>
              </p:ext>
            </p:extLst>
          </p:nvPr>
        </p:nvGraphicFramePr>
        <p:xfrm>
          <a:off x="275007" y="2852936"/>
          <a:ext cx="8593986" cy="3805377"/>
        </p:xfrm>
        <a:graphic>
          <a:graphicData uri="http://schemas.openxmlformats.org/drawingml/2006/table">
            <a:tbl>
              <a:tblPr firstRow="1" firstCol="1" bandRow="1">
                <a:tableStyleId>{93296810-A885-4BE3-A3E7-6D5BEEA58F35}</a:tableStyleId>
              </a:tblPr>
              <a:tblGrid>
                <a:gridCol w="1140428">
                  <a:extLst>
                    <a:ext uri="{9D8B030D-6E8A-4147-A177-3AD203B41FA5}">
                      <a16:colId xmlns:a16="http://schemas.microsoft.com/office/drawing/2014/main" val="3048272494"/>
                    </a:ext>
                  </a:extLst>
                </a:gridCol>
                <a:gridCol w="7453558">
                  <a:extLst>
                    <a:ext uri="{9D8B030D-6E8A-4147-A177-3AD203B41FA5}">
                      <a16:colId xmlns:a16="http://schemas.microsoft.com/office/drawing/2014/main" val="575240453"/>
                    </a:ext>
                  </a:extLst>
                </a:gridCol>
              </a:tblGrid>
              <a:tr h="311868">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主体</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600" kern="100" dirty="0" smtClean="0">
                          <a:effectLst/>
                          <a:latin typeface="Meiryo UI" panose="020B0604030504040204" pitchFamily="50" charset="-128"/>
                          <a:ea typeface="Meiryo UI" panose="020B0604030504040204" pitchFamily="50" charset="-128"/>
                        </a:rPr>
                        <a:t>指標例</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15881189"/>
                  </a:ext>
                </a:extLst>
              </a:tr>
              <a:tr h="462147">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府民</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b="1" kern="100" dirty="0" smtClean="0">
                          <a:effectLst/>
                          <a:latin typeface="Meiryo UI" panose="020B0604030504040204" pitchFamily="50" charset="-128"/>
                          <a:ea typeface="Meiryo UI" panose="020B0604030504040204" pitchFamily="50" charset="-128"/>
                        </a:rPr>
                        <a:t>○環境配慮行動している人の割合</a:t>
                      </a:r>
                      <a:endParaRPr lang="en-US" altLang="ja-JP" sz="1600" b="0"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600" b="1" kern="100" dirty="0" smtClean="0">
                          <a:effectLst/>
                          <a:latin typeface="Meiryo UI" panose="020B0604030504040204" pitchFamily="50" charset="-128"/>
                          <a:ea typeface="Meiryo UI" panose="020B0604030504040204" pitchFamily="50" charset="-128"/>
                        </a:rPr>
                        <a:t>○</a:t>
                      </a:r>
                      <a:r>
                        <a:rPr lang="ja-JP" sz="1600" b="1" kern="100" dirty="0" smtClean="0">
                          <a:effectLst/>
                          <a:latin typeface="Meiryo UI" panose="020B0604030504040204" pitchFamily="50" charset="-128"/>
                          <a:ea typeface="Meiryo UI" panose="020B0604030504040204" pitchFamily="50" charset="-128"/>
                        </a:rPr>
                        <a:t>一人</a:t>
                      </a:r>
                      <a:r>
                        <a:rPr lang="ja-JP" sz="1600" b="1" kern="100" dirty="0">
                          <a:effectLst/>
                          <a:latin typeface="Meiryo UI" panose="020B0604030504040204" pitchFamily="50" charset="-128"/>
                          <a:ea typeface="Meiryo UI" panose="020B0604030504040204" pitchFamily="50" charset="-128"/>
                        </a:rPr>
                        <a:t>一日あたり生活系ごみ</a:t>
                      </a:r>
                      <a:r>
                        <a:rPr lang="ja-JP" sz="1600" b="1" kern="100" dirty="0" smtClean="0">
                          <a:effectLst/>
                          <a:latin typeface="Meiryo UI" panose="020B0604030504040204" pitchFamily="50" charset="-128"/>
                          <a:ea typeface="Meiryo UI" panose="020B0604030504040204" pitchFamily="50" charset="-128"/>
                        </a:rPr>
                        <a:t>排出量</a:t>
                      </a:r>
                      <a:r>
                        <a:rPr lang="ja-JP" altLang="en-US" sz="1600" b="1" kern="100" dirty="0" smtClean="0">
                          <a:effectLst/>
                          <a:latin typeface="Meiryo UI" panose="020B0604030504040204" pitchFamily="50" charset="-128"/>
                          <a:ea typeface="Meiryo UI" panose="020B0604030504040204" pitchFamily="50" charset="-128"/>
                        </a:rPr>
                        <a:t>、県</a:t>
                      </a:r>
                      <a:r>
                        <a:rPr lang="ja-JP" sz="1600" b="1" kern="100" dirty="0" smtClean="0">
                          <a:effectLst/>
                          <a:latin typeface="Meiryo UI" panose="020B0604030504040204" pitchFamily="50" charset="-128"/>
                          <a:ea typeface="Meiryo UI" panose="020B0604030504040204" pitchFamily="50" charset="-128"/>
                        </a:rPr>
                        <a:t>域</a:t>
                      </a:r>
                      <a:r>
                        <a:rPr lang="ja-JP" sz="1600" b="1" kern="100" dirty="0">
                          <a:effectLst/>
                          <a:latin typeface="Meiryo UI" panose="020B0604030504040204" pitchFamily="50" charset="-128"/>
                          <a:ea typeface="Meiryo UI" panose="020B0604030504040204" pitchFamily="50" charset="-128"/>
                        </a:rPr>
                        <a:t>の食ロス発生量</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85662227"/>
                  </a:ext>
                </a:extLst>
              </a:tr>
              <a:tr h="734481">
                <a:tc>
                  <a:txBody>
                    <a:bodyPr/>
                    <a:lstStyle/>
                    <a:p>
                      <a:pPr algn="ctr">
                        <a:spcAft>
                          <a:spcPts val="0"/>
                        </a:spcAft>
                      </a:pPr>
                      <a:r>
                        <a:rPr lang="ja-JP" sz="1600" kern="100">
                          <a:effectLst/>
                          <a:latin typeface="Meiryo UI" panose="020B0604030504040204" pitchFamily="50" charset="-128"/>
                          <a:ea typeface="Meiryo UI" panose="020B0604030504040204" pitchFamily="50" charset="-128"/>
                        </a:rPr>
                        <a:t>学校等</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kern="100" dirty="0" smtClean="0">
                          <a:effectLst/>
                          <a:latin typeface="Meiryo UI" panose="020B0604030504040204" pitchFamily="50" charset="-128"/>
                          <a:ea typeface="Meiryo UI" panose="020B0604030504040204" pitchFamily="50" charset="-128"/>
                        </a:rPr>
                        <a:t>○</a:t>
                      </a:r>
                      <a:r>
                        <a:rPr lang="ja-JP" altLang="en-US" sz="1600" b="1" kern="100" dirty="0" smtClean="0">
                          <a:effectLst/>
                          <a:latin typeface="Meiryo UI" panose="020B0604030504040204" pitchFamily="50" charset="-128"/>
                          <a:ea typeface="Meiryo UI" panose="020B0604030504040204" pitchFamily="50" charset="-128"/>
                        </a:rPr>
                        <a:t>学校における環境教育実施率</a:t>
                      </a:r>
                      <a:endParaRPr lang="en-US" altLang="ja-JP" sz="1600" b="1"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600" kern="100" dirty="0" smtClean="0">
                          <a:effectLst/>
                          <a:latin typeface="Meiryo UI" panose="020B0604030504040204" pitchFamily="50" charset="-128"/>
                          <a:ea typeface="Meiryo UI" panose="020B0604030504040204" pitchFamily="50" charset="-128"/>
                        </a:rPr>
                        <a:t>（企業との連携による出前講座受講者数、副読本等の活用率等）</a:t>
                      </a:r>
                      <a:endParaRPr lang="en-US" altLang="ja-JP" sz="1600"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600" kern="100" dirty="0" smtClean="0">
                          <a:effectLst/>
                          <a:latin typeface="Meiryo UI" panose="020B0604030504040204" pitchFamily="50" charset="-128"/>
                          <a:ea typeface="Meiryo UI" panose="020B0604030504040204" pitchFamily="50" charset="-128"/>
                        </a:rPr>
                        <a:t>○</a:t>
                      </a:r>
                      <a:r>
                        <a:rPr lang="ja-JP" sz="1600" b="1" kern="100" dirty="0" smtClean="0">
                          <a:effectLst/>
                          <a:latin typeface="Meiryo UI" panose="020B0604030504040204" pitchFamily="50" charset="-128"/>
                          <a:ea typeface="Meiryo UI" panose="020B0604030504040204" pitchFamily="50" charset="-128"/>
                        </a:rPr>
                        <a:t>こども</a:t>
                      </a:r>
                      <a:r>
                        <a:rPr lang="ja-JP" sz="1600" b="1" kern="100" dirty="0">
                          <a:effectLst/>
                          <a:latin typeface="Meiryo UI" panose="020B0604030504040204" pitchFamily="50" charset="-128"/>
                          <a:ea typeface="Meiryo UI" panose="020B0604030504040204" pitchFamily="50" charset="-128"/>
                        </a:rPr>
                        <a:t>エコクラブ参加</a:t>
                      </a:r>
                      <a:r>
                        <a:rPr lang="ja-JP" sz="1600" b="1" kern="100" dirty="0" smtClean="0">
                          <a:effectLst/>
                          <a:latin typeface="Meiryo UI" panose="020B0604030504040204" pitchFamily="50" charset="-128"/>
                          <a:ea typeface="Meiryo UI" panose="020B0604030504040204" pitchFamily="50" charset="-128"/>
                        </a:rPr>
                        <a:t>メンバー数</a:t>
                      </a:r>
                      <a:endParaRPr lang="ja-JP" sz="1600" b="1"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734787003"/>
                  </a:ext>
                </a:extLst>
              </a:tr>
              <a:tr h="331661">
                <a:tc>
                  <a:txBody>
                    <a:bodyPr/>
                    <a:lstStyle/>
                    <a:p>
                      <a:pPr algn="ctr">
                        <a:spcAft>
                          <a:spcPts val="0"/>
                        </a:spcAft>
                      </a:pPr>
                      <a:r>
                        <a:rPr lang="ja-JP" sz="1600" b="1" kern="100">
                          <a:effectLst/>
                          <a:latin typeface="Meiryo UI" panose="020B0604030504040204" pitchFamily="50" charset="-128"/>
                          <a:ea typeface="Meiryo UI" panose="020B0604030504040204" pitchFamily="50" charset="-128"/>
                        </a:rPr>
                        <a:t>民間団体</a:t>
                      </a:r>
                      <a:endParaRPr lang="ja-JP" sz="1600" b="1"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b="1" kern="100" dirty="0" smtClean="0">
                          <a:effectLst/>
                          <a:latin typeface="Meiryo UI" panose="020B0604030504040204" pitchFamily="50" charset="-128"/>
                          <a:ea typeface="Meiryo UI" panose="020B0604030504040204" pitchFamily="50" charset="-128"/>
                        </a:rPr>
                        <a:t>○</a:t>
                      </a:r>
                      <a:r>
                        <a:rPr lang="ja-JP" sz="1600" b="1" kern="100" dirty="0" smtClean="0">
                          <a:effectLst/>
                          <a:latin typeface="Meiryo UI" panose="020B0604030504040204" pitchFamily="50" charset="-128"/>
                          <a:ea typeface="Meiryo UI" panose="020B0604030504040204" pitchFamily="50" charset="-128"/>
                        </a:rPr>
                        <a:t>府内</a:t>
                      </a:r>
                      <a:r>
                        <a:rPr lang="ja-JP" sz="1600" b="1" kern="100" dirty="0">
                          <a:effectLst/>
                          <a:latin typeface="Meiryo UI" panose="020B0604030504040204" pitchFamily="50" charset="-128"/>
                          <a:ea typeface="Meiryo UI" panose="020B0604030504040204" pitchFamily="50" charset="-128"/>
                        </a:rPr>
                        <a:t>の環境保全に関する活動状況</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99735254"/>
                  </a:ext>
                </a:extLst>
              </a:tr>
              <a:tr h="580841">
                <a:tc>
                  <a:txBody>
                    <a:bodyPr/>
                    <a:lstStyle/>
                    <a:p>
                      <a:pPr algn="ctr">
                        <a:spcAft>
                          <a:spcPts val="0"/>
                        </a:spcAft>
                      </a:pPr>
                      <a:r>
                        <a:rPr lang="ja-JP" sz="1600" kern="100">
                          <a:effectLst/>
                          <a:latin typeface="Meiryo UI" panose="020B0604030504040204" pitchFamily="50" charset="-128"/>
                          <a:ea typeface="Meiryo UI" panose="020B0604030504040204" pitchFamily="50" charset="-128"/>
                        </a:rPr>
                        <a:t>企業</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b="1" kern="100" dirty="0" smtClean="0">
                          <a:effectLst/>
                          <a:latin typeface="Meiryo UI" panose="020B0604030504040204" pitchFamily="50" charset="-128"/>
                          <a:ea typeface="Meiryo UI" panose="020B0604030504040204" pitchFamily="50" charset="-128"/>
                        </a:rPr>
                        <a:t>○</a:t>
                      </a:r>
                      <a:r>
                        <a:rPr lang="ja-JP" sz="1600" b="1" kern="100" dirty="0" smtClean="0">
                          <a:effectLst/>
                          <a:latin typeface="Meiryo UI" panose="020B0604030504040204" pitchFamily="50" charset="-128"/>
                          <a:ea typeface="Meiryo UI" panose="020B0604030504040204" pitchFamily="50" charset="-128"/>
                        </a:rPr>
                        <a:t>環境</a:t>
                      </a:r>
                      <a:r>
                        <a:rPr lang="ja-JP" sz="1600" b="1" kern="100" dirty="0">
                          <a:effectLst/>
                          <a:latin typeface="Meiryo UI" panose="020B0604030504040204" pitchFamily="50" charset="-128"/>
                          <a:ea typeface="Meiryo UI" panose="020B0604030504040204" pitchFamily="50" charset="-128"/>
                        </a:rPr>
                        <a:t>配慮に関する事業に登録する</a:t>
                      </a:r>
                      <a:r>
                        <a:rPr lang="ja-JP" sz="1600" b="1" kern="100" dirty="0" smtClean="0">
                          <a:effectLst/>
                          <a:latin typeface="Meiryo UI" panose="020B0604030504040204" pitchFamily="50" charset="-128"/>
                          <a:ea typeface="Meiryo UI" panose="020B0604030504040204" pitchFamily="50" charset="-128"/>
                        </a:rPr>
                        <a:t>事業者数</a:t>
                      </a:r>
                      <a:endParaRPr lang="en-US" altLang="ja-JP" sz="1600" b="1"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600" kern="100" dirty="0" smtClean="0">
                          <a:effectLst/>
                          <a:latin typeface="Meiryo UI" panose="020B0604030504040204" pitchFamily="50" charset="-128"/>
                          <a:ea typeface="Meiryo UI" panose="020B0604030504040204" pitchFamily="50" charset="-128"/>
                        </a:rPr>
                        <a:t>　（</a:t>
                      </a:r>
                      <a:r>
                        <a:rPr lang="en-US" altLang="ja-JP" sz="1600" kern="100" dirty="0" smtClean="0">
                          <a:effectLst/>
                          <a:latin typeface="Meiryo UI" panose="020B0604030504040204" pitchFamily="50" charset="-128"/>
                          <a:ea typeface="Meiryo UI" panose="020B0604030504040204" pitchFamily="50" charset="-128"/>
                        </a:rPr>
                        <a:t>EMS</a:t>
                      </a:r>
                      <a:r>
                        <a:rPr lang="ja-JP" altLang="en-US" sz="1600" kern="100" dirty="0" smtClean="0">
                          <a:effectLst/>
                          <a:latin typeface="Meiryo UI" panose="020B0604030504040204" pitchFamily="50" charset="-128"/>
                          <a:ea typeface="Meiryo UI" panose="020B0604030504040204" pitchFamily="50" charset="-128"/>
                        </a:rPr>
                        <a:t>認証、エコオフィス、食べ残しゼロ協力店等）</a:t>
                      </a:r>
                      <a:endParaRPr lang="ja-JP" sz="1600"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488644400"/>
                  </a:ext>
                </a:extLst>
              </a:tr>
              <a:tr h="1358846">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行政</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spcAft>
                          <a:spcPts val="0"/>
                        </a:spcAft>
                      </a:pPr>
                      <a:r>
                        <a:rPr lang="ja-JP" altLang="en-US" sz="1600" b="1" kern="100" dirty="0" smtClean="0">
                          <a:effectLst/>
                          <a:latin typeface="Meiryo UI" panose="020B0604030504040204" pitchFamily="50" charset="-128"/>
                          <a:ea typeface="Meiryo UI" panose="020B0604030504040204" pitchFamily="50" charset="-128"/>
                        </a:rPr>
                        <a:t>○</a:t>
                      </a:r>
                      <a:r>
                        <a:rPr lang="ja-JP" sz="1600" b="1" kern="100" dirty="0" smtClean="0">
                          <a:effectLst/>
                          <a:latin typeface="Meiryo UI" panose="020B0604030504040204" pitchFamily="50" charset="-128"/>
                          <a:ea typeface="Meiryo UI" panose="020B0604030504040204" pitchFamily="50" charset="-128"/>
                        </a:rPr>
                        <a:t>環境</a:t>
                      </a:r>
                      <a:r>
                        <a:rPr lang="ja-JP" sz="1600" b="1" kern="100" dirty="0">
                          <a:effectLst/>
                          <a:latin typeface="Meiryo UI" panose="020B0604030504040204" pitchFamily="50" charset="-128"/>
                          <a:ea typeface="Meiryo UI" panose="020B0604030504040204" pitchFamily="50" charset="-128"/>
                        </a:rPr>
                        <a:t>関連の</a:t>
                      </a:r>
                      <a:r>
                        <a:rPr lang="ja-JP" sz="1600" b="1" kern="100" dirty="0" smtClean="0">
                          <a:effectLst/>
                          <a:latin typeface="Meiryo UI" panose="020B0604030504040204" pitchFamily="50" charset="-128"/>
                          <a:ea typeface="Meiryo UI" panose="020B0604030504040204" pitchFamily="50" charset="-128"/>
                        </a:rPr>
                        <a:t>イベント</a:t>
                      </a:r>
                      <a:r>
                        <a:rPr lang="ja-JP" altLang="en-US" sz="1600" b="1" kern="100" dirty="0" smtClean="0">
                          <a:effectLst/>
                          <a:latin typeface="Meiryo UI" panose="020B0604030504040204" pitchFamily="50" charset="-128"/>
                          <a:ea typeface="Meiryo UI" panose="020B0604030504040204" pitchFamily="50" charset="-128"/>
                        </a:rPr>
                        <a:t>、施設利用に関するもの</a:t>
                      </a:r>
                      <a:endParaRPr lang="en-US" altLang="ja-JP" sz="1600" b="1"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600" kern="100" dirty="0" smtClean="0">
                          <a:effectLst/>
                          <a:latin typeface="Meiryo UI" panose="020B0604030504040204" pitchFamily="50" charset="-128"/>
                          <a:ea typeface="Meiryo UI" panose="020B0604030504040204" pitchFamily="50" charset="-128"/>
                        </a:rPr>
                        <a:t>　（施設の利用者数、出前講座・イベント・環境保全活動の参加者数等）</a:t>
                      </a:r>
                      <a:endParaRPr lang="en-US" altLang="ja-JP" sz="1600"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600" b="1" kern="100" dirty="0" smtClean="0">
                          <a:effectLst/>
                          <a:latin typeface="Meiryo UI" panose="020B0604030504040204" pitchFamily="50" charset="-128"/>
                          <a:ea typeface="Meiryo UI" panose="020B0604030504040204" pitchFamily="50" charset="-128"/>
                        </a:rPr>
                        <a:t>○人材育成・活用に関するもの</a:t>
                      </a:r>
                      <a:endParaRPr lang="en-US" altLang="ja-JP" sz="1600" b="1"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600" kern="100" dirty="0" smtClean="0">
                          <a:effectLst/>
                          <a:latin typeface="Meiryo UI" panose="020B0604030504040204" pitchFamily="50" charset="-128"/>
                          <a:ea typeface="Meiryo UI" panose="020B0604030504040204" pitchFamily="50" charset="-128"/>
                        </a:rPr>
                        <a:t>　（環境アドバイザー等の登録者数、登録者における</a:t>
                      </a:r>
                      <a:r>
                        <a:rPr lang="en-US" altLang="ja-JP" sz="1600" kern="100" dirty="0" smtClean="0">
                          <a:effectLst/>
                          <a:latin typeface="Meiryo UI" panose="020B0604030504040204" pitchFamily="50" charset="-128"/>
                          <a:ea typeface="Meiryo UI" panose="020B0604030504040204" pitchFamily="50" charset="-128"/>
                        </a:rPr>
                        <a:t>50</a:t>
                      </a:r>
                      <a:r>
                        <a:rPr lang="ja-JP" altLang="en-US" sz="1600" kern="100" dirty="0" smtClean="0">
                          <a:effectLst/>
                          <a:latin typeface="Meiryo UI" panose="020B0604030504040204" pitchFamily="50" charset="-128"/>
                          <a:ea typeface="Meiryo UI" panose="020B0604030504040204" pitchFamily="50" charset="-128"/>
                        </a:rPr>
                        <a:t>代以下の割合、派遣回数等）</a:t>
                      </a:r>
                      <a:endParaRPr lang="ja-JP" sz="1600" kern="100" dirty="0">
                        <a:effectLst/>
                        <a:latin typeface="Meiryo UI" panose="020B0604030504040204" pitchFamily="50" charset="-128"/>
                        <a:ea typeface="Meiryo UI" panose="020B0604030504040204" pitchFamily="50" charset="-128"/>
                      </a:endParaRPr>
                    </a:p>
                    <a:p>
                      <a:pPr algn="l">
                        <a:spcAft>
                          <a:spcPts val="0"/>
                        </a:spcAft>
                      </a:pPr>
                      <a:r>
                        <a:rPr lang="ja-JP" altLang="en-US" sz="1600" kern="100" dirty="0" smtClean="0">
                          <a:effectLst/>
                          <a:latin typeface="Meiryo UI" panose="020B0604030504040204" pitchFamily="50" charset="-128"/>
                          <a:ea typeface="Meiryo UI" panose="020B0604030504040204" pitchFamily="50" charset="-128"/>
                        </a:rPr>
                        <a:t>○</a:t>
                      </a:r>
                      <a:r>
                        <a:rPr lang="ja-JP" altLang="en-US" sz="1600" b="1" kern="100" dirty="0" smtClean="0">
                          <a:effectLst/>
                          <a:latin typeface="Meiryo UI" panose="020B0604030504040204" pitchFamily="50" charset="-128"/>
                          <a:ea typeface="Meiryo UI" panose="020B0604030504040204" pitchFamily="50" charset="-128"/>
                        </a:rPr>
                        <a:t>情報発信に関するもの</a:t>
                      </a:r>
                      <a:r>
                        <a:rPr lang="ja-JP" altLang="en-US" sz="1600" kern="100" dirty="0" smtClean="0">
                          <a:effectLst/>
                          <a:latin typeface="Meiryo UI" panose="020B0604030504040204" pitchFamily="50" charset="-128"/>
                          <a:ea typeface="Meiryo UI" panose="020B0604030504040204" pitchFamily="50" charset="-128"/>
                        </a:rPr>
                        <a:t>（ホームページアクセス数、</a:t>
                      </a:r>
                      <a:r>
                        <a:rPr lang="en-US" altLang="ja-JP" sz="1600" kern="100" dirty="0" smtClean="0">
                          <a:effectLst/>
                          <a:latin typeface="Meiryo UI" panose="020B0604030504040204" pitchFamily="50" charset="-128"/>
                          <a:ea typeface="Meiryo UI" panose="020B0604030504040204" pitchFamily="50" charset="-128"/>
                        </a:rPr>
                        <a:t>SNS</a:t>
                      </a:r>
                      <a:r>
                        <a:rPr lang="ja-JP" altLang="en-US" sz="1600" kern="100" dirty="0" smtClean="0">
                          <a:effectLst/>
                          <a:latin typeface="Meiryo UI" panose="020B0604030504040204" pitchFamily="50" charset="-128"/>
                          <a:ea typeface="Meiryo UI" panose="020B0604030504040204" pitchFamily="50" charset="-128"/>
                        </a:rPr>
                        <a:t>フォロワー数等）</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3196414"/>
                  </a:ext>
                </a:extLst>
              </a:tr>
            </a:tbl>
          </a:graphicData>
        </a:graphic>
      </p:graphicFrame>
      <p:sp>
        <p:nvSpPr>
          <p:cNvPr id="10" name="角丸四角形 5">
            <a:extLst>
              <a:ext uri="{FF2B5EF4-FFF2-40B4-BE49-F238E27FC236}">
                <a16:creationId xmlns:a16="http://schemas.microsoft.com/office/drawing/2014/main" id="{A871A941-B44B-2132-4923-39C1DF04B5B7}"/>
              </a:ext>
            </a:extLst>
          </p:cNvPr>
          <p:cNvSpPr/>
          <p:nvPr/>
        </p:nvSpPr>
        <p:spPr>
          <a:xfrm>
            <a:off x="196466" y="901031"/>
            <a:ext cx="8751067" cy="1436735"/>
          </a:xfrm>
          <a:prstGeom prst="roundRect">
            <a:avLst>
              <a:gd name="adj" fmla="val 0"/>
            </a:avLst>
          </a:prstGeom>
          <a:solidFill>
            <a:schemeClr val="bg1"/>
          </a:solidFill>
          <a:ln w="19050">
            <a:no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marL="342900" indent="-342900" algn="jus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現行計画においては、具体的な指標を設定していない。</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buFont typeface="Meiryo UI" panose="020B0604030504040204" pitchFamily="50" charset="-128"/>
              <a:buChar char="○"/>
            </a:pP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次期計画に基づいて展開する様々な施策の進捗状況を把握するためには、</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日常生活や企業活動における環境配慮行動の広がり等</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に関する効果</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測定</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が必要であり、他の自治体の</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事例</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等も参考</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、適切な指標</a:t>
            </a:r>
            <a:r>
              <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を設定することが重要。</a:t>
            </a:r>
            <a:endParaRPr lang="en-US" altLang="ja-JP"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指標は、合理的根拠（エビデンス）が無理なく把握できるものを設定。</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89824" y="2483604"/>
            <a:ext cx="4504759" cy="369332"/>
          </a:xfrm>
          <a:prstGeom prst="rect">
            <a:avLst/>
          </a:prstGeom>
          <a:noFill/>
          <a:ln w="19050">
            <a:noFill/>
          </a:ln>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（参考）他の都道府県計画における指標例</a:t>
            </a:r>
            <a:endParaRPr kumimoji="1" lang="ja-JP" altLang="en-US" dirty="0">
              <a:latin typeface="Meiryo UI" panose="020B0604030504040204" pitchFamily="50" charset="-128"/>
              <a:ea typeface="Meiryo UI" panose="020B0604030504040204" pitchFamily="50" charset="-128"/>
            </a:endParaRPr>
          </a:p>
        </p:txBody>
      </p:sp>
      <p:sp>
        <p:nvSpPr>
          <p:cNvPr id="8"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8673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3474C4-0F8F-E801-FCE1-86CDB3C46171}"/>
              </a:ext>
            </a:extLst>
          </p:cNvPr>
          <p:cNvSpPr txBox="1">
            <a:spLocks/>
          </p:cNvSpPr>
          <p:nvPr/>
        </p:nvSpPr>
        <p:spPr bwMode="auto">
          <a:xfrm>
            <a:off x="0" y="-1"/>
            <a:ext cx="9143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marR="0" lvl="0" algn="l" defTabSz="914400" rtl="0" eaLnBrk="1" fontAlgn="auto" latinLnBrk="0" hangingPunct="1">
              <a:lnSpc>
                <a:spcPct val="100000"/>
              </a:lnSpc>
              <a:spcBef>
                <a:spcPct val="0"/>
              </a:spcBef>
              <a:spcAft>
                <a:spcPts val="0"/>
              </a:spcAft>
              <a:buClrTx/>
              <a:buSzTx/>
              <a:tabLst/>
              <a:defRPr/>
            </a:pPr>
            <a:r>
              <a:rPr lang="ja-JP" altLang="en-US" sz="2400" b="1" dirty="0">
                <a:solidFill>
                  <a:sysClr val="window" lastClr="FFFFFF"/>
                </a:solidFill>
                <a:latin typeface="Meiryo UI" panose="020B0604030504040204" pitchFamily="50" charset="-128"/>
                <a:ea typeface="Meiryo UI" panose="020B0604030504040204" pitchFamily="50" charset="-128"/>
              </a:rPr>
              <a:t>　</a:t>
            </a:r>
            <a:r>
              <a:rPr lang="ja-JP" altLang="en-US" sz="2400" b="1" dirty="0" smtClean="0">
                <a:solidFill>
                  <a:sysClr val="window" lastClr="FFFFFF"/>
                </a:solidFill>
                <a:latin typeface="Meiryo UI" panose="020B0604030504040204" pitchFamily="50" charset="-128"/>
                <a:ea typeface="Meiryo UI" panose="020B0604030504040204" pitchFamily="50" charset="-128"/>
              </a:rPr>
              <a:t>計画の適切な進行管理（案）</a:t>
            </a:r>
            <a:endParaRPr kumimoji="1" lang="ja-JP" altLang="en-US" sz="2400" b="1" i="0" u="none" strike="noStrike" kern="1200" cap="none" spc="0" normalizeH="0" baseline="0" noProof="0" dirty="0">
              <a:ln>
                <a:noFill/>
              </a:ln>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6" name="Rectangle 1"/>
          <p:cNvSpPr>
            <a:spLocks noChangeArrowheads="1"/>
          </p:cNvSpPr>
          <p:nvPr/>
        </p:nvSpPr>
        <p:spPr bwMode="auto">
          <a:xfrm>
            <a:off x="141366" y="1269982"/>
            <a:ext cx="8633051" cy="285250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36000" numCol="1" anchor="t"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ct val="0"/>
              </a:spcAft>
              <a:buClrTx/>
              <a:buSzTx/>
              <a:tabLst/>
            </a:pP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（現行計画）</a:t>
            </a:r>
            <a:endParaRPr kumimoji="0" lang="en-US"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概ね</a:t>
            </a:r>
            <a:r>
              <a:rPr kumimoji="0" lang="en-US"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年先の将来を見据えて作成していますが、環境教育等を総合的・体系的に推進するため、</a:t>
            </a:r>
            <a:r>
              <a:rPr kumimoji="0" lang="ja-JP" altLang="en-US" sz="2000" b="1" i="0"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進行管理を行い、必要に応じて適宜見直し</a:t>
            </a:r>
            <a:r>
              <a:rPr kumimoji="0" lang="ja-JP" altLang="en-US" sz="2000" b="0" i="0"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ます</a:t>
            </a: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0" lang="ja-JP"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大阪府における環境教育等の施策については、</a:t>
            </a: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「環境の状況及び講じた施策」等により、</a:t>
            </a:r>
            <a:r>
              <a:rPr kumimoji="0" lang="ja-JP" altLang="ja-JP" sz="2000" b="1"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大阪府環境行政推進会議の環境教育等促進検討部会において、毎年度、点検・評価</a:t>
            </a:r>
            <a:r>
              <a:rPr kumimoji="0" lang="ja-JP" altLang="en-US" sz="2000" b="1"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を行い施策に反映</a:t>
            </a: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していきます。</a:t>
            </a:r>
            <a:endParaRPr kumimoji="0" lang="en-US"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また、</a:t>
            </a:r>
            <a:r>
              <a:rPr kumimoji="0" lang="ja-JP" altLang="ja-JP" sz="2000" b="1"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３年から５年を目途に施策の進捗状況や効果を評価</a:t>
            </a:r>
            <a:r>
              <a:rPr kumimoji="0" lang="ja-JP"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し、必要に応</a:t>
            </a: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じ、今後のあり方を見直しします。</a:t>
            </a:r>
            <a:endParaRPr kumimoji="0" lang="en-US"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lang="ja-JP" altLang="en-US" sz="2000" dirty="0" smtClean="0" bmk="">
                <a:latin typeface="Meiryo UI" panose="020B0604030504040204" pitchFamily="50" charset="-128"/>
                <a:ea typeface="Meiryo UI" panose="020B0604030504040204" pitchFamily="50" charset="-128"/>
                <a:cs typeface="Times New Roman" panose="02020603050405020304" pitchFamily="18" charset="0"/>
              </a:rPr>
              <a:t>点検・評価の結果については、大阪府環境白書やホームページで</a:t>
            </a:r>
            <a:r>
              <a:rPr lang="ja-JP" altLang="en-US" sz="2000" b="1" dirty="0" smtClean="0" bmk="">
                <a:latin typeface="Meiryo UI" panose="020B0604030504040204" pitchFamily="50" charset="-128"/>
                <a:ea typeface="Meiryo UI" panose="020B0604030504040204" pitchFamily="50" charset="-128"/>
                <a:cs typeface="Times New Roman" panose="02020603050405020304" pitchFamily="18" charset="0"/>
              </a:rPr>
              <a:t>公表</a:t>
            </a:r>
            <a:r>
              <a:rPr lang="ja-JP" altLang="en-US" sz="2000" dirty="0" smtClean="0" bmk="">
                <a:latin typeface="Meiryo UI" panose="020B0604030504040204" pitchFamily="50" charset="-128"/>
                <a:ea typeface="Meiryo UI" panose="020B0604030504040204" pitchFamily="50" charset="-128"/>
                <a:cs typeface="Times New Roman" panose="02020603050405020304" pitchFamily="18" charset="0"/>
              </a:rPr>
              <a:t>します。</a:t>
            </a:r>
            <a:endParaRPr kumimoji="0" lang="ja-JP" altLang="ja-JP"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33073" y="724634"/>
            <a:ext cx="2348720" cy="400110"/>
          </a:xfrm>
          <a:prstGeom prst="rect">
            <a:avLst/>
          </a:prstGeom>
          <a:noFill/>
          <a:ln w="19050">
            <a:noFill/>
          </a:ln>
        </p:spPr>
        <p:txBody>
          <a:bodyPr wrap="none" rtlCol="0">
            <a:spAutoFit/>
          </a:bodyPr>
          <a:lstStyle/>
          <a:p>
            <a:r>
              <a:rPr kumimoji="1" lang="ja-JP" altLang="en-US" sz="2000" b="1" dirty="0" smtClean="0">
                <a:latin typeface="Meiryo UI" panose="020B0604030504040204" pitchFamily="50" charset="-128"/>
                <a:ea typeface="Meiryo UI" panose="020B0604030504040204" pitchFamily="50" charset="-128"/>
              </a:rPr>
              <a:t>■施策の点検・評価</a:t>
            </a:r>
            <a:endParaRPr kumimoji="1" lang="ja-JP" altLang="en-US" sz="2000" b="1" dirty="0">
              <a:latin typeface="Meiryo UI" panose="020B0604030504040204" pitchFamily="50" charset="-128"/>
              <a:ea typeface="Meiryo UI" panose="020B0604030504040204" pitchFamily="50" charset="-128"/>
            </a:endParaRPr>
          </a:p>
        </p:txBody>
      </p:sp>
      <p:sp>
        <p:nvSpPr>
          <p:cNvPr id="8" name="Rectangle 1"/>
          <p:cNvSpPr>
            <a:spLocks noChangeArrowheads="1"/>
          </p:cNvSpPr>
          <p:nvPr/>
        </p:nvSpPr>
        <p:spPr bwMode="auto">
          <a:xfrm>
            <a:off x="141366" y="4672007"/>
            <a:ext cx="8633051"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t"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ct val="0"/>
              </a:spcAft>
              <a:buClrTx/>
              <a:buSzTx/>
              <a:tabLst/>
            </a:pP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（次期計画）</a:t>
            </a:r>
          </a:p>
          <a:p>
            <a:pPr marL="342900" marR="0" lvl="0" indent="-3429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lang="ja-JP" altLang="en-US" sz="2000" dirty="0" smtClean="0" bmk="">
                <a:latin typeface="Meiryo UI" panose="020B0604030504040204" pitchFamily="50" charset="-128"/>
                <a:ea typeface="Meiryo UI" panose="020B0604030504040204" pitchFamily="50" charset="-128"/>
                <a:cs typeface="Times New Roman" panose="02020603050405020304" pitchFamily="18" charset="0"/>
              </a:rPr>
              <a:t>定期的な点検・評価、国の基本方針や環境教育等を取り巻く状況の変化を踏まえ、必要に応じ、見直しを行うべきである。</a:t>
            </a:r>
            <a:endParaRPr lang="en-US" altLang="ja-JP" sz="2000" dirty="0" smtClean="0" bmk="">
              <a:latin typeface="Meiryo UI" panose="020B0604030504040204" pitchFamily="50" charset="-128"/>
              <a:ea typeface="Meiryo UI" panose="020B0604030504040204" pitchFamily="50" charset="-128"/>
              <a:cs typeface="Times New Roman" panose="02020603050405020304" pitchFamily="18" charset="0"/>
            </a:endParaRPr>
          </a:p>
          <a:p>
            <a:pPr marR="0" lvl="0" indent="0" algn="l" defTabSz="914400" rtl="0" eaLnBrk="0" fontAlgn="base" latinLnBrk="0" hangingPunct="0">
              <a:lnSpc>
                <a:spcPct val="100000"/>
              </a:lnSpc>
              <a:spcBef>
                <a:spcPct val="0"/>
              </a:spcBef>
              <a:spcAft>
                <a:spcPct val="0"/>
              </a:spcAft>
              <a:buClrTx/>
              <a:buSzTx/>
              <a:tabLst/>
            </a:pPr>
            <a:r>
              <a:rPr kumimoji="0" lang="ja-JP" altLang="en-US" sz="2000" b="0" i="0" u="none"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2000" b="0" i="0" u="sng"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現行計画と同じ考え方としてはどうか。</a:t>
            </a:r>
            <a:endParaRPr kumimoji="0" lang="ja-JP" altLang="ja-JP" sz="2000" b="0" i="0" u="sng" strike="noStrike" cap="none" normalizeH="0" baseline="0" dirty="0" smtClean="0" bmk="">
              <a:ln>
                <a:noFill/>
              </a:ln>
              <a:solidFill>
                <a:schemeClr val="tx1"/>
              </a:solidFill>
              <a:effectLst/>
              <a:latin typeface="Meiryo UI" panose="020B0604030504040204" pitchFamily="50" charset="-128"/>
              <a:ea typeface="Meiryo UI" panose="020B0604030504040204" pitchFamily="50" charset="-128"/>
            </a:endParaRPr>
          </a:p>
        </p:txBody>
      </p:sp>
      <p:sp>
        <p:nvSpPr>
          <p:cNvPr id="3" name="下矢印 2"/>
          <p:cNvSpPr/>
          <p:nvPr/>
        </p:nvSpPr>
        <p:spPr>
          <a:xfrm>
            <a:off x="4139952" y="4222310"/>
            <a:ext cx="792088" cy="449697"/>
          </a:xfrm>
          <a:prstGeom prst="down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30">
            <a:extLst>
              <a:ext uri="{FF2B5EF4-FFF2-40B4-BE49-F238E27FC236}">
                <a16:creationId xmlns:a16="http://schemas.microsoft.com/office/drawing/2014/main" id="{4A3A7A62-BC6C-4203-8A79-651EF91BCBAF}"/>
              </a:ext>
            </a:extLst>
          </p:cNvPr>
          <p:cNvSpPr/>
          <p:nvPr/>
        </p:nvSpPr>
        <p:spPr>
          <a:xfrm>
            <a:off x="8664082" y="68070"/>
            <a:ext cx="360000" cy="360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4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400" b="1" dirty="0">
              <a:solidFill>
                <a:schemeClr val="accent6">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8808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w="19050">
          <a:solidFill>
            <a:schemeClr val="accent6"/>
          </a:solidFill>
        </a:ln>
      </a:spPr>
      <a:bodyPr wrap="square" rtlCol="0">
        <a:spAutoFit/>
      </a:bodyPr>
      <a:lstStyle>
        <a:defPPr algn="just">
          <a:defRPr kumimoji="1" sz="2000"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14270</TotalTime>
  <Words>2321</Words>
  <Application>Microsoft Office PowerPoint</Application>
  <PresentationFormat>画面に合わせる (4:3)</PresentationFormat>
  <Paragraphs>141</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Meiryo UI</vt:lpstr>
      <vt:lpstr>Yu Gothic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志知　和明</dc:creator>
  <cp:lastModifiedBy>尾上　律子</cp:lastModifiedBy>
  <cp:revision>483</cp:revision>
  <cp:lastPrinted>2023-02-15T05:46:32Z</cp:lastPrinted>
  <dcterms:created xsi:type="dcterms:W3CDTF">2019-12-17T01:22:10Z</dcterms:created>
  <dcterms:modified xsi:type="dcterms:W3CDTF">2023-03-20T06:16:37Z</dcterms:modified>
</cp:coreProperties>
</file>