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6"/>
  </p:notesMasterIdLst>
  <p:sldIdLst>
    <p:sldId id="258" r:id="rId5"/>
  </p:sldIdLst>
  <p:sldSz cx="13322300" cy="9601200"/>
  <p:notesSz cx="6807200" cy="9939338"/>
  <p:defaultText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7806" autoAdjust="0"/>
    <p:restoredTop sz="94660"/>
  </p:normalViewPr>
  <p:slideViewPr>
    <p:cSldViewPr>
      <p:cViewPr>
        <p:scale>
          <a:sx n="75" d="100"/>
          <a:sy n="75" d="100"/>
        </p:scale>
        <p:origin x="-612" y="0"/>
      </p:cViewPr>
      <p:guideLst>
        <p:guide orient="horz" pos="3024"/>
        <p:guide pos="419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CDDB2355-4692-444A-801C-088790ACA373}" type="datetimeFigureOut">
              <a:rPr kumimoji="1" lang="ja-JP" altLang="en-US" smtClean="0"/>
              <a:t>2018/10/19</a:t>
            </a:fld>
            <a:endParaRPr kumimoji="1" lang="ja-JP" altLang="en-US"/>
          </a:p>
        </p:txBody>
      </p:sp>
      <p:sp>
        <p:nvSpPr>
          <p:cNvPr id="4" name="スライド イメージ プレースホルダー 3"/>
          <p:cNvSpPr>
            <a:spLocks noGrp="1" noRot="1" noChangeAspect="1"/>
          </p:cNvSpPr>
          <p:nvPr>
            <p:ph type="sldImg" idx="2"/>
          </p:nvPr>
        </p:nvSpPr>
        <p:spPr>
          <a:xfrm>
            <a:off x="819150" y="746125"/>
            <a:ext cx="51689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A20F0E35-1330-4F1E-8C2F-2679904FD523}" type="slidenum">
              <a:rPr kumimoji="1" lang="ja-JP" altLang="en-US" smtClean="0"/>
              <a:t>‹#›</a:t>
            </a:fld>
            <a:endParaRPr kumimoji="1" lang="ja-JP" altLang="en-US"/>
          </a:p>
        </p:txBody>
      </p:sp>
    </p:spTree>
    <p:extLst>
      <p:ext uri="{BB962C8B-B14F-4D97-AF65-F5344CB8AC3E}">
        <p14:creationId xmlns:p14="http://schemas.microsoft.com/office/powerpoint/2010/main" val="113473064"/>
      </p:ext>
    </p:extLst>
  </p:cSld>
  <p:clrMap bg1="lt1" tx1="dk1" bg2="lt2" tx2="dk2" accent1="accent1" accent2="accent2" accent3="accent3" accent4="accent4" accent5="accent5" accent6="accent6" hlink="hlink" folHlink="folHlink"/>
  <p:notesStyle>
    <a:lvl1pPr marL="0" algn="l" defTabSz="914284" rtl="0" eaLnBrk="1" latinLnBrk="0" hangingPunct="1">
      <a:defRPr kumimoji="1" sz="1200" kern="1200">
        <a:solidFill>
          <a:schemeClr val="tx1"/>
        </a:solidFill>
        <a:latin typeface="+mn-lt"/>
        <a:ea typeface="+mn-ea"/>
        <a:cs typeface="+mn-cs"/>
      </a:defRPr>
    </a:lvl1pPr>
    <a:lvl2pPr marL="457143" algn="l" defTabSz="914284" rtl="0" eaLnBrk="1" latinLnBrk="0" hangingPunct="1">
      <a:defRPr kumimoji="1" sz="1200" kern="1200">
        <a:solidFill>
          <a:schemeClr val="tx1"/>
        </a:solidFill>
        <a:latin typeface="+mn-lt"/>
        <a:ea typeface="+mn-ea"/>
        <a:cs typeface="+mn-cs"/>
      </a:defRPr>
    </a:lvl2pPr>
    <a:lvl3pPr marL="914284" algn="l" defTabSz="914284" rtl="0" eaLnBrk="1" latinLnBrk="0" hangingPunct="1">
      <a:defRPr kumimoji="1" sz="1200" kern="1200">
        <a:solidFill>
          <a:schemeClr val="tx1"/>
        </a:solidFill>
        <a:latin typeface="+mn-lt"/>
        <a:ea typeface="+mn-ea"/>
        <a:cs typeface="+mn-cs"/>
      </a:defRPr>
    </a:lvl3pPr>
    <a:lvl4pPr marL="1371427" algn="l" defTabSz="914284" rtl="0" eaLnBrk="1" latinLnBrk="0" hangingPunct="1">
      <a:defRPr kumimoji="1" sz="1200" kern="1200">
        <a:solidFill>
          <a:schemeClr val="tx1"/>
        </a:solidFill>
        <a:latin typeface="+mn-lt"/>
        <a:ea typeface="+mn-ea"/>
        <a:cs typeface="+mn-cs"/>
      </a:defRPr>
    </a:lvl4pPr>
    <a:lvl5pPr marL="1828568" algn="l" defTabSz="914284" rtl="0" eaLnBrk="1" latinLnBrk="0" hangingPunct="1">
      <a:defRPr kumimoji="1" sz="1200" kern="1200">
        <a:solidFill>
          <a:schemeClr val="tx1"/>
        </a:solidFill>
        <a:latin typeface="+mn-lt"/>
        <a:ea typeface="+mn-ea"/>
        <a:cs typeface="+mn-cs"/>
      </a:defRPr>
    </a:lvl5pPr>
    <a:lvl6pPr marL="2285711" algn="l" defTabSz="914284" rtl="0" eaLnBrk="1" latinLnBrk="0" hangingPunct="1">
      <a:defRPr kumimoji="1" sz="1200" kern="1200">
        <a:solidFill>
          <a:schemeClr val="tx1"/>
        </a:solidFill>
        <a:latin typeface="+mn-lt"/>
        <a:ea typeface="+mn-ea"/>
        <a:cs typeface="+mn-cs"/>
      </a:defRPr>
    </a:lvl6pPr>
    <a:lvl7pPr marL="2742853" algn="l" defTabSz="914284" rtl="0" eaLnBrk="1" latinLnBrk="0" hangingPunct="1">
      <a:defRPr kumimoji="1" sz="1200" kern="1200">
        <a:solidFill>
          <a:schemeClr val="tx1"/>
        </a:solidFill>
        <a:latin typeface="+mn-lt"/>
        <a:ea typeface="+mn-ea"/>
        <a:cs typeface="+mn-cs"/>
      </a:defRPr>
    </a:lvl7pPr>
    <a:lvl8pPr marL="3199995" algn="l" defTabSz="914284" rtl="0" eaLnBrk="1" latinLnBrk="0" hangingPunct="1">
      <a:defRPr kumimoji="1" sz="1200" kern="1200">
        <a:solidFill>
          <a:schemeClr val="tx1"/>
        </a:solidFill>
        <a:latin typeface="+mn-lt"/>
        <a:ea typeface="+mn-ea"/>
        <a:cs typeface="+mn-cs"/>
      </a:defRPr>
    </a:lvl8pPr>
    <a:lvl9pPr marL="3657137" algn="l" defTabSz="914284"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819150" y="746125"/>
            <a:ext cx="5168900" cy="3725863"/>
          </a:xfrm>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A20F0E35-1330-4F1E-8C2F-2679904FD523}" type="slidenum">
              <a:rPr kumimoji="1" lang="ja-JP" altLang="en-US" smtClean="0"/>
              <a:t>1</a:t>
            </a:fld>
            <a:endParaRPr kumimoji="1" lang="ja-JP" altLang="en-US"/>
          </a:p>
        </p:txBody>
      </p:sp>
    </p:spTree>
    <p:extLst>
      <p:ext uri="{BB962C8B-B14F-4D97-AF65-F5344CB8AC3E}">
        <p14:creationId xmlns:p14="http://schemas.microsoft.com/office/powerpoint/2010/main" val="403829911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999175" y="2982601"/>
            <a:ext cx="11323954" cy="205803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998347" y="5440680"/>
            <a:ext cx="9325611" cy="2453640"/>
          </a:xfrm>
        </p:spPr>
        <p:txBody>
          <a:bodyPr/>
          <a:lstStyle>
            <a:lvl1pPr marL="0" indent="0" algn="ctr">
              <a:buNone/>
              <a:defRPr>
                <a:solidFill>
                  <a:schemeClr val="tx1">
                    <a:tint val="75000"/>
                  </a:schemeClr>
                </a:solidFill>
              </a:defRPr>
            </a:lvl1pPr>
            <a:lvl2pPr marL="639999" indent="0" algn="ctr">
              <a:buNone/>
              <a:defRPr>
                <a:solidFill>
                  <a:schemeClr val="tx1">
                    <a:tint val="75000"/>
                  </a:schemeClr>
                </a:solidFill>
              </a:defRPr>
            </a:lvl2pPr>
            <a:lvl3pPr marL="1279998" indent="0" algn="ctr">
              <a:buNone/>
              <a:defRPr>
                <a:solidFill>
                  <a:schemeClr val="tx1">
                    <a:tint val="75000"/>
                  </a:schemeClr>
                </a:solidFill>
              </a:defRPr>
            </a:lvl3pPr>
            <a:lvl4pPr marL="1919997" indent="0" algn="ctr">
              <a:buNone/>
              <a:defRPr>
                <a:solidFill>
                  <a:schemeClr val="tx1">
                    <a:tint val="75000"/>
                  </a:schemeClr>
                </a:solidFill>
              </a:defRPr>
            </a:lvl4pPr>
            <a:lvl5pPr marL="2559996" indent="0" algn="ctr">
              <a:buNone/>
              <a:defRPr>
                <a:solidFill>
                  <a:schemeClr val="tx1">
                    <a:tint val="75000"/>
                  </a:schemeClr>
                </a:solidFill>
              </a:defRPr>
            </a:lvl5pPr>
            <a:lvl6pPr marL="3199995" indent="0" algn="ctr">
              <a:buNone/>
              <a:defRPr>
                <a:solidFill>
                  <a:schemeClr val="tx1">
                    <a:tint val="75000"/>
                  </a:schemeClr>
                </a:solidFill>
              </a:defRPr>
            </a:lvl6pPr>
            <a:lvl7pPr marL="3839995" indent="0" algn="ctr">
              <a:buNone/>
              <a:defRPr>
                <a:solidFill>
                  <a:schemeClr val="tx1">
                    <a:tint val="75000"/>
                  </a:schemeClr>
                </a:solidFill>
              </a:defRPr>
            </a:lvl7pPr>
            <a:lvl8pPr marL="4479993" indent="0" algn="ctr">
              <a:buNone/>
              <a:defRPr>
                <a:solidFill>
                  <a:schemeClr val="tx1">
                    <a:tint val="75000"/>
                  </a:schemeClr>
                </a:solidFill>
              </a:defRPr>
            </a:lvl8pPr>
            <a:lvl9pPr marL="5119992"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83807411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14012906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9658667" y="384499"/>
            <a:ext cx="2997518" cy="819213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666116" y="384499"/>
            <a:ext cx="8770514" cy="819213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8802291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55786219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1052372" y="6169666"/>
            <a:ext cx="11323954" cy="1906905"/>
          </a:xfrm>
        </p:spPr>
        <p:txBody>
          <a:bodyPr anchor="t"/>
          <a:lstStyle>
            <a:lvl1pPr algn="l">
              <a:defRPr sz="56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1052372" y="4069399"/>
            <a:ext cx="11323954" cy="2100262"/>
          </a:xfrm>
        </p:spPr>
        <p:txBody>
          <a:bodyPr anchor="b"/>
          <a:lstStyle>
            <a:lvl1pPr marL="0" indent="0">
              <a:buNone/>
              <a:defRPr sz="2800">
                <a:solidFill>
                  <a:schemeClr val="tx1">
                    <a:tint val="75000"/>
                  </a:schemeClr>
                </a:solidFill>
              </a:defRPr>
            </a:lvl1pPr>
            <a:lvl2pPr marL="639999" indent="0">
              <a:buNone/>
              <a:defRPr sz="2500">
                <a:solidFill>
                  <a:schemeClr val="tx1">
                    <a:tint val="75000"/>
                  </a:schemeClr>
                </a:solidFill>
              </a:defRPr>
            </a:lvl2pPr>
            <a:lvl3pPr marL="1279998" indent="0">
              <a:buNone/>
              <a:defRPr sz="2200">
                <a:solidFill>
                  <a:schemeClr val="tx1">
                    <a:tint val="75000"/>
                  </a:schemeClr>
                </a:solidFill>
              </a:defRPr>
            </a:lvl3pPr>
            <a:lvl4pPr marL="1919997" indent="0">
              <a:buNone/>
              <a:defRPr sz="2000">
                <a:solidFill>
                  <a:schemeClr val="tx1">
                    <a:tint val="75000"/>
                  </a:schemeClr>
                </a:solidFill>
              </a:defRPr>
            </a:lvl4pPr>
            <a:lvl5pPr marL="2559996" indent="0">
              <a:buNone/>
              <a:defRPr sz="2000">
                <a:solidFill>
                  <a:schemeClr val="tx1">
                    <a:tint val="75000"/>
                  </a:schemeClr>
                </a:solidFill>
              </a:defRPr>
            </a:lvl5pPr>
            <a:lvl6pPr marL="3199995" indent="0">
              <a:buNone/>
              <a:defRPr sz="2000">
                <a:solidFill>
                  <a:schemeClr val="tx1">
                    <a:tint val="75000"/>
                  </a:schemeClr>
                </a:solidFill>
              </a:defRPr>
            </a:lvl6pPr>
            <a:lvl7pPr marL="3839995" indent="0">
              <a:buNone/>
              <a:defRPr sz="2000">
                <a:solidFill>
                  <a:schemeClr val="tx1">
                    <a:tint val="75000"/>
                  </a:schemeClr>
                </a:solidFill>
              </a:defRPr>
            </a:lvl7pPr>
            <a:lvl8pPr marL="4479993" indent="0">
              <a:buNone/>
              <a:defRPr sz="2000">
                <a:solidFill>
                  <a:schemeClr val="tx1">
                    <a:tint val="75000"/>
                  </a:schemeClr>
                </a:solidFill>
              </a:defRPr>
            </a:lvl8pPr>
            <a:lvl9pPr marL="5119992" indent="0">
              <a:buNone/>
              <a:defRPr sz="20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1060382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666115" y="2240281"/>
            <a:ext cx="5884016"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6772169" y="2240281"/>
            <a:ext cx="5884016" cy="6336348"/>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7116355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8" y="2149163"/>
            <a:ext cx="5886329" cy="895667"/>
          </a:xfrm>
        </p:spPr>
        <p:txBody>
          <a:bodyPr anchor="b"/>
          <a:lstStyle>
            <a:lvl1pPr marL="0" indent="0">
              <a:buNone/>
              <a:defRPr sz="3400" b="1"/>
            </a:lvl1pPr>
            <a:lvl2pPr marL="639999" indent="0">
              <a:buNone/>
              <a:defRPr sz="2800" b="1"/>
            </a:lvl2pPr>
            <a:lvl3pPr marL="1279998" indent="0">
              <a:buNone/>
              <a:defRPr sz="2500" b="1"/>
            </a:lvl3pPr>
            <a:lvl4pPr marL="1919997" indent="0">
              <a:buNone/>
              <a:defRPr sz="2200" b="1"/>
            </a:lvl4pPr>
            <a:lvl5pPr marL="2559996" indent="0">
              <a:buNone/>
              <a:defRPr sz="2200" b="1"/>
            </a:lvl5pPr>
            <a:lvl6pPr marL="3199995" indent="0">
              <a:buNone/>
              <a:defRPr sz="2200" b="1"/>
            </a:lvl6pPr>
            <a:lvl7pPr marL="3839995" indent="0">
              <a:buNone/>
              <a:defRPr sz="2200" b="1"/>
            </a:lvl7pPr>
            <a:lvl8pPr marL="4479993" indent="0">
              <a:buNone/>
              <a:defRPr sz="2200" b="1"/>
            </a:lvl8pPr>
            <a:lvl9pPr marL="5119992" indent="0">
              <a:buNone/>
              <a:defRPr sz="22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666118" y="3044826"/>
            <a:ext cx="5886329"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6767547" y="2149163"/>
            <a:ext cx="5888641" cy="895667"/>
          </a:xfrm>
        </p:spPr>
        <p:txBody>
          <a:bodyPr anchor="b"/>
          <a:lstStyle>
            <a:lvl1pPr marL="0" indent="0">
              <a:buNone/>
              <a:defRPr sz="3400" b="1"/>
            </a:lvl1pPr>
            <a:lvl2pPr marL="639999" indent="0">
              <a:buNone/>
              <a:defRPr sz="2800" b="1"/>
            </a:lvl2pPr>
            <a:lvl3pPr marL="1279998" indent="0">
              <a:buNone/>
              <a:defRPr sz="2500" b="1"/>
            </a:lvl3pPr>
            <a:lvl4pPr marL="1919997" indent="0">
              <a:buNone/>
              <a:defRPr sz="2200" b="1"/>
            </a:lvl4pPr>
            <a:lvl5pPr marL="2559996" indent="0">
              <a:buNone/>
              <a:defRPr sz="2200" b="1"/>
            </a:lvl5pPr>
            <a:lvl6pPr marL="3199995" indent="0">
              <a:buNone/>
              <a:defRPr sz="2200" b="1"/>
            </a:lvl6pPr>
            <a:lvl7pPr marL="3839995" indent="0">
              <a:buNone/>
              <a:defRPr sz="2200" b="1"/>
            </a:lvl7pPr>
            <a:lvl8pPr marL="4479993" indent="0">
              <a:buNone/>
              <a:defRPr sz="2200" b="1"/>
            </a:lvl8pPr>
            <a:lvl9pPr marL="5119992" indent="0">
              <a:buNone/>
              <a:defRPr sz="22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6767547" y="3044826"/>
            <a:ext cx="5888641" cy="5531803"/>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4518122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3414701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2273130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666116" y="382270"/>
            <a:ext cx="4382945" cy="1626870"/>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5208652" y="382271"/>
            <a:ext cx="7447535" cy="8194358"/>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666116" y="2009141"/>
            <a:ext cx="4382945" cy="6567488"/>
          </a:xfrm>
        </p:spPr>
        <p:txBody>
          <a:bodyPr/>
          <a:lstStyle>
            <a:lvl1pPr marL="0" indent="0">
              <a:buNone/>
              <a:defRPr sz="2000"/>
            </a:lvl1pPr>
            <a:lvl2pPr marL="639999" indent="0">
              <a:buNone/>
              <a:defRPr sz="1700"/>
            </a:lvl2pPr>
            <a:lvl3pPr marL="1279998" indent="0">
              <a:buNone/>
              <a:defRPr sz="1400"/>
            </a:lvl3pPr>
            <a:lvl4pPr marL="1919997" indent="0">
              <a:buNone/>
              <a:defRPr sz="1300"/>
            </a:lvl4pPr>
            <a:lvl5pPr marL="2559996" indent="0">
              <a:buNone/>
              <a:defRPr sz="1300"/>
            </a:lvl5pPr>
            <a:lvl6pPr marL="3199995" indent="0">
              <a:buNone/>
              <a:defRPr sz="1300"/>
            </a:lvl6pPr>
            <a:lvl7pPr marL="3839995" indent="0">
              <a:buNone/>
              <a:defRPr sz="1300"/>
            </a:lvl7pPr>
            <a:lvl8pPr marL="4479993" indent="0">
              <a:buNone/>
              <a:defRPr sz="1300"/>
            </a:lvl8pPr>
            <a:lvl9pPr marL="5119992"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8823526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611266" y="6720845"/>
            <a:ext cx="7993380" cy="793433"/>
          </a:xfrm>
        </p:spPr>
        <p:txBody>
          <a:bodyPr anchor="b"/>
          <a:lstStyle>
            <a:lvl1pPr algn="l">
              <a:defRPr sz="28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611266" y="857886"/>
            <a:ext cx="7993380" cy="5760720"/>
          </a:xfrm>
        </p:spPr>
        <p:txBody>
          <a:bodyPr/>
          <a:lstStyle>
            <a:lvl1pPr marL="0" indent="0">
              <a:buNone/>
              <a:defRPr sz="4500"/>
            </a:lvl1pPr>
            <a:lvl2pPr marL="639999" indent="0">
              <a:buNone/>
              <a:defRPr sz="3900"/>
            </a:lvl2pPr>
            <a:lvl3pPr marL="1279998" indent="0">
              <a:buNone/>
              <a:defRPr sz="3400"/>
            </a:lvl3pPr>
            <a:lvl4pPr marL="1919997" indent="0">
              <a:buNone/>
              <a:defRPr sz="2800"/>
            </a:lvl4pPr>
            <a:lvl5pPr marL="2559996" indent="0">
              <a:buNone/>
              <a:defRPr sz="2800"/>
            </a:lvl5pPr>
            <a:lvl6pPr marL="3199995" indent="0">
              <a:buNone/>
              <a:defRPr sz="2800"/>
            </a:lvl6pPr>
            <a:lvl7pPr marL="3839995" indent="0">
              <a:buNone/>
              <a:defRPr sz="2800"/>
            </a:lvl7pPr>
            <a:lvl8pPr marL="4479993" indent="0">
              <a:buNone/>
              <a:defRPr sz="2800"/>
            </a:lvl8pPr>
            <a:lvl9pPr marL="5119992" indent="0">
              <a:buNone/>
              <a:defRPr sz="2800"/>
            </a:lvl9pPr>
          </a:lstStyle>
          <a:p>
            <a:endParaRPr kumimoji="1" lang="ja-JP" altLang="en-US"/>
          </a:p>
        </p:txBody>
      </p:sp>
      <p:sp>
        <p:nvSpPr>
          <p:cNvPr id="4" name="テキスト プレースホルダー 3"/>
          <p:cNvSpPr>
            <a:spLocks noGrp="1"/>
          </p:cNvSpPr>
          <p:nvPr>
            <p:ph type="body" sz="half" idx="2"/>
          </p:nvPr>
        </p:nvSpPr>
        <p:spPr>
          <a:xfrm>
            <a:off x="2611266" y="7514278"/>
            <a:ext cx="7993380" cy="1126807"/>
          </a:xfrm>
        </p:spPr>
        <p:txBody>
          <a:bodyPr/>
          <a:lstStyle>
            <a:lvl1pPr marL="0" indent="0">
              <a:buNone/>
              <a:defRPr sz="2000"/>
            </a:lvl1pPr>
            <a:lvl2pPr marL="639999" indent="0">
              <a:buNone/>
              <a:defRPr sz="1700"/>
            </a:lvl2pPr>
            <a:lvl3pPr marL="1279998" indent="0">
              <a:buNone/>
              <a:defRPr sz="1400"/>
            </a:lvl3pPr>
            <a:lvl4pPr marL="1919997" indent="0">
              <a:buNone/>
              <a:defRPr sz="1300"/>
            </a:lvl4pPr>
            <a:lvl5pPr marL="2559996" indent="0">
              <a:buNone/>
              <a:defRPr sz="1300"/>
            </a:lvl5pPr>
            <a:lvl6pPr marL="3199995" indent="0">
              <a:buNone/>
              <a:defRPr sz="1300"/>
            </a:lvl6pPr>
            <a:lvl7pPr marL="3839995" indent="0">
              <a:buNone/>
              <a:defRPr sz="1300"/>
            </a:lvl7pPr>
            <a:lvl8pPr marL="4479993" indent="0">
              <a:buNone/>
              <a:defRPr sz="1300"/>
            </a:lvl8pPr>
            <a:lvl9pPr marL="5119992" indent="0">
              <a:buNone/>
              <a:defRPr sz="13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7161F6EF-57EE-447A-95B8-BF33D5DC6E2E}" type="datetimeFigureOut">
              <a:rPr kumimoji="1" lang="ja-JP" altLang="en-US" smtClean="0"/>
              <a:t>2018/10/19</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8028214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666116" y="384493"/>
            <a:ext cx="11990069" cy="1600200"/>
          </a:xfrm>
          <a:prstGeom prst="rect">
            <a:avLst/>
          </a:prstGeom>
        </p:spPr>
        <p:txBody>
          <a:bodyPr vert="horz" lIns="127999" tIns="64000" rIns="127999" bIns="6400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666116" y="2240281"/>
            <a:ext cx="11990069" cy="6336348"/>
          </a:xfrm>
          <a:prstGeom prst="rect">
            <a:avLst/>
          </a:prstGeom>
        </p:spPr>
        <p:txBody>
          <a:bodyPr vert="horz" lIns="127999" tIns="64000" rIns="127999" bIns="6400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666116" y="8898896"/>
            <a:ext cx="3108537" cy="511175"/>
          </a:xfrm>
          <a:prstGeom prst="rect">
            <a:avLst/>
          </a:prstGeom>
        </p:spPr>
        <p:txBody>
          <a:bodyPr vert="horz" lIns="127999" tIns="64000" rIns="127999" bIns="64000" rtlCol="0" anchor="ctr"/>
          <a:lstStyle>
            <a:lvl1pPr algn="l">
              <a:defRPr sz="1700">
                <a:solidFill>
                  <a:schemeClr val="tx1">
                    <a:tint val="75000"/>
                  </a:schemeClr>
                </a:solidFill>
              </a:defRPr>
            </a:lvl1pPr>
          </a:lstStyle>
          <a:p>
            <a:fld id="{7161F6EF-57EE-447A-95B8-BF33D5DC6E2E}" type="datetimeFigureOut">
              <a:rPr kumimoji="1" lang="ja-JP" altLang="en-US" smtClean="0"/>
              <a:t>2018/10/19</a:t>
            </a:fld>
            <a:endParaRPr kumimoji="1" lang="ja-JP" altLang="en-US"/>
          </a:p>
        </p:txBody>
      </p:sp>
      <p:sp>
        <p:nvSpPr>
          <p:cNvPr id="5" name="フッター プレースホルダー 4"/>
          <p:cNvSpPr>
            <a:spLocks noGrp="1"/>
          </p:cNvSpPr>
          <p:nvPr>
            <p:ph type="ftr" sz="quarter" idx="3"/>
          </p:nvPr>
        </p:nvSpPr>
        <p:spPr>
          <a:xfrm>
            <a:off x="4551788" y="8898896"/>
            <a:ext cx="4218728" cy="511175"/>
          </a:xfrm>
          <a:prstGeom prst="rect">
            <a:avLst/>
          </a:prstGeom>
        </p:spPr>
        <p:txBody>
          <a:bodyPr vert="horz" lIns="127999" tIns="64000" rIns="127999" bIns="64000" rtlCol="0" anchor="ctr"/>
          <a:lstStyle>
            <a:lvl1pPr algn="ctr">
              <a:defRPr sz="17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9547648" y="8898896"/>
            <a:ext cx="3108537" cy="511175"/>
          </a:xfrm>
          <a:prstGeom prst="rect">
            <a:avLst/>
          </a:prstGeom>
        </p:spPr>
        <p:txBody>
          <a:bodyPr vert="horz" lIns="127999" tIns="64000" rIns="127999" bIns="64000" rtlCol="0" anchor="ctr"/>
          <a:lstStyle>
            <a:lvl1pPr algn="r">
              <a:defRPr sz="1700">
                <a:solidFill>
                  <a:schemeClr val="tx1">
                    <a:tint val="75000"/>
                  </a:schemeClr>
                </a:solidFill>
              </a:defRPr>
            </a:lvl1pPr>
          </a:lstStyle>
          <a:p>
            <a:fld id="{DBF0AA03-7DEB-45D1-B58C-7C6901B8AE97}" type="slidenum">
              <a:rPr kumimoji="1" lang="ja-JP" altLang="en-US" smtClean="0"/>
              <a:t>‹#›</a:t>
            </a:fld>
            <a:endParaRPr kumimoji="1" lang="ja-JP" altLang="en-US"/>
          </a:p>
        </p:txBody>
      </p:sp>
    </p:spTree>
    <p:extLst>
      <p:ext uri="{BB962C8B-B14F-4D97-AF65-F5344CB8AC3E}">
        <p14:creationId xmlns:p14="http://schemas.microsoft.com/office/powerpoint/2010/main" val="39447981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1279998" rtl="0" eaLnBrk="1" latinLnBrk="0" hangingPunct="1">
        <a:spcBef>
          <a:spcPct val="0"/>
        </a:spcBef>
        <a:buNone/>
        <a:defRPr kumimoji="1" sz="6200" kern="1200">
          <a:solidFill>
            <a:schemeClr val="tx1"/>
          </a:solidFill>
          <a:latin typeface="+mj-lt"/>
          <a:ea typeface="+mj-ea"/>
          <a:cs typeface="+mj-cs"/>
        </a:defRPr>
      </a:lvl1pPr>
    </p:titleStyle>
    <p:bodyStyle>
      <a:lvl1pPr marL="480000" indent="-480000" algn="l" defTabSz="1279998"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39998" indent="-400000" algn="l" defTabSz="1279998"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599998" indent="-320000" algn="l" defTabSz="1279998"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39997"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79995"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19995"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59993"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799993"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39991" indent="-320000" algn="l" defTabSz="1279998"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79998" rtl="0" eaLnBrk="1" latinLnBrk="0" hangingPunct="1">
        <a:defRPr kumimoji="1" sz="2500" kern="1200">
          <a:solidFill>
            <a:schemeClr val="tx1"/>
          </a:solidFill>
          <a:latin typeface="+mn-lt"/>
          <a:ea typeface="+mn-ea"/>
          <a:cs typeface="+mn-cs"/>
        </a:defRPr>
      </a:lvl1pPr>
      <a:lvl2pPr marL="639999" algn="l" defTabSz="1279998" rtl="0" eaLnBrk="1" latinLnBrk="0" hangingPunct="1">
        <a:defRPr kumimoji="1" sz="2500" kern="1200">
          <a:solidFill>
            <a:schemeClr val="tx1"/>
          </a:solidFill>
          <a:latin typeface="+mn-lt"/>
          <a:ea typeface="+mn-ea"/>
          <a:cs typeface="+mn-cs"/>
        </a:defRPr>
      </a:lvl2pPr>
      <a:lvl3pPr marL="1279998" algn="l" defTabSz="1279998" rtl="0" eaLnBrk="1" latinLnBrk="0" hangingPunct="1">
        <a:defRPr kumimoji="1" sz="2500" kern="1200">
          <a:solidFill>
            <a:schemeClr val="tx1"/>
          </a:solidFill>
          <a:latin typeface="+mn-lt"/>
          <a:ea typeface="+mn-ea"/>
          <a:cs typeface="+mn-cs"/>
        </a:defRPr>
      </a:lvl3pPr>
      <a:lvl4pPr marL="1919997" algn="l" defTabSz="1279998" rtl="0" eaLnBrk="1" latinLnBrk="0" hangingPunct="1">
        <a:defRPr kumimoji="1" sz="2500" kern="1200">
          <a:solidFill>
            <a:schemeClr val="tx1"/>
          </a:solidFill>
          <a:latin typeface="+mn-lt"/>
          <a:ea typeface="+mn-ea"/>
          <a:cs typeface="+mn-cs"/>
        </a:defRPr>
      </a:lvl4pPr>
      <a:lvl5pPr marL="2559996" algn="l" defTabSz="1279998" rtl="0" eaLnBrk="1" latinLnBrk="0" hangingPunct="1">
        <a:defRPr kumimoji="1" sz="2500" kern="1200">
          <a:solidFill>
            <a:schemeClr val="tx1"/>
          </a:solidFill>
          <a:latin typeface="+mn-lt"/>
          <a:ea typeface="+mn-ea"/>
          <a:cs typeface="+mn-cs"/>
        </a:defRPr>
      </a:lvl5pPr>
      <a:lvl6pPr marL="3199995" algn="l" defTabSz="1279998" rtl="0" eaLnBrk="1" latinLnBrk="0" hangingPunct="1">
        <a:defRPr kumimoji="1" sz="2500" kern="1200">
          <a:solidFill>
            <a:schemeClr val="tx1"/>
          </a:solidFill>
          <a:latin typeface="+mn-lt"/>
          <a:ea typeface="+mn-ea"/>
          <a:cs typeface="+mn-cs"/>
        </a:defRPr>
      </a:lvl6pPr>
      <a:lvl7pPr marL="3839995" algn="l" defTabSz="1279998" rtl="0" eaLnBrk="1" latinLnBrk="0" hangingPunct="1">
        <a:defRPr kumimoji="1" sz="2500" kern="1200">
          <a:solidFill>
            <a:schemeClr val="tx1"/>
          </a:solidFill>
          <a:latin typeface="+mn-lt"/>
          <a:ea typeface="+mn-ea"/>
          <a:cs typeface="+mn-cs"/>
        </a:defRPr>
      </a:lvl7pPr>
      <a:lvl8pPr marL="4479993" algn="l" defTabSz="1279998" rtl="0" eaLnBrk="1" latinLnBrk="0" hangingPunct="1">
        <a:defRPr kumimoji="1" sz="2500" kern="1200">
          <a:solidFill>
            <a:schemeClr val="tx1"/>
          </a:solidFill>
          <a:latin typeface="+mn-lt"/>
          <a:ea typeface="+mn-ea"/>
          <a:cs typeface="+mn-cs"/>
        </a:defRPr>
      </a:lvl8pPr>
      <a:lvl9pPr marL="5119992" algn="l" defTabSz="1279998"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 name="角丸四角形 17"/>
          <p:cNvSpPr/>
          <p:nvPr/>
        </p:nvSpPr>
        <p:spPr>
          <a:xfrm>
            <a:off x="752694" y="3979183"/>
            <a:ext cx="552599" cy="2908438"/>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91429" tIns="45714" rIns="91429" bIns="45714" rtlCol="0" anchor="ctr"/>
          <a:lstStyle/>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②低炭素・省エネルギー</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a:t>
            </a:r>
            <a:endPar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0" name="角丸四角形 79"/>
          <p:cNvSpPr/>
          <p:nvPr/>
        </p:nvSpPr>
        <p:spPr>
          <a:xfrm>
            <a:off x="743895" y="1459445"/>
            <a:ext cx="561398" cy="2333043"/>
          </a:xfrm>
          <a:prstGeom prst="roundRect">
            <a:avLst/>
          </a:prstGeom>
          <a:ln/>
        </p:spPr>
        <p:style>
          <a:lnRef idx="1">
            <a:schemeClr val="accent3"/>
          </a:lnRef>
          <a:fillRef idx="2">
            <a:schemeClr val="accent3"/>
          </a:fillRef>
          <a:effectRef idx="1">
            <a:schemeClr val="accent3"/>
          </a:effectRef>
          <a:fontRef idx="minor">
            <a:schemeClr val="dk1"/>
          </a:fontRef>
        </p:style>
        <p:txBody>
          <a:bodyPr vert="eaVert" lIns="91429" tIns="45714" rIns="91429" bIns="45714" rtlCol="0" anchor="ctr"/>
          <a:lstStyle/>
          <a:p>
            <a:pPr algn="ctr"/>
            <a:r>
              <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①府民の参加・</a:t>
            </a:r>
            <a:r>
              <a:rPr lang="ja-JP" altLang="en-US" sz="1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行動　</a:t>
            </a:r>
            <a:endParaRPr lang="ja-JP" altLang="en-US" sz="1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 name="角丸四角形 3"/>
          <p:cNvSpPr/>
          <p:nvPr/>
        </p:nvSpPr>
        <p:spPr>
          <a:xfrm>
            <a:off x="2124646" y="84076"/>
            <a:ext cx="9696819" cy="360040"/>
          </a:xfrm>
          <a:prstGeom prst="roundRect">
            <a:avLst/>
          </a:prstGeom>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lIns="91429" tIns="108000" rIns="91429" bIns="45714" rtlCol="0" anchor="ctr"/>
          <a:lstStyle/>
          <a:p>
            <a:pPr algn="ct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平成</a:t>
            </a:r>
            <a:r>
              <a:rPr lang="en-US" altLang="ja-JP" sz="2000" b="1" spc="600" dirty="0" smtClean="0">
                <a:latin typeface="メイリオ" panose="020B0604030504040204" pitchFamily="50" charset="-128"/>
                <a:ea typeface="メイリオ" panose="020B0604030504040204" pitchFamily="50" charset="-128"/>
                <a:cs typeface="メイリオ" panose="020B0604030504040204" pitchFamily="50" charset="-128"/>
              </a:rPr>
              <a:t>31</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年度　</a:t>
            </a:r>
            <a:r>
              <a:rPr lang="ja-JP" altLang="ja-JP" sz="2000" b="1" spc="600" dirty="0" smtClean="0">
                <a:latin typeface="メイリオ" panose="020B0604030504040204" pitchFamily="50" charset="-128"/>
                <a:ea typeface="メイリオ" panose="020B0604030504040204" pitchFamily="50" charset="-128"/>
                <a:cs typeface="メイリオ" panose="020B0604030504040204" pitchFamily="50" charset="-128"/>
              </a:rPr>
              <a:t>環境</a:t>
            </a:r>
            <a:r>
              <a:rPr lang="ja-JP" altLang="ja-JP" sz="2000" b="1" spc="600" dirty="0">
                <a:latin typeface="メイリオ" panose="020B0604030504040204" pitchFamily="50" charset="-128"/>
                <a:ea typeface="メイリオ" panose="020B0604030504040204" pitchFamily="50" charset="-128"/>
                <a:cs typeface="メイリオ" panose="020B0604030504040204" pitchFamily="50" charset="-128"/>
              </a:rPr>
              <a:t>保全基金</a:t>
            </a:r>
            <a:r>
              <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rPr>
              <a:t>を活用して実施する</a:t>
            </a:r>
            <a:r>
              <a:rPr lang="ja-JP" altLang="en-US" sz="2000" b="1" spc="600" dirty="0" smtClean="0">
                <a:latin typeface="メイリオ" panose="020B0604030504040204" pitchFamily="50" charset="-128"/>
                <a:ea typeface="メイリオ" panose="020B0604030504040204" pitchFamily="50" charset="-128"/>
                <a:cs typeface="メイリオ" panose="020B0604030504040204" pitchFamily="50" charset="-128"/>
              </a:rPr>
              <a:t>事業（案）</a:t>
            </a:r>
            <a:endParaRPr lang="ja-JP" altLang="en-US" sz="2000" b="1"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5" name="角丸四角形 4"/>
          <p:cNvSpPr/>
          <p:nvPr/>
        </p:nvSpPr>
        <p:spPr>
          <a:xfrm>
            <a:off x="2076899" y="556370"/>
            <a:ext cx="10536174" cy="327697"/>
          </a:xfrm>
          <a:prstGeom prst="roundRect">
            <a:avLst>
              <a:gd name="adj" fmla="val 7859"/>
            </a:avLst>
          </a:prstGeom>
          <a:solidFill>
            <a:srgbClr val="00B050"/>
          </a:solidFill>
          <a:ln>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vert="horz" lIns="91429" tIns="45714" rIns="91429" bIns="45714" rtlCol="0" anchor="ctr"/>
          <a:lstStyle/>
          <a:p>
            <a:pPr algn="ctr"/>
            <a:r>
              <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府民が</a:t>
            </a:r>
            <a:r>
              <a:rPr lang="ja-JP" altLang="en-US" sz="2000" b="1" spc="300" dirty="0" err="1"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つくる暮らしやすい</a:t>
            </a:r>
            <a:r>
              <a:rPr lang="ja-JP" altLang="en-US" sz="2000" b="1" spc="300" dirty="0" smtClean="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rPr>
              <a:t>、環境・エネルギー先進都市</a:t>
            </a:r>
            <a:endParaRPr lang="ja-JP" altLang="en-US" sz="2000" b="1" spc="300" dirty="0">
              <a:effectLst>
                <a:outerShdw blurRad="38100" dist="38100" dir="2700000" algn="tl">
                  <a:srgbClr val="000000">
                    <a:alpha val="43137"/>
                  </a:srgbClr>
                </a:outerShdw>
              </a:effectLst>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1" name="角丸四角形 80"/>
          <p:cNvSpPr/>
          <p:nvPr/>
        </p:nvSpPr>
        <p:spPr>
          <a:xfrm>
            <a:off x="1723026" y="1023101"/>
            <a:ext cx="3559567"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環境活動を担う人材の育成</a:t>
            </a:r>
          </a:p>
        </p:txBody>
      </p:sp>
      <p:sp>
        <p:nvSpPr>
          <p:cNvPr id="82" name="角丸四角形 81"/>
          <p:cNvSpPr/>
          <p:nvPr/>
        </p:nvSpPr>
        <p:spPr>
          <a:xfrm>
            <a:off x="5413603" y="1034068"/>
            <a:ext cx="3654586"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300" dirty="0">
                <a:latin typeface="メイリオ" panose="020B0604030504040204" pitchFamily="50" charset="-128"/>
                <a:ea typeface="メイリオ" panose="020B0604030504040204" pitchFamily="50" charset="-128"/>
                <a:cs typeface="メイリオ" panose="020B0604030504040204" pitchFamily="50" charset="-128"/>
              </a:rPr>
              <a:t>協働による環境活動の推進</a:t>
            </a:r>
          </a:p>
        </p:txBody>
      </p:sp>
      <p:sp>
        <p:nvSpPr>
          <p:cNvPr id="83" name="角丸四角形 82"/>
          <p:cNvSpPr/>
          <p:nvPr/>
        </p:nvSpPr>
        <p:spPr>
          <a:xfrm>
            <a:off x="9283942" y="1023102"/>
            <a:ext cx="3554202" cy="288033"/>
          </a:xfrm>
          <a:prstGeom prst="roundRect">
            <a:avLst/>
          </a:prstGeom>
          <a:solidFill>
            <a:srgbClr val="92D050"/>
          </a:solidFill>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暮らしやすく快適な都市環境の創造</a:t>
            </a:r>
          </a:p>
        </p:txBody>
      </p:sp>
      <p:sp>
        <p:nvSpPr>
          <p:cNvPr id="55" name="角丸四角形 54"/>
          <p:cNvSpPr/>
          <p:nvPr/>
        </p:nvSpPr>
        <p:spPr>
          <a:xfrm>
            <a:off x="132121" y="548483"/>
            <a:ext cx="1847716" cy="343470"/>
          </a:xfrm>
          <a:prstGeom prst="roundRect">
            <a:avLst/>
          </a:prstGeom>
          <a:ln w="12700"/>
          <a:effectLst>
            <a:outerShdw blurRad="50800" dist="38100" dir="2700000" algn="tl" rotWithShape="0">
              <a:prstClr val="black">
                <a:alpha val="40000"/>
              </a:prstClr>
            </a:outerShdw>
          </a:effectLst>
        </p:spPr>
        <p:style>
          <a:lnRef idx="2">
            <a:schemeClr val="accent3"/>
          </a:lnRef>
          <a:fillRef idx="1">
            <a:schemeClr val="lt1"/>
          </a:fillRef>
          <a:effectRef idx="0">
            <a:schemeClr val="accent3"/>
          </a:effectRef>
          <a:fontRef idx="minor">
            <a:schemeClr val="dk1"/>
          </a:fontRef>
        </p:style>
        <p:txBody>
          <a:bodyPr lIns="91429" tIns="144000" rIns="91429" bIns="45714" rtlCol="0" anchor="ctr"/>
          <a:lstStyle/>
          <a:p>
            <a:pPr algn="ctr"/>
            <a:r>
              <a:rPr lang="ja-JP" altLang="en-US" sz="1600" b="1" spc="-150" dirty="0" smtClean="0">
                <a:latin typeface="メイリオ" panose="020B0604030504040204" pitchFamily="50" charset="-128"/>
                <a:ea typeface="メイリオ" panose="020B0604030504040204" pitchFamily="50" charset="-128"/>
                <a:cs typeface="メイリオ" panose="020B0604030504040204" pitchFamily="50" charset="-128"/>
              </a:rPr>
              <a:t>目ざす</a:t>
            </a:r>
            <a:r>
              <a:rPr lang="ja-JP" altLang="en-US" sz="1600" b="1" spc="-150" dirty="0">
                <a:latin typeface="メイリオ" panose="020B0604030504040204" pitchFamily="50" charset="-128"/>
                <a:ea typeface="メイリオ" panose="020B0604030504040204" pitchFamily="50" charset="-128"/>
                <a:cs typeface="メイリオ" panose="020B0604030504040204" pitchFamily="50" charset="-128"/>
              </a:rPr>
              <a:t>べき将来像</a:t>
            </a:r>
          </a:p>
        </p:txBody>
      </p:sp>
      <p:cxnSp>
        <p:nvCxnSpPr>
          <p:cNvPr id="84" name="直線コネクタ 83"/>
          <p:cNvCxnSpPr/>
          <p:nvPr/>
        </p:nvCxnSpPr>
        <p:spPr>
          <a:xfrm>
            <a:off x="5367080" y="979300"/>
            <a:ext cx="0" cy="8532376"/>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cxnSp>
        <p:nvCxnSpPr>
          <p:cNvPr id="86" name="直線コネクタ 85"/>
          <p:cNvCxnSpPr/>
          <p:nvPr/>
        </p:nvCxnSpPr>
        <p:spPr>
          <a:xfrm>
            <a:off x="9177403" y="979300"/>
            <a:ext cx="0" cy="8756447"/>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91" name="角丸四角形 90"/>
          <p:cNvSpPr/>
          <p:nvPr/>
        </p:nvSpPr>
        <p:spPr>
          <a:xfrm>
            <a:off x="9346802" y="4172429"/>
            <a:ext cx="3683383"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温暖化「適応」推進事業</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2" name="正方形/長方形 91"/>
          <p:cNvSpPr/>
          <p:nvPr/>
        </p:nvSpPr>
        <p:spPr>
          <a:xfrm>
            <a:off x="-4383450" y="5913821"/>
            <a:ext cx="3456106" cy="276987"/>
          </a:xfrm>
          <a:prstGeom prst="rect">
            <a:avLst/>
          </a:prstGeom>
        </p:spPr>
        <p:txBody>
          <a:bodyPr wrap="square" lIns="91429" tIns="45714" rIns="91429" bIns="45714">
            <a:spAutoFit/>
          </a:bodyPr>
          <a:lstStyle/>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5" name="角丸四角形 94"/>
          <p:cNvSpPr/>
          <p:nvPr/>
        </p:nvSpPr>
        <p:spPr>
          <a:xfrm>
            <a:off x="1700391" y="1488231"/>
            <a:ext cx="3559567"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spc="-150" dirty="0">
                <a:latin typeface="メイリオ" panose="020B0604030504040204" pitchFamily="50" charset="-128"/>
                <a:ea typeface="メイリオ" panose="020B0604030504040204" pitchFamily="50" charset="-128"/>
                <a:cs typeface="メイリオ" panose="020B0604030504040204" pitchFamily="50" charset="-128"/>
              </a:rPr>
              <a:t>環境交流パートナーシップ推進事業</a:t>
            </a:r>
          </a:p>
        </p:txBody>
      </p:sp>
      <p:sp>
        <p:nvSpPr>
          <p:cNvPr id="107" name="角丸四角形 106"/>
          <p:cNvSpPr/>
          <p:nvPr/>
        </p:nvSpPr>
        <p:spPr>
          <a:xfrm>
            <a:off x="5440940" y="1459445"/>
            <a:ext cx="3559567"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a:latin typeface="メイリオ" panose="020B0604030504040204" pitchFamily="50" charset="-128"/>
                <a:ea typeface="メイリオ" panose="020B0604030504040204" pitchFamily="50" charset="-128"/>
                <a:cs typeface="メイリオ" panose="020B0604030504040204" pitchFamily="50" charset="-128"/>
              </a:rPr>
              <a:t>ローカルアジェンダ２１推進事業</a:t>
            </a:r>
          </a:p>
        </p:txBody>
      </p:sp>
      <p:cxnSp>
        <p:nvCxnSpPr>
          <p:cNvPr id="111" name="直線コネクタ 110"/>
          <p:cNvCxnSpPr/>
          <p:nvPr/>
        </p:nvCxnSpPr>
        <p:spPr>
          <a:xfrm>
            <a:off x="1305293" y="1360620"/>
            <a:ext cx="11864776" cy="0"/>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112" name="角丸四角形 111"/>
          <p:cNvSpPr/>
          <p:nvPr/>
        </p:nvSpPr>
        <p:spPr>
          <a:xfrm>
            <a:off x="5444553" y="2839089"/>
            <a:ext cx="3559567"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zh-TW" altLang="en-US" sz="1600" spc="600" dirty="0">
                <a:latin typeface="メイリオ" panose="020B0604030504040204" pitchFamily="50" charset="-128"/>
                <a:ea typeface="メイリオ" panose="020B0604030504040204" pitchFamily="50" charset="-128"/>
                <a:cs typeface="メイリオ" panose="020B0604030504040204" pitchFamily="50" charset="-128"/>
              </a:rPr>
              <a:t>府民会議運営事業</a:t>
            </a:r>
          </a:p>
        </p:txBody>
      </p:sp>
      <p:sp>
        <p:nvSpPr>
          <p:cNvPr id="115" name="角丸四角形 114"/>
          <p:cNvSpPr/>
          <p:nvPr/>
        </p:nvSpPr>
        <p:spPr>
          <a:xfrm>
            <a:off x="5565202" y="4224535"/>
            <a:ext cx="3559567"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500" dirty="0" smtClean="0">
                <a:latin typeface="メイリオ" panose="020B0604030504040204" pitchFamily="50" charset="-128"/>
                <a:ea typeface="メイリオ" panose="020B0604030504040204" pitchFamily="50" charset="-128"/>
                <a:cs typeface="メイリオ" panose="020B0604030504040204" pitchFamily="50" charset="-128"/>
              </a:rPr>
              <a:t>家庭等の</a:t>
            </a:r>
            <a:r>
              <a:rPr lang="ja-JP" altLang="en-US" sz="1500" dirty="0">
                <a:latin typeface="メイリオ" panose="020B0604030504040204" pitchFamily="50" charset="-128"/>
                <a:ea typeface="メイリオ" panose="020B0604030504040204" pitchFamily="50" charset="-128"/>
                <a:cs typeface="メイリオ" panose="020B0604030504040204" pitchFamily="50" charset="-128"/>
              </a:rPr>
              <a:t>省エネルギー行動推進事業</a:t>
            </a:r>
          </a:p>
        </p:txBody>
      </p:sp>
      <p:cxnSp>
        <p:nvCxnSpPr>
          <p:cNvPr id="125" name="直線コネクタ 124"/>
          <p:cNvCxnSpPr/>
          <p:nvPr/>
        </p:nvCxnSpPr>
        <p:spPr>
          <a:xfrm>
            <a:off x="1556470" y="4008512"/>
            <a:ext cx="11612637"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cxnSp>
        <p:nvCxnSpPr>
          <p:cNvPr id="126" name="直線コネクタ 125"/>
          <p:cNvCxnSpPr/>
          <p:nvPr/>
        </p:nvCxnSpPr>
        <p:spPr>
          <a:xfrm>
            <a:off x="1569766" y="7104856"/>
            <a:ext cx="11635319" cy="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127" name="角丸四角形 126"/>
          <p:cNvSpPr/>
          <p:nvPr/>
        </p:nvSpPr>
        <p:spPr>
          <a:xfrm>
            <a:off x="9287539" y="5148592"/>
            <a:ext cx="3742646" cy="27082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spc="-150" dirty="0">
                <a:latin typeface="メイリオ" panose="020B0604030504040204" pitchFamily="50" charset="-128"/>
                <a:ea typeface="メイリオ" panose="020B0604030504040204" pitchFamily="50" charset="-128"/>
                <a:cs typeface="メイリオ" panose="020B0604030504040204" pitchFamily="50" charset="-128"/>
              </a:rPr>
              <a:t>クールスポットモデル拠点推進事業</a:t>
            </a:r>
          </a:p>
        </p:txBody>
      </p:sp>
      <p:sp>
        <p:nvSpPr>
          <p:cNvPr id="129" name="大かっこ 128"/>
          <p:cNvSpPr/>
          <p:nvPr/>
        </p:nvSpPr>
        <p:spPr>
          <a:xfrm>
            <a:off x="9311204" y="5432637"/>
            <a:ext cx="3690876" cy="585334"/>
          </a:xfrm>
          <a:prstGeom prst="bracketPair">
            <a:avLst>
              <a:gd name="adj" fmla="val 8246"/>
            </a:avLst>
          </a:prstGeom>
        </p:spPr>
        <p:style>
          <a:lnRef idx="1">
            <a:schemeClr val="dk1"/>
          </a:lnRef>
          <a:fillRef idx="0">
            <a:schemeClr val="dk1"/>
          </a:fillRef>
          <a:effectRef idx="0">
            <a:schemeClr val="dk1"/>
          </a:effectRef>
          <a:fontRef idx="minor">
            <a:schemeClr val="tx1"/>
          </a:fontRef>
        </p:style>
        <p:txBody>
          <a:bodyPr lIns="91429" tIns="45714" rIns="91429"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民間事業者が先進的なクールスポットをモデル的に整備する取組に</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補助</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8,000</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135" name="直線コネクタ 134"/>
          <p:cNvCxnSpPr/>
          <p:nvPr/>
        </p:nvCxnSpPr>
        <p:spPr>
          <a:xfrm>
            <a:off x="1533004" y="979300"/>
            <a:ext cx="0" cy="8511734"/>
          </a:xfrm>
          <a:prstGeom prst="line">
            <a:avLst/>
          </a:prstGeom>
          <a:ln>
            <a:solidFill>
              <a:srgbClr val="00B050"/>
            </a:solidFill>
          </a:ln>
        </p:spPr>
        <p:style>
          <a:lnRef idx="1">
            <a:schemeClr val="dk1"/>
          </a:lnRef>
          <a:fillRef idx="0">
            <a:schemeClr val="dk1"/>
          </a:fillRef>
          <a:effectRef idx="0">
            <a:schemeClr val="dk1"/>
          </a:effectRef>
          <a:fontRef idx="minor">
            <a:schemeClr val="tx1"/>
          </a:fontRef>
        </p:style>
      </p:cxnSp>
      <p:sp>
        <p:nvSpPr>
          <p:cNvPr id="56" name="角丸四角形 55"/>
          <p:cNvSpPr/>
          <p:nvPr/>
        </p:nvSpPr>
        <p:spPr>
          <a:xfrm>
            <a:off x="719984" y="7134534"/>
            <a:ext cx="671989" cy="1103342"/>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91429" tIns="45714" rIns="91429" bIns="45714" rtlCol="0" anchor="ctr"/>
          <a:lstStyle/>
          <a:p>
            <a:pPr algn="ctr"/>
            <a:r>
              <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③</a:t>
            </a:r>
            <a:r>
              <a:rPr lang="ja-JP" altLang="en-US" sz="14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資源循環型社会</a:t>
            </a:r>
            <a:endParaRPr lang="ja-JP" altLang="en-US" sz="14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64" name="角丸四角形 63"/>
          <p:cNvSpPr/>
          <p:nvPr/>
        </p:nvSpPr>
        <p:spPr>
          <a:xfrm>
            <a:off x="153858" y="1360620"/>
            <a:ext cx="439096" cy="8130414"/>
          </a:xfrm>
          <a:prstGeom prst="roundRect">
            <a:avLst/>
          </a:prstGeom>
          <a:noFill/>
          <a:ln>
            <a:solidFill>
              <a:srgbClr val="00B050"/>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lIns="91429" tIns="45714" rIns="91429" bIns="45714" rtlCol="0" anchor="ctr"/>
          <a:lstStyle/>
          <a:p>
            <a:pPr algn="ctr"/>
            <a:r>
              <a:rPr lang="ja-JP" altLang="en-US" sz="20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ＳＤＧｓに向けた取組みの推進</a:t>
            </a:r>
            <a:endParaRPr kumimoji="1" lang="ja-JP" altLang="en-US" sz="2000" dirty="0">
              <a:solidFill>
                <a:schemeClr val="tx1"/>
              </a:solidFill>
            </a:endParaRPr>
          </a:p>
        </p:txBody>
      </p:sp>
      <p:sp>
        <p:nvSpPr>
          <p:cNvPr id="75" name="角丸四角形 74"/>
          <p:cNvSpPr/>
          <p:nvPr/>
        </p:nvSpPr>
        <p:spPr>
          <a:xfrm>
            <a:off x="1624329" y="4152528"/>
            <a:ext cx="3559567" cy="30524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300" dirty="0" smtClean="0">
                <a:latin typeface="メイリオ" panose="020B0604030504040204" pitchFamily="50" charset="-128"/>
                <a:ea typeface="メイリオ" panose="020B0604030504040204" pitchFamily="50" charset="-128"/>
                <a:cs typeface="メイリオ" panose="020B0604030504040204" pitchFamily="50" charset="-128"/>
              </a:rPr>
              <a:t>家庭の省エネ・エコライフスタイル推進強化事業</a:t>
            </a:r>
            <a:endParaRPr lang="ja-JP" altLang="en-US" sz="1400" spc="-300" dirty="0">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78" name="直線コネクタ 77"/>
          <p:cNvCxnSpPr/>
          <p:nvPr/>
        </p:nvCxnSpPr>
        <p:spPr>
          <a:xfrm>
            <a:off x="1624329" y="8328992"/>
            <a:ext cx="11580756" cy="35470"/>
          </a:xfrm>
          <a:prstGeom prst="line">
            <a:avLst/>
          </a:prstGeom>
          <a:ln>
            <a:solidFill>
              <a:srgbClr val="00B050"/>
            </a:solidFill>
            <a:prstDash val="dash"/>
          </a:ln>
        </p:spPr>
        <p:style>
          <a:lnRef idx="1">
            <a:schemeClr val="dk1"/>
          </a:lnRef>
          <a:fillRef idx="0">
            <a:schemeClr val="dk1"/>
          </a:fillRef>
          <a:effectRef idx="0">
            <a:schemeClr val="dk1"/>
          </a:effectRef>
          <a:fontRef idx="minor">
            <a:schemeClr val="tx1"/>
          </a:fontRef>
        </p:style>
      </p:cxnSp>
      <p:sp>
        <p:nvSpPr>
          <p:cNvPr id="85" name="角丸四角形 84"/>
          <p:cNvSpPr/>
          <p:nvPr/>
        </p:nvSpPr>
        <p:spPr>
          <a:xfrm>
            <a:off x="5413602" y="8420050"/>
            <a:ext cx="3615189"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260" dirty="0">
                <a:latin typeface="メイリオ" panose="020B0604030504040204" pitchFamily="50" charset="-128"/>
                <a:ea typeface="メイリオ" panose="020B0604030504040204" pitchFamily="50" charset="-128"/>
                <a:cs typeface="メイリオ" panose="020B0604030504040204" pitchFamily="50" charset="-128"/>
              </a:rPr>
              <a:t>「豊かな大阪湾」の創出に向けた環境改善啓発事業</a:t>
            </a:r>
            <a:endParaRPr lang="ja-JP" altLang="en-US" sz="1300" spc="-26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9" name="大かっこ 98"/>
          <p:cNvSpPr/>
          <p:nvPr/>
        </p:nvSpPr>
        <p:spPr>
          <a:xfrm>
            <a:off x="9334768" y="6437719"/>
            <a:ext cx="3698959" cy="60208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猛暑対策として、涼しい空間を提供する協力施設の登録やドライミストの設置の推進、府民への啓発の</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実施等</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1" name="角丸四角形 100"/>
          <p:cNvSpPr/>
          <p:nvPr/>
        </p:nvSpPr>
        <p:spPr>
          <a:xfrm>
            <a:off x="5430085" y="7176864"/>
            <a:ext cx="3615189"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dirty="0" smtClean="0">
                <a:latin typeface="メイリオ" panose="020B0604030504040204" pitchFamily="50" charset="-128"/>
                <a:ea typeface="メイリオ" panose="020B0604030504040204" pitchFamily="50" charset="-128"/>
                <a:cs typeface="メイリオ" panose="020B0604030504040204" pitchFamily="50" charset="-128"/>
              </a:rPr>
              <a:t>プラスチック</a:t>
            </a:r>
            <a:r>
              <a:rPr lang="ja-JP" altLang="en-US" sz="1400" spc="-300" dirty="0">
                <a:latin typeface="メイリオ" panose="020B0604030504040204" pitchFamily="50" charset="-128"/>
                <a:ea typeface="メイリオ" panose="020B0604030504040204" pitchFamily="50" charset="-128"/>
                <a:cs typeface="メイリオ" panose="020B0604030504040204" pitchFamily="50" charset="-128"/>
              </a:rPr>
              <a:t>対策</a:t>
            </a:r>
            <a:r>
              <a:rPr lang="ja-JP" altLang="en-US" sz="1400" spc="-300" dirty="0" smtClean="0">
                <a:latin typeface="メイリオ" panose="020B0604030504040204" pitchFamily="50" charset="-128"/>
                <a:ea typeface="メイリオ" panose="020B0604030504040204" pitchFamily="50" charset="-128"/>
                <a:cs typeface="メイリオ" panose="020B0604030504040204" pitchFamily="50" charset="-128"/>
              </a:rPr>
              <a:t>推進事業</a:t>
            </a:r>
            <a:endParaRPr lang="ja-JP" altLang="en-US" sz="1400" spc="-3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04" name="角丸四角形 103"/>
          <p:cNvSpPr/>
          <p:nvPr/>
        </p:nvSpPr>
        <p:spPr>
          <a:xfrm>
            <a:off x="1742359" y="2847047"/>
            <a:ext cx="3559567" cy="28803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400" spc="600" dirty="0" smtClean="0">
                <a:latin typeface="メイリオ" panose="020B0604030504040204" pitchFamily="50" charset="-128"/>
                <a:ea typeface="メイリオ" panose="020B0604030504040204" pitchFamily="50" charset="-128"/>
                <a:cs typeface="メイリオ" panose="020B0604030504040204" pitchFamily="50" charset="-128"/>
              </a:rPr>
              <a:t>環境教育用歴史映像作成事業</a:t>
            </a:r>
            <a:endParaRPr lang="zh-TW" altLang="en-US" sz="1400" spc="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9" name="角丸四角形 138"/>
          <p:cNvSpPr/>
          <p:nvPr/>
        </p:nvSpPr>
        <p:spPr>
          <a:xfrm>
            <a:off x="4356894" y="3608452"/>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3" name="角丸四角形 142"/>
          <p:cNvSpPr/>
          <p:nvPr/>
        </p:nvSpPr>
        <p:spPr>
          <a:xfrm>
            <a:off x="9319977" y="6096744"/>
            <a:ext cx="3713750" cy="270823"/>
          </a:xfrm>
          <a:prstGeom prst="roundRect">
            <a:avLst/>
          </a:prstGeom>
          <a:effectLst/>
        </p:spPr>
        <p:style>
          <a:lnRef idx="2">
            <a:schemeClr val="accent3"/>
          </a:lnRef>
          <a:fillRef idx="1">
            <a:schemeClr val="lt1"/>
          </a:fillRef>
          <a:effectRef idx="0">
            <a:schemeClr val="accent3"/>
          </a:effectRef>
          <a:fontRef idx="minor">
            <a:schemeClr val="dk1"/>
          </a:fontRef>
        </p:style>
        <p:txBody>
          <a:bodyPr lIns="91429" tIns="45714" rIns="91429" bIns="45714" rtlCol="0" anchor="ctr"/>
          <a:lstStyle/>
          <a:p>
            <a:pPr algn="ctr"/>
            <a:r>
              <a:rPr lang="ja-JP" altLang="en-US" sz="1600" dirty="0" smtClean="0">
                <a:latin typeface="メイリオ" panose="020B0604030504040204" pitchFamily="50" charset="-128"/>
                <a:ea typeface="メイリオ" panose="020B0604030504040204" pitchFamily="50" charset="-128"/>
                <a:cs typeface="メイリオ" panose="020B0604030504040204" pitchFamily="50" charset="-128"/>
              </a:rPr>
              <a:t>緊急猛暑対策事業</a:t>
            </a:r>
            <a:endParaRPr lang="ja-JP" altLang="en-US" sz="16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3" name="大かっこ 72"/>
          <p:cNvSpPr/>
          <p:nvPr/>
        </p:nvSpPr>
        <p:spPr>
          <a:xfrm>
            <a:off x="9291873" y="4480181"/>
            <a:ext cx="3738312" cy="556304"/>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気候変動の影響への「適応」について、府民、</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err="1">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市町村への啓発等を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4,600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千円</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4" name="大かっこ 73"/>
          <p:cNvSpPr/>
          <p:nvPr/>
        </p:nvSpPr>
        <p:spPr>
          <a:xfrm>
            <a:off x="5592760" y="4637547"/>
            <a:ext cx="3507179" cy="747522"/>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温暖化問題の意識向上のため、地球温暖化防止活動推進員への支援や環境配慮行動の普及・啓発を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503</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97" name="角丸四角形 96"/>
          <p:cNvSpPr/>
          <p:nvPr/>
        </p:nvSpPr>
        <p:spPr>
          <a:xfrm>
            <a:off x="719983" y="8457941"/>
            <a:ext cx="671989" cy="1103342"/>
          </a:xfrm>
          <a:prstGeom prst="roundRect">
            <a:avLst/>
          </a:prstGeom>
          <a:ln/>
        </p:spPr>
        <p:style>
          <a:lnRef idx="1">
            <a:schemeClr val="accent6"/>
          </a:lnRef>
          <a:fillRef idx="2">
            <a:schemeClr val="accent6"/>
          </a:fillRef>
          <a:effectRef idx="1">
            <a:schemeClr val="accent6"/>
          </a:effectRef>
          <a:fontRef idx="minor">
            <a:schemeClr val="dk1"/>
          </a:fontRef>
        </p:style>
        <p:txBody>
          <a:bodyPr vert="eaVert" lIns="91429" tIns="45714" rIns="91429" bIns="45714" rtlCol="0" anchor="ctr"/>
          <a:lstStyle/>
          <a:p>
            <a:pPr algn="ctr"/>
            <a:r>
              <a:rPr lang="ja-JP" altLang="en-US" sz="1200" b="1" dirty="0">
                <a:latin typeface="メイリオ" panose="020B0604030504040204" pitchFamily="50" charset="-128"/>
                <a:ea typeface="メイリオ" panose="020B0604030504040204" pitchFamily="50" charset="-128"/>
                <a:cs typeface="メイリオ" panose="020B0604030504040204" pitchFamily="50" charset="-128"/>
              </a:rPr>
              <a:t>④健康で安心して暮らせる社会</a:t>
            </a:r>
          </a:p>
        </p:txBody>
      </p:sp>
      <p:sp>
        <p:nvSpPr>
          <p:cNvPr id="118" name="大かっこ 117"/>
          <p:cNvSpPr/>
          <p:nvPr/>
        </p:nvSpPr>
        <p:spPr>
          <a:xfrm>
            <a:off x="5474763" y="3214805"/>
            <a:ext cx="3491919" cy="72046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府民・事業者・行政の協働による豊かな環境の保全と創造の推進を目的に設置された「豊かな環境づくり大阪府民会議」を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運営</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322</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19" name="大かっこ 118"/>
          <p:cNvSpPr/>
          <p:nvPr/>
        </p:nvSpPr>
        <p:spPr>
          <a:xfrm>
            <a:off x="1721530" y="3202452"/>
            <a:ext cx="3507179" cy="63667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過去の貴重な記録のデジタルアーカイブ化を実施し、若年層向けの環境教育用映像として</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発信</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0" name="大かっこ 119"/>
          <p:cNvSpPr/>
          <p:nvPr/>
        </p:nvSpPr>
        <p:spPr>
          <a:xfrm>
            <a:off x="5489920" y="7506887"/>
            <a:ext cx="3507179" cy="750098"/>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プラスチック対策を府全域へ展開するため、関係者で構成される推進会議を設置し、シンポジウムや環境イベント・店舗での啓発を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実施</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24" name="大かっこ 123"/>
          <p:cNvSpPr/>
          <p:nvPr/>
        </p:nvSpPr>
        <p:spPr>
          <a:xfrm>
            <a:off x="5474764" y="8761040"/>
            <a:ext cx="3541438" cy="80024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大阪</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湾奥部での環境改善施設の実証実験への補助や、この施設も活用した</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等との連携による大阪湾エコツアー等により、大阪</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湾への愛着</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を深め、海洋プラ防止等の環境行動</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1" name="大かっこ 130"/>
          <p:cNvSpPr/>
          <p:nvPr/>
        </p:nvSpPr>
        <p:spPr>
          <a:xfrm>
            <a:off x="1650522" y="4584576"/>
            <a:ext cx="3507179" cy="738086"/>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地球温暖化防止活動推進員を機能強化し、市町村や民間と連携した家庭への省エネアドバイスを実施できる体制を整備し、</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展開</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4,600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千円</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7" name="テキスト ボックス 6"/>
          <p:cNvSpPr txBox="1"/>
          <p:nvPr/>
        </p:nvSpPr>
        <p:spPr>
          <a:xfrm>
            <a:off x="12026734" y="71429"/>
            <a:ext cx="1143335" cy="400110"/>
          </a:xfrm>
          <a:prstGeom prst="rect">
            <a:avLst/>
          </a:prstGeom>
          <a:noFill/>
          <a:ln>
            <a:solidFill>
              <a:schemeClr val="tx1"/>
            </a:solidFill>
          </a:ln>
        </p:spPr>
        <p:txBody>
          <a:bodyPr wrap="square" rtlCol="0">
            <a:spAutoFit/>
          </a:bodyPr>
          <a:lstStyle/>
          <a:p>
            <a:pPr algn="ctr"/>
            <a:r>
              <a:rPr kumimoji="1" lang="ja-JP" altLang="en-US" sz="2000" dirty="0" smtClean="0"/>
              <a:t>資料２</a:t>
            </a:r>
            <a:endParaRPr kumimoji="1" lang="ja-JP" altLang="en-US" sz="2000" dirty="0"/>
          </a:p>
        </p:txBody>
      </p:sp>
      <p:sp>
        <p:nvSpPr>
          <p:cNvPr id="132" name="大かっこ 131"/>
          <p:cNvSpPr/>
          <p:nvPr/>
        </p:nvSpPr>
        <p:spPr>
          <a:xfrm>
            <a:off x="5514497" y="1814313"/>
            <a:ext cx="3491919" cy="970063"/>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府域のローカルアジェンダ２１となる「豊かな環境づくり大阪行動計画」を策定し、各主体の自主的な環境活動を</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促進</a:t>
            </a:r>
            <a:endPar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100" dirty="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100" dirty="0">
                <a:latin typeface="メイリオ" panose="020B0604030504040204" pitchFamily="50" charset="-128"/>
                <a:ea typeface="メイリオ" panose="020B0604030504040204" pitchFamily="50" charset="-128"/>
                <a:cs typeface="メイリオ" panose="020B0604030504040204" pitchFamily="50" charset="-128"/>
              </a:rPr>
              <a:t>環境保全活動団体への補助金交付、顕彰</a:t>
            </a:r>
            <a:r>
              <a:rPr lang="ja-JP" altLang="en-US" sz="1100" dirty="0" smtClean="0">
                <a:latin typeface="メイリオ" panose="020B0604030504040204" pitchFamily="50" charset="-128"/>
                <a:ea typeface="メイリオ" panose="020B0604030504040204" pitchFamily="50" charset="-128"/>
                <a:cs typeface="メイリオ" panose="020B0604030504040204" pitchFamily="50" charset="-128"/>
              </a:rPr>
              <a:t>等</a:t>
            </a:r>
            <a:endParaRPr lang="ja-JP" altLang="en-US" sz="11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smtClean="0">
                <a:latin typeface="メイリオ" panose="020B0604030504040204" pitchFamily="50" charset="-128"/>
                <a:ea typeface="メイリオ" panose="020B0604030504040204" pitchFamily="50" charset="-128"/>
                <a:cs typeface="メイリオ" panose="020B0604030504040204" pitchFamily="50" charset="-128"/>
              </a:rPr>
              <a:t>3,274</a:t>
            </a:r>
            <a:r>
              <a:rPr lang="ja-JP" altLang="en-US" sz="1200" dirty="0" smtClean="0">
                <a:latin typeface="メイリオ" panose="020B0604030504040204" pitchFamily="50" charset="-128"/>
                <a:ea typeface="メイリオ" panose="020B0604030504040204" pitchFamily="50" charset="-128"/>
                <a:cs typeface="メイリオ" panose="020B0604030504040204" pitchFamily="50" charset="-128"/>
              </a:rPr>
              <a:t>千円＞</a:t>
            </a:r>
            <a:endParaRPr lang="ja-JP" altLang="en-US" sz="1200"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33" name="大かっこ 132"/>
          <p:cNvSpPr/>
          <p:nvPr/>
        </p:nvSpPr>
        <p:spPr>
          <a:xfrm>
            <a:off x="1700391" y="1879289"/>
            <a:ext cx="3507179" cy="617055"/>
          </a:xfrm>
          <a:prstGeom prst="bracketPair">
            <a:avLst>
              <a:gd name="adj" fmla="val 4418"/>
            </a:avLst>
          </a:prstGeom>
        </p:spPr>
        <p:style>
          <a:lnRef idx="1">
            <a:schemeClr val="dk1"/>
          </a:lnRef>
          <a:fillRef idx="0">
            <a:schemeClr val="dk1"/>
          </a:fillRef>
          <a:effectRef idx="0">
            <a:schemeClr val="dk1"/>
          </a:effectRef>
          <a:fontRef idx="minor">
            <a:schemeClr val="tx1"/>
          </a:fontRef>
        </p:style>
        <p:txBody>
          <a:bodyPr lIns="108000" tIns="45714" rIns="36000" bIns="45714" rtlCol="0" anchor="ctr"/>
          <a:lstStyle/>
          <a:p>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環境</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NPO</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の協働取組を促進するための交流セミナーや関係者への人材育成講座等を実施</a:t>
            </a:r>
            <a:endParaRPr lang="en-US" altLang="ja-JP" sz="1200" dirty="0">
              <a:latin typeface="メイリオ" panose="020B0604030504040204" pitchFamily="50" charset="-128"/>
              <a:ea typeface="メイリオ" panose="020B0604030504040204" pitchFamily="50" charset="-128"/>
              <a:cs typeface="メイリオ" panose="020B0604030504040204" pitchFamily="50" charset="-128"/>
            </a:endParaRPr>
          </a:p>
          <a:p>
            <a:pPr algn="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＜Ｈ</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30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年度予算 </a:t>
            </a:r>
            <a:r>
              <a:rPr lang="en-US" altLang="ja-JP" sz="1200" dirty="0">
                <a:latin typeface="メイリオ" panose="020B0604030504040204" pitchFamily="50" charset="-128"/>
                <a:ea typeface="メイリオ" panose="020B0604030504040204" pitchFamily="50" charset="-128"/>
                <a:cs typeface="メイリオ" panose="020B0604030504040204" pitchFamily="50" charset="-128"/>
              </a:rPr>
              <a:t>2,500</a:t>
            </a:r>
            <a:r>
              <a:rPr lang="ja-JP" altLang="en-US" sz="1200" dirty="0">
                <a:latin typeface="メイリオ" panose="020B0604030504040204" pitchFamily="50" charset="-128"/>
                <a:ea typeface="メイリオ" panose="020B0604030504040204" pitchFamily="50" charset="-128"/>
                <a:cs typeface="メイリオ" panose="020B0604030504040204" pitchFamily="50" charset="-128"/>
              </a:rPr>
              <a:t>千円＞</a:t>
            </a:r>
          </a:p>
        </p:txBody>
      </p:sp>
      <p:sp>
        <p:nvSpPr>
          <p:cNvPr id="137" name="角丸四角形 136"/>
          <p:cNvSpPr/>
          <p:nvPr/>
        </p:nvSpPr>
        <p:spPr>
          <a:xfrm>
            <a:off x="8173318" y="8063649"/>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0" name="角丸四角形 139"/>
          <p:cNvSpPr/>
          <p:nvPr/>
        </p:nvSpPr>
        <p:spPr>
          <a:xfrm>
            <a:off x="8291289" y="9345156"/>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46" name="角丸四角形 145"/>
          <p:cNvSpPr/>
          <p:nvPr/>
        </p:nvSpPr>
        <p:spPr>
          <a:xfrm>
            <a:off x="12205766" y="6816824"/>
            <a:ext cx="675393" cy="256044"/>
          </a:xfrm>
          <a:prstGeom prst="roundRect">
            <a:avLst/>
          </a:prstGeom>
          <a:solidFill>
            <a:srgbClr val="FFFF00"/>
          </a:solidFill>
          <a:ln w="9525"/>
        </p:spPr>
        <p:style>
          <a:lnRef idx="2">
            <a:schemeClr val="dk1"/>
          </a:lnRef>
          <a:fillRef idx="1">
            <a:schemeClr val="lt1"/>
          </a:fillRef>
          <a:effectRef idx="0">
            <a:schemeClr val="dk1"/>
          </a:effectRef>
          <a:fontRef idx="minor">
            <a:schemeClr val="dk1"/>
          </a:fontRef>
        </p:style>
        <p:txBody>
          <a:bodyPr lIns="91429" tIns="108000" rIns="91429" bIns="45714" rtlCol="0" anchor="ctr"/>
          <a:lstStyle/>
          <a:p>
            <a:pPr algn="ctr"/>
            <a:r>
              <a:rPr lang="ja-JP" altLang="en-US" sz="14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rPr>
              <a:t>新規</a:t>
            </a:r>
            <a:endParaRPr lang="ja-JP" altLang="en-US" sz="1600" b="1" spc="300" dirty="0">
              <a:solidFill>
                <a:srgbClr val="FF0000"/>
              </a:solidFill>
              <a:latin typeface="メイリオ" panose="020B0604030504040204" pitchFamily="50" charset="-128"/>
              <a:ea typeface="メイリオ" panose="020B0604030504040204" pitchFamily="50" charset="-128"/>
              <a:cs typeface="メイリオ" panose="020B0604030504040204" pitchFamily="50" charset="-128"/>
            </a:endParaRPr>
          </a:p>
        </p:txBody>
      </p:sp>
    </p:spTree>
    <p:extLst>
      <p:ext uri="{BB962C8B-B14F-4D97-AF65-F5344CB8AC3E}">
        <p14:creationId xmlns:p14="http://schemas.microsoft.com/office/powerpoint/2010/main" val="231123397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7D37D5DC3111EA4DA248C7ACBAED65AC" ma:contentTypeVersion="0" ma:contentTypeDescription="新しいドキュメントを作成します。" ma:contentTypeScope="" ma:versionID="bec28475a50fe2f6f79db21461222815">
  <xsd:schema xmlns:xsd="http://www.w3.org/2001/XMLSchema" xmlns:xs="http://www.w3.org/2001/XMLSchema" xmlns:p="http://schemas.microsoft.com/office/2006/metadata/properties" targetNamespace="http://schemas.microsoft.com/office/2006/metadata/properties" ma:root="true" ma:fieldsID="4ed14474a1014a33b797668e927a5ba1">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C9EAB75-01D7-4385-9514-EAEFEC9C94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2.xml><?xml version="1.0" encoding="utf-8"?>
<ds:datastoreItem xmlns:ds="http://schemas.openxmlformats.org/officeDocument/2006/customXml" ds:itemID="{275E3C0C-D3D9-4C63-B5E2-B1FA50BC5804}">
  <ds:schemaRefs>
    <ds:schemaRef ds:uri="http://www.w3.org/XML/1998/namespace"/>
    <ds:schemaRef ds:uri="http://schemas.microsoft.com/office/2006/documentManagement/types"/>
    <ds:schemaRef ds:uri="http://purl.org/dc/elements/1.1/"/>
    <ds:schemaRef ds:uri="http://purl.org/dc/terms/"/>
    <ds:schemaRef ds:uri="http://schemas.microsoft.com/office/infopath/2007/PartnerControls"/>
    <ds:schemaRef ds:uri="http://schemas.openxmlformats.org/package/2006/metadata/core-properties"/>
    <ds:schemaRef ds:uri="http://schemas.microsoft.com/office/2006/metadata/properties"/>
    <ds:schemaRef ds:uri="http://purl.org/dc/dcmitype/"/>
  </ds:schemaRefs>
</ds:datastoreItem>
</file>

<file path=customXml/itemProps3.xml><?xml version="1.0" encoding="utf-8"?>
<ds:datastoreItem xmlns:ds="http://schemas.openxmlformats.org/officeDocument/2006/customXml" ds:itemID="{57F2FFF0-0624-4D23-A4B8-CB827FCF6AE5}">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1691</TotalTime>
  <Words>501</Words>
  <Application>Microsoft Office PowerPoint</Application>
  <PresentationFormat>ユーザー設定</PresentationFormat>
  <Paragraphs>47</Paragraphs>
  <Slides>1</Slides>
  <Notes>1</Notes>
  <HiddenSlides>0</HiddenSlides>
  <MMClips>0</MMClips>
  <ScaleCrop>false</ScaleCrop>
  <HeadingPairs>
    <vt:vector size="4" baseType="variant">
      <vt:variant>
        <vt:lpstr>テーマ</vt:lpstr>
      </vt:variant>
      <vt:variant>
        <vt:i4>1</vt:i4>
      </vt:variant>
      <vt:variant>
        <vt:lpstr>スライド タイトル</vt:lpstr>
      </vt:variant>
      <vt:variant>
        <vt:i4>1</vt:i4>
      </vt:variant>
    </vt:vector>
  </HeadingPairs>
  <TitlesOfParts>
    <vt:vector size="2" baseType="lpstr">
      <vt:lpstr>Office ​​テーマ</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高橋　一樹</dc:creator>
  <cp:lastModifiedBy>丸口　智恵</cp:lastModifiedBy>
  <cp:revision>132</cp:revision>
  <cp:lastPrinted>2018-10-19T03:01:24Z</cp:lastPrinted>
  <dcterms:created xsi:type="dcterms:W3CDTF">2015-09-15T00:22:39Z</dcterms:created>
  <dcterms:modified xsi:type="dcterms:W3CDTF">2018-10-19T05:47:39Z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0x0101007D37D5DC3111EA4DA248C7ACBAED65AC</vt:lpwstr>
  </property>
</Properties>
</file>