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86193925875513"/>
          <c:y val="3.9501543245510737E-2"/>
          <c:w val="0.69614289928314432"/>
          <c:h val="0.855526358325443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'みどりづくり推進事業 (R4用)'!$C$4</c:f>
              <c:strCache>
                <c:ptCount val="1"/>
                <c:pt idx="0">
                  <c:v>応募件数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ja-JP" altLang="en-US"/>
                      <a:t>０</a:t>
                    </a:r>
                    <a:fld id="{6AAB7E91-7FC2-4B4C-85A9-1C6FB4F8543E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8ED-4456-A7F8-3507927A292E}"/>
                </c:ext>
              </c:extLst>
            </c:dLbl>
            <c:numFmt formatCode="#&quot;件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'みどりづくり推進事業 (R4用)'!$B$5:$B$9</c:f>
              <c:strCache>
                <c:ptCount val="5"/>
                <c:pt idx="0">
                  <c:v>平成２９年度</c:v>
                </c:pt>
                <c:pt idx="1">
                  <c:v>平成３０年度</c:v>
                </c:pt>
                <c:pt idx="2">
                  <c:v>令和元年度</c:v>
                </c:pt>
                <c:pt idx="3">
                  <c:v>令和２年度</c:v>
                </c:pt>
                <c:pt idx="4">
                  <c:v>令和3年度</c:v>
                </c:pt>
              </c:strCache>
            </c:strRef>
          </c:cat>
          <c:val>
            <c:numRef>
              <c:f>'みどりづくり推進事業 (R4用)'!$C$5:$C$9</c:f>
              <c:numCache>
                <c:formatCode>#,##0_);[Red]\(#,##0\)</c:formatCode>
                <c:ptCount val="5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ED-4456-A7F8-3507927A292E}"/>
            </c:ext>
          </c:extLst>
        </c:ser>
        <c:ser>
          <c:idx val="1"/>
          <c:order val="1"/>
          <c:tx>
            <c:strRef>
              <c:f>'みどりづくり推進事業 (R4用)'!$D$4</c:f>
              <c:strCache>
                <c:ptCount val="1"/>
                <c:pt idx="0">
                  <c:v>採択件数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ja-JP" altLang="en-US"/>
                      <a:t>０</a:t>
                    </a:r>
                    <a:fld id="{BAAFC86D-CD87-496C-98A9-87504E1A664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8ED-4456-A7F8-3507927A292E}"/>
                </c:ext>
              </c:extLst>
            </c:dLbl>
            <c:dLbl>
              <c:idx val="4"/>
              <c:layout>
                <c:manualLayout>
                  <c:x val="6.2451204873882164E-3"/>
                  <c:y val="6.8663396831893147E-17"/>
                </c:manualLayout>
              </c:layout>
              <c:tx>
                <c:rich>
                  <a:bodyPr/>
                  <a:lstStyle/>
                  <a:p>
                    <a:fld id="{48B4B642-6814-41A3-B5A4-33D672AE421D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8ED-4456-A7F8-3507927A292E}"/>
                </c:ext>
              </c:extLst>
            </c:dLbl>
            <c:numFmt formatCode="#&quot;件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'みどりづくり推進事業 (R4用)'!$B$5:$B$9</c:f>
              <c:strCache>
                <c:ptCount val="5"/>
                <c:pt idx="0">
                  <c:v>平成２９年度</c:v>
                </c:pt>
                <c:pt idx="1">
                  <c:v>平成３０年度</c:v>
                </c:pt>
                <c:pt idx="2">
                  <c:v>令和元年度</c:v>
                </c:pt>
                <c:pt idx="3">
                  <c:v>令和２年度</c:v>
                </c:pt>
                <c:pt idx="4">
                  <c:v>令和3年度</c:v>
                </c:pt>
              </c:strCache>
            </c:strRef>
          </c:cat>
          <c:val>
            <c:numRef>
              <c:f>'みどりづくり推進事業 (R4用)'!$D$5:$D$9</c:f>
              <c:numCache>
                <c:formatCode>#,##0_);[Red]\(#,##0\)</c:formatCode>
                <c:ptCount val="5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ED-4456-A7F8-3507927A292E}"/>
            </c:ext>
          </c:extLst>
        </c:ser>
        <c:ser>
          <c:idx val="2"/>
          <c:order val="2"/>
          <c:tx>
            <c:strRef>
              <c:f>'みどりづくり推進事業 (R4用)'!$E$4</c:f>
              <c:strCache>
                <c:ptCount val="1"/>
                <c:pt idx="0">
                  <c:v>不採択件数　　　　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'みどりづくり推進事業 (R4用)'!$B$5:$B$9</c:f>
              <c:strCache>
                <c:ptCount val="5"/>
                <c:pt idx="0">
                  <c:v>平成２９年度</c:v>
                </c:pt>
                <c:pt idx="1">
                  <c:v>平成３０年度</c:v>
                </c:pt>
                <c:pt idx="2">
                  <c:v>令和元年度</c:v>
                </c:pt>
                <c:pt idx="3">
                  <c:v>令和２年度</c:v>
                </c:pt>
                <c:pt idx="4">
                  <c:v>令和3年度</c:v>
                </c:pt>
              </c:strCache>
            </c:strRef>
          </c:cat>
          <c:val>
            <c:numRef>
              <c:f>'みどりづくり推進事業 (R4用)'!$E$5:$E$9</c:f>
              <c:numCache>
                <c:formatCode>\※#</c:formatCode>
                <c:ptCount val="5"/>
                <c:pt idx="0" formatCode="#,##0_);[Red]\(#,##0\)">
                  <c:v>0</c:v>
                </c:pt>
                <c:pt idx="1">
                  <c:v>0</c:v>
                </c:pt>
                <c:pt idx="2" formatCode="#,##0_);[Red]\(#,##0\)">
                  <c:v>0</c:v>
                </c:pt>
                <c:pt idx="3" formatCode="#,##0_);[Red]\(#,##0\)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ED-4456-A7F8-3507927A29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-25"/>
        <c:axId val="57630080"/>
        <c:axId val="66990080"/>
      </c:barChart>
      <c:catAx>
        <c:axId val="5763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990080"/>
        <c:crosses val="autoZero"/>
        <c:auto val="1"/>
        <c:lblAlgn val="ctr"/>
        <c:lblOffset val="100"/>
        <c:noMultiLvlLbl val="0"/>
      </c:catAx>
      <c:valAx>
        <c:axId val="66990080"/>
        <c:scaling>
          <c:orientation val="minMax"/>
          <c:max val="4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3008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904825877038189"/>
          <c:y val="0.39394185697462303"/>
          <c:w val="0.1808430754604736"/>
          <c:h val="0.219936422903148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477205341228621E-2"/>
          <c:y val="3.4668289414642839E-2"/>
          <c:w val="0.68008286646503058"/>
          <c:h val="0.884624094119382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'地域緑化推進事業 (R4用)'!$D$6</c:f>
              <c:strCache>
                <c:ptCount val="1"/>
                <c:pt idx="0">
                  <c:v>申請件数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0804970286331713E-3"/>
                  <c:y val="-9.5901005413766435E-2"/>
                </c:manualLayout>
              </c:layout>
              <c:tx>
                <c:rich>
                  <a:bodyPr/>
                  <a:lstStyle/>
                  <a:p>
                    <a:r>
                      <a:rPr lang="ja-JP"/>
                      <a:t>０</a:t>
                    </a:r>
                    <a:fld id="{737DC3E2-2670-4971-94D5-7CEA955DEA03}" type="VALUE">
                      <a:rPr lang="ja-JP" altLang="en-US"/>
                      <a:pPr/>
                      <a:t>[値]</a:t>
                    </a:fld>
                    <a:endParaRPr lang="ja-JP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462-4C8B-ABDB-0D8497735DFB}"/>
                </c:ext>
              </c:extLst>
            </c:dLbl>
            <c:numFmt formatCode="#&quot;件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'地域緑化推進事業 (R4用)'!$C$7:$C$12</c:f>
              <c:strCache>
                <c:ptCount val="6"/>
                <c:pt idx="0">
                  <c:v>平成２９年度</c:v>
                </c:pt>
                <c:pt idx="1">
                  <c:v>平成３０年度</c:v>
                </c:pt>
                <c:pt idx="2">
                  <c:v>令和元年度</c:v>
                </c:pt>
                <c:pt idx="3">
                  <c:v>令和２年度</c:v>
                </c:pt>
                <c:pt idx="4">
                  <c:v>令和３年度</c:v>
                </c:pt>
                <c:pt idx="5">
                  <c:v>令和４年度</c:v>
                </c:pt>
              </c:strCache>
            </c:strRef>
          </c:cat>
          <c:val>
            <c:numRef>
              <c:f>'地域緑化推進事業 (R4用)'!$D$7:$D$12</c:f>
              <c:numCache>
                <c:formatCode>#,##0_);[Red]\(#,##0\)</c:formatCode>
                <c:ptCount val="6"/>
                <c:pt idx="0">
                  <c:v>74</c:v>
                </c:pt>
                <c:pt idx="1">
                  <c:v>53</c:v>
                </c:pt>
                <c:pt idx="2">
                  <c:v>61</c:v>
                </c:pt>
                <c:pt idx="4">
                  <c:v>74</c:v>
                </c:pt>
                <c:pt idx="5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62-4C8B-ABDB-0D8497735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20"/>
        <c:axId val="57630080"/>
        <c:axId val="66990080"/>
        <c:extLst>
          <c:ext xmlns:c15="http://schemas.microsoft.com/office/drawing/2012/chart" uri="{02D57815-91ED-43cb-92C2-25804820EDAC}">
            <c15:filteredBarSeries>
              <c15:ser>
                <c:idx val="2"/>
                <c:order val="1"/>
                <c:tx>
                  <c:strRef>
                    <c:extLst>
                      <c:ext uri="{02D57815-91ED-43cb-92C2-25804820EDAC}">
                        <c15:formulaRef>
                          <c15:sqref>'地域緑化推進事業 (2)'!#REF!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'地域緑化推進事業 (R4用)'!$C$7:$C$12</c15:sqref>
                        </c15:formulaRef>
                      </c:ext>
                    </c:extLst>
                    <c:strCache>
                      <c:ptCount val="6"/>
                      <c:pt idx="0">
                        <c:v>平成２９年度</c:v>
                      </c:pt>
                      <c:pt idx="1">
                        <c:v>平成３０年度</c:v>
                      </c:pt>
                      <c:pt idx="2">
                        <c:v>令和元年度</c:v>
                      </c:pt>
                      <c:pt idx="3">
                        <c:v>令和２年度</c:v>
                      </c:pt>
                      <c:pt idx="4">
                        <c:v>令和３年度</c:v>
                      </c:pt>
                      <c:pt idx="5">
                        <c:v>令和４年度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'地域緑化推進事業 (2)'!#REF!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8-2462-4C8B-ABDB-0D8497735DFB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2"/>
          <c:tx>
            <c:strRef>
              <c:f>'地域緑化推進事業 (R4用)'!$E$6</c:f>
              <c:strCache>
                <c:ptCount val="1"/>
                <c:pt idx="0">
                  <c:v>配付本数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4"/>
              </a:solidFill>
              <a:ln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1.1601389861860207E-2"/>
                  <c:y val="-2.6148573533571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462-4C8B-ABDB-0D8497735DFB}"/>
                </c:ext>
              </c:extLst>
            </c:dLbl>
            <c:dLbl>
              <c:idx val="1"/>
              <c:layout>
                <c:manualLayout>
                  <c:x val="-4.4858969648025611E-2"/>
                  <c:y val="-4.28570112946408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462-4C8B-ABDB-0D8497735DFB}"/>
                </c:ext>
              </c:extLst>
            </c:dLbl>
            <c:dLbl>
              <c:idx val="2"/>
              <c:layout>
                <c:manualLayout>
                  <c:x val="-5.3545178803392615E-2"/>
                  <c:y val="-4.6198698846854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462-4C8B-ABDB-0D8497735DFB}"/>
                </c:ext>
              </c:extLst>
            </c:dLbl>
            <c:dLbl>
              <c:idx val="3"/>
              <c:layout>
                <c:manualLayout>
                  <c:x val="-6.5398996924412006E-2"/>
                  <c:y val="-0.19114712169099513"/>
                </c:manualLayout>
              </c:layout>
              <c:tx>
                <c:rich>
                  <a:bodyPr/>
                  <a:lstStyle/>
                  <a:p>
                    <a:r>
                      <a:rPr lang="ja-JP"/>
                      <a:t>０</a:t>
                    </a:r>
                    <a:fld id="{DAB48168-A56D-4FAF-8B62-22681BC96C83}" type="VALUE">
                      <a:rPr lang="ja-JP" altLang="en-US"/>
                      <a:pPr/>
                      <a:t>[値]</a:t>
                    </a:fld>
                    <a:endParaRPr lang="ja-JP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462-4C8B-ABDB-0D8497735DFB}"/>
                </c:ext>
              </c:extLst>
            </c:dLbl>
            <c:dLbl>
              <c:idx val="4"/>
              <c:layout>
                <c:manualLayout>
                  <c:x val="-5.3545178803392615E-2"/>
                  <c:y val="-4.2857011294640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462-4C8B-ABDB-0D8497735DFB}"/>
                </c:ext>
              </c:extLst>
            </c:dLbl>
            <c:numFmt formatCode="#,###&quot;本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'地域緑化推進事業 (R4用)'!$C$7:$C$12</c:f>
              <c:strCache>
                <c:ptCount val="6"/>
                <c:pt idx="0">
                  <c:v>平成２９年度</c:v>
                </c:pt>
                <c:pt idx="1">
                  <c:v>平成３０年度</c:v>
                </c:pt>
                <c:pt idx="2">
                  <c:v>令和元年度</c:v>
                </c:pt>
                <c:pt idx="3">
                  <c:v>令和２年度</c:v>
                </c:pt>
                <c:pt idx="4">
                  <c:v>令和３年度</c:v>
                </c:pt>
                <c:pt idx="5">
                  <c:v>令和４年度</c:v>
                </c:pt>
              </c:strCache>
            </c:strRef>
          </c:cat>
          <c:val>
            <c:numRef>
              <c:f>'地域緑化推進事業 (R4用)'!$E$7:$E$12</c:f>
              <c:numCache>
                <c:formatCode>#,##0_);[Red]\(#,##0\)</c:formatCode>
                <c:ptCount val="6"/>
                <c:pt idx="0">
                  <c:v>1951</c:v>
                </c:pt>
                <c:pt idx="1">
                  <c:v>1716</c:v>
                </c:pt>
                <c:pt idx="2">
                  <c:v>1681</c:v>
                </c:pt>
                <c:pt idx="4">
                  <c:v>1900</c:v>
                </c:pt>
                <c:pt idx="5">
                  <c:v>1972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462-4C8B-ABDB-0D8497735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0897328"/>
        <c:axId val="910900656"/>
      </c:lineChart>
      <c:catAx>
        <c:axId val="5763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990080"/>
        <c:crosses val="autoZero"/>
        <c:auto val="1"/>
        <c:lblAlgn val="ctr"/>
        <c:lblOffset val="100"/>
        <c:noMultiLvlLbl val="0"/>
      </c:catAx>
      <c:valAx>
        <c:axId val="66990080"/>
        <c:scaling>
          <c:orientation val="minMax"/>
          <c:max val="1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30080"/>
        <c:crosses val="autoZero"/>
        <c:crossBetween val="between"/>
        <c:majorUnit val="10"/>
        <c:minorUnit val="10"/>
      </c:valAx>
      <c:valAx>
        <c:axId val="910900656"/>
        <c:scaling>
          <c:orientation val="minMax"/>
          <c:max val="3000"/>
        </c:scaling>
        <c:delete val="0"/>
        <c:axPos val="r"/>
        <c:numFmt formatCode="#,##0_);[Red]\(#,##0\)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10897328"/>
        <c:crosses val="max"/>
        <c:crossBetween val="between"/>
      </c:valAx>
      <c:catAx>
        <c:axId val="9108973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10900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0.02139</cdr:x>
      <cdr:y>0.04848</cdr:y>
    </cdr:from>
    <cdr:to>
      <cdr:x>0.12195</cdr:x>
      <cdr:y>0.12815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30478" y="164395"/>
          <a:ext cx="613493" cy="2701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 b="1" dirty="0"/>
            <a:t>（件）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0.83412</cdr:x>
      <cdr:y>0.00934</cdr:y>
    </cdr:from>
    <cdr:to>
      <cdr:x>0.95371</cdr:x>
      <cdr:y>0.08161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4766971" y="42189"/>
          <a:ext cx="683506" cy="326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100" b="1" dirty="0"/>
            <a:t>（本）</a:t>
          </a:r>
        </a:p>
      </cdr:txBody>
    </cdr:sp>
  </cdr:relSizeAnchor>
  <cdr:relSizeAnchor xmlns:cdr="http://schemas.openxmlformats.org/drawingml/2006/chartDrawing">
    <cdr:from>
      <cdr:x>0.03404</cdr:x>
      <cdr:y>0.00183</cdr:y>
    </cdr:from>
    <cdr:to>
      <cdr:x>0.17521</cdr:x>
      <cdr:y>0.0741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194539" y="8262"/>
          <a:ext cx="806795" cy="3262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 b="1" dirty="0"/>
            <a:t>（件）</a:t>
          </a:r>
        </a:p>
      </cdr:txBody>
    </cdr:sp>
  </cdr:relSizeAnchor>
  <cdr:relSizeAnchor xmlns:cdr="http://schemas.openxmlformats.org/drawingml/2006/chartDrawing">
    <cdr:from>
      <cdr:x>0.42036</cdr:x>
      <cdr:y>0.72944</cdr:y>
    </cdr:from>
    <cdr:to>
      <cdr:x>0.50626</cdr:x>
      <cdr:y>0.78799</cdr:y>
    </cdr:to>
    <cdr:sp macro="" textlink="">
      <cdr:nvSpPr>
        <cdr:cNvPr id="6" name="テキスト ボックス 5"/>
        <cdr:cNvSpPr txBox="1"/>
      </cdr:nvSpPr>
      <cdr:spPr>
        <a:xfrm xmlns:a="http://schemas.openxmlformats.org/drawingml/2006/main">
          <a:off x="2402369" y="3293334"/>
          <a:ext cx="490918" cy="264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100" b="1" dirty="0">
              <a:latin typeface="+mn-ea"/>
              <a:ea typeface="+mn-ea"/>
            </a:rPr>
            <a:t>０件</a:t>
          </a:r>
          <a:endParaRPr lang="en-US" altLang="ja-JP" sz="1100" b="1" dirty="0">
            <a:latin typeface="+mn-ea"/>
            <a:ea typeface="+mn-ea"/>
          </a:endParaRPr>
        </a:p>
        <a:p xmlns:a="http://schemas.openxmlformats.org/drawingml/2006/main">
          <a:endParaRPr lang="ja-JP" alt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88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78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19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7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39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9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78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86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7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03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58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A50EE-3835-4CCA-B9D4-0E7689D887BE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4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直線コネクタ 16"/>
          <p:cNvCxnSpPr/>
          <p:nvPr/>
        </p:nvCxnSpPr>
        <p:spPr>
          <a:xfrm>
            <a:off x="6221715" y="722312"/>
            <a:ext cx="0" cy="5216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10818251" y="210561"/>
            <a:ext cx="1249252" cy="338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資料２－２　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441271" y="6204447"/>
            <a:ext cx="77307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令和２年度は新型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コロナウイルスに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よる事務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事業の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見直しによりいずれの事業も休止のため、実績無し。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211138" y="722312"/>
            <a:ext cx="5813858" cy="299472"/>
            <a:chOff x="133" y="455"/>
            <a:chExt cx="3643" cy="189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3" y="455"/>
              <a:ext cx="3643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33" y="455"/>
              <a:ext cx="3643" cy="18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522" y="474"/>
              <a:ext cx="303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みどりづくり推進事業（平成</a:t>
              </a:r>
              <a:r>
                <a:rPr kumimoji="0" lang="en-US" altLang="ja-JP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29</a:t>
              </a:r>
              <a:r>
                <a:rPr kumimoji="0" lang="ja-JP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</a:t>
              </a:r>
              <a:r>
                <a:rPr kumimoji="0" lang="ja-JP" altLang="ja-JP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度～令</a:t>
              </a:r>
              <a:r>
                <a:rPr kumimoji="0" lang="ja-JP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和３年度</a:t>
              </a:r>
              <a:r>
                <a:rPr kumimoji="0" lang="ja-JP" altLang="ja-JP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実績）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9"/>
          <p:cNvGrpSpPr>
            <a:grpSpLocks noChangeAspect="1"/>
          </p:cNvGrpSpPr>
          <p:nvPr/>
        </p:nvGrpSpPr>
        <p:grpSpPr bwMode="auto">
          <a:xfrm>
            <a:off x="6338888" y="722312"/>
            <a:ext cx="5322887" cy="299471"/>
            <a:chOff x="3993" y="455"/>
            <a:chExt cx="3353" cy="207"/>
          </a:xfrm>
        </p:grpSpPr>
        <p:sp>
          <p:nvSpPr>
            <p:cNvPr id="15" name="AutoShape 8"/>
            <p:cNvSpPr>
              <a:spLocks noChangeAspect="1" noChangeArrowheads="1" noTextEdit="1"/>
            </p:cNvSpPr>
            <p:nvPr/>
          </p:nvSpPr>
          <p:spPr bwMode="auto">
            <a:xfrm>
              <a:off x="3993" y="455"/>
              <a:ext cx="3353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3993" y="455"/>
              <a:ext cx="3353" cy="207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4175" y="485"/>
              <a:ext cx="280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地域緑化推進事業(平成2</a:t>
              </a:r>
              <a:r>
                <a:rPr kumimoji="0" lang="en-US" altLang="ja-JP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9</a:t>
              </a:r>
              <a:r>
                <a:rPr kumimoji="0" lang="ja-JP" altLang="ja-JP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年度～令和</a:t>
              </a:r>
              <a:r>
                <a:rPr kumimoji="0" lang="ja-JP" altLang="en-US" sz="1600" b="1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４</a:t>
              </a:r>
              <a:r>
                <a:rPr kumimoji="0" lang="ja-JP" altLang="ja-JP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年度実績）</a:t>
              </a:r>
              <a:endParaRPr kumimoji="0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1997878" y="5385953"/>
            <a:ext cx="422383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年度、令和３年度：廃止承認により交付決定を取り消し。</a:t>
            </a:r>
            <a:r>
              <a:rPr lang="ja-JP" altLang="en-US" sz="1100" u="sng" dirty="0"/>
              <a:t> </a:t>
            </a:r>
          </a:p>
        </p:txBody>
      </p:sp>
      <p:graphicFrame>
        <p:nvGraphicFramePr>
          <p:cNvPr id="26" name="グラフ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261563"/>
              </p:ext>
            </p:extLst>
          </p:nvPr>
        </p:nvGraphicFramePr>
        <p:xfrm>
          <a:off x="214312" y="1703564"/>
          <a:ext cx="6100763" cy="3390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1997877" y="5673211"/>
            <a:ext cx="422383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u="sng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100" u="sng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100" u="sng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令和４年度については、９月に１件採択、１２月に２件審査予定</a:t>
            </a:r>
            <a:r>
              <a:rPr lang="ja-JP" altLang="en-US" sz="1100" u="sng" dirty="0" smtClean="0"/>
              <a:t> </a:t>
            </a:r>
            <a:endParaRPr lang="ja-JP" altLang="en-US" sz="1100" u="sng" dirty="0"/>
          </a:p>
        </p:txBody>
      </p:sp>
      <p:graphicFrame>
        <p:nvGraphicFramePr>
          <p:cNvPr id="21" name="グラフ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983611"/>
              </p:ext>
            </p:extLst>
          </p:nvPr>
        </p:nvGraphicFramePr>
        <p:xfrm>
          <a:off x="6352503" y="1287176"/>
          <a:ext cx="5715000" cy="451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テキスト ボックス 1"/>
          <p:cNvSpPr txBox="1"/>
          <p:nvPr/>
        </p:nvSpPr>
        <p:spPr>
          <a:xfrm>
            <a:off x="8754872" y="4275621"/>
            <a:ext cx="490918" cy="26434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b="1" dirty="0" smtClean="0">
                <a:latin typeface="+mn-ea"/>
                <a:ea typeface="+mn-ea"/>
              </a:rPr>
              <a:t>０本</a:t>
            </a:r>
            <a:endParaRPr lang="en-US" altLang="ja-JP" sz="1100" b="1" dirty="0">
              <a:latin typeface="+mn-ea"/>
              <a:ea typeface="+mn-ea"/>
            </a:endParaRPr>
          </a:p>
          <a:p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4301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110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宮本　のぞみ</dc:creator>
  <cp:lastModifiedBy>米田　賢司</cp:lastModifiedBy>
  <cp:revision>28</cp:revision>
  <cp:lastPrinted>2022-10-03T06:18:02Z</cp:lastPrinted>
  <dcterms:created xsi:type="dcterms:W3CDTF">2020-10-19T07:40:51Z</dcterms:created>
  <dcterms:modified xsi:type="dcterms:W3CDTF">2022-10-20T01:06:51Z</dcterms:modified>
</cp:coreProperties>
</file>