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9" r:id="rId5"/>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99FF99"/>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000" autoAdjust="0"/>
    <p:restoredTop sz="92606" autoAdjust="0"/>
  </p:normalViewPr>
  <p:slideViewPr>
    <p:cSldViewPr>
      <p:cViewPr varScale="1">
        <p:scale>
          <a:sx n="53" d="100"/>
          <a:sy n="53" d="100"/>
        </p:scale>
        <p:origin x="1728" y="9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CDDB2355-4692-444A-801C-088790ACA373}" type="datetimeFigureOut">
              <a:rPr kumimoji="1" lang="ja-JP" altLang="en-US" smtClean="0"/>
              <a:t>2022/10/3</a:t>
            </a:fld>
            <a:endParaRPr kumimoji="1" lang="ja-JP" altLang="en-US" dirty="0"/>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A20F0E35-1330-4F1E-8C2F-2679904FD523}" type="slidenum">
              <a:rPr kumimoji="1" lang="ja-JP" altLang="en-US" smtClean="0"/>
              <a:t>‹#›</a:t>
            </a:fld>
            <a:endParaRPr kumimoji="1" lang="ja-JP" altLang="en-US" dirty="0"/>
          </a:p>
        </p:txBody>
      </p:sp>
    </p:spTree>
    <p:extLst>
      <p:ext uri="{BB962C8B-B14F-4D97-AF65-F5344CB8AC3E}">
        <p14:creationId xmlns:p14="http://schemas.microsoft.com/office/powerpoint/2010/main" val="1134730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20F0E35-1330-4F1E-8C2F-2679904FD523}" type="slidenum">
              <a:rPr kumimoji="1" lang="ja-JP" altLang="en-US" smtClean="0"/>
              <a:t>1</a:t>
            </a:fld>
            <a:endParaRPr kumimoji="1" lang="ja-JP" altLang="en-US" dirty="0"/>
          </a:p>
        </p:txBody>
      </p:sp>
    </p:spTree>
    <p:extLst>
      <p:ext uri="{BB962C8B-B14F-4D97-AF65-F5344CB8AC3E}">
        <p14:creationId xmlns:p14="http://schemas.microsoft.com/office/powerpoint/2010/main" val="481602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2022/10/3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1838074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2022/10/3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1401290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2022/10/3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2880229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2022/10/3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557862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2022/10/3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210603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161F6EF-57EE-447A-95B8-BF33D5DC6E2E}" type="datetimeFigureOut">
              <a:rPr kumimoji="1" lang="ja-JP" altLang="en-US" smtClean="0"/>
              <a:t>2022/10/3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3711635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161F6EF-57EE-447A-95B8-BF33D5DC6E2E}" type="datetimeFigureOut">
              <a:rPr kumimoji="1" lang="ja-JP" altLang="en-US" smtClean="0"/>
              <a:t>2022/10/3</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245181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161F6EF-57EE-447A-95B8-BF33D5DC6E2E}" type="datetimeFigureOut">
              <a:rPr kumimoji="1" lang="ja-JP" altLang="en-US" smtClean="0"/>
              <a:t>2022/10/3</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3341470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161F6EF-57EE-447A-95B8-BF33D5DC6E2E}" type="datetimeFigureOut">
              <a:rPr kumimoji="1" lang="ja-JP" altLang="en-US" smtClean="0"/>
              <a:t>2022/10/3</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2273130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161F6EF-57EE-447A-95B8-BF33D5DC6E2E}" type="datetimeFigureOut">
              <a:rPr kumimoji="1" lang="ja-JP" altLang="en-US" smtClean="0"/>
              <a:t>2022/10/3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882352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dirty="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161F6EF-57EE-447A-95B8-BF33D5DC6E2E}" type="datetimeFigureOut">
              <a:rPr kumimoji="1" lang="ja-JP" altLang="en-US" smtClean="0"/>
              <a:t>2022/10/3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3802821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7161F6EF-57EE-447A-95B8-BF33D5DC6E2E}" type="datetimeFigureOut">
              <a:rPr kumimoji="1" lang="ja-JP" altLang="en-US" smtClean="0"/>
              <a:t>2022/10/3</a:t>
            </a:fld>
            <a:endParaRPr kumimoji="1" lang="ja-JP" altLang="en-US" dirty="0"/>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3944798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角丸四角形 57"/>
          <p:cNvSpPr/>
          <p:nvPr/>
        </p:nvSpPr>
        <p:spPr>
          <a:xfrm>
            <a:off x="1960197" y="1009078"/>
            <a:ext cx="10489275" cy="375744"/>
          </a:xfrm>
          <a:prstGeom prst="roundRect">
            <a:avLst>
              <a:gd name="adj" fmla="val 7859"/>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vert="horz" lIns="91429" tIns="45714" rIns="91429" bIns="45714" rtlCol="0" anchor="ctr"/>
          <a:lstStyle/>
          <a:p>
            <a:pPr algn="ctr">
              <a:lnSpc>
                <a:spcPts val="3300"/>
              </a:lnSpc>
            </a:pPr>
            <a:r>
              <a:rPr lang="ja-JP" altLang="en-US" sz="2000" b="1" spc="3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みどりの風を感じる大都市・大阪</a:t>
            </a:r>
          </a:p>
        </p:txBody>
      </p:sp>
      <p:sp>
        <p:nvSpPr>
          <p:cNvPr id="39" name="角丸四角形 38"/>
          <p:cNvSpPr/>
          <p:nvPr/>
        </p:nvSpPr>
        <p:spPr>
          <a:xfrm>
            <a:off x="130243" y="581265"/>
            <a:ext cx="8481090" cy="345968"/>
          </a:xfrm>
          <a:prstGeom prst="roundRect">
            <a:avLst/>
          </a:prstGeom>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lIns="87856" tIns="103779" rIns="87856" bIns="43927" rtlCol="0" anchor="ctr"/>
          <a:lstStyle/>
          <a:p>
            <a:pPr algn="ctr"/>
            <a:r>
              <a:rPr lang="ja-JP" altLang="en-US" sz="1922" b="1" spc="577" dirty="0" smtClean="0">
                <a:latin typeface="メイリオ" panose="020B0604030504040204" pitchFamily="50" charset="-128"/>
                <a:ea typeface="メイリオ" panose="020B0604030504040204" pitchFamily="50" charset="-128"/>
                <a:cs typeface="メイリオ" panose="020B0604030504040204" pitchFamily="50" charset="-128"/>
              </a:rPr>
              <a:t>令和</a:t>
            </a:r>
            <a:r>
              <a:rPr lang="ja-JP" altLang="en-US" sz="1922" b="1" spc="577"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５</a:t>
            </a:r>
            <a:r>
              <a:rPr lang="ja-JP" altLang="en-US" sz="1922" b="1" spc="577" dirty="0" smtClean="0">
                <a:latin typeface="メイリオ" panose="020B0604030504040204" pitchFamily="50" charset="-128"/>
                <a:ea typeface="メイリオ" panose="020B0604030504040204" pitchFamily="50" charset="-128"/>
                <a:cs typeface="メイリオ" panose="020B0604030504040204" pitchFamily="50" charset="-128"/>
              </a:rPr>
              <a:t>年度</a:t>
            </a:r>
            <a:r>
              <a:rPr lang="ja-JP" altLang="en-US" sz="1922" b="1" spc="577"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b="1" spc="600" dirty="0">
                <a:latin typeface="メイリオ" panose="020B0604030504040204" pitchFamily="50" charset="-128"/>
                <a:ea typeface="メイリオ" panose="020B0604030504040204" pitchFamily="50" charset="-128"/>
                <a:cs typeface="メイリオ" panose="020B0604030504040204" pitchFamily="50" charset="-128"/>
              </a:rPr>
              <a:t>みどりの基金を活用して実施する事業（案）</a:t>
            </a:r>
            <a:endParaRPr lang="ja-JP" altLang="en-US" sz="1922" b="1" spc="577"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テキスト ボックス 40"/>
          <p:cNvSpPr txBox="1"/>
          <p:nvPr/>
        </p:nvSpPr>
        <p:spPr>
          <a:xfrm>
            <a:off x="11293878" y="91572"/>
            <a:ext cx="1299610" cy="388120"/>
          </a:xfrm>
          <a:prstGeom prst="rect">
            <a:avLst/>
          </a:prstGeom>
          <a:noFill/>
          <a:ln>
            <a:solidFill>
              <a:schemeClr val="tx1"/>
            </a:solidFill>
          </a:ln>
        </p:spPr>
        <p:txBody>
          <a:bodyPr wrap="square" rtlCol="0">
            <a:spAutoFit/>
          </a:bodyPr>
          <a:lstStyle/>
          <a:p>
            <a:pPr algn="ctr"/>
            <a:r>
              <a:rPr lang="ja-JP" altLang="en-US" sz="1922" smtClean="0"/>
              <a:t>資料２－１</a:t>
            </a:r>
            <a:endParaRPr lang="ja-JP" altLang="en-US" sz="1922" dirty="0"/>
          </a:p>
        </p:txBody>
      </p:sp>
      <p:sp>
        <p:nvSpPr>
          <p:cNvPr id="45" name="正方形/長方形 44"/>
          <p:cNvSpPr/>
          <p:nvPr/>
        </p:nvSpPr>
        <p:spPr>
          <a:xfrm>
            <a:off x="8668593" y="506646"/>
            <a:ext cx="3060799" cy="487983"/>
          </a:xfrm>
          <a:prstGeom prst="rect">
            <a:avLst/>
          </a:prstGeom>
        </p:spPr>
        <p:txBody>
          <a:bodyPr wrap="square">
            <a:spAutoFit/>
          </a:bodyPr>
          <a:lstStyle/>
          <a:p>
            <a:r>
              <a:rPr lang="en-US" altLang="ja-JP" sz="865" dirty="0">
                <a:ea typeface="HG丸ｺﾞｼｯｸM-PRO" panose="020F0600000000000000" pitchFamily="50" charset="-128"/>
                <a:cs typeface="Times New Roman" panose="02020603050405020304" pitchFamily="18" charset="0"/>
              </a:rPr>
              <a:t>※</a:t>
            </a:r>
            <a:r>
              <a:rPr lang="ja-JP" altLang="en-US" sz="865" dirty="0">
                <a:ea typeface="HG丸ｺﾞｼｯｸM-PRO" panose="020F0600000000000000" pitchFamily="50" charset="-128"/>
                <a:cs typeface="Times New Roman" panose="02020603050405020304" pitchFamily="18" charset="0"/>
              </a:rPr>
              <a:t>掲載の各事業については、</a:t>
            </a:r>
            <a:r>
              <a:rPr lang="ja-JP" altLang="ja-JP" sz="865" dirty="0">
                <a:ea typeface="HG丸ｺﾞｼｯｸM-PRO" panose="020F0600000000000000" pitchFamily="50" charset="-128"/>
                <a:cs typeface="Times New Roman" panose="02020603050405020304" pitchFamily="18" charset="0"/>
              </a:rPr>
              <a:t>今後、財政部局との議論</a:t>
            </a:r>
            <a:r>
              <a:rPr lang="ja-JP" altLang="ja-JP" sz="865" dirty="0" smtClean="0">
                <a:ea typeface="HG丸ｺﾞｼｯｸM-PRO" panose="020F0600000000000000" pitchFamily="50" charset="-128"/>
                <a:cs typeface="Times New Roman" panose="02020603050405020304" pitchFamily="18" charset="0"/>
              </a:rPr>
              <a:t>、</a:t>
            </a:r>
            <a:r>
              <a:rPr lang="ja-JP" altLang="en-US" sz="865" dirty="0" smtClean="0">
                <a:ea typeface="HG丸ｺﾞｼｯｸM-PRO" panose="020F0600000000000000" pitchFamily="50" charset="-128"/>
                <a:cs typeface="Times New Roman" panose="02020603050405020304" pitchFamily="18" charset="0"/>
              </a:rPr>
              <a:t>　 </a:t>
            </a:r>
            <a:r>
              <a:rPr lang="ja-JP" altLang="ja-JP" sz="865" dirty="0" smtClean="0">
                <a:ea typeface="HG丸ｺﾞｼｯｸM-PRO" panose="020F0600000000000000" pitchFamily="50" charset="-128"/>
                <a:cs typeface="Times New Roman" panose="02020603050405020304" pitchFamily="18" charset="0"/>
              </a:rPr>
              <a:t>議会</a:t>
            </a:r>
            <a:r>
              <a:rPr lang="ja-JP" altLang="ja-JP" sz="865" dirty="0">
                <a:ea typeface="HG丸ｺﾞｼｯｸM-PRO" panose="020F0600000000000000" pitchFamily="50" charset="-128"/>
                <a:cs typeface="Times New Roman" panose="02020603050405020304" pitchFamily="18" charset="0"/>
              </a:rPr>
              <a:t>での審議を経て、最終的に決ま</a:t>
            </a:r>
            <a:r>
              <a:rPr lang="ja-JP" altLang="en-US" sz="865" dirty="0">
                <a:ea typeface="HG丸ｺﾞｼｯｸM-PRO" panose="020F0600000000000000" pitchFamily="50" charset="-128"/>
                <a:cs typeface="Times New Roman" panose="02020603050405020304" pitchFamily="18" charset="0"/>
              </a:rPr>
              <a:t>るもの</a:t>
            </a:r>
            <a:r>
              <a:rPr lang="ja-JP" altLang="ja-JP" sz="865" dirty="0">
                <a:ea typeface="HG丸ｺﾞｼｯｸM-PRO" panose="020F0600000000000000" pitchFamily="50" charset="-128"/>
                <a:cs typeface="Times New Roman" panose="02020603050405020304" pitchFamily="18" charset="0"/>
              </a:rPr>
              <a:t>であるため</a:t>
            </a:r>
            <a:r>
              <a:rPr lang="ja-JP" altLang="ja-JP" sz="865" dirty="0" smtClean="0">
                <a:ea typeface="HG丸ｺﾞｼｯｸM-PRO" panose="020F0600000000000000" pitchFamily="50" charset="-128"/>
                <a:cs typeface="Times New Roman" panose="02020603050405020304" pitchFamily="18" charset="0"/>
              </a:rPr>
              <a:t>、</a:t>
            </a:r>
            <a:endParaRPr lang="en-US" altLang="ja-JP" sz="865" dirty="0" smtClean="0">
              <a:ea typeface="HG丸ｺﾞｼｯｸM-PRO" panose="020F0600000000000000" pitchFamily="50" charset="-128"/>
              <a:cs typeface="Times New Roman" panose="02020603050405020304" pitchFamily="18" charset="0"/>
            </a:endParaRPr>
          </a:p>
          <a:p>
            <a:r>
              <a:rPr lang="ja-JP" altLang="ja-JP" sz="865" dirty="0" smtClean="0">
                <a:ea typeface="HG丸ｺﾞｼｯｸM-PRO" panose="020F0600000000000000" pitchFamily="50" charset="-128"/>
                <a:cs typeface="Times New Roman" panose="02020603050405020304" pitchFamily="18" charset="0"/>
              </a:rPr>
              <a:t>事業</a:t>
            </a:r>
            <a:r>
              <a:rPr lang="ja-JP" altLang="ja-JP" sz="865" dirty="0">
                <a:ea typeface="HG丸ｺﾞｼｯｸM-PRO" panose="020F0600000000000000" pitchFamily="50" charset="-128"/>
                <a:cs typeface="Times New Roman" panose="02020603050405020304" pitchFamily="18" charset="0"/>
              </a:rPr>
              <a:t>の成立の可否、内容の変更等がある</a:t>
            </a:r>
            <a:endParaRPr lang="ja-JP" altLang="en-US" sz="865" dirty="0"/>
          </a:p>
        </p:txBody>
      </p:sp>
      <p:sp>
        <p:nvSpPr>
          <p:cNvPr id="57" name="角丸四角形 56"/>
          <p:cNvSpPr/>
          <p:nvPr/>
        </p:nvSpPr>
        <p:spPr>
          <a:xfrm>
            <a:off x="142186" y="998164"/>
            <a:ext cx="1775498" cy="398690"/>
          </a:xfrm>
          <a:prstGeom prst="roundRect">
            <a:avLst/>
          </a:prstGeom>
          <a:ln w="12700"/>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lIns="87856" tIns="138372" rIns="87856" bIns="43927" rtlCol="0" anchor="ctr"/>
          <a:lstStyle/>
          <a:p>
            <a:pPr algn="ctr"/>
            <a:r>
              <a:rPr lang="ja-JP" altLang="en-US" sz="1537" b="1" spc="-144" dirty="0">
                <a:latin typeface="メイリオ" panose="020B0604030504040204" pitchFamily="50" charset="-128"/>
                <a:ea typeface="メイリオ" panose="020B0604030504040204" pitchFamily="50" charset="-128"/>
                <a:cs typeface="メイリオ" panose="020B0604030504040204" pitchFamily="50" charset="-128"/>
              </a:rPr>
              <a:t>目ざすべき将来像</a:t>
            </a:r>
          </a:p>
        </p:txBody>
      </p:sp>
      <p:sp>
        <p:nvSpPr>
          <p:cNvPr id="62" name="角丸四角形 61"/>
          <p:cNvSpPr/>
          <p:nvPr/>
        </p:nvSpPr>
        <p:spPr>
          <a:xfrm>
            <a:off x="679379" y="1451823"/>
            <a:ext cx="11770093" cy="523072"/>
          </a:xfrm>
          <a:prstGeom prst="roundRect">
            <a:avLst>
              <a:gd name="adj" fmla="val 7483"/>
            </a:avLst>
          </a:prstGeom>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wrap="square" tIns="36000" bIns="36000" rtlCol="0" anchor="ctr">
            <a:spAutoFit/>
          </a:bodyPr>
          <a:lstStyle/>
          <a:p>
            <a:pPr marL="1800225" indent="-276225"/>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〇 地域住民等の緑化活動への支援を中心に、「みどりの風促進区域」内でのみどりづくりへの取組みの強化を図り、</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800225" indent="-276225"/>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引き続き「みどりの風を感じるネットワーク」の形成を進める。</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3" name="角丸四角形 62"/>
          <p:cNvSpPr/>
          <p:nvPr/>
        </p:nvSpPr>
        <p:spPr>
          <a:xfrm>
            <a:off x="751689" y="1569768"/>
            <a:ext cx="1512000" cy="288032"/>
          </a:xfrm>
          <a:prstGeom prst="roundRect">
            <a:avLst/>
          </a:prstGeom>
          <a:ln w="12700"/>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rtlCol="0" anchor="ctr"/>
          <a:lstStyle/>
          <a:p>
            <a:pPr algn="ctr">
              <a:lnSpc>
                <a:spcPts val="2500"/>
              </a:lnSpc>
            </a:pPr>
            <a:r>
              <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事業の方向性</a:t>
            </a:r>
          </a:p>
        </p:txBody>
      </p:sp>
      <p:cxnSp>
        <p:nvCxnSpPr>
          <p:cNvPr id="93" name="直線コネクタ 92"/>
          <p:cNvCxnSpPr/>
          <p:nvPr/>
        </p:nvCxnSpPr>
        <p:spPr>
          <a:xfrm>
            <a:off x="1504256" y="2063752"/>
            <a:ext cx="76314" cy="7412754"/>
          </a:xfrm>
          <a:prstGeom prst="line">
            <a:avLst/>
          </a:prstGeom>
          <a:ln>
            <a:solidFill>
              <a:srgbClr val="00B050"/>
            </a:solidFill>
          </a:ln>
        </p:spPr>
        <p:style>
          <a:lnRef idx="1">
            <a:schemeClr val="dk1"/>
          </a:lnRef>
          <a:fillRef idx="0">
            <a:schemeClr val="dk1"/>
          </a:fillRef>
          <a:effectRef idx="0">
            <a:schemeClr val="dk1"/>
          </a:effectRef>
          <a:fontRef idx="minor">
            <a:schemeClr val="tx1"/>
          </a:fontRef>
        </p:style>
      </p:cxnSp>
      <p:sp>
        <p:nvSpPr>
          <p:cNvPr id="94" name="角丸四角形 93"/>
          <p:cNvSpPr/>
          <p:nvPr/>
        </p:nvSpPr>
        <p:spPr>
          <a:xfrm>
            <a:off x="1782424" y="4152528"/>
            <a:ext cx="9000000" cy="252000"/>
          </a:xfrm>
          <a:prstGeom prst="roundRect">
            <a:avLst/>
          </a:prstGeom>
          <a:solidFill>
            <a:srgbClr val="C00000"/>
          </a:solidFill>
          <a:ln>
            <a:solidFill>
              <a:schemeClr val="accent2"/>
            </a:solidFill>
          </a:ln>
          <a:effectLst/>
        </p:spPr>
        <p:style>
          <a:lnRef idx="2">
            <a:schemeClr val="accent3"/>
          </a:lnRef>
          <a:fillRef idx="1">
            <a:schemeClr val="lt1"/>
          </a:fillRef>
          <a:effectRef idx="0">
            <a:schemeClr val="accent3"/>
          </a:effectRef>
          <a:fontRef idx="minor">
            <a:schemeClr val="dk1"/>
          </a:fontRef>
        </p:style>
        <p:txBody>
          <a:bodyPr rtlCol="0" anchor="ctr">
            <a:noAutofit/>
          </a:bodyPr>
          <a:lstStyle/>
          <a:p>
            <a:pPr algn="ctr">
              <a:lnSpc>
                <a:spcPts val="2500"/>
              </a:lnSpc>
            </a:pPr>
            <a:r>
              <a:rPr lang="ja-JP" altLang="en-US" sz="1600" b="1" spc="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地域緑化推進事業</a:t>
            </a:r>
          </a:p>
        </p:txBody>
      </p:sp>
      <p:cxnSp>
        <p:nvCxnSpPr>
          <p:cNvPr id="95" name="直線コネクタ 94"/>
          <p:cNvCxnSpPr/>
          <p:nvPr/>
        </p:nvCxnSpPr>
        <p:spPr>
          <a:xfrm>
            <a:off x="352128" y="2063752"/>
            <a:ext cx="12241360" cy="0"/>
          </a:xfrm>
          <a:prstGeom prst="line">
            <a:avLst/>
          </a:prstGeom>
          <a:ln>
            <a:solidFill>
              <a:srgbClr val="00B050"/>
            </a:solidFill>
          </a:ln>
        </p:spPr>
        <p:style>
          <a:lnRef idx="1">
            <a:schemeClr val="dk1"/>
          </a:lnRef>
          <a:fillRef idx="0">
            <a:schemeClr val="dk1"/>
          </a:fillRef>
          <a:effectRef idx="0">
            <a:schemeClr val="dk1"/>
          </a:effectRef>
          <a:fontRef idx="minor">
            <a:schemeClr val="tx1"/>
          </a:fontRef>
        </p:style>
      </p:cxnSp>
      <p:sp>
        <p:nvSpPr>
          <p:cNvPr id="97" name="大かっこ 96"/>
          <p:cNvSpPr/>
          <p:nvPr/>
        </p:nvSpPr>
        <p:spPr>
          <a:xfrm>
            <a:off x="1706337" y="4440560"/>
            <a:ext cx="8853466" cy="1477851"/>
          </a:xfrm>
          <a:prstGeom prst="bracketPair">
            <a:avLst/>
          </a:prstGeom>
          <a:ln>
            <a:solidFill>
              <a:schemeClr val="tx1"/>
            </a:solidFill>
          </a:ln>
        </p:spPr>
        <p:txBody>
          <a:bodyPr wrap="square">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自治会、住民グループなどに市町村を通じて苗木を配付し、住民による地域の植樹活動を促進</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「みどりの風促進区域」内での普及啓発を強化</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（配付対象）・多くの方の目に触れる場所（公園、学校、住宅地等）で地域の方々が協同で行う緑化</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活動</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12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20" b="1" dirty="0">
                <a:latin typeface="メイリオ" panose="020B0604030504040204" pitchFamily="50" charset="-128"/>
                <a:ea typeface="メイリオ" panose="020B0604030504040204" pitchFamily="50" charset="-128"/>
                <a:cs typeface="メイリオ" panose="020B0604030504040204" pitchFamily="50" charset="-128"/>
              </a:rPr>
              <a:t>令和３年度から、より多くの府民の方々に緑化活動へ参加して頂くため、下記のとおり応募条件の緩和や配付樹種の拡充等を実施</a:t>
            </a:r>
            <a:endParaRPr lang="en-US" altLang="ja-JP" sz="112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20" b="1" dirty="0">
                <a:latin typeface="メイリオ" panose="020B0604030504040204" pitchFamily="50" charset="-128"/>
                <a:ea typeface="メイリオ" panose="020B0604030504040204" pitchFamily="50" charset="-128"/>
                <a:cs typeface="メイリオ" panose="020B0604030504040204" pitchFamily="50" charset="-128"/>
              </a:rPr>
              <a:t>①植付け場所の緩和として、花壇等への直植えに加えて、大型プランター</a:t>
            </a:r>
            <a:r>
              <a:rPr lang="en-US" altLang="ja-JP" sz="112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20" b="1" dirty="0" smtClean="0">
                <a:latin typeface="メイリオ" panose="020B0604030504040204" pitchFamily="50" charset="-128"/>
                <a:ea typeface="メイリオ" panose="020B0604030504040204" pitchFamily="50" charset="-128"/>
                <a:cs typeface="メイリオ" panose="020B0604030504040204" pitchFamily="50" charset="-128"/>
              </a:rPr>
              <a:t>容量</a:t>
            </a:r>
            <a:r>
              <a:rPr lang="en-US" altLang="ja-JP" sz="1120" b="1" dirty="0" smtClean="0">
                <a:latin typeface="メイリオ" panose="020B0604030504040204" pitchFamily="50" charset="-128"/>
                <a:ea typeface="メイリオ" panose="020B0604030504040204" pitchFamily="50" charset="-128"/>
                <a:cs typeface="メイリオ" panose="020B0604030504040204" pitchFamily="50" charset="-128"/>
              </a:rPr>
              <a:t>100ℓ</a:t>
            </a:r>
            <a:r>
              <a:rPr lang="ja-JP" altLang="en-US" sz="1120" b="1" dirty="0">
                <a:latin typeface="メイリオ" panose="020B0604030504040204" pitchFamily="50" charset="-128"/>
                <a:ea typeface="メイリオ" panose="020B0604030504040204" pitchFamily="50" charset="-128"/>
                <a:cs typeface="メイリオ" panose="020B0604030504040204" pitchFamily="50" charset="-128"/>
              </a:rPr>
              <a:t>以上への植付けを可能とした。</a:t>
            </a:r>
            <a:endParaRPr lang="en-US" altLang="ja-JP" sz="112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20" b="1" dirty="0">
                <a:latin typeface="メイリオ" panose="020B0604030504040204" pitchFamily="50" charset="-128"/>
                <a:ea typeface="メイリオ" panose="020B0604030504040204" pitchFamily="50" charset="-128"/>
                <a:cs typeface="メイリオ" panose="020B0604030504040204" pitchFamily="50" charset="-128"/>
              </a:rPr>
              <a:t>②高木の申請本数の緩和として、申請本数の下限を</a:t>
            </a:r>
            <a:r>
              <a:rPr lang="en-US" altLang="ja-JP" sz="1120" b="1" dirty="0" smtClean="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120" b="1" dirty="0" smtClean="0">
                <a:latin typeface="メイリオ" panose="020B0604030504040204" pitchFamily="50" charset="-128"/>
                <a:ea typeface="メイリオ" panose="020B0604030504040204" pitchFamily="50" charset="-128"/>
                <a:cs typeface="メイリオ" panose="020B0604030504040204" pitchFamily="50" charset="-128"/>
              </a:rPr>
              <a:t>本</a:t>
            </a:r>
            <a:r>
              <a:rPr lang="ja-JP" altLang="en-US" sz="1120" b="1" dirty="0">
                <a:latin typeface="メイリオ" panose="020B0604030504040204" pitchFamily="50" charset="-128"/>
                <a:ea typeface="メイリオ" panose="020B0604030504040204" pitchFamily="50" charset="-128"/>
                <a:cs typeface="メイリオ" panose="020B0604030504040204" pitchFamily="50" charset="-128"/>
              </a:rPr>
              <a:t>以上</a:t>
            </a:r>
            <a:r>
              <a:rPr lang="en-US" altLang="ja-JP" sz="112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20" b="1" dirty="0" smtClean="0">
                <a:latin typeface="メイリオ" panose="020B0604030504040204" pitchFamily="50" charset="-128"/>
                <a:ea typeface="メイリオ" panose="020B0604030504040204" pitchFamily="50" charset="-128"/>
                <a:cs typeface="メイリオ" panose="020B0604030504040204" pitchFamily="50" charset="-128"/>
              </a:rPr>
              <a:t>箇所から２本</a:t>
            </a:r>
            <a:r>
              <a:rPr lang="ja-JP" altLang="en-US" sz="1120" b="1" dirty="0">
                <a:latin typeface="メイリオ" panose="020B0604030504040204" pitchFamily="50" charset="-128"/>
                <a:ea typeface="メイリオ" panose="020B0604030504040204" pitchFamily="50" charset="-128"/>
                <a:cs typeface="メイリオ" panose="020B0604030504040204" pitchFamily="50" charset="-128"/>
              </a:rPr>
              <a:t>以上</a:t>
            </a:r>
            <a:r>
              <a:rPr lang="en-US" altLang="ja-JP" sz="112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20" b="1" dirty="0" smtClean="0">
                <a:latin typeface="メイリオ" panose="020B0604030504040204" pitchFamily="50" charset="-128"/>
                <a:ea typeface="メイリオ" panose="020B0604030504040204" pitchFamily="50" charset="-128"/>
                <a:cs typeface="メイリオ" panose="020B0604030504040204" pitchFamily="50" charset="-128"/>
              </a:rPr>
              <a:t>箇所と</a:t>
            </a:r>
            <a:r>
              <a:rPr lang="ja-JP" altLang="en-US" sz="1120" b="1" dirty="0">
                <a:latin typeface="メイリオ" panose="020B0604030504040204" pitchFamily="50" charset="-128"/>
                <a:ea typeface="メイリオ" panose="020B0604030504040204" pitchFamily="50" charset="-128"/>
                <a:cs typeface="メイリオ" panose="020B0604030504040204" pitchFamily="50" charset="-128"/>
              </a:rPr>
              <a:t>した。</a:t>
            </a:r>
            <a:endParaRPr lang="en-US" altLang="ja-JP" sz="112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20" b="1" dirty="0">
                <a:latin typeface="メイリオ" panose="020B0604030504040204" pitchFamily="50" charset="-128"/>
                <a:ea typeface="メイリオ" panose="020B0604030504040204" pitchFamily="50" charset="-128"/>
                <a:cs typeface="メイリオ" panose="020B0604030504040204" pitchFamily="50" charset="-128"/>
              </a:rPr>
              <a:t>③</a:t>
            </a:r>
            <a:r>
              <a:rPr lang="ja-JP" altLang="en-US" sz="1120" b="1" dirty="0" smtClean="0">
                <a:latin typeface="メイリオ" panose="020B0604030504040204" pitchFamily="50" charset="-128"/>
                <a:ea typeface="メイリオ" panose="020B0604030504040204" pitchFamily="50" charset="-128"/>
                <a:cs typeface="メイリオ" panose="020B0604030504040204" pitchFamily="50" charset="-128"/>
              </a:rPr>
              <a:t>配付樹種</a:t>
            </a:r>
            <a:r>
              <a:rPr lang="ja-JP" altLang="en-US" sz="1120" b="1" dirty="0">
                <a:latin typeface="メイリオ" panose="020B0604030504040204" pitchFamily="50" charset="-128"/>
                <a:ea typeface="メイリオ" panose="020B0604030504040204" pitchFamily="50" charset="-128"/>
                <a:cs typeface="メイリオ" panose="020B0604030504040204" pitchFamily="50" charset="-128"/>
              </a:rPr>
              <a:t>の拡充として</a:t>
            </a:r>
            <a:r>
              <a:rPr lang="ja-JP" altLang="en-US" sz="1120" b="1" dirty="0" smtClean="0">
                <a:latin typeface="メイリオ" panose="020B0604030504040204" pitchFamily="50" charset="-128"/>
                <a:ea typeface="メイリオ" panose="020B0604030504040204" pitchFamily="50" charset="-128"/>
                <a:cs typeface="メイリオ" panose="020B0604030504040204" pitchFamily="50" charset="-128"/>
              </a:rPr>
              <a:t>、高木のみ</a:t>
            </a:r>
            <a:r>
              <a:rPr lang="en-US" altLang="ja-JP" sz="1120" b="1" dirty="0" smtClean="0">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1120" b="1" dirty="0" smtClean="0">
                <a:latin typeface="メイリオ" panose="020B0604030504040204" pitchFamily="50" charset="-128"/>
                <a:ea typeface="メイリオ" panose="020B0604030504040204" pitchFamily="50" charset="-128"/>
                <a:cs typeface="メイリオ" panose="020B0604030504040204" pitchFamily="50" charset="-128"/>
              </a:rPr>
              <a:t>種類から、高木１本あたり低木・つる植物（</a:t>
            </a:r>
            <a:r>
              <a:rPr lang="ja-JP" altLang="en-US" sz="1120" b="1" dirty="0">
                <a:latin typeface="メイリオ" panose="020B0604030504040204" pitchFamily="50" charset="-128"/>
                <a:ea typeface="メイリオ" panose="020B0604030504040204" pitchFamily="50" charset="-128"/>
                <a:cs typeface="メイリオ" panose="020B0604030504040204" pitchFamily="50" charset="-128"/>
              </a:rPr>
              <a:t>全</a:t>
            </a:r>
            <a:r>
              <a:rPr lang="en-US" altLang="ja-JP" sz="1120" b="1" dirty="0">
                <a:latin typeface="メイリオ" panose="020B0604030504040204" pitchFamily="50" charset="-128"/>
                <a:ea typeface="メイリオ" panose="020B0604030504040204" pitchFamily="50" charset="-128"/>
                <a:cs typeface="メイリオ" panose="020B0604030504040204" pitchFamily="50" charset="-128"/>
              </a:rPr>
              <a:t>14</a:t>
            </a:r>
            <a:r>
              <a:rPr lang="ja-JP" altLang="en-US" sz="1120" b="1" dirty="0">
                <a:latin typeface="メイリオ" panose="020B0604030504040204" pitchFamily="50" charset="-128"/>
                <a:ea typeface="メイリオ" panose="020B0604030504040204" pitchFamily="50" charset="-128"/>
                <a:cs typeface="メイリオ" panose="020B0604030504040204" pitchFamily="50" charset="-128"/>
              </a:rPr>
              <a:t>種類）を５本</a:t>
            </a:r>
            <a:r>
              <a:rPr lang="ja-JP" altLang="en-US" sz="1120" b="1" dirty="0" smtClean="0">
                <a:latin typeface="メイリオ" panose="020B0604030504040204" pitchFamily="50" charset="-128"/>
                <a:ea typeface="メイリオ" panose="020B0604030504040204" pitchFamily="50" charset="-128"/>
                <a:cs typeface="メイリオ" panose="020B0604030504040204" pitchFamily="50" charset="-128"/>
              </a:rPr>
              <a:t>以内で申請可能とした。</a:t>
            </a:r>
            <a:endParaRPr lang="ja-JP" altLang="en-US" sz="112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1" name="角丸四角形 100"/>
          <p:cNvSpPr/>
          <p:nvPr/>
        </p:nvSpPr>
        <p:spPr>
          <a:xfrm>
            <a:off x="10716918" y="5136212"/>
            <a:ext cx="496110" cy="283927"/>
          </a:xfrm>
          <a:prstGeom prst="roundRect">
            <a:avLst/>
          </a:prstGeom>
          <a:solidFill>
            <a:schemeClr val="tx2">
              <a:lumMod val="20000"/>
              <a:lumOff val="80000"/>
            </a:schemeClr>
          </a:solidFill>
          <a:effectLst/>
        </p:spPr>
        <p:style>
          <a:lnRef idx="2">
            <a:schemeClr val="accent3"/>
          </a:lnRef>
          <a:fillRef idx="1">
            <a:schemeClr val="lt1"/>
          </a:fillRef>
          <a:effectRef idx="0">
            <a:schemeClr val="accent3"/>
          </a:effectRef>
          <a:fontRef idx="minor">
            <a:schemeClr val="dk1"/>
          </a:fontRef>
        </p:style>
        <p:txBody>
          <a:bodyPr wrap="none" rtlCol="0" anchor="ctr"/>
          <a:lstStyle/>
          <a:p>
            <a:pPr algn="ctr"/>
            <a:r>
              <a:rPr lang="ja-JP" altLang="en-US" sz="1100" b="1" spc="-1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委　託</a:t>
            </a:r>
            <a:endParaRPr kumimoji="1" lang="en-US" altLang="ja-JP" sz="1100" b="1" spc="-1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2" name="角丸四角形 101"/>
          <p:cNvSpPr/>
          <p:nvPr/>
        </p:nvSpPr>
        <p:spPr>
          <a:xfrm>
            <a:off x="1706337" y="2108626"/>
            <a:ext cx="9000000" cy="252000"/>
          </a:xfrm>
          <a:prstGeom prst="roundRect">
            <a:avLst/>
          </a:prstGeom>
          <a:solidFill>
            <a:srgbClr val="C00000"/>
          </a:solidFill>
          <a:ln>
            <a:solidFill>
              <a:schemeClr val="accent2"/>
            </a:solidFill>
          </a:ln>
          <a:effectLst/>
        </p:spPr>
        <p:style>
          <a:lnRef idx="2">
            <a:schemeClr val="accent3"/>
          </a:lnRef>
          <a:fillRef idx="1">
            <a:schemeClr val="lt1"/>
          </a:fillRef>
          <a:effectRef idx="0">
            <a:schemeClr val="accent3"/>
          </a:effectRef>
          <a:fontRef idx="minor">
            <a:schemeClr val="dk1"/>
          </a:fontRef>
        </p:style>
        <p:txBody>
          <a:bodyPr rtlCol="0" anchor="ctr">
            <a:noAutofit/>
          </a:bodyPr>
          <a:lstStyle/>
          <a:p>
            <a:pPr algn="ctr">
              <a:lnSpc>
                <a:spcPts val="2500"/>
              </a:lnSpc>
            </a:pPr>
            <a:r>
              <a:rPr lang="ja-JP" altLang="en-US" sz="1600" b="1" spc="3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みどりづくり推進事業</a:t>
            </a:r>
            <a:endParaRPr lang="zh-TW" altLang="en-US" sz="1600" b="1" spc="3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3" name="大かっこ 102"/>
          <p:cNvSpPr/>
          <p:nvPr/>
        </p:nvSpPr>
        <p:spPr>
          <a:xfrm>
            <a:off x="1688862" y="2415882"/>
            <a:ext cx="8838063" cy="1736646"/>
          </a:xfrm>
          <a:prstGeom prst="bracketPair">
            <a:avLst/>
          </a:prstGeom>
          <a:ln>
            <a:solidFill>
              <a:schemeClr val="tx1"/>
            </a:solidFill>
          </a:ln>
        </p:spPr>
        <p:txBody>
          <a:bodyPr wrap="square">
            <a:spAutoFit/>
          </a:bodyPr>
          <a:lstStyle/>
          <a:p>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PTA</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や商店会などの地域団体が連携して行う花壇づくりや幼稚園等での植樹、芝生化などの緑化活動を促進</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「みどりの風促進区域」内での普及啓発を強化</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（助成対象）・地域の緑化組織（地域住民、</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PTA</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、民間企業等で構成）が協同で行う緑化</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活動</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＜新型コロナウイルスへの対応支援＞</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緑化</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活動に</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際して必要</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な感染防止対策が実施されるよう、以下について参加される人数分相当の費用を助成の対象に設定</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①唾液による飛沫感染を防ぐためのマスクの購入費用</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②手指による接触感染を防ぐための消毒用アルコール、作業用手袋の購入費用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等</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4" name="角丸四角形 103"/>
          <p:cNvSpPr/>
          <p:nvPr/>
        </p:nvSpPr>
        <p:spPr>
          <a:xfrm>
            <a:off x="10700081" y="3125206"/>
            <a:ext cx="498408" cy="312300"/>
          </a:xfrm>
          <a:prstGeom prst="roundRect">
            <a:avLst/>
          </a:prstGeom>
          <a:solidFill>
            <a:schemeClr val="tx2"/>
          </a:solidFill>
          <a:effectLst/>
        </p:spPr>
        <p:style>
          <a:lnRef idx="2">
            <a:schemeClr val="accent3"/>
          </a:lnRef>
          <a:fillRef idx="1">
            <a:schemeClr val="lt1"/>
          </a:fillRef>
          <a:effectRef idx="0">
            <a:schemeClr val="accent3"/>
          </a:effectRef>
          <a:fontRef idx="minor">
            <a:schemeClr val="dk1"/>
          </a:fontRef>
        </p:style>
        <p:txBody>
          <a:bodyPr wrap="none" rtlCol="0" anchor="ctr"/>
          <a:lstStyle/>
          <a:p>
            <a:pPr algn="ctr"/>
            <a:r>
              <a:rPr lang="ja-JP" altLang="en-US" sz="1100" b="1" spc="-15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助　成</a:t>
            </a:r>
            <a:endParaRPr kumimoji="1" lang="en-US" altLang="ja-JP" sz="1100" b="1" spc="-15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6" name="テキスト ボックス 105"/>
          <p:cNvSpPr txBox="1"/>
          <p:nvPr/>
        </p:nvSpPr>
        <p:spPr>
          <a:xfrm>
            <a:off x="656188" y="2169932"/>
            <a:ext cx="733269" cy="3736585"/>
          </a:xfrm>
          <a:prstGeom prst="rect">
            <a:avLst/>
          </a:prstGeom>
          <a:noFill/>
          <a:ln>
            <a:solidFill>
              <a:srgbClr val="00B050"/>
            </a:solidFill>
          </a:ln>
        </p:spPr>
        <p:txBody>
          <a:bodyPr vert="eaVert" wrap="square" rtlCol="0" anchor="ctr" anchorCtr="0">
            <a:normAutofit/>
          </a:bodyPr>
          <a:lstStyle/>
          <a:p>
            <a:pPr algn="ct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令和５年度　実施予定事業</a:t>
            </a:r>
            <a:endPar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500" b="1"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500" b="1" dirty="0" smtClean="0">
                <a:latin typeface="メイリオ" panose="020B0604030504040204" pitchFamily="50" charset="-128"/>
                <a:ea typeface="メイリオ" panose="020B0604030504040204" pitchFamily="50" charset="-128"/>
                <a:cs typeface="メイリオ" panose="020B0604030504040204" pitchFamily="50" charset="-128"/>
              </a:rPr>
              <a:t>継続事業）</a:t>
            </a:r>
            <a:endParaRPr kumimoji="1" lang="ja-JP" altLang="en-US" sz="15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0" name="テキスト ボックス 109"/>
          <p:cNvSpPr txBox="1"/>
          <p:nvPr/>
        </p:nvSpPr>
        <p:spPr>
          <a:xfrm>
            <a:off x="11228005" y="2509182"/>
            <a:ext cx="1254866" cy="459700"/>
          </a:xfrm>
          <a:prstGeom prst="roundRect">
            <a:avLst/>
          </a:prstGeom>
          <a:noFill/>
          <a:ln w="19050">
            <a:solidFill>
              <a:schemeClr val="tx1"/>
            </a:solidFill>
            <a:prstDash val="dash"/>
          </a:ln>
        </p:spPr>
        <p:txBody>
          <a:bodyPr wrap="square" rtlCol="0">
            <a:spAutoFit/>
          </a:bodyPr>
          <a:lstStyle/>
          <a:p>
            <a:pPr algn="r"/>
            <a:r>
              <a:rPr lang="ja-JP" altLang="en-US" sz="1050" dirty="0" smtClean="0"/>
              <a:t>令和</a:t>
            </a:r>
            <a:r>
              <a:rPr lang="ja-JP" altLang="en-US" sz="1050" dirty="0"/>
              <a:t>４</a:t>
            </a:r>
            <a:r>
              <a:rPr lang="ja-JP" altLang="en-US" sz="1050" dirty="0" smtClean="0"/>
              <a:t>年度</a:t>
            </a:r>
            <a:r>
              <a:rPr lang="ja-JP" altLang="en-US" sz="1050" dirty="0"/>
              <a:t>予算額</a:t>
            </a:r>
            <a:endParaRPr lang="en-US" altLang="ja-JP" sz="1050" dirty="0"/>
          </a:p>
          <a:p>
            <a:pPr algn="r"/>
            <a:r>
              <a:rPr lang="ja-JP" altLang="en-US" sz="1050" dirty="0" smtClean="0"/>
              <a:t>１２，０００千円</a:t>
            </a:r>
            <a:endParaRPr kumimoji="1" lang="ja-JP" altLang="en-US" sz="1050" dirty="0"/>
          </a:p>
        </p:txBody>
      </p:sp>
      <p:sp>
        <p:nvSpPr>
          <p:cNvPr id="113" name="テキスト ボックス 112"/>
          <p:cNvSpPr txBox="1"/>
          <p:nvPr/>
        </p:nvSpPr>
        <p:spPr>
          <a:xfrm>
            <a:off x="11242977" y="4647394"/>
            <a:ext cx="1299610" cy="459700"/>
          </a:xfrm>
          <a:prstGeom prst="roundRect">
            <a:avLst/>
          </a:prstGeom>
          <a:noFill/>
          <a:ln w="19050">
            <a:solidFill>
              <a:schemeClr val="tx1"/>
            </a:solidFill>
            <a:prstDash val="dash"/>
          </a:ln>
        </p:spPr>
        <p:txBody>
          <a:bodyPr wrap="square" rtlCol="0">
            <a:spAutoFit/>
          </a:bodyPr>
          <a:lstStyle/>
          <a:p>
            <a:pPr algn="r"/>
            <a:r>
              <a:rPr lang="ja-JP" altLang="en-US" sz="1050" dirty="0" smtClean="0"/>
              <a:t>令和４年度</a:t>
            </a:r>
            <a:r>
              <a:rPr lang="ja-JP" altLang="en-US" sz="1050" dirty="0"/>
              <a:t>予算額</a:t>
            </a:r>
            <a:endParaRPr lang="en-US" altLang="ja-JP" sz="1050" dirty="0"/>
          </a:p>
          <a:p>
            <a:pPr algn="r"/>
            <a:r>
              <a:rPr lang="ja-JP" altLang="en-US" sz="1050" dirty="0"/>
              <a:t>１６，０４９千円</a:t>
            </a:r>
            <a:endParaRPr kumimoji="1" lang="ja-JP" altLang="en-US" sz="1050" dirty="0"/>
          </a:p>
        </p:txBody>
      </p:sp>
      <p:cxnSp>
        <p:nvCxnSpPr>
          <p:cNvPr id="36" name="直線コネクタ 35"/>
          <p:cNvCxnSpPr/>
          <p:nvPr/>
        </p:nvCxnSpPr>
        <p:spPr>
          <a:xfrm flipV="1">
            <a:off x="445524" y="7536904"/>
            <a:ext cx="12037347" cy="2504"/>
          </a:xfrm>
          <a:prstGeom prst="line">
            <a:avLst/>
          </a:prstGeom>
          <a:ln>
            <a:solidFill>
              <a:srgbClr val="00B050"/>
            </a:solidFill>
            <a:prstDash val="dash"/>
          </a:ln>
        </p:spPr>
        <p:style>
          <a:lnRef idx="1">
            <a:schemeClr val="dk1"/>
          </a:lnRef>
          <a:fillRef idx="0">
            <a:schemeClr val="dk1"/>
          </a:fillRef>
          <a:effectRef idx="0">
            <a:schemeClr val="dk1"/>
          </a:effectRef>
          <a:fontRef idx="minor">
            <a:schemeClr val="tx1"/>
          </a:fontRef>
        </p:style>
      </p:cxnSp>
      <p:sp>
        <p:nvSpPr>
          <p:cNvPr id="40" name="テキスト ボックス 39"/>
          <p:cNvSpPr txBox="1"/>
          <p:nvPr/>
        </p:nvSpPr>
        <p:spPr>
          <a:xfrm>
            <a:off x="658489" y="6289858"/>
            <a:ext cx="720000" cy="1173707"/>
          </a:xfrm>
          <a:prstGeom prst="rect">
            <a:avLst/>
          </a:prstGeom>
          <a:noFill/>
          <a:ln w="15875">
            <a:solidFill>
              <a:schemeClr val="tx1"/>
            </a:solidFill>
            <a:prstDash val="lgDashDot"/>
          </a:ln>
        </p:spPr>
        <p:txBody>
          <a:bodyPr vert="eaVert" wrap="square" rtlCol="0" anchor="ctr" anchorCtr="0">
            <a:normAutofit/>
          </a:bodyPr>
          <a:lstStyle/>
          <a:p>
            <a:pPr algn="ctr"/>
            <a:r>
              <a:rPr lang="ja-JP" altLang="en-US" sz="1500" b="1" dirty="0">
                <a:latin typeface="メイリオ" panose="020B0604030504040204" pitchFamily="50" charset="-128"/>
                <a:ea typeface="メイリオ" panose="020B0604030504040204" pitchFamily="50" charset="-128"/>
                <a:cs typeface="メイリオ" panose="020B0604030504040204" pitchFamily="50" charset="-128"/>
              </a:rPr>
              <a:t>事業</a:t>
            </a:r>
            <a:r>
              <a:rPr kumimoji="1" lang="ja-JP" altLang="en-US" sz="1500" b="1" dirty="0" smtClean="0">
                <a:latin typeface="メイリオ" panose="020B0604030504040204" pitchFamily="50" charset="-128"/>
                <a:ea typeface="メイリオ" panose="020B0604030504040204" pitchFamily="50" charset="-128"/>
                <a:cs typeface="メイリオ" panose="020B0604030504040204" pitchFamily="50" charset="-128"/>
              </a:rPr>
              <a:t>の</a:t>
            </a:r>
            <a:endParaRPr kumimoji="1" lang="en-US" altLang="ja-JP" sz="15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500" b="1" dirty="0" smtClean="0">
                <a:latin typeface="メイリオ" panose="020B0604030504040204" pitchFamily="50" charset="-128"/>
                <a:ea typeface="メイリオ" panose="020B0604030504040204" pitchFamily="50" charset="-128"/>
                <a:cs typeface="メイリオ" panose="020B0604030504040204" pitchFamily="50" charset="-128"/>
              </a:rPr>
              <a:t>見直し</a:t>
            </a:r>
            <a:endParaRPr kumimoji="1" lang="ja-JP" altLang="en-US" sz="15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角丸四角形 41"/>
          <p:cNvSpPr/>
          <p:nvPr/>
        </p:nvSpPr>
        <p:spPr>
          <a:xfrm>
            <a:off x="1801833" y="6456784"/>
            <a:ext cx="8892896" cy="974640"/>
          </a:xfrm>
          <a:prstGeom prst="roundRect">
            <a:avLst>
              <a:gd name="adj" fmla="val 7254"/>
            </a:avLst>
          </a:prstGeom>
          <a:noFill/>
          <a:ln w="15875">
            <a:solidFill>
              <a:schemeClr val="tx1"/>
            </a:solidFill>
            <a:prstDash val="dashDot"/>
          </a:ln>
          <a:effectLst/>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sz="1500" b="1" spc="-1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正方形/長方形 43"/>
          <p:cNvSpPr/>
          <p:nvPr/>
        </p:nvSpPr>
        <p:spPr>
          <a:xfrm>
            <a:off x="1792288" y="6306330"/>
            <a:ext cx="8959372" cy="1518606"/>
          </a:xfrm>
          <a:prstGeom prst="rect">
            <a:avLst/>
          </a:prstGeom>
          <a:noFill/>
          <a:ln>
            <a:noFill/>
          </a:ln>
          <a:effectLst/>
        </p:spPr>
        <p:style>
          <a:lnRef idx="2">
            <a:schemeClr val="accent3"/>
          </a:lnRef>
          <a:fillRef idx="1">
            <a:schemeClr val="lt1"/>
          </a:fillRef>
          <a:effectRef idx="0">
            <a:schemeClr val="accent3"/>
          </a:effectRef>
          <a:fontRef idx="minor">
            <a:schemeClr val="dk1"/>
          </a:fontRef>
        </p:style>
        <p:txBody>
          <a:bodyPr rtlCol="0" anchor="t"/>
          <a:lstStyle/>
          <a:p>
            <a:endParaRPr lang="en-US" altLang="ja-JP" sz="1200" strike="sng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〇みどりの基金事業の実施箇所数について、近年減少傾向であることから、令和３年度からの取組みとして、</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地域緑化推進事業において、応募条件の緩和や配付樹種の拡充等を</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実施</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○緑化</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に対する府民のニーズや課題等を把握するため</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、アンケート</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調査を</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実施</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○アンケート結果を基に、既存の補助事業（みどりづくり推進事業及び、地域緑化推進事業）内容の見直し及び新規事業の検討</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2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テキスト ボックス 48"/>
          <p:cNvSpPr txBox="1"/>
          <p:nvPr/>
        </p:nvSpPr>
        <p:spPr>
          <a:xfrm>
            <a:off x="656188" y="7959018"/>
            <a:ext cx="720000" cy="1319810"/>
          </a:xfrm>
          <a:prstGeom prst="rect">
            <a:avLst/>
          </a:prstGeom>
          <a:noFill/>
          <a:ln>
            <a:solidFill>
              <a:srgbClr val="00B050"/>
            </a:solidFill>
          </a:ln>
        </p:spPr>
        <p:txBody>
          <a:bodyPr vert="eaVert" wrap="square" rtlCol="0" anchor="ctr" anchorCtr="0">
            <a:normAutofit/>
          </a:bodyPr>
          <a:lstStyle/>
          <a:p>
            <a:pPr algn="ctr"/>
            <a:r>
              <a:rPr lang="ja-JP" altLang="en-US" sz="1500" b="1" dirty="0" smtClean="0">
                <a:latin typeface="メイリオ" panose="020B0604030504040204" pitchFamily="50" charset="-128"/>
                <a:ea typeface="メイリオ" panose="020B0604030504040204" pitchFamily="50" charset="-128"/>
                <a:cs typeface="メイリオ" panose="020B0604030504040204" pitchFamily="50" charset="-128"/>
              </a:rPr>
              <a:t>基金確保に</a:t>
            </a:r>
            <a:endParaRPr lang="en-US" altLang="ja-JP" sz="15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500" b="1" dirty="0" smtClean="0">
                <a:latin typeface="メイリオ" panose="020B0604030504040204" pitchFamily="50" charset="-128"/>
                <a:ea typeface="メイリオ" panose="020B0604030504040204" pitchFamily="50" charset="-128"/>
                <a:cs typeface="メイリオ" panose="020B0604030504040204" pitchFamily="50" charset="-128"/>
              </a:rPr>
              <a:t>向けた取組み</a:t>
            </a:r>
            <a:endParaRPr kumimoji="1" lang="en-US" altLang="ja-JP" sz="15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角丸四角形 49"/>
          <p:cNvSpPr/>
          <p:nvPr/>
        </p:nvSpPr>
        <p:spPr>
          <a:xfrm>
            <a:off x="1751660" y="7680920"/>
            <a:ext cx="9000000" cy="256944"/>
          </a:xfrm>
          <a:prstGeom prst="roundRect">
            <a:avLst/>
          </a:prstGeom>
          <a:solidFill>
            <a:srgbClr val="00B050"/>
          </a:solidFill>
          <a:ln>
            <a:noFill/>
          </a:ln>
          <a:effectLst/>
        </p:spPr>
        <p:style>
          <a:lnRef idx="2">
            <a:schemeClr val="accent3"/>
          </a:lnRef>
          <a:fillRef idx="1">
            <a:schemeClr val="lt1"/>
          </a:fillRef>
          <a:effectRef idx="0">
            <a:schemeClr val="accent3"/>
          </a:effectRef>
          <a:fontRef idx="minor">
            <a:schemeClr val="dk1"/>
          </a:fontRef>
        </p:style>
        <p:txBody>
          <a:bodyPr lIns="36000" rIns="36000" rtlCol="0" anchor="ctr">
            <a:noAutofit/>
          </a:bodyPr>
          <a:lstStyle/>
          <a:p>
            <a:pPr algn="ctr">
              <a:lnSpc>
                <a:spcPts val="2500"/>
              </a:lnSpc>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基金確保に向けた取組み</a:t>
            </a:r>
            <a:endParaRPr lang="en-US" altLang="ja-JP"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角丸四角形 52"/>
          <p:cNvSpPr/>
          <p:nvPr/>
        </p:nvSpPr>
        <p:spPr>
          <a:xfrm>
            <a:off x="1775067" y="6096744"/>
            <a:ext cx="9000000" cy="252000"/>
          </a:xfrm>
          <a:prstGeom prst="roundRect">
            <a:avLst/>
          </a:prstGeom>
          <a:solidFill>
            <a:schemeClr val="accent5">
              <a:lumMod val="75000"/>
            </a:schemeClr>
          </a:solidFill>
          <a:ln>
            <a:noFill/>
          </a:ln>
          <a:effectLst/>
        </p:spPr>
        <p:style>
          <a:lnRef idx="2">
            <a:schemeClr val="accent3"/>
          </a:lnRef>
          <a:fillRef idx="1">
            <a:schemeClr val="lt1"/>
          </a:fillRef>
          <a:effectRef idx="0">
            <a:schemeClr val="accent3"/>
          </a:effectRef>
          <a:fontRef idx="minor">
            <a:schemeClr val="dk1"/>
          </a:fontRef>
        </p:style>
        <p:txBody>
          <a:bodyPr lIns="36000" rIns="36000" rtlCol="0" anchor="ctr">
            <a:noAutofit/>
          </a:bodyPr>
          <a:lstStyle/>
          <a:p>
            <a:pPr algn="ctr">
              <a:lnSpc>
                <a:spcPts val="2500"/>
              </a:lnSpc>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既存事業の見直し・新規事業検討</a:t>
            </a:r>
            <a:endParaRPr lang="en-US" altLang="ja-JP" sz="1200" b="1" strike="sngStrike"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4" name="直線コネクタ 53"/>
          <p:cNvCxnSpPr/>
          <p:nvPr/>
        </p:nvCxnSpPr>
        <p:spPr>
          <a:xfrm flipV="1">
            <a:off x="445525" y="6024736"/>
            <a:ext cx="12037347" cy="2504"/>
          </a:xfrm>
          <a:prstGeom prst="line">
            <a:avLst/>
          </a:prstGeom>
          <a:ln>
            <a:solidFill>
              <a:srgbClr val="00B050"/>
            </a:solidFill>
            <a:prstDash val="dash"/>
          </a:ln>
        </p:spPr>
        <p:style>
          <a:lnRef idx="1">
            <a:schemeClr val="dk1"/>
          </a:lnRef>
          <a:fillRef idx="0">
            <a:schemeClr val="dk1"/>
          </a:fillRef>
          <a:effectRef idx="0">
            <a:schemeClr val="dk1"/>
          </a:effectRef>
          <a:fontRef idx="minor">
            <a:schemeClr val="tx1"/>
          </a:fontRef>
        </p:style>
      </p:cxnSp>
      <p:sp>
        <p:nvSpPr>
          <p:cNvPr id="33" name="大かっこ 32"/>
          <p:cNvSpPr/>
          <p:nvPr/>
        </p:nvSpPr>
        <p:spPr>
          <a:xfrm>
            <a:off x="1753337" y="7968952"/>
            <a:ext cx="8853466" cy="1532334"/>
          </a:xfrm>
          <a:prstGeom prst="bracketPair">
            <a:avLst/>
          </a:prstGeom>
          <a:ln>
            <a:solidFill>
              <a:schemeClr val="tx1"/>
            </a:solidFill>
          </a:ln>
        </p:spPr>
        <p:txBody>
          <a:bodyPr wrap="square">
            <a:spAutoFit/>
          </a:bodyPr>
          <a:lstStyle/>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○寄附金の増収及び基金事業の活用を図るため、</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PR</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チラシ等を用いて広報活動を実施</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事業者とのタイアップ事業の拡大</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・タイアップ事業の例：チャリティーコンサート、エクステリアフェア、チャリティーウォーク等のイベント参加費や</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収益の一部を寄付</a:t>
            </a:r>
            <a:r>
              <a:rPr lang="ja-JP" altLang="en-US" sz="12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会場での募金箱の設置</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○寄附者への丁寧かつ迅速なお礼・事業報告</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・お礼状の送付、一定額以上の寄附者に対して感謝状贈呈を実施</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・基金を活用した事業により助成を受けた方の取組み及び寄附者について、写真を交えて紹介した報告書を冊子で作成</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8791750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effectLst/>
      </a:spPr>
      <a:bodyPr rtlCol="0" anchor="ctr"/>
      <a:lstStyle>
        <a:defPPr algn="ctr">
          <a:defRPr kumimoji="1" sz="1500" b="1" spc="-1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defPPr>
      </a:lstStyle>
      <a:style>
        <a:lnRef idx="2">
          <a:schemeClr val="accent3"/>
        </a:lnRef>
        <a:fillRef idx="1">
          <a:schemeClr val="lt1"/>
        </a:fillRef>
        <a:effectRef idx="0">
          <a:schemeClr val="accent3"/>
        </a:effectRef>
        <a:fontRef idx="minor">
          <a:schemeClr val="dk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7D37D5DC3111EA4DA248C7ACBAED65AC" ma:contentTypeVersion="0" ma:contentTypeDescription="新しいドキュメントを作成します。" ma:contentTypeScope="" ma:versionID="bec28475a50fe2f6f79db21461222815">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D34CCA5-C9AA-42AD-9108-4DA201C0AE8B}">
  <ds:schemaRefs>
    <ds:schemaRef ds:uri="http://purl.org/dc/terms/"/>
    <ds:schemaRef ds:uri="http://purl.org/dc/elements/1.1/"/>
    <ds:schemaRef ds:uri="http://schemas.microsoft.com/office/2006/documentManagement/types"/>
    <ds:schemaRef ds:uri="http://purl.org/dc/dcmitype/"/>
    <ds:schemaRef ds:uri="http://schemas.openxmlformats.org/package/2006/metadata/core-properties"/>
    <ds:schemaRef ds:uri="http://schemas.microsoft.com/office/infopath/2007/PartnerControl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A3F2D077-9C03-4FF9-8611-B4D435AE3FD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717476BC-81EC-4AB4-B324-6508648A5FB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3142</TotalTime>
  <Words>751</Words>
  <Application>Microsoft Office PowerPoint</Application>
  <PresentationFormat>A3 297x420 mm</PresentationFormat>
  <Paragraphs>54</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HG丸ｺﾞｼｯｸM-PRO</vt:lpstr>
      <vt:lpstr>ＭＳ Ｐゴシック</vt:lpstr>
      <vt:lpstr>メイリオ</vt:lpstr>
      <vt:lpstr>Arial</vt:lpstr>
      <vt:lpstr>Calibri</vt:lpstr>
      <vt:lpstr>Times New Roman</vt:lpstr>
      <vt:lpstr>Office ​​テーマ</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村本　康敬</dc:creator>
  <cp:lastModifiedBy>出口　真奈美</cp:lastModifiedBy>
  <cp:revision>487</cp:revision>
  <cp:lastPrinted>2022-10-03T10:06:06Z</cp:lastPrinted>
  <dcterms:created xsi:type="dcterms:W3CDTF">2015-09-15T00:22:39Z</dcterms:created>
  <dcterms:modified xsi:type="dcterms:W3CDTF">2022-10-03T10:08:56Z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0x0101007D37D5DC3111EA4DA248C7ACBAED65AC</vt:lpwstr>
  </property>
</Properties>
</file>