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0" r:id="rId5"/>
  </p:sldIdLst>
  <p:sldSz cx="9601200" cy="12801600" type="A3"/>
  <p:notesSz cx="6807200" cy="9939338"/>
  <p:defaultText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0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6" autoAdjust="0"/>
    <p:restoredTop sz="94434" autoAdjust="0"/>
  </p:normalViewPr>
  <p:slideViewPr>
    <p:cSldViewPr>
      <p:cViewPr>
        <p:scale>
          <a:sx n="100" d="100"/>
          <a:sy n="100" d="100"/>
        </p:scale>
        <p:origin x="750" y="-78"/>
      </p:cViewPr>
      <p:guideLst>
        <p:guide orient="horz" pos="4032"/>
        <p:guide pos="30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CDDB2355-4692-444A-801C-088790ACA373}" type="datetimeFigureOut">
              <a:rPr kumimoji="1" lang="ja-JP" altLang="en-US" smtClean="0"/>
              <a:t>2022/10/18</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284" rtl="0" eaLnBrk="1" latinLnBrk="0" hangingPunct="1">
      <a:defRPr kumimoji="1" sz="1200" kern="1200">
        <a:solidFill>
          <a:schemeClr val="tx1"/>
        </a:solidFill>
        <a:latin typeface="+mn-lt"/>
        <a:ea typeface="+mn-ea"/>
        <a:cs typeface="+mn-cs"/>
      </a:defRPr>
    </a:lvl1pPr>
    <a:lvl2pPr marL="457143" algn="l" defTabSz="914284" rtl="0" eaLnBrk="1" latinLnBrk="0" hangingPunct="1">
      <a:defRPr kumimoji="1" sz="1200" kern="1200">
        <a:solidFill>
          <a:schemeClr val="tx1"/>
        </a:solidFill>
        <a:latin typeface="+mn-lt"/>
        <a:ea typeface="+mn-ea"/>
        <a:cs typeface="+mn-cs"/>
      </a:defRPr>
    </a:lvl2pPr>
    <a:lvl3pPr marL="914284" algn="l" defTabSz="914284" rtl="0" eaLnBrk="1" latinLnBrk="0" hangingPunct="1">
      <a:defRPr kumimoji="1" sz="1200" kern="1200">
        <a:solidFill>
          <a:schemeClr val="tx1"/>
        </a:solidFill>
        <a:latin typeface="+mn-lt"/>
        <a:ea typeface="+mn-ea"/>
        <a:cs typeface="+mn-cs"/>
      </a:defRPr>
    </a:lvl3pPr>
    <a:lvl4pPr marL="1371427" algn="l" defTabSz="914284" rtl="0" eaLnBrk="1" latinLnBrk="0" hangingPunct="1">
      <a:defRPr kumimoji="1" sz="1200" kern="1200">
        <a:solidFill>
          <a:schemeClr val="tx1"/>
        </a:solidFill>
        <a:latin typeface="+mn-lt"/>
        <a:ea typeface="+mn-ea"/>
        <a:cs typeface="+mn-cs"/>
      </a:defRPr>
    </a:lvl4pPr>
    <a:lvl5pPr marL="1828568" algn="l" defTabSz="914284" rtl="0" eaLnBrk="1" latinLnBrk="0" hangingPunct="1">
      <a:defRPr kumimoji="1" sz="1200" kern="1200">
        <a:solidFill>
          <a:schemeClr val="tx1"/>
        </a:solidFill>
        <a:latin typeface="+mn-lt"/>
        <a:ea typeface="+mn-ea"/>
        <a:cs typeface="+mn-cs"/>
      </a:defRPr>
    </a:lvl5pPr>
    <a:lvl6pPr marL="2285711" algn="l" defTabSz="914284" rtl="0" eaLnBrk="1" latinLnBrk="0" hangingPunct="1">
      <a:defRPr kumimoji="1" sz="1200" kern="1200">
        <a:solidFill>
          <a:schemeClr val="tx1"/>
        </a:solidFill>
        <a:latin typeface="+mn-lt"/>
        <a:ea typeface="+mn-ea"/>
        <a:cs typeface="+mn-cs"/>
      </a:defRPr>
    </a:lvl6pPr>
    <a:lvl7pPr marL="2742853" algn="l" defTabSz="914284" rtl="0" eaLnBrk="1" latinLnBrk="0" hangingPunct="1">
      <a:defRPr kumimoji="1" sz="1200" kern="1200">
        <a:solidFill>
          <a:schemeClr val="tx1"/>
        </a:solidFill>
        <a:latin typeface="+mn-lt"/>
        <a:ea typeface="+mn-ea"/>
        <a:cs typeface="+mn-cs"/>
      </a:defRPr>
    </a:lvl7pPr>
    <a:lvl8pPr marL="3199995" algn="l" defTabSz="914284" rtl="0" eaLnBrk="1" latinLnBrk="0" hangingPunct="1">
      <a:defRPr kumimoji="1" sz="1200" kern="1200">
        <a:solidFill>
          <a:schemeClr val="tx1"/>
        </a:solidFill>
        <a:latin typeface="+mn-lt"/>
        <a:ea typeface="+mn-ea"/>
        <a:cs typeface="+mn-cs"/>
      </a:defRPr>
    </a:lvl8pPr>
    <a:lvl9pPr marL="3657137" algn="l" defTabSz="9142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6600" y="746125"/>
            <a:ext cx="27940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1590050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4" y="3976807"/>
            <a:ext cx="8161019" cy="274404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40185" y="7254240"/>
            <a:ext cx="6720841" cy="3271520"/>
          </a:xfrm>
        </p:spPr>
        <p:txBody>
          <a:bodyPr/>
          <a:lstStyle>
            <a:lvl1pPr marL="0" indent="0" algn="ctr">
              <a:buNone/>
              <a:defRPr>
                <a:solidFill>
                  <a:schemeClr val="tx1">
                    <a:tint val="75000"/>
                  </a:schemeClr>
                </a:solidFill>
              </a:defRPr>
            </a:lvl1pPr>
            <a:lvl2pPr marL="461208" indent="0" algn="ctr">
              <a:buNone/>
              <a:defRPr>
                <a:solidFill>
                  <a:schemeClr val="tx1">
                    <a:tint val="75000"/>
                  </a:schemeClr>
                </a:solidFill>
              </a:defRPr>
            </a:lvl2pPr>
            <a:lvl3pPr marL="922417" indent="0" algn="ctr">
              <a:buNone/>
              <a:defRPr>
                <a:solidFill>
                  <a:schemeClr val="tx1">
                    <a:tint val="75000"/>
                  </a:schemeClr>
                </a:solidFill>
              </a:defRPr>
            </a:lvl3pPr>
            <a:lvl4pPr marL="1383625" indent="0" algn="ctr">
              <a:buNone/>
              <a:defRPr>
                <a:solidFill>
                  <a:schemeClr val="tx1">
                    <a:tint val="75000"/>
                  </a:schemeClr>
                </a:solidFill>
              </a:defRPr>
            </a:lvl4pPr>
            <a:lvl5pPr marL="1844833" indent="0" algn="ctr">
              <a:buNone/>
              <a:defRPr>
                <a:solidFill>
                  <a:schemeClr val="tx1">
                    <a:tint val="75000"/>
                  </a:schemeClr>
                </a:solidFill>
              </a:defRPr>
            </a:lvl5pPr>
            <a:lvl6pPr marL="2306041" indent="0" algn="ctr">
              <a:buNone/>
              <a:defRPr>
                <a:solidFill>
                  <a:schemeClr val="tx1">
                    <a:tint val="75000"/>
                  </a:schemeClr>
                </a:solidFill>
              </a:defRPr>
            </a:lvl6pPr>
            <a:lvl7pPr marL="2767250" indent="0" algn="ctr">
              <a:buNone/>
              <a:defRPr>
                <a:solidFill>
                  <a:schemeClr val="tx1">
                    <a:tint val="75000"/>
                  </a:schemeClr>
                </a:solidFill>
              </a:defRPr>
            </a:lvl7pPr>
            <a:lvl8pPr marL="3228458" indent="0" algn="ctr">
              <a:buNone/>
              <a:defRPr>
                <a:solidFill>
                  <a:schemeClr val="tx1">
                    <a:tint val="75000"/>
                  </a:schemeClr>
                </a:solidFill>
              </a:defRPr>
            </a:lvl8pPr>
            <a:lvl9pPr marL="368966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0870" y="512673"/>
            <a:ext cx="2160270" cy="1092284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80061" y="512673"/>
            <a:ext cx="6320790" cy="1092284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33" y="8226223"/>
            <a:ext cx="8161019" cy="2542540"/>
          </a:xfrm>
        </p:spPr>
        <p:txBody>
          <a:bodyPr anchor="t"/>
          <a:lstStyle>
            <a:lvl1pPr algn="l">
              <a:defRPr sz="4036"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8433" y="5425868"/>
            <a:ext cx="8161019" cy="2800349"/>
          </a:xfrm>
        </p:spPr>
        <p:txBody>
          <a:bodyPr anchor="b"/>
          <a:lstStyle>
            <a:lvl1pPr marL="0" indent="0">
              <a:buNone/>
              <a:defRPr sz="2018">
                <a:solidFill>
                  <a:schemeClr val="tx1">
                    <a:tint val="75000"/>
                  </a:schemeClr>
                </a:solidFill>
              </a:defRPr>
            </a:lvl1pPr>
            <a:lvl2pPr marL="461208" indent="0">
              <a:buNone/>
              <a:defRPr sz="1802">
                <a:solidFill>
                  <a:schemeClr val="tx1">
                    <a:tint val="75000"/>
                  </a:schemeClr>
                </a:solidFill>
              </a:defRPr>
            </a:lvl2pPr>
            <a:lvl3pPr marL="922417" indent="0">
              <a:buNone/>
              <a:defRPr sz="1586">
                <a:solidFill>
                  <a:schemeClr val="tx1">
                    <a:tint val="75000"/>
                  </a:schemeClr>
                </a:solidFill>
              </a:defRPr>
            </a:lvl3pPr>
            <a:lvl4pPr marL="1383625" indent="0">
              <a:buNone/>
              <a:defRPr sz="1442">
                <a:solidFill>
                  <a:schemeClr val="tx1">
                    <a:tint val="75000"/>
                  </a:schemeClr>
                </a:solidFill>
              </a:defRPr>
            </a:lvl4pPr>
            <a:lvl5pPr marL="1844833" indent="0">
              <a:buNone/>
              <a:defRPr sz="1442">
                <a:solidFill>
                  <a:schemeClr val="tx1">
                    <a:tint val="75000"/>
                  </a:schemeClr>
                </a:solidFill>
              </a:defRPr>
            </a:lvl5pPr>
            <a:lvl6pPr marL="2306041" indent="0">
              <a:buNone/>
              <a:defRPr sz="1442">
                <a:solidFill>
                  <a:schemeClr val="tx1">
                    <a:tint val="75000"/>
                  </a:schemeClr>
                </a:solidFill>
              </a:defRPr>
            </a:lvl6pPr>
            <a:lvl7pPr marL="2767250" indent="0">
              <a:buNone/>
              <a:defRPr sz="1442">
                <a:solidFill>
                  <a:schemeClr val="tx1">
                    <a:tint val="75000"/>
                  </a:schemeClr>
                </a:solidFill>
              </a:defRPr>
            </a:lvl7pPr>
            <a:lvl8pPr marL="3228458" indent="0">
              <a:buNone/>
              <a:defRPr sz="1442">
                <a:solidFill>
                  <a:schemeClr val="tx1">
                    <a:tint val="75000"/>
                  </a:schemeClr>
                </a:solidFill>
              </a:defRPr>
            </a:lvl8pPr>
            <a:lvl9pPr marL="3689666" indent="0">
              <a:buNone/>
              <a:defRPr sz="144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80060" y="2987041"/>
            <a:ext cx="4240530" cy="8448464"/>
          </a:xfrm>
        </p:spPr>
        <p:txBody>
          <a:bodyPr/>
          <a:lstStyle>
            <a:lvl1pPr>
              <a:defRPr sz="2811"/>
            </a:lvl1pPr>
            <a:lvl2pPr>
              <a:defRPr sz="2450"/>
            </a:lvl2pPr>
            <a:lvl3pPr>
              <a:defRPr sz="2018"/>
            </a:lvl3pPr>
            <a:lvl4pPr>
              <a:defRPr sz="1802"/>
            </a:lvl4pPr>
            <a:lvl5pPr>
              <a:defRPr sz="1802"/>
            </a:lvl5pPr>
            <a:lvl6pPr>
              <a:defRPr sz="1802"/>
            </a:lvl6pPr>
            <a:lvl7pPr>
              <a:defRPr sz="1802"/>
            </a:lvl7pPr>
            <a:lvl8pPr>
              <a:defRPr sz="1802"/>
            </a:lvl8pPr>
            <a:lvl9pPr>
              <a:defRPr sz="180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880610" y="2987041"/>
            <a:ext cx="4240530" cy="8448464"/>
          </a:xfrm>
        </p:spPr>
        <p:txBody>
          <a:bodyPr/>
          <a:lstStyle>
            <a:lvl1pPr>
              <a:defRPr sz="2811"/>
            </a:lvl1pPr>
            <a:lvl2pPr>
              <a:defRPr sz="2450"/>
            </a:lvl2pPr>
            <a:lvl3pPr>
              <a:defRPr sz="2018"/>
            </a:lvl3pPr>
            <a:lvl4pPr>
              <a:defRPr sz="1802"/>
            </a:lvl4pPr>
            <a:lvl5pPr>
              <a:defRPr sz="1802"/>
            </a:lvl5pPr>
            <a:lvl6pPr>
              <a:defRPr sz="1802"/>
            </a:lvl6pPr>
            <a:lvl7pPr>
              <a:defRPr sz="1802"/>
            </a:lvl7pPr>
            <a:lvl8pPr>
              <a:defRPr sz="1802"/>
            </a:lvl8pPr>
            <a:lvl9pPr>
              <a:defRPr sz="180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6" y="2865558"/>
            <a:ext cx="4242197" cy="1194223"/>
          </a:xfrm>
        </p:spPr>
        <p:txBody>
          <a:bodyPr anchor="b"/>
          <a:lstStyle>
            <a:lvl1pPr marL="0" indent="0">
              <a:buNone/>
              <a:defRPr sz="2450" b="1"/>
            </a:lvl1pPr>
            <a:lvl2pPr marL="461208" indent="0">
              <a:buNone/>
              <a:defRPr sz="2018" b="1"/>
            </a:lvl2pPr>
            <a:lvl3pPr marL="922417" indent="0">
              <a:buNone/>
              <a:defRPr sz="1802" b="1"/>
            </a:lvl3pPr>
            <a:lvl4pPr marL="1383625" indent="0">
              <a:buNone/>
              <a:defRPr sz="1586" b="1"/>
            </a:lvl4pPr>
            <a:lvl5pPr marL="1844833" indent="0">
              <a:buNone/>
              <a:defRPr sz="1586" b="1"/>
            </a:lvl5pPr>
            <a:lvl6pPr marL="2306041" indent="0">
              <a:buNone/>
              <a:defRPr sz="1586" b="1"/>
            </a:lvl6pPr>
            <a:lvl7pPr marL="2767250" indent="0">
              <a:buNone/>
              <a:defRPr sz="1586" b="1"/>
            </a:lvl7pPr>
            <a:lvl8pPr marL="3228458" indent="0">
              <a:buNone/>
              <a:defRPr sz="1586" b="1"/>
            </a:lvl8pPr>
            <a:lvl9pPr marL="3689666" indent="0">
              <a:buNone/>
              <a:defRPr sz="1586"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0066" y="4059772"/>
            <a:ext cx="4242197" cy="7375737"/>
          </a:xfrm>
        </p:spPr>
        <p:txBody>
          <a:bodyPr/>
          <a:lstStyle>
            <a:lvl1pPr>
              <a:defRPr sz="2450"/>
            </a:lvl1pPr>
            <a:lvl2pPr>
              <a:defRPr sz="2018"/>
            </a:lvl2pPr>
            <a:lvl3pPr>
              <a:defRPr sz="1802"/>
            </a:lvl3pPr>
            <a:lvl4pPr>
              <a:defRPr sz="1586"/>
            </a:lvl4pPr>
            <a:lvl5pPr>
              <a:defRPr sz="1586"/>
            </a:lvl5pPr>
            <a:lvl6pPr>
              <a:defRPr sz="1586"/>
            </a:lvl6pPr>
            <a:lvl7pPr>
              <a:defRPr sz="1586"/>
            </a:lvl7pPr>
            <a:lvl8pPr>
              <a:defRPr sz="1586"/>
            </a:lvl8pPr>
            <a:lvl9pPr>
              <a:defRPr sz="15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877279" y="2865558"/>
            <a:ext cx="4243863" cy="1194223"/>
          </a:xfrm>
        </p:spPr>
        <p:txBody>
          <a:bodyPr anchor="b"/>
          <a:lstStyle>
            <a:lvl1pPr marL="0" indent="0">
              <a:buNone/>
              <a:defRPr sz="2450" b="1"/>
            </a:lvl1pPr>
            <a:lvl2pPr marL="461208" indent="0">
              <a:buNone/>
              <a:defRPr sz="2018" b="1"/>
            </a:lvl2pPr>
            <a:lvl3pPr marL="922417" indent="0">
              <a:buNone/>
              <a:defRPr sz="1802" b="1"/>
            </a:lvl3pPr>
            <a:lvl4pPr marL="1383625" indent="0">
              <a:buNone/>
              <a:defRPr sz="1586" b="1"/>
            </a:lvl4pPr>
            <a:lvl5pPr marL="1844833" indent="0">
              <a:buNone/>
              <a:defRPr sz="1586" b="1"/>
            </a:lvl5pPr>
            <a:lvl6pPr marL="2306041" indent="0">
              <a:buNone/>
              <a:defRPr sz="1586" b="1"/>
            </a:lvl6pPr>
            <a:lvl7pPr marL="2767250" indent="0">
              <a:buNone/>
              <a:defRPr sz="1586" b="1"/>
            </a:lvl7pPr>
            <a:lvl8pPr marL="3228458" indent="0">
              <a:buNone/>
              <a:defRPr sz="1586" b="1"/>
            </a:lvl8pPr>
            <a:lvl9pPr marL="3689666" indent="0">
              <a:buNone/>
              <a:defRPr sz="1586"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877279" y="4059772"/>
            <a:ext cx="4243863" cy="7375737"/>
          </a:xfrm>
        </p:spPr>
        <p:txBody>
          <a:bodyPr/>
          <a:lstStyle>
            <a:lvl1pPr>
              <a:defRPr sz="2450"/>
            </a:lvl1pPr>
            <a:lvl2pPr>
              <a:defRPr sz="2018"/>
            </a:lvl2pPr>
            <a:lvl3pPr>
              <a:defRPr sz="1802"/>
            </a:lvl3pPr>
            <a:lvl4pPr>
              <a:defRPr sz="1586"/>
            </a:lvl4pPr>
            <a:lvl5pPr>
              <a:defRPr sz="1586"/>
            </a:lvl5pPr>
            <a:lvl6pPr>
              <a:defRPr sz="1586"/>
            </a:lvl6pPr>
            <a:lvl7pPr>
              <a:defRPr sz="1586"/>
            </a:lvl7pPr>
            <a:lvl8pPr>
              <a:defRPr sz="1586"/>
            </a:lvl8pPr>
            <a:lvl9pPr>
              <a:defRPr sz="15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4" y="509693"/>
            <a:ext cx="3158729" cy="2169160"/>
          </a:xfrm>
        </p:spPr>
        <p:txBody>
          <a:bodyPr anchor="b"/>
          <a:lstStyle>
            <a:lvl1pPr algn="l">
              <a:defRPr sz="2018"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753808" y="509697"/>
            <a:ext cx="5367337" cy="10925811"/>
          </a:xfrm>
        </p:spPr>
        <p:txBody>
          <a:bodyPr/>
          <a:lstStyle>
            <a:lvl1pPr>
              <a:defRPr sz="3243"/>
            </a:lvl1pPr>
            <a:lvl2pPr>
              <a:defRPr sz="2811"/>
            </a:lvl2pPr>
            <a:lvl3pPr>
              <a:defRPr sz="2450"/>
            </a:lvl3pPr>
            <a:lvl4pPr>
              <a:defRPr sz="2018"/>
            </a:lvl4pPr>
            <a:lvl5pPr>
              <a:defRPr sz="2018"/>
            </a:lvl5pPr>
            <a:lvl6pPr>
              <a:defRPr sz="2018"/>
            </a:lvl6pPr>
            <a:lvl7pPr>
              <a:defRPr sz="2018"/>
            </a:lvl7pPr>
            <a:lvl8pPr>
              <a:defRPr sz="2018"/>
            </a:lvl8pPr>
            <a:lvl9pPr>
              <a:defRPr sz="201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0064" y="2678857"/>
            <a:ext cx="3158729" cy="8756651"/>
          </a:xfrm>
        </p:spPr>
        <p:txBody>
          <a:bodyPr/>
          <a:lstStyle>
            <a:lvl1pPr marL="0" indent="0">
              <a:buNone/>
              <a:defRPr sz="1442"/>
            </a:lvl1pPr>
            <a:lvl2pPr marL="461208" indent="0">
              <a:buNone/>
              <a:defRPr sz="1226"/>
            </a:lvl2pPr>
            <a:lvl3pPr marL="922417" indent="0">
              <a:buNone/>
              <a:defRPr sz="1009"/>
            </a:lvl3pPr>
            <a:lvl4pPr marL="1383625" indent="0">
              <a:buNone/>
              <a:defRPr sz="937"/>
            </a:lvl4pPr>
            <a:lvl5pPr marL="1844833" indent="0">
              <a:buNone/>
              <a:defRPr sz="937"/>
            </a:lvl5pPr>
            <a:lvl6pPr marL="2306041" indent="0">
              <a:buNone/>
              <a:defRPr sz="937"/>
            </a:lvl6pPr>
            <a:lvl7pPr marL="2767250" indent="0">
              <a:buNone/>
              <a:defRPr sz="937"/>
            </a:lvl7pPr>
            <a:lvl8pPr marL="3228458" indent="0">
              <a:buNone/>
              <a:defRPr sz="937"/>
            </a:lvl8pPr>
            <a:lvl9pPr marL="3689666" indent="0">
              <a:buNone/>
              <a:defRPr sz="93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4" y="8961134"/>
            <a:ext cx="5760720" cy="1057911"/>
          </a:xfrm>
        </p:spPr>
        <p:txBody>
          <a:bodyPr anchor="b"/>
          <a:lstStyle>
            <a:lvl1pPr algn="l">
              <a:defRPr sz="2018" b="1"/>
            </a:lvl1pPr>
          </a:lstStyle>
          <a:p>
            <a:r>
              <a:rPr kumimoji="1" lang="ja-JP" altLang="en-US"/>
              <a:t>マスター タイトルの書式設定</a:t>
            </a:r>
          </a:p>
        </p:txBody>
      </p:sp>
      <p:sp>
        <p:nvSpPr>
          <p:cNvPr id="3" name="図プレースホルダー 2"/>
          <p:cNvSpPr>
            <a:spLocks noGrp="1"/>
          </p:cNvSpPr>
          <p:nvPr>
            <p:ph type="pic" idx="1"/>
          </p:nvPr>
        </p:nvSpPr>
        <p:spPr>
          <a:xfrm>
            <a:off x="1881904" y="1143848"/>
            <a:ext cx="5760720" cy="7680960"/>
          </a:xfrm>
        </p:spPr>
        <p:txBody>
          <a:bodyPr/>
          <a:lstStyle>
            <a:lvl1pPr marL="0" indent="0">
              <a:buNone/>
              <a:defRPr sz="3243"/>
            </a:lvl1pPr>
            <a:lvl2pPr marL="461208" indent="0">
              <a:buNone/>
              <a:defRPr sz="2811"/>
            </a:lvl2pPr>
            <a:lvl3pPr marL="922417" indent="0">
              <a:buNone/>
              <a:defRPr sz="2450"/>
            </a:lvl3pPr>
            <a:lvl4pPr marL="1383625" indent="0">
              <a:buNone/>
              <a:defRPr sz="2018"/>
            </a:lvl4pPr>
            <a:lvl5pPr marL="1844833" indent="0">
              <a:buNone/>
              <a:defRPr sz="2018"/>
            </a:lvl5pPr>
            <a:lvl6pPr marL="2306041" indent="0">
              <a:buNone/>
              <a:defRPr sz="2018"/>
            </a:lvl6pPr>
            <a:lvl7pPr marL="2767250" indent="0">
              <a:buNone/>
              <a:defRPr sz="2018"/>
            </a:lvl7pPr>
            <a:lvl8pPr marL="3228458" indent="0">
              <a:buNone/>
              <a:defRPr sz="2018"/>
            </a:lvl8pPr>
            <a:lvl9pPr marL="3689666" indent="0">
              <a:buNone/>
              <a:defRPr sz="2018"/>
            </a:lvl9pPr>
          </a:lstStyle>
          <a:p>
            <a:endParaRPr kumimoji="1" lang="ja-JP" altLang="en-US"/>
          </a:p>
        </p:txBody>
      </p:sp>
      <p:sp>
        <p:nvSpPr>
          <p:cNvPr id="4" name="テキスト プレースホルダー 3"/>
          <p:cNvSpPr>
            <a:spLocks noGrp="1"/>
          </p:cNvSpPr>
          <p:nvPr>
            <p:ph type="body" sz="half" idx="2"/>
          </p:nvPr>
        </p:nvSpPr>
        <p:spPr>
          <a:xfrm>
            <a:off x="1881904" y="10019045"/>
            <a:ext cx="5760720" cy="1502409"/>
          </a:xfrm>
        </p:spPr>
        <p:txBody>
          <a:bodyPr/>
          <a:lstStyle>
            <a:lvl1pPr marL="0" indent="0">
              <a:buNone/>
              <a:defRPr sz="1442"/>
            </a:lvl1pPr>
            <a:lvl2pPr marL="461208" indent="0">
              <a:buNone/>
              <a:defRPr sz="1226"/>
            </a:lvl2pPr>
            <a:lvl3pPr marL="922417" indent="0">
              <a:buNone/>
              <a:defRPr sz="1009"/>
            </a:lvl3pPr>
            <a:lvl4pPr marL="1383625" indent="0">
              <a:buNone/>
              <a:defRPr sz="937"/>
            </a:lvl4pPr>
            <a:lvl5pPr marL="1844833" indent="0">
              <a:buNone/>
              <a:defRPr sz="937"/>
            </a:lvl5pPr>
            <a:lvl6pPr marL="2306041" indent="0">
              <a:buNone/>
              <a:defRPr sz="937"/>
            </a:lvl6pPr>
            <a:lvl7pPr marL="2767250" indent="0">
              <a:buNone/>
              <a:defRPr sz="937"/>
            </a:lvl7pPr>
            <a:lvl8pPr marL="3228458" indent="0">
              <a:buNone/>
              <a:defRPr sz="937"/>
            </a:lvl8pPr>
            <a:lvl9pPr marL="3689666" indent="0">
              <a:buNone/>
              <a:defRPr sz="93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2022/10/18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4" y="512657"/>
            <a:ext cx="8641079" cy="2133600"/>
          </a:xfrm>
          <a:prstGeom prst="rect">
            <a:avLst/>
          </a:prstGeom>
        </p:spPr>
        <p:txBody>
          <a:bodyPr vert="horz" lIns="127999" tIns="64000" rIns="127999" bIns="6400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4" y="2987041"/>
            <a:ext cx="8641079" cy="8448464"/>
          </a:xfrm>
          <a:prstGeom prst="rect">
            <a:avLst/>
          </a:prstGeom>
        </p:spPr>
        <p:txBody>
          <a:bodyPr vert="horz" lIns="127999" tIns="64000" rIns="127999" bIns="6400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0062" y="11865202"/>
            <a:ext cx="2240280" cy="681567"/>
          </a:xfrm>
          <a:prstGeom prst="rect">
            <a:avLst/>
          </a:prstGeom>
        </p:spPr>
        <p:txBody>
          <a:bodyPr vert="horz" lIns="127999" tIns="64000" rIns="127999" bIns="64000" rtlCol="0" anchor="ctr"/>
          <a:lstStyle>
            <a:lvl1pPr algn="l">
              <a:defRPr sz="1226">
                <a:solidFill>
                  <a:schemeClr val="tx1">
                    <a:tint val="75000"/>
                  </a:schemeClr>
                </a:solidFill>
              </a:defRPr>
            </a:lvl1pPr>
          </a:lstStyle>
          <a:p>
            <a:fld id="{7161F6EF-57EE-447A-95B8-BF33D5DC6E2E}" type="datetimeFigureOut">
              <a:rPr kumimoji="1" lang="ja-JP" altLang="en-US" smtClean="0"/>
              <a:t>2022/10/18</a:t>
            </a:fld>
            <a:endParaRPr kumimoji="1" lang="ja-JP" altLang="en-US"/>
          </a:p>
        </p:txBody>
      </p:sp>
      <p:sp>
        <p:nvSpPr>
          <p:cNvPr id="5" name="フッター プレースホルダー 4"/>
          <p:cNvSpPr>
            <a:spLocks noGrp="1"/>
          </p:cNvSpPr>
          <p:nvPr>
            <p:ph type="ftr" sz="quarter" idx="3"/>
          </p:nvPr>
        </p:nvSpPr>
        <p:spPr>
          <a:xfrm>
            <a:off x="3280412" y="11865202"/>
            <a:ext cx="3040380" cy="681567"/>
          </a:xfrm>
          <a:prstGeom prst="rect">
            <a:avLst/>
          </a:prstGeom>
        </p:spPr>
        <p:txBody>
          <a:bodyPr vert="horz" lIns="127999" tIns="64000" rIns="127999" bIns="64000" rtlCol="0" anchor="ctr"/>
          <a:lstStyle>
            <a:lvl1pPr algn="ctr">
              <a:defRPr sz="1226">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202"/>
            <a:ext cx="2240280" cy="681567"/>
          </a:xfrm>
          <a:prstGeom prst="rect">
            <a:avLst/>
          </a:prstGeom>
        </p:spPr>
        <p:txBody>
          <a:bodyPr vert="horz" lIns="127999" tIns="64000" rIns="127999" bIns="64000" rtlCol="0" anchor="ctr"/>
          <a:lstStyle>
            <a:lvl1pPr algn="r">
              <a:defRPr sz="1226">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2417" rtl="0" eaLnBrk="1" latinLnBrk="0" hangingPunct="1">
        <a:spcBef>
          <a:spcPct val="0"/>
        </a:spcBef>
        <a:buNone/>
        <a:defRPr kumimoji="1" sz="4469" kern="1200">
          <a:solidFill>
            <a:schemeClr val="tx1"/>
          </a:solidFill>
          <a:latin typeface="+mj-lt"/>
          <a:ea typeface="+mj-ea"/>
          <a:cs typeface="+mj-cs"/>
        </a:defRPr>
      </a:lvl1pPr>
    </p:titleStyle>
    <p:bodyStyle>
      <a:lvl1pPr marL="345907" indent="-345907" algn="l" defTabSz="922417" rtl="0" eaLnBrk="1" latinLnBrk="0" hangingPunct="1">
        <a:spcBef>
          <a:spcPct val="20000"/>
        </a:spcBef>
        <a:buFont typeface="Arial" panose="020B0604020202020204" pitchFamily="34" charset="0"/>
        <a:buChar char="•"/>
        <a:defRPr kumimoji="1" sz="3243" kern="1200">
          <a:solidFill>
            <a:schemeClr val="tx1"/>
          </a:solidFill>
          <a:latin typeface="+mn-lt"/>
          <a:ea typeface="+mn-ea"/>
          <a:cs typeface="+mn-cs"/>
        </a:defRPr>
      </a:lvl1pPr>
      <a:lvl2pPr marL="749464" indent="-288256" algn="l" defTabSz="922417" rtl="0" eaLnBrk="1" latinLnBrk="0" hangingPunct="1">
        <a:spcBef>
          <a:spcPct val="20000"/>
        </a:spcBef>
        <a:buFont typeface="Arial" panose="020B0604020202020204" pitchFamily="34" charset="0"/>
        <a:buChar char="–"/>
        <a:defRPr kumimoji="1" sz="2811" kern="1200">
          <a:solidFill>
            <a:schemeClr val="tx1"/>
          </a:solidFill>
          <a:latin typeface="+mn-lt"/>
          <a:ea typeface="+mn-ea"/>
          <a:cs typeface="+mn-cs"/>
        </a:defRPr>
      </a:lvl2pPr>
      <a:lvl3pPr marL="1153021" indent="-230604" algn="l" defTabSz="922417" rtl="0" eaLnBrk="1" latinLnBrk="0" hangingPunct="1">
        <a:spcBef>
          <a:spcPct val="20000"/>
        </a:spcBef>
        <a:buFont typeface="Arial" panose="020B0604020202020204" pitchFamily="34" charset="0"/>
        <a:buChar char="•"/>
        <a:defRPr kumimoji="1" sz="2450" kern="1200">
          <a:solidFill>
            <a:schemeClr val="tx1"/>
          </a:solidFill>
          <a:latin typeface="+mn-lt"/>
          <a:ea typeface="+mn-ea"/>
          <a:cs typeface="+mn-cs"/>
        </a:defRPr>
      </a:lvl3pPr>
      <a:lvl4pPr marL="1614230"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4pPr>
      <a:lvl5pPr marL="2075436"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5pPr>
      <a:lvl6pPr marL="2536645"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6pPr>
      <a:lvl7pPr marL="2997853"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7pPr>
      <a:lvl8pPr marL="3459062"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8pPr>
      <a:lvl9pPr marL="3920269" indent="-230604" algn="l" defTabSz="922417" rtl="0" eaLnBrk="1" latinLnBrk="0" hangingPunct="1">
        <a:spcBef>
          <a:spcPct val="20000"/>
        </a:spcBef>
        <a:buFont typeface="Arial" panose="020B0604020202020204" pitchFamily="34" charset="0"/>
        <a:buChar char="•"/>
        <a:defRPr kumimoji="1" sz="2018" kern="1200">
          <a:solidFill>
            <a:schemeClr val="tx1"/>
          </a:solidFill>
          <a:latin typeface="+mn-lt"/>
          <a:ea typeface="+mn-ea"/>
          <a:cs typeface="+mn-cs"/>
        </a:defRPr>
      </a:lvl9pPr>
    </p:bodyStyle>
    <p:otherStyle>
      <a:defPPr>
        <a:defRPr lang="ja-JP"/>
      </a:defPPr>
      <a:lvl1pPr marL="0" algn="l" defTabSz="922417" rtl="0" eaLnBrk="1" latinLnBrk="0" hangingPunct="1">
        <a:defRPr kumimoji="1" sz="1802" kern="1200">
          <a:solidFill>
            <a:schemeClr val="tx1"/>
          </a:solidFill>
          <a:latin typeface="+mn-lt"/>
          <a:ea typeface="+mn-ea"/>
          <a:cs typeface="+mn-cs"/>
        </a:defRPr>
      </a:lvl1pPr>
      <a:lvl2pPr marL="461208" algn="l" defTabSz="922417" rtl="0" eaLnBrk="1" latinLnBrk="0" hangingPunct="1">
        <a:defRPr kumimoji="1" sz="1802" kern="1200">
          <a:solidFill>
            <a:schemeClr val="tx1"/>
          </a:solidFill>
          <a:latin typeface="+mn-lt"/>
          <a:ea typeface="+mn-ea"/>
          <a:cs typeface="+mn-cs"/>
        </a:defRPr>
      </a:lvl2pPr>
      <a:lvl3pPr marL="922417" algn="l" defTabSz="922417" rtl="0" eaLnBrk="1" latinLnBrk="0" hangingPunct="1">
        <a:defRPr kumimoji="1" sz="1802" kern="1200">
          <a:solidFill>
            <a:schemeClr val="tx1"/>
          </a:solidFill>
          <a:latin typeface="+mn-lt"/>
          <a:ea typeface="+mn-ea"/>
          <a:cs typeface="+mn-cs"/>
        </a:defRPr>
      </a:lvl3pPr>
      <a:lvl4pPr marL="1383625" algn="l" defTabSz="922417" rtl="0" eaLnBrk="1" latinLnBrk="0" hangingPunct="1">
        <a:defRPr kumimoji="1" sz="1802" kern="1200">
          <a:solidFill>
            <a:schemeClr val="tx1"/>
          </a:solidFill>
          <a:latin typeface="+mn-lt"/>
          <a:ea typeface="+mn-ea"/>
          <a:cs typeface="+mn-cs"/>
        </a:defRPr>
      </a:lvl4pPr>
      <a:lvl5pPr marL="1844833" algn="l" defTabSz="922417" rtl="0" eaLnBrk="1" latinLnBrk="0" hangingPunct="1">
        <a:defRPr kumimoji="1" sz="1802" kern="1200">
          <a:solidFill>
            <a:schemeClr val="tx1"/>
          </a:solidFill>
          <a:latin typeface="+mn-lt"/>
          <a:ea typeface="+mn-ea"/>
          <a:cs typeface="+mn-cs"/>
        </a:defRPr>
      </a:lvl5pPr>
      <a:lvl6pPr marL="2306041" algn="l" defTabSz="922417" rtl="0" eaLnBrk="1" latinLnBrk="0" hangingPunct="1">
        <a:defRPr kumimoji="1" sz="1802" kern="1200">
          <a:solidFill>
            <a:schemeClr val="tx1"/>
          </a:solidFill>
          <a:latin typeface="+mn-lt"/>
          <a:ea typeface="+mn-ea"/>
          <a:cs typeface="+mn-cs"/>
        </a:defRPr>
      </a:lvl6pPr>
      <a:lvl7pPr marL="2767250" algn="l" defTabSz="922417" rtl="0" eaLnBrk="1" latinLnBrk="0" hangingPunct="1">
        <a:defRPr kumimoji="1" sz="1802" kern="1200">
          <a:solidFill>
            <a:schemeClr val="tx1"/>
          </a:solidFill>
          <a:latin typeface="+mn-lt"/>
          <a:ea typeface="+mn-ea"/>
          <a:cs typeface="+mn-cs"/>
        </a:defRPr>
      </a:lvl7pPr>
      <a:lvl8pPr marL="3228458" algn="l" defTabSz="922417" rtl="0" eaLnBrk="1" latinLnBrk="0" hangingPunct="1">
        <a:defRPr kumimoji="1" sz="1802" kern="1200">
          <a:solidFill>
            <a:schemeClr val="tx1"/>
          </a:solidFill>
          <a:latin typeface="+mn-lt"/>
          <a:ea typeface="+mn-ea"/>
          <a:cs typeface="+mn-cs"/>
        </a:defRPr>
      </a:lvl8pPr>
      <a:lvl9pPr marL="3689666" algn="l" defTabSz="922417" rtl="0" eaLnBrk="1" latinLnBrk="0" hangingPunct="1">
        <a:defRPr kumimoji="1" sz="18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角丸四角形 126"/>
          <p:cNvSpPr/>
          <p:nvPr/>
        </p:nvSpPr>
        <p:spPr>
          <a:xfrm>
            <a:off x="1302711" y="4636474"/>
            <a:ext cx="8264823" cy="8111427"/>
          </a:xfrm>
          <a:prstGeom prst="roundRect">
            <a:avLst>
              <a:gd name="adj" fmla="val 1042"/>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272208" y="1115596"/>
            <a:ext cx="8264823" cy="3455301"/>
          </a:xfrm>
          <a:prstGeom prst="roundRect">
            <a:avLst>
              <a:gd name="adj" fmla="val 2321"/>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58179" y="1235181"/>
            <a:ext cx="504000" cy="6626924"/>
          </a:xfrm>
          <a:prstGeom prst="roundRect">
            <a:avLst/>
          </a:prstGeom>
          <a:solidFill>
            <a:srgbClr val="CCFF99"/>
          </a:solidFill>
          <a:ln>
            <a:solidFill>
              <a:schemeClr val="accent3"/>
            </a:solidFill>
          </a:ln>
        </p:spPr>
        <p:style>
          <a:lnRef idx="1">
            <a:schemeClr val="accent3"/>
          </a:lnRef>
          <a:fillRef idx="2">
            <a:schemeClr val="accent3"/>
          </a:fillRef>
          <a:effectRef idx="1">
            <a:schemeClr val="accent3"/>
          </a:effectRef>
          <a:fontRef idx="minor">
            <a:schemeClr val="dk1"/>
          </a:fontRef>
        </p:style>
        <p:txBody>
          <a:bodyPr vert="eaVert" lIns="65892" tIns="32945" rIns="65892" bIns="32945" rtlCol="0" anchor="ctr"/>
          <a:lstStyle/>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①脱炭素・省エネルギー</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a:t>
            </a:r>
          </a:p>
        </p:txBody>
      </p:sp>
      <p:sp>
        <p:nvSpPr>
          <p:cNvPr id="80" name="角丸四角形 79"/>
          <p:cNvSpPr/>
          <p:nvPr/>
        </p:nvSpPr>
        <p:spPr>
          <a:xfrm>
            <a:off x="558179" y="9590489"/>
            <a:ext cx="504000" cy="1144508"/>
          </a:xfrm>
          <a:prstGeom prst="roundRect">
            <a:avLst/>
          </a:prstGeom>
          <a:solidFill>
            <a:srgbClr val="CCFF99"/>
          </a:solidFill>
          <a:ln>
            <a:solidFill>
              <a:schemeClr val="accent3"/>
            </a:solidFill>
          </a:ln>
        </p:spPr>
        <p:style>
          <a:lnRef idx="1">
            <a:schemeClr val="accent3"/>
          </a:lnRef>
          <a:fillRef idx="2">
            <a:schemeClr val="accent3"/>
          </a:fillRef>
          <a:effectRef idx="1">
            <a:schemeClr val="accent3"/>
          </a:effectRef>
          <a:fontRef idx="minor">
            <a:schemeClr val="dk1"/>
          </a:fontRef>
        </p:style>
        <p:txBody>
          <a:bodyPr vert="eaVert" lIns="65892" tIns="32945" rIns="65892" bIns="32945"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③健康で安心して</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暮らせる</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78192" y="175083"/>
            <a:ext cx="5595136" cy="282365"/>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65892" tIns="77834" rIns="65892" bIns="32945" rtlCol="0" anchor="ctr"/>
          <a:lstStyle/>
          <a:p>
            <a:r>
              <a:rPr lang="ja-JP" altLang="en-US" sz="1442" b="1" spc="433"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令和５年度 </a:t>
            </a:r>
            <a:r>
              <a:rPr lang="ja-JP" altLang="en-US" sz="1442" b="1" spc="433"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環境保全基金活用事業の</a:t>
            </a:r>
            <a:r>
              <a:rPr lang="ja-JP" altLang="en-US" sz="1442" b="1" spc="433"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枠組み（案）</a:t>
            </a:r>
            <a:endParaRPr lang="ja-JP" altLang="en-US" sz="1442" b="1" spc="433"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1543145" y="642810"/>
            <a:ext cx="7946551" cy="236167"/>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65892" tIns="32945" rIns="65892" bIns="32945" rtlCol="0" anchor="ctr"/>
          <a:lstStyle/>
          <a:p>
            <a:pPr algn="ctr"/>
            <a:r>
              <a:rPr lang="ja-JP" altLang="en-US" sz="1442" b="1" spc="216"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大阪から世界へ、現在から未来へ府民がつくる暮らしやすい持続可能な社会</a:t>
            </a:r>
          </a:p>
        </p:txBody>
      </p:sp>
      <p:sp>
        <p:nvSpPr>
          <p:cNvPr id="83" name="角丸四角形 82"/>
          <p:cNvSpPr/>
          <p:nvPr/>
        </p:nvSpPr>
        <p:spPr>
          <a:xfrm>
            <a:off x="1151373" y="1516718"/>
            <a:ext cx="234475" cy="2670195"/>
          </a:xfrm>
          <a:prstGeom prst="roundRect">
            <a:avLst/>
          </a:prstGeom>
          <a:solidFill>
            <a:schemeClr val="accent6"/>
          </a:solidFill>
          <a:ln>
            <a:solidFill>
              <a:schemeClr val="accent6">
                <a:lumMod val="75000"/>
              </a:schemeClr>
            </a:solidFill>
          </a:ln>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gn="ctr">
              <a:lnSpc>
                <a:spcPct val="150000"/>
              </a:lnSpc>
            </a:pPr>
            <a:r>
              <a:rPr lang="ja-JP" altLang="en-US" sz="1153" b="1" spc="-10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脱炭素化促進事業</a:t>
            </a:r>
            <a:endParaRPr lang="en-US" altLang="ja-JP" sz="1153" b="1" spc="-108"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角丸四角形 54"/>
          <p:cNvSpPr/>
          <p:nvPr/>
        </p:nvSpPr>
        <p:spPr>
          <a:xfrm>
            <a:off x="54224" y="578318"/>
            <a:ext cx="1331624" cy="247535"/>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103779" rIns="65892" bIns="32945" rtlCol="0" anchor="ctr"/>
          <a:lstStyle/>
          <a:p>
            <a:pPr algn="ctr"/>
            <a:r>
              <a:rPr lang="ja-JP" altLang="en-US" sz="1153" b="1" spc="-10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91" name="角丸四角形 90"/>
          <p:cNvSpPr/>
          <p:nvPr/>
        </p:nvSpPr>
        <p:spPr>
          <a:xfrm>
            <a:off x="5531460" y="717915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nSpc>
                <a:spcPts val="1226"/>
              </a:lnSpc>
            </a:pP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おおさか気候変動適応・普及強化事業</a:t>
            </a:r>
          </a:p>
        </p:txBody>
      </p:sp>
      <p:sp>
        <p:nvSpPr>
          <p:cNvPr id="115" name="角丸四角形 114"/>
          <p:cNvSpPr/>
          <p:nvPr/>
        </p:nvSpPr>
        <p:spPr>
          <a:xfrm>
            <a:off x="5538257" y="1184986"/>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spc="-3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クレジットを活用した事業者による脱炭素経営促進事業</a:t>
            </a:r>
          </a:p>
        </p:txBody>
      </p:sp>
      <p:sp>
        <p:nvSpPr>
          <p:cNvPr id="56" name="角丸四角形 55"/>
          <p:cNvSpPr/>
          <p:nvPr/>
        </p:nvSpPr>
        <p:spPr>
          <a:xfrm>
            <a:off x="558179" y="8004248"/>
            <a:ext cx="504000" cy="1485924"/>
          </a:xfrm>
          <a:prstGeom prst="roundRect">
            <a:avLst/>
          </a:prstGeom>
          <a:solidFill>
            <a:srgbClr val="CCFF99"/>
          </a:solidFill>
          <a:ln>
            <a:solidFill>
              <a:schemeClr val="accent3"/>
            </a:solidFill>
          </a:ln>
        </p:spPr>
        <p:style>
          <a:lnRef idx="1">
            <a:schemeClr val="accent6"/>
          </a:lnRef>
          <a:fillRef idx="2">
            <a:schemeClr val="accent6"/>
          </a:fillRef>
          <a:effectRef idx="1">
            <a:schemeClr val="accent6"/>
          </a:effectRef>
          <a:fontRef idx="minor">
            <a:schemeClr val="dk1"/>
          </a:fontRef>
        </p:style>
        <p:txBody>
          <a:bodyPr vert="eaVert" lIns="65892" tIns="32945" rIns="65892" bIns="32945"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資源</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循環</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154770" y="1081633"/>
            <a:ext cx="323567" cy="11583863"/>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lIns="65892" tIns="32945" rIns="65892" bIns="32945" rtlCol="0" anchor="ctr"/>
          <a:lstStyle/>
          <a:p>
            <a:pPr algn="ctr"/>
            <a:r>
              <a:rPr lang="ja-JP" altLang="en-US" sz="1442"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環境施策を通じた、いのち輝くＳＤＧｓ未来都市の実現</a:t>
            </a:r>
            <a:endParaRPr lang="ja-JP" altLang="en-US" sz="1442" dirty="0">
              <a:solidFill>
                <a:schemeClr val="tx1"/>
              </a:solidFill>
            </a:endParaRPr>
          </a:p>
        </p:txBody>
      </p:sp>
      <p:sp>
        <p:nvSpPr>
          <p:cNvPr id="75" name="角丸四角形 74"/>
          <p:cNvSpPr/>
          <p:nvPr/>
        </p:nvSpPr>
        <p:spPr>
          <a:xfrm>
            <a:off x="5535596" y="4687806"/>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nSpc>
                <a:spcPts val="975"/>
              </a:lnSpc>
            </a:pP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地球温暖化防止活動推進員機能強化事業</a:t>
            </a: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角丸四角形 96"/>
          <p:cNvSpPr/>
          <p:nvPr/>
        </p:nvSpPr>
        <p:spPr>
          <a:xfrm>
            <a:off x="558179" y="10851646"/>
            <a:ext cx="504000" cy="1741842"/>
          </a:xfrm>
          <a:prstGeom prst="roundRect">
            <a:avLst/>
          </a:prstGeom>
          <a:solidFill>
            <a:srgbClr val="CCFF99"/>
          </a:solidFill>
          <a:ln>
            <a:solidFill>
              <a:schemeClr val="accent3"/>
            </a:solidFill>
          </a:ln>
        </p:spPr>
        <p:style>
          <a:lnRef idx="1">
            <a:schemeClr val="accent6"/>
          </a:lnRef>
          <a:fillRef idx="2">
            <a:schemeClr val="accent6"/>
          </a:fillRef>
          <a:effectRef idx="1">
            <a:schemeClr val="accent6"/>
          </a:effectRef>
          <a:fontRef idx="minor">
            <a:schemeClr val="dk1"/>
          </a:fontRef>
        </p:style>
        <p:txBody>
          <a:bodyPr vert="eaVert" lIns="65892" tIns="32945" rIns="65892" bIns="32945" rtlCol="0" anchor="ctr"/>
          <a:lstStyle/>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④魅力と活力ある　</a:t>
            </a:r>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快適な地域づくり</a:t>
            </a:r>
          </a:p>
        </p:txBody>
      </p:sp>
      <p:sp>
        <p:nvSpPr>
          <p:cNvPr id="43" name="角丸四角形 42"/>
          <p:cNvSpPr/>
          <p:nvPr/>
        </p:nvSpPr>
        <p:spPr>
          <a:xfrm>
            <a:off x="1482906" y="6256784"/>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nSpc>
                <a:spcPts val="975"/>
              </a:lnSpc>
            </a:pPr>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環境学習における省エネ等</a:t>
            </a:r>
            <a:r>
              <a:rPr lang="ja-JP" altLang="en-US" sz="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行動変容</a:t>
            </a:r>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促進ツール開発事業</a:t>
            </a:r>
          </a:p>
        </p:txBody>
      </p:sp>
      <p:sp>
        <p:nvSpPr>
          <p:cNvPr id="51" name="角丸四角形 50"/>
          <p:cNvSpPr/>
          <p:nvPr/>
        </p:nvSpPr>
        <p:spPr>
          <a:xfrm>
            <a:off x="1482906" y="11762004"/>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wrap="square" lIns="65892" tIns="32945" rIns="65892" bIns="32945" rtlCol="0" anchor="ctr"/>
          <a:lstStyle/>
          <a:p>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大阪の川を知ろう！リバーディスカバリー（</a:t>
            </a:r>
            <a:r>
              <a:rPr lang="ja-JP" altLang="en-US" sz="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仮）</a:t>
            </a:r>
            <a:endPar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角丸四角形 57"/>
          <p:cNvSpPr/>
          <p:nvPr/>
        </p:nvSpPr>
        <p:spPr>
          <a:xfrm>
            <a:off x="5538257" y="10868569"/>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保全活動補助事業</a:t>
            </a:r>
          </a:p>
        </p:txBody>
      </p:sp>
      <p:sp>
        <p:nvSpPr>
          <p:cNvPr id="88" name="角丸四角形 87"/>
          <p:cNvSpPr/>
          <p:nvPr/>
        </p:nvSpPr>
        <p:spPr>
          <a:xfrm>
            <a:off x="1482906" y="1983929"/>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サプライチェーン全体の</a:t>
            </a:r>
            <a:r>
              <a:rPr lang="en-US" altLang="ja-JP"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CO₂</a:t>
            </a:r>
            <a:r>
              <a:rPr lang="ja-JP" altLang="en-US" sz="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排出量見える</a:t>
            </a:r>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化モデル事業</a:t>
            </a:r>
          </a:p>
        </p:txBody>
      </p:sp>
      <p:sp>
        <p:nvSpPr>
          <p:cNvPr id="93" name="角丸四角形 92"/>
          <p:cNvSpPr/>
          <p:nvPr/>
        </p:nvSpPr>
        <p:spPr>
          <a:xfrm>
            <a:off x="5529696" y="641299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nSpc>
                <a:spcPts val="975"/>
              </a:lnSpc>
            </a:pP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乗車体験等を通じた</a:t>
            </a: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ゼロエミッション車</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普及促進事業</a:t>
            </a:r>
          </a:p>
        </p:txBody>
      </p:sp>
      <p:sp>
        <p:nvSpPr>
          <p:cNvPr id="98" name="角丸四角形 97"/>
          <p:cNvSpPr/>
          <p:nvPr/>
        </p:nvSpPr>
        <p:spPr>
          <a:xfrm>
            <a:off x="5538257" y="9726885"/>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「豊かな大阪湾」保全・再生・創出活動推進事業</a:t>
            </a:r>
            <a:endPar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0" name="角丸四角形 99"/>
          <p:cNvSpPr/>
          <p:nvPr/>
        </p:nvSpPr>
        <p:spPr>
          <a:xfrm>
            <a:off x="5538257" y="8004248"/>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使い捨て</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プラスチックごみ対策推進事業</a:t>
            </a: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角丸四角形 129"/>
          <p:cNvSpPr/>
          <p:nvPr/>
        </p:nvSpPr>
        <p:spPr>
          <a:xfrm>
            <a:off x="1482906" y="1181640"/>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nSpc>
                <a:spcPts val="975"/>
              </a:lnSpc>
            </a:pPr>
            <a:r>
              <a:rPr lang="ja-JP" altLang="en-US" sz="900" b="1"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a:t>
            </a:r>
            <a:r>
              <a:rPr lang="ja-JP" altLang="en-US" sz="900" b="1"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配慮消費行動促進に</a:t>
            </a:r>
            <a:r>
              <a:rPr lang="ja-JP" altLang="en-US" sz="900" b="1"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向けた脱炭素</a:t>
            </a:r>
            <a:r>
              <a:rPr lang="ja-JP" altLang="en-US" sz="900" b="1"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ポイント</a:t>
            </a:r>
            <a:r>
              <a:rPr lang="ja-JP" altLang="en-US" sz="900" b="1" spc="-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付与制度普及事業</a:t>
            </a:r>
            <a:endParaRPr lang="ja-JP" altLang="en-US" sz="900" b="1" spc="-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6" name="角丸四角形 135"/>
          <p:cNvSpPr/>
          <p:nvPr/>
        </p:nvSpPr>
        <p:spPr>
          <a:xfrm>
            <a:off x="1482906" y="8004606"/>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食品</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ロス削減行動推進事業</a:t>
            </a: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7" name="角丸四角形 186"/>
          <p:cNvSpPr/>
          <p:nvPr/>
        </p:nvSpPr>
        <p:spPr>
          <a:xfrm>
            <a:off x="4919672" y="2018654"/>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03" name="直線コネクタ 102">
            <a:extLst>
              <a:ext uri="{FF2B5EF4-FFF2-40B4-BE49-F238E27FC236}">
                <a16:creationId xmlns:a16="http://schemas.microsoft.com/office/drawing/2014/main" id="{1DB0B300-2DB3-41EF-B1E0-91C1011C1ED1}"/>
              </a:ext>
            </a:extLst>
          </p:cNvPr>
          <p:cNvCxnSpPr>
            <a:cxnSpLocks/>
          </p:cNvCxnSpPr>
          <p:nvPr/>
        </p:nvCxnSpPr>
        <p:spPr>
          <a:xfrm>
            <a:off x="538696" y="10793288"/>
            <a:ext cx="8940926"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04" name="直線コネクタ 103">
            <a:extLst>
              <a:ext uri="{FF2B5EF4-FFF2-40B4-BE49-F238E27FC236}">
                <a16:creationId xmlns:a16="http://schemas.microsoft.com/office/drawing/2014/main" id="{E93630E2-D573-4ED7-B055-77992617BA41}"/>
              </a:ext>
            </a:extLst>
          </p:cNvPr>
          <p:cNvCxnSpPr>
            <a:cxnSpLocks/>
          </p:cNvCxnSpPr>
          <p:nvPr/>
        </p:nvCxnSpPr>
        <p:spPr>
          <a:xfrm>
            <a:off x="523310" y="9561914"/>
            <a:ext cx="8967685"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67" name="角丸四角形 66"/>
          <p:cNvSpPr/>
          <p:nvPr/>
        </p:nvSpPr>
        <p:spPr>
          <a:xfrm>
            <a:off x="8978857" y="9760361"/>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角丸四角形 67"/>
          <p:cNvSpPr/>
          <p:nvPr/>
        </p:nvSpPr>
        <p:spPr>
          <a:xfrm>
            <a:off x="4919672" y="11793213"/>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角丸四角形 83"/>
          <p:cNvSpPr/>
          <p:nvPr/>
        </p:nvSpPr>
        <p:spPr>
          <a:xfrm>
            <a:off x="1482906" y="9726885"/>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騒音に係る</a:t>
            </a:r>
            <a:r>
              <a:rPr lang="ja-JP" altLang="en-US" sz="9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リスクコミュニケーション促進</a:t>
            </a:r>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a:t>
            </a:r>
          </a:p>
        </p:txBody>
      </p:sp>
      <p:sp>
        <p:nvSpPr>
          <p:cNvPr id="87" name="角丸四角形 86"/>
          <p:cNvSpPr/>
          <p:nvPr/>
        </p:nvSpPr>
        <p:spPr>
          <a:xfrm>
            <a:off x="4919672" y="9764110"/>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角丸四角形 108"/>
          <p:cNvSpPr/>
          <p:nvPr/>
        </p:nvSpPr>
        <p:spPr>
          <a:xfrm>
            <a:off x="5545624" y="2859300"/>
            <a:ext cx="3960000" cy="253583"/>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spc="-3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中小事業者の対策計画書に基づく省エネ･再エネ設備の導入支援事業</a:t>
            </a:r>
          </a:p>
        </p:txBody>
      </p:sp>
      <p:sp>
        <p:nvSpPr>
          <p:cNvPr id="112" name="角丸四角形 111"/>
          <p:cNvSpPr/>
          <p:nvPr/>
        </p:nvSpPr>
        <p:spPr>
          <a:xfrm>
            <a:off x="9008846" y="2892434"/>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 name="角丸四角形 117"/>
          <p:cNvSpPr/>
          <p:nvPr/>
        </p:nvSpPr>
        <p:spPr>
          <a:xfrm>
            <a:off x="5538257" y="1982024"/>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zh-TW"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脱炭素経営宣言促進事業</a:t>
            </a:r>
            <a:endPar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角丸四角形 119"/>
          <p:cNvSpPr/>
          <p:nvPr/>
        </p:nvSpPr>
        <p:spPr>
          <a:xfrm>
            <a:off x="8978857" y="2016528"/>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角丸四角形 120"/>
          <p:cNvSpPr/>
          <p:nvPr/>
        </p:nvSpPr>
        <p:spPr>
          <a:xfrm>
            <a:off x="4919672" y="6290520"/>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角丸四角形 121"/>
          <p:cNvSpPr/>
          <p:nvPr/>
        </p:nvSpPr>
        <p:spPr>
          <a:xfrm>
            <a:off x="1475042" y="2865544"/>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省エネ･再エネ設備の導入モデル事例の普及啓発事業</a:t>
            </a:r>
          </a:p>
        </p:txBody>
      </p:sp>
      <p:sp>
        <p:nvSpPr>
          <p:cNvPr id="124" name="角丸四角形 123"/>
          <p:cNvSpPr/>
          <p:nvPr/>
        </p:nvSpPr>
        <p:spPr>
          <a:xfrm>
            <a:off x="4911808" y="2900823"/>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9" name="角丸四角形 128"/>
          <p:cNvSpPr/>
          <p:nvPr/>
        </p:nvSpPr>
        <p:spPr>
          <a:xfrm>
            <a:off x="1466236" y="4687806"/>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脱炭素化</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に向けた消費行動促進事業</a:t>
            </a:r>
          </a:p>
        </p:txBody>
      </p:sp>
      <p:sp>
        <p:nvSpPr>
          <p:cNvPr id="139" name="角丸四角形 138"/>
          <p:cNvSpPr/>
          <p:nvPr/>
        </p:nvSpPr>
        <p:spPr>
          <a:xfrm>
            <a:off x="1482906" y="875755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おおさか</a:t>
            </a:r>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プラスチックごみゼロ宣言推進事業</a:t>
            </a:r>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大かっこ 75"/>
          <p:cNvSpPr/>
          <p:nvPr/>
        </p:nvSpPr>
        <p:spPr>
          <a:xfrm>
            <a:off x="5548140" y="6707030"/>
            <a:ext cx="3931672" cy="38227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ゼロエミッション車</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rPr>
              <a:t>ZEV</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）の普及促進のため、カーシェア事業者や自動車ディーラーと連携して、</a:t>
            </a:r>
            <a:r>
              <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rPr>
              <a:t>ZEV</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の走行性能や充放電機能等の体験を提供する普及啓発とアンケートによる啓発効果の調査を実施。</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77" name="大かっこ 76"/>
          <p:cNvSpPr/>
          <p:nvPr/>
        </p:nvSpPr>
        <p:spPr>
          <a:xfrm>
            <a:off x="1495390" y="4968961"/>
            <a:ext cx="393167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令和４年度</a:t>
            </a:r>
            <a:r>
              <a:rPr lang="ja-JP" altLang="en-US" sz="788" dirty="0">
                <a:latin typeface="ＭＳ Ｐゴシック" panose="020B0600070205080204" pitchFamily="50" charset="-128"/>
                <a:cs typeface="メイリオ" panose="020B0604030504040204" pitchFamily="50" charset="-128"/>
              </a:rPr>
              <a:t>事業において確立する大阪版</a:t>
            </a:r>
            <a:r>
              <a:rPr lang="en-US" altLang="ja-JP" sz="788" dirty="0">
                <a:latin typeface="ＭＳ Ｐゴシック" panose="020B0600070205080204" pitchFamily="50" charset="-128"/>
                <a:cs typeface="メイリオ" panose="020B0604030504040204" pitchFamily="50" charset="-128"/>
              </a:rPr>
              <a:t>CFP</a:t>
            </a:r>
            <a:r>
              <a:rPr lang="ja-JP" altLang="en-US" sz="788" dirty="0">
                <a:latin typeface="ＭＳ Ｐゴシック" panose="020B0600070205080204" pitchFamily="50" charset="-128"/>
                <a:cs typeface="メイリオ" panose="020B0604030504040204" pitchFamily="50" charset="-128"/>
              </a:rPr>
              <a:t>算定手法を活用し、大阪産</a:t>
            </a:r>
            <a:r>
              <a:rPr lang="en-US" altLang="ja-JP" sz="788" dirty="0">
                <a:latin typeface="ＭＳ Ｐゴシック" panose="020B0600070205080204" pitchFamily="50" charset="-128"/>
                <a:cs typeface="メイリオ" panose="020B0604030504040204" pitchFamily="50" charset="-128"/>
              </a:rPr>
              <a:t>(</a:t>
            </a:r>
            <a:r>
              <a:rPr lang="ja-JP" altLang="en-US" sz="788" dirty="0">
                <a:latin typeface="ＭＳ Ｐゴシック" panose="020B0600070205080204" pitchFamily="50" charset="-128"/>
                <a:cs typeface="メイリオ" panose="020B0604030504040204" pitchFamily="50" charset="-128"/>
              </a:rPr>
              <a:t>もん</a:t>
            </a:r>
            <a:r>
              <a:rPr lang="en-US" altLang="ja-JP" sz="788" dirty="0">
                <a:latin typeface="ＭＳ Ｐゴシック" panose="020B0600070205080204" pitchFamily="50" charset="-128"/>
                <a:cs typeface="メイリオ" panose="020B0604030504040204" pitchFamily="50" charset="-128"/>
              </a:rPr>
              <a:t>)</a:t>
            </a:r>
            <a:r>
              <a:rPr lang="ja-JP" altLang="en-US" sz="788" dirty="0">
                <a:latin typeface="ＭＳ Ｐゴシック" panose="020B0600070205080204" pitchFamily="50" charset="-128"/>
                <a:cs typeface="メイリオ" panose="020B0604030504040204" pitchFamily="50" charset="-128"/>
              </a:rPr>
              <a:t>など農水産物へのラベル表示等による普及啓発を本格実施するとともに、消費者への周知機会を拡大するため、農水産物を用いた料理や加工品への展開及びさらなる啓発を図る。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78" name="大かっこ 77"/>
          <p:cNvSpPr/>
          <p:nvPr/>
        </p:nvSpPr>
        <p:spPr>
          <a:xfrm>
            <a:off x="1488735" y="1504680"/>
            <a:ext cx="394498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府民</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の脱炭素への意識改革・行動変容を図るため、小売事業者等が現在運用しているポイントシステムを活用して、生産・流通・使用等の過程で</a:t>
            </a: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の</a:t>
            </a:r>
            <a:r>
              <a:rPr lang="en-US" altLang="ja-JP" sz="788" dirty="0">
                <a:latin typeface="ＭＳ Ｐゴシック" panose="020B0600070205080204" pitchFamily="50" charset="-128"/>
                <a:cs typeface="メイリオ" panose="020B0604030504040204" pitchFamily="50" charset="-128"/>
              </a:rPr>
              <a:t>CO</a:t>
            </a:r>
            <a:r>
              <a:rPr lang="ja-JP" altLang="en-US" sz="788" baseline="-25000" dirty="0">
                <a:latin typeface="ＭＳ Ｐゴシック" panose="020B0600070205080204" pitchFamily="50" charset="-128"/>
                <a:cs typeface="メイリオ" panose="020B0604030504040204" pitchFamily="50" charset="-128"/>
              </a:rPr>
              <a:t>２</a:t>
            </a: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排出</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が少ない商品・サービスを購入した消費者に対して脱炭素ポイントを上乗せ付与し、脱炭素商品等の選択を促進させる</a:t>
            </a: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79" name="大かっこ 78"/>
          <p:cNvSpPr/>
          <p:nvPr/>
        </p:nvSpPr>
        <p:spPr>
          <a:xfrm>
            <a:off x="1495390" y="8314100"/>
            <a:ext cx="3931672" cy="33041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食品</a:t>
            </a:r>
            <a:r>
              <a:rPr lang="ja-JP" altLang="en-US" sz="788" dirty="0">
                <a:latin typeface="ＭＳ Ｐゴシック" panose="020B0600070205080204" pitchFamily="50" charset="-128"/>
                <a:cs typeface="メイリオ" panose="020B0604030504040204" pitchFamily="50" charset="-128"/>
              </a:rPr>
              <a:t>ロス削減に取組む府民の割合を増やすため、購買行動の変容に繋がる効果的な啓発手法や、食品ロス削減手法を地域で総合的に実践するモデル事業を通じた幅広い府民への啓発を実施。</a:t>
            </a:r>
            <a:endParaRPr lang="en-US" altLang="ja-JP" sz="788" dirty="0">
              <a:latin typeface="ＭＳ Ｐゴシック" panose="020B0600070205080204" pitchFamily="50" charset="-128"/>
              <a:cs typeface="メイリオ" panose="020B0604030504040204" pitchFamily="50" charset="-128"/>
            </a:endParaRPr>
          </a:p>
        </p:txBody>
      </p:sp>
      <p:sp>
        <p:nvSpPr>
          <p:cNvPr id="82" name="大かっこ 81"/>
          <p:cNvSpPr/>
          <p:nvPr/>
        </p:nvSpPr>
        <p:spPr>
          <a:xfrm>
            <a:off x="5548140" y="8308238"/>
            <a:ext cx="393167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マイ</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容器やマイボトルが利用可能なお店を検索できるウェブサイト「</a:t>
            </a:r>
            <a:r>
              <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rPr>
              <a:t>Osaka</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ほかさんマップ」を運用し、キャンペーンなどを通じ、さらなる府民の行動変容を促す。また、観光客向けにプラスチックごみの削減につなげる実証事業や周知啓発を行う。</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92" name="大かっこ 91"/>
          <p:cNvSpPr/>
          <p:nvPr/>
        </p:nvSpPr>
        <p:spPr>
          <a:xfrm>
            <a:off x="1495390" y="6546277"/>
            <a:ext cx="3931672" cy="49435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平成</a:t>
            </a:r>
            <a:r>
              <a:rPr lang="en-US" altLang="ja-JP" sz="788" dirty="0" smtClean="0">
                <a:latin typeface="ＭＳ Ｐゴシック" panose="020B0600070205080204" pitchFamily="50" charset="-128"/>
                <a:cs typeface="メイリオ" panose="020B0604030504040204" pitchFamily="50" charset="-128"/>
              </a:rPr>
              <a:t>27</a:t>
            </a:r>
            <a:r>
              <a:rPr lang="ja-JP" altLang="en-US" sz="788" dirty="0" smtClean="0">
                <a:latin typeface="ＭＳ Ｐゴシック" panose="020B0600070205080204" pitchFamily="50" charset="-128"/>
                <a:cs typeface="メイリオ" panose="020B0604030504040204" pitchFamily="50" charset="-128"/>
              </a:rPr>
              <a:t>年度</a:t>
            </a:r>
            <a:r>
              <a:rPr lang="ja-JP" altLang="en-US" sz="788" dirty="0">
                <a:latin typeface="ＭＳ Ｐゴシック" panose="020B0600070205080204" pitchFamily="50" charset="-128"/>
                <a:cs typeface="メイリオ" panose="020B0604030504040204" pitchFamily="50" charset="-128"/>
              </a:rPr>
              <a:t>から府内小学５年生向けに環境学習冊子を配付し、児童一人一人の理解促進や、主体的・継続的な活動が実践できるよう環境学習を推進してきたが、学校や家庭での省エネ等の行動変容のさらなる促進を図るため、学校教員のニーズも踏まえ、学校のみならず、家庭でも活用できる電子版学習ツールを作成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94" name="大かっこ 93"/>
          <p:cNvSpPr/>
          <p:nvPr/>
        </p:nvSpPr>
        <p:spPr>
          <a:xfrm>
            <a:off x="5548140" y="2261209"/>
            <a:ext cx="3931672" cy="55071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事</a:t>
            </a:r>
            <a:r>
              <a:rPr lang="ja-JP" altLang="en-US" sz="788" dirty="0">
                <a:latin typeface="ＭＳ Ｐゴシック" panose="020B0600070205080204" pitchFamily="50" charset="-128"/>
                <a:cs typeface="メイリオ" panose="020B0604030504040204" pitchFamily="50" charset="-128"/>
              </a:rPr>
              <a:t>業者等における脱炭素経営を促進するために、脱炭素経営宣言登録制度を立ち上げ、府は、脱炭素化を促進するセミナーの開催を通じて同制度の周知を行う。また、商工会議所や地域の金融機関等の関係機関と連携して事業者への働きかけ・掘り起こしを行う。なお、脱炭素経営宣言を行った事業者には「脱炭素経営宣言登録証」を発行するとともに府</a:t>
            </a:r>
            <a:r>
              <a:rPr lang="en-US" altLang="ja-JP" sz="788" dirty="0">
                <a:latin typeface="ＭＳ Ｐゴシック" panose="020B0600070205080204" pitchFamily="50" charset="-128"/>
                <a:cs typeface="メイリオ" panose="020B0604030504040204" pitchFamily="50" charset="-128"/>
              </a:rPr>
              <a:t>HP</a:t>
            </a:r>
            <a:r>
              <a:rPr lang="ja-JP" altLang="en-US" sz="788" dirty="0">
                <a:latin typeface="ＭＳ Ｐゴシック" panose="020B0600070205080204" pitchFamily="50" charset="-128"/>
                <a:cs typeface="メイリオ" panose="020B0604030504040204" pitchFamily="50" charset="-128"/>
              </a:rPr>
              <a:t>等により広く</a:t>
            </a:r>
            <a:r>
              <a:rPr lang="en-US" altLang="ja-JP" sz="788" dirty="0">
                <a:latin typeface="ＭＳ Ｐゴシック" panose="020B0600070205080204" pitchFamily="50" charset="-128"/>
                <a:cs typeface="メイリオ" panose="020B0604030504040204" pitchFamily="50" charset="-128"/>
              </a:rPr>
              <a:t>PR</a:t>
            </a:r>
            <a:r>
              <a:rPr lang="ja-JP" altLang="en-US" sz="788" dirty="0">
                <a:latin typeface="ＭＳ Ｐゴシック" panose="020B0600070205080204" pitchFamily="50" charset="-128"/>
                <a:cs typeface="メイリオ" panose="020B0604030504040204" pitchFamily="50" charset="-128"/>
              </a:rPr>
              <a:t>するとともに、排出量の見える化や補助金案内などの各種支援を行う。</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95" name="大かっこ 94"/>
          <p:cNvSpPr/>
          <p:nvPr/>
        </p:nvSpPr>
        <p:spPr>
          <a:xfrm>
            <a:off x="1495390" y="4066433"/>
            <a:ext cx="3931672" cy="41092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788" dirty="0">
                <a:latin typeface="ＭＳ Ｐゴシック" panose="020B0600070205080204" pitchFamily="50" charset="-128"/>
                <a:cs typeface="メイリオ" panose="020B0604030504040204" pitchFamily="50" charset="-128"/>
              </a:rPr>
              <a:t>足元の最新実用化技術を広く普及するため、環境先進技術を導入する府内の民間施設等を公募・選定し、その導入費用の一部を補助するとともに、導入技術による環境改善</a:t>
            </a:r>
            <a:r>
              <a:rPr lang="ja-JP" altLang="en-US" sz="788" dirty="0" smtClean="0">
                <a:latin typeface="ＭＳ Ｐゴシック" panose="020B0600070205080204" pitchFamily="50" charset="-128"/>
                <a:cs typeface="メイリオ" panose="020B0604030504040204" pitchFamily="50" charset="-128"/>
              </a:rPr>
              <a:t>効果等を</a:t>
            </a:r>
            <a:r>
              <a:rPr lang="ja-JP" altLang="en-US" sz="788" dirty="0">
                <a:latin typeface="ＭＳ Ｐゴシック" panose="020B0600070205080204" pitchFamily="50" charset="-128"/>
                <a:cs typeface="メイリオ" panose="020B0604030504040204" pitchFamily="50" charset="-128"/>
              </a:rPr>
              <a:t>ホームページ等で広く発信する</a:t>
            </a:r>
            <a:r>
              <a:rPr lang="ja-JP" altLang="en-US" sz="788" dirty="0" smtClean="0">
                <a:latin typeface="ＭＳ Ｐゴシック" panose="020B0600070205080204" pitchFamily="50" charset="-128"/>
                <a:cs typeface="メイリオ" panose="020B0604030504040204" pitchFamily="50" charset="-128"/>
              </a:rPr>
              <a:t>。</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01" name="大かっこ 100"/>
          <p:cNvSpPr/>
          <p:nvPr/>
        </p:nvSpPr>
        <p:spPr>
          <a:xfrm>
            <a:off x="1495390" y="3191155"/>
            <a:ext cx="3931672" cy="47727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令和４年度の「</a:t>
            </a:r>
            <a:r>
              <a:rPr lang="ja-JP" altLang="en-US" sz="788" dirty="0">
                <a:latin typeface="ＭＳ Ｐゴシック" panose="020B0600070205080204" pitchFamily="50" charset="-128"/>
                <a:cs typeface="メイリオ" panose="020B0604030504040204" pitchFamily="50" charset="-128"/>
              </a:rPr>
              <a:t>中小企業者の脱炭素化促進事業」に採択された事業者に対し、脱炭素化に取り組むこととなった経緯や、脱炭素化に関する取組内容、今回の省エネ再エネ設備の導入後の</a:t>
            </a:r>
            <a:r>
              <a:rPr lang="en-US" altLang="ja-JP" sz="788" dirty="0">
                <a:latin typeface="ＭＳ Ｐゴシック" panose="020B0600070205080204" pitchFamily="50" charset="-128"/>
                <a:cs typeface="メイリオ" panose="020B0604030504040204" pitchFamily="50" charset="-128"/>
              </a:rPr>
              <a:t>CO</a:t>
            </a:r>
            <a:r>
              <a:rPr lang="en-US" altLang="ja-JP" sz="788" baseline="-25000" dirty="0">
                <a:latin typeface="ＭＳ Ｐゴシック" panose="020B0600070205080204" pitchFamily="50" charset="-128"/>
                <a:cs typeface="メイリオ" panose="020B0604030504040204" pitchFamily="50" charset="-128"/>
              </a:rPr>
              <a:t>2</a:t>
            </a:r>
            <a:r>
              <a:rPr lang="ja-JP" altLang="en-US" sz="788" dirty="0">
                <a:latin typeface="ＭＳ Ｐゴシック" panose="020B0600070205080204" pitchFamily="50" charset="-128"/>
                <a:cs typeface="メイリオ" panose="020B0604030504040204" pitchFamily="50" charset="-128"/>
              </a:rPr>
              <a:t>削減率、経費削減効果等について調査・取材を行う。収集した事例をまとめて、大阪府ＨＰ及びリーフレットを作成し、府内中小企業者に広く発信する。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02" name="大かっこ 101"/>
          <p:cNvSpPr/>
          <p:nvPr/>
        </p:nvSpPr>
        <p:spPr>
          <a:xfrm>
            <a:off x="1495390" y="5733117"/>
            <a:ext cx="393167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工務店</a:t>
            </a:r>
            <a:r>
              <a:rPr lang="ja-JP" altLang="en-US" sz="788" dirty="0">
                <a:latin typeface="ＭＳ Ｐゴシック" panose="020B0600070205080204" pitchFamily="50" charset="-128"/>
                <a:cs typeface="メイリオ" panose="020B0604030504040204" pitchFamily="50" charset="-128"/>
              </a:rPr>
              <a:t>及び設計事務所を対象に、</a:t>
            </a:r>
            <a:r>
              <a:rPr lang="en-US" altLang="ja-JP" sz="788" dirty="0">
                <a:latin typeface="ＭＳ Ｐゴシック" panose="020B0600070205080204" pitchFamily="50" charset="-128"/>
                <a:cs typeface="メイリオ" panose="020B0604030504040204" pitchFamily="50" charset="-128"/>
              </a:rPr>
              <a:t>ZEH</a:t>
            </a:r>
            <a:r>
              <a:rPr lang="ja-JP" altLang="en-US" sz="788" dirty="0">
                <a:latin typeface="ＭＳ Ｐゴシック" panose="020B0600070205080204" pitchFamily="50" charset="-128"/>
                <a:cs typeface="メイリオ" panose="020B0604030504040204" pitchFamily="50" charset="-128"/>
              </a:rPr>
              <a:t>研修会を開催し、</a:t>
            </a:r>
            <a:r>
              <a:rPr lang="en-US" altLang="ja-JP" sz="788" dirty="0">
                <a:latin typeface="ＭＳ Ｐゴシック" panose="020B0600070205080204" pitchFamily="50" charset="-128"/>
                <a:cs typeface="メイリオ" panose="020B0604030504040204" pitchFamily="50" charset="-128"/>
              </a:rPr>
              <a:t>ZEH</a:t>
            </a:r>
            <a:r>
              <a:rPr lang="ja-JP" altLang="en-US" sz="788" dirty="0">
                <a:latin typeface="ＭＳ Ｐゴシック" panose="020B0600070205080204" pitchFamily="50" charset="-128"/>
                <a:cs typeface="メイリオ" panose="020B0604030504040204" pitchFamily="50" charset="-128"/>
              </a:rPr>
              <a:t>に関する最新の動向、導入ポイント、事例紹介を行い、</a:t>
            </a:r>
            <a:r>
              <a:rPr lang="en-US" altLang="ja-JP" sz="788" dirty="0">
                <a:latin typeface="ＭＳ Ｐゴシック" panose="020B0600070205080204" pitchFamily="50" charset="-128"/>
                <a:cs typeface="メイリオ" panose="020B0604030504040204" pitchFamily="50" charset="-128"/>
              </a:rPr>
              <a:t>ZEH</a:t>
            </a:r>
            <a:r>
              <a:rPr lang="ja-JP" altLang="en-US" sz="788" dirty="0">
                <a:latin typeface="ＭＳ Ｐゴシック" panose="020B0600070205080204" pitchFamily="50" charset="-128"/>
                <a:cs typeface="メイリオ" panose="020B0604030504040204" pitchFamily="50" charset="-128"/>
              </a:rPr>
              <a:t>を供給できる人材の育成を行う。また、</a:t>
            </a:r>
            <a:r>
              <a:rPr lang="en-US" altLang="ja-JP" sz="788" dirty="0">
                <a:latin typeface="ＭＳ Ｐゴシック" panose="020B0600070205080204" pitchFamily="50" charset="-128"/>
                <a:cs typeface="メイリオ" panose="020B0604030504040204" pitchFamily="50" charset="-128"/>
              </a:rPr>
              <a:t>ZEH</a:t>
            </a:r>
            <a:r>
              <a:rPr lang="ja-JP" altLang="en-US" sz="788" dirty="0">
                <a:latin typeface="ＭＳ Ｐゴシック" panose="020B0600070205080204" pitchFamily="50" charset="-128"/>
                <a:cs typeface="メイリオ" panose="020B0604030504040204" pitchFamily="50" charset="-128"/>
              </a:rPr>
              <a:t>にチャレンジする工務店等を支援するため、</a:t>
            </a:r>
            <a:r>
              <a:rPr lang="en-US" altLang="ja-JP" sz="788" dirty="0">
                <a:latin typeface="ＭＳ Ｐゴシック" panose="020B0600070205080204" pitchFamily="50" charset="-128"/>
                <a:cs typeface="メイリオ" panose="020B0604030504040204" pitchFamily="50" charset="-128"/>
              </a:rPr>
              <a:t>ZEH</a:t>
            </a:r>
            <a:r>
              <a:rPr lang="ja-JP" altLang="en-US" sz="788" dirty="0">
                <a:latin typeface="ＭＳ Ｐゴシック" panose="020B0600070205080204" pitchFamily="50" charset="-128"/>
                <a:cs typeface="メイリオ" panose="020B0604030504040204" pitchFamily="50" charset="-128"/>
              </a:rPr>
              <a:t>ビルダー</a:t>
            </a:r>
            <a:r>
              <a:rPr lang="en-US" altLang="ja-JP" sz="788" dirty="0">
                <a:latin typeface="ＭＳ Ｐゴシック" panose="020B0600070205080204" pitchFamily="50" charset="-128"/>
                <a:cs typeface="メイリオ" panose="020B0604030504040204" pitchFamily="50" charset="-128"/>
              </a:rPr>
              <a:t>/</a:t>
            </a:r>
            <a:r>
              <a:rPr lang="ja-JP" altLang="en-US" sz="788" dirty="0">
                <a:latin typeface="ＭＳ Ｐゴシック" panose="020B0600070205080204" pitchFamily="50" charset="-128"/>
                <a:cs typeface="メイリオ" panose="020B0604030504040204" pitchFamily="50" charset="-128"/>
              </a:rPr>
              <a:t>プランナーへの登録補助を行う。</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05" name="大かっこ 104"/>
          <p:cNvSpPr/>
          <p:nvPr/>
        </p:nvSpPr>
        <p:spPr>
          <a:xfrm>
            <a:off x="5548140" y="3195956"/>
            <a:ext cx="3931672" cy="36677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大阪府</a:t>
            </a:r>
            <a:r>
              <a:rPr lang="ja-JP" altLang="en-US" sz="788" dirty="0">
                <a:latin typeface="ＭＳ Ｐゴシック" panose="020B0600070205080204" pitchFamily="50" charset="-128"/>
                <a:cs typeface="メイリオ" panose="020B0604030504040204" pitchFamily="50" charset="-128"/>
              </a:rPr>
              <a:t>気候変動対策の推進に関する条例に基づき、中小事業者（特定事業者を除く）が対策計画書を策定し、府へ届出を行い、その計画書に基づいて実施する省エネ設備更新や再エネ設備導入の効果的な取組みを支援するため、府が補助を行う。</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07" name="大かっこ 106"/>
          <p:cNvSpPr/>
          <p:nvPr/>
        </p:nvSpPr>
        <p:spPr>
          <a:xfrm>
            <a:off x="1495390" y="2283569"/>
            <a:ext cx="3931672" cy="472810"/>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大阪</a:t>
            </a:r>
            <a:r>
              <a:rPr lang="ja-JP" altLang="en-US" sz="788" dirty="0">
                <a:latin typeface="ＭＳ Ｐゴシック" panose="020B0600070205080204" pitchFamily="50" charset="-128"/>
                <a:cs typeface="メイリオ" panose="020B0604030504040204" pitchFamily="50" charset="-128"/>
              </a:rPr>
              <a:t>・関西万博の機会を活かして、サプライチェーン全体</a:t>
            </a:r>
            <a:r>
              <a:rPr lang="ja-JP" altLang="en-US" sz="788" dirty="0" smtClean="0">
                <a:latin typeface="ＭＳ Ｐゴシック" panose="020B0600070205080204" pitchFamily="50" charset="-128"/>
                <a:cs typeface="メイリオ" panose="020B0604030504040204" pitchFamily="50" charset="-128"/>
              </a:rPr>
              <a:t>の</a:t>
            </a:r>
            <a:r>
              <a:rPr lang="en-US" altLang="ja-JP" sz="788" dirty="0">
                <a:latin typeface="ＭＳ Ｐゴシック" panose="020B0600070205080204" pitchFamily="50" charset="-128"/>
                <a:cs typeface="メイリオ" panose="020B0604030504040204" pitchFamily="50" charset="-128"/>
              </a:rPr>
              <a:t>CO</a:t>
            </a:r>
            <a:r>
              <a:rPr lang="ja-JP" altLang="en-US" sz="788" baseline="-25000" dirty="0">
                <a:latin typeface="ＭＳ Ｐゴシック" panose="020B0600070205080204" pitchFamily="50" charset="-128"/>
                <a:cs typeface="メイリオ" panose="020B0604030504040204" pitchFamily="50" charset="-128"/>
              </a:rPr>
              <a:t>２</a:t>
            </a:r>
            <a:r>
              <a:rPr lang="ja-JP" altLang="en-US" sz="788" dirty="0" smtClean="0">
                <a:latin typeface="ＭＳ Ｐゴシック" panose="020B0600070205080204" pitchFamily="50" charset="-128"/>
                <a:cs typeface="メイリオ" panose="020B0604030504040204" pitchFamily="50" charset="-128"/>
              </a:rPr>
              <a:t>排出量</a:t>
            </a:r>
            <a:r>
              <a:rPr lang="ja-JP" altLang="en-US" sz="788" dirty="0">
                <a:latin typeface="ＭＳ Ｐゴシック" panose="020B0600070205080204" pitchFamily="50" charset="-128"/>
                <a:cs typeface="メイリオ" panose="020B0604030504040204" pitchFamily="50" charset="-128"/>
              </a:rPr>
              <a:t>見える化の取組みを</a:t>
            </a:r>
            <a:r>
              <a:rPr lang="ja-JP" altLang="en-US" sz="788" dirty="0" smtClean="0">
                <a:latin typeface="ＭＳ Ｐゴシック" panose="020B0600070205080204" pitchFamily="50" charset="-128"/>
                <a:cs typeface="メイリオ" panose="020B0604030504040204" pitchFamily="50" charset="-128"/>
              </a:rPr>
              <a:t>加速</a:t>
            </a:r>
            <a:r>
              <a:rPr lang="ja-JP" altLang="en-US" sz="788" dirty="0">
                <a:latin typeface="ＭＳ Ｐゴシック" panose="020B0600070205080204" pitchFamily="50" charset="-128"/>
                <a:cs typeface="メイリオ" panose="020B0604030504040204" pitchFamily="50" charset="-128"/>
              </a:rPr>
              <a:t>させる</a:t>
            </a:r>
            <a:r>
              <a:rPr lang="ja-JP" altLang="en-US" sz="788" dirty="0" smtClean="0">
                <a:latin typeface="ＭＳ Ｐゴシック" panose="020B0600070205080204" pitchFamily="50" charset="-128"/>
                <a:cs typeface="メイリオ" panose="020B0604030504040204" pitchFamily="50" charset="-128"/>
              </a:rPr>
              <a:t>ため</a:t>
            </a:r>
            <a:r>
              <a:rPr lang="ja-JP" altLang="en-US" sz="788" dirty="0">
                <a:latin typeface="ＭＳ Ｐゴシック" panose="020B0600070205080204" pitchFamily="50" charset="-128"/>
                <a:cs typeface="メイリオ" panose="020B0604030504040204" pitchFamily="50" charset="-128"/>
              </a:rPr>
              <a:t>、会場内での利用も想定される品目を扱う業種を対象に、府域の特定事業者や先進技術を有する中小事業者等による製品のカーボンフットプリント（</a:t>
            </a:r>
            <a:r>
              <a:rPr lang="en-US" altLang="ja-JP" sz="788" dirty="0">
                <a:latin typeface="ＭＳ Ｐゴシック" panose="020B0600070205080204" pitchFamily="50" charset="-128"/>
                <a:cs typeface="メイリオ" panose="020B0604030504040204" pitchFamily="50" charset="-128"/>
              </a:rPr>
              <a:t>CFP</a:t>
            </a:r>
            <a:r>
              <a:rPr lang="ja-JP" altLang="en-US" sz="788" dirty="0">
                <a:latin typeface="ＭＳ Ｐゴシック" panose="020B0600070205080204" pitchFamily="50" charset="-128"/>
                <a:cs typeface="メイリオ" panose="020B0604030504040204" pitchFamily="50" charset="-128"/>
              </a:rPr>
              <a:t>）値を算定し、削減に向けた改善策の検討</a:t>
            </a:r>
            <a:r>
              <a:rPr lang="ja-JP" altLang="en-US" sz="788" dirty="0" smtClean="0">
                <a:latin typeface="ＭＳ Ｐゴシック" panose="020B0600070205080204" pitchFamily="50" charset="-128"/>
                <a:cs typeface="メイリオ" panose="020B0604030504040204" pitchFamily="50" charset="-128"/>
              </a:rPr>
              <a:t>をモデル的</a:t>
            </a:r>
            <a:r>
              <a:rPr lang="ja-JP" altLang="en-US" sz="788" dirty="0">
                <a:latin typeface="ＭＳ Ｐゴシック" panose="020B0600070205080204" pitchFamily="50" charset="-128"/>
                <a:cs typeface="メイリオ" panose="020B0604030504040204" pitchFamily="50" charset="-128"/>
              </a:rPr>
              <a:t>に行うもの。</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0" name="大かっこ 109"/>
          <p:cNvSpPr/>
          <p:nvPr/>
        </p:nvSpPr>
        <p:spPr>
          <a:xfrm>
            <a:off x="5548140" y="1501688"/>
            <a:ext cx="393167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大阪</a:t>
            </a:r>
            <a:r>
              <a:rPr lang="ja-JP" altLang="en-US" sz="788" dirty="0">
                <a:latin typeface="ＭＳ Ｐゴシック" panose="020B0600070205080204" pitchFamily="50" charset="-128"/>
                <a:cs typeface="メイリオ" panose="020B0604030504040204" pitchFamily="50" charset="-128"/>
              </a:rPr>
              <a:t>・関西万博の機会を活かして、</a:t>
            </a:r>
            <a:r>
              <a:rPr lang="en-US" altLang="ja-JP" sz="788" dirty="0">
                <a:latin typeface="ＭＳ Ｐゴシック" panose="020B0600070205080204" pitchFamily="50" charset="-128"/>
                <a:cs typeface="メイリオ" panose="020B0604030504040204" pitchFamily="50" charset="-128"/>
              </a:rPr>
              <a:t>CO</a:t>
            </a:r>
            <a:r>
              <a:rPr lang="ja-JP" altLang="en-US" sz="788" baseline="-25000" dirty="0">
                <a:latin typeface="ＭＳ Ｐゴシック" panose="020B0600070205080204" pitchFamily="50" charset="-128"/>
                <a:cs typeface="メイリオ" panose="020B0604030504040204" pitchFamily="50" charset="-128"/>
              </a:rPr>
              <a:t>２</a:t>
            </a:r>
            <a:r>
              <a:rPr lang="ja-JP" altLang="en-US" sz="788" dirty="0">
                <a:latin typeface="ＭＳ Ｐゴシック" panose="020B0600070205080204" pitchFamily="50" charset="-128"/>
                <a:cs typeface="メイリオ" panose="020B0604030504040204" pitchFamily="50" charset="-128"/>
              </a:rPr>
              <a:t>クレジットの活用による脱炭素経営の浸透を図るため、万博開催に伴う</a:t>
            </a:r>
            <a:r>
              <a:rPr lang="en-US" altLang="ja-JP" sz="788" dirty="0">
                <a:latin typeface="ＭＳ Ｐゴシック" panose="020B0600070205080204" pitchFamily="50" charset="-128"/>
                <a:cs typeface="メイリオ" panose="020B0604030504040204" pitchFamily="50" charset="-128"/>
              </a:rPr>
              <a:t>CO</a:t>
            </a:r>
            <a:r>
              <a:rPr lang="en-US" altLang="ja-JP" sz="788" baseline="-25000" dirty="0">
                <a:latin typeface="ＭＳ Ｐゴシック" panose="020B0600070205080204" pitchFamily="50" charset="-128"/>
                <a:cs typeface="メイリオ" panose="020B0604030504040204" pitchFamily="50" charset="-128"/>
              </a:rPr>
              <a:t>2</a:t>
            </a:r>
            <a:r>
              <a:rPr lang="ja-JP" altLang="en-US" sz="788" dirty="0">
                <a:latin typeface="ＭＳ Ｐゴシック" panose="020B0600070205080204" pitchFamily="50" charset="-128"/>
                <a:cs typeface="メイリオ" panose="020B0604030504040204" pitchFamily="50" charset="-128"/>
              </a:rPr>
              <a:t>排出を府内事業者によるクレジット寄付でオフセットするスキームを実践するもの。</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4" name="大かっこ 113"/>
          <p:cNvSpPr/>
          <p:nvPr/>
        </p:nvSpPr>
        <p:spPr>
          <a:xfrm>
            <a:off x="5548140" y="5735051"/>
            <a:ext cx="3931672" cy="59551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a:t>
            </a:r>
            <a:r>
              <a:rPr lang="ja-JP" altLang="en-US" sz="788" dirty="0">
                <a:latin typeface="ＭＳ Ｐゴシック" panose="020B0600070205080204" pitchFamily="50" charset="-128"/>
                <a:cs typeface="メイリオ" panose="020B0604030504040204" pitchFamily="50" charset="-128"/>
              </a:rPr>
              <a:t>食」とそれを支える「農とみどり」の分野で今すぐできる</a:t>
            </a:r>
            <a:r>
              <a:rPr lang="ja-JP" altLang="en-US" sz="788" dirty="0" smtClean="0">
                <a:latin typeface="ＭＳ Ｐゴシック" panose="020B0600070205080204" pitchFamily="50" charset="-128"/>
                <a:cs typeface="メイリオ" panose="020B0604030504040204" pitchFamily="50" charset="-128"/>
              </a:rPr>
              <a:t>行動に、生産者</a:t>
            </a:r>
            <a:r>
              <a:rPr lang="ja-JP" altLang="en-US" sz="788" dirty="0">
                <a:latin typeface="ＭＳ Ｐゴシック" panose="020B0600070205080204" pitchFamily="50" charset="-128"/>
                <a:cs typeface="メイリオ" panose="020B0604030504040204" pitchFamily="50" charset="-128"/>
              </a:rPr>
              <a:t>・販売事業者・消費者等が一体的に</a:t>
            </a:r>
            <a:r>
              <a:rPr lang="ja-JP" altLang="en-US" sz="788" dirty="0" smtClean="0">
                <a:latin typeface="ＭＳ Ｐゴシック" panose="020B0600070205080204" pitchFamily="50" charset="-128"/>
                <a:cs typeface="メイリオ" panose="020B0604030504040204" pitchFamily="50" charset="-128"/>
              </a:rPr>
              <a:t>取り組む「</a:t>
            </a:r>
            <a:r>
              <a:rPr lang="en-US" altLang="ja-JP" sz="788" dirty="0">
                <a:latin typeface="ＭＳ Ｐゴシック" panose="020B0600070205080204" pitchFamily="50" charset="-128"/>
                <a:cs typeface="メイリオ" panose="020B0604030504040204" pitchFamily="50" charset="-128"/>
              </a:rPr>
              <a:t>Osaka </a:t>
            </a:r>
            <a:r>
              <a:rPr lang="en-US" altLang="ja-JP" sz="788" dirty="0" err="1">
                <a:latin typeface="ＭＳ Ｐゴシック" panose="020B0600070205080204" pitchFamily="50" charset="-128"/>
                <a:cs typeface="メイリオ" panose="020B0604030504040204" pitchFamily="50" charset="-128"/>
              </a:rPr>
              <a:t>AGreen</a:t>
            </a:r>
            <a:r>
              <a:rPr lang="en-US" altLang="ja-JP" sz="788" dirty="0">
                <a:latin typeface="ＭＳ Ｐゴシック" panose="020B0600070205080204" pitchFamily="50" charset="-128"/>
                <a:cs typeface="メイリオ" panose="020B0604030504040204" pitchFamily="50" charset="-128"/>
              </a:rPr>
              <a:t> Action</a:t>
            </a:r>
            <a:r>
              <a:rPr lang="ja-JP" altLang="en-US" sz="788" dirty="0">
                <a:latin typeface="ＭＳ Ｐゴシック" panose="020B0600070205080204" pitchFamily="50" charset="-128"/>
                <a:cs typeface="メイリオ" panose="020B0604030504040204" pitchFamily="50" charset="-128"/>
              </a:rPr>
              <a:t>」の一環として、</a:t>
            </a:r>
            <a:r>
              <a:rPr lang="en-US" altLang="ja-JP" sz="788" dirty="0">
                <a:latin typeface="ＭＳ Ｐゴシック" panose="020B0600070205080204" pitchFamily="50" charset="-128"/>
                <a:cs typeface="メイリオ" panose="020B0604030504040204" pitchFamily="50" charset="-128"/>
              </a:rPr>
              <a:t>CFP</a:t>
            </a:r>
            <a:r>
              <a:rPr lang="ja-JP" altLang="en-US" sz="788" dirty="0">
                <a:latin typeface="ＭＳ Ｐゴシック" panose="020B0600070205080204" pitchFamily="50" charset="-128"/>
                <a:cs typeface="メイリオ" panose="020B0604030504040204" pitchFamily="50" charset="-128"/>
              </a:rPr>
              <a:t>ラベル表示商品の普及等を通じて、府民に改めて地産地消を啓発し、大阪産（もん）の需要拡大を図るためのイベントを大阪市内中心部で開催する。併せて、リユース食器の導入等、イベントにおけるプラごみ削減などに取組むことで、脱炭素化に向けた府民の行動変容を総合的に推進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6" name="大かっこ 115"/>
          <p:cNvSpPr/>
          <p:nvPr/>
        </p:nvSpPr>
        <p:spPr>
          <a:xfrm>
            <a:off x="1495390" y="10059582"/>
            <a:ext cx="3931672" cy="59497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府域</a:t>
            </a:r>
            <a:r>
              <a:rPr lang="ja-JP" altLang="en-US" sz="788" dirty="0">
                <a:latin typeface="ＭＳ Ｐゴシック" panose="020B0600070205080204" pitchFamily="50" charset="-128"/>
                <a:cs typeface="メイリオ" panose="020B0604030504040204" pitchFamily="50" charset="-128"/>
              </a:rPr>
              <a:t>の騒音に係る苦情は、コロナ禍の影響もあり、平成</a:t>
            </a:r>
            <a:r>
              <a:rPr lang="en-US" altLang="ja-JP" sz="788" dirty="0">
                <a:latin typeface="ＭＳ Ｐゴシック" panose="020B0600070205080204" pitchFamily="50" charset="-128"/>
                <a:cs typeface="メイリオ" panose="020B0604030504040204" pitchFamily="50" charset="-128"/>
              </a:rPr>
              <a:t>30</a:t>
            </a:r>
            <a:r>
              <a:rPr lang="ja-JP" altLang="en-US" sz="788" dirty="0">
                <a:latin typeface="ＭＳ Ｐゴシック" panose="020B0600070205080204" pitchFamily="50" charset="-128"/>
                <a:cs typeface="メイリオ" panose="020B0604030504040204" pitchFamily="50" charset="-128"/>
              </a:rPr>
              <a:t>年度の約</a:t>
            </a:r>
            <a:r>
              <a:rPr lang="en-US" altLang="ja-JP" sz="788" dirty="0">
                <a:latin typeface="ＭＳ Ｐゴシック" panose="020B0600070205080204" pitchFamily="50" charset="-128"/>
                <a:cs typeface="メイリオ" panose="020B0604030504040204" pitchFamily="50" charset="-128"/>
              </a:rPr>
              <a:t>1,700</a:t>
            </a:r>
            <a:r>
              <a:rPr lang="ja-JP" altLang="en-US" sz="788" dirty="0">
                <a:latin typeface="ＭＳ Ｐゴシック" panose="020B0600070205080204" pitchFamily="50" charset="-128"/>
                <a:cs typeface="メイリオ" panose="020B0604030504040204" pitchFamily="50" charset="-128"/>
              </a:rPr>
              <a:t>件から令和２年度は約</a:t>
            </a:r>
            <a:r>
              <a:rPr lang="en-US" altLang="ja-JP" sz="788" dirty="0">
                <a:latin typeface="ＭＳ Ｐゴシック" panose="020B0600070205080204" pitchFamily="50" charset="-128"/>
                <a:cs typeface="メイリオ" panose="020B0604030504040204" pitchFamily="50" charset="-128"/>
              </a:rPr>
              <a:t>2,000</a:t>
            </a:r>
            <a:r>
              <a:rPr lang="ja-JP" altLang="en-US" sz="788" dirty="0">
                <a:latin typeface="ＭＳ Ｐゴシック" panose="020B0600070205080204" pitchFamily="50" charset="-128"/>
                <a:cs typeface="メイリオ" panose="020B0604030504040204" pitchFamily="50" charset="-128"/>
              </a:rPr>
              <a:t>件と大幅に増加した。このうち「生活騒音」は、原因がさまざまで、また、個人により被害感が異なることから、対応する関係者間のリスクコミュニケーションが難しい。</a:t>
            </a:r>
          </a:p>
          <a:p>
            <a:pPr algn="just">
              <a:lnSpc>
                <a:spcPts val="825"/>
              </a:lnSpc>
            </a:pPr>
            <a:r>
              <a:rPr lang="ja-JP" altLang="en-US" sz="788" dirty="0">
                <a:latin typeface="ＭＳ Ｐゴシック" panose="020B0600070205080204" pitchFamily="50" charset="-128"/>
                <a:cs typeface="メイリオ" panose="020B0604030504040204" pitchFamily="50" charset="-128"/>
              </a:rPr>
              <a:t>　そこで、一般の方と専門家（不動産関係者、弁護士など）向けに、騒音の基礎的事項と、その対応方法を示すマニュアル等、リスクコミュニケーションを支援するツールを作成する。</a:t>
            </a:r>
          </a:p>
        </p:txBody>
      </p:sp>
      <p:sp>
        <p:nvSpPr>
          <p:cNvPr id="117" name="大かっこ 116"/>
          <p:cNvSpPr/>
          <p:nvPr/>
        </p:nvSpPr>
        <p:spPr>
          <a:xfrm>
            <a:off x="1495390" y="12061531"/>
            <a:ext cx="3931672" cy="50830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府内</a:t>
            </a:r>
            <a:r>
              <a:rPr lang="ja-JP" altLang="en-US" sz="788" dirty="0">
                <a:latin typeface="ＭＳ Ｐゴシック" panose="020B0600070205080204" pitchFamily="50" charset="-128"/>
                <a:cs typeface="メイリオ" panose="020B0604030504040204" pitchFamily="50" charset="-128"/>
              </a:rPr>
              <a:t>の代表的な河川について、水生生物の生息状況や実際に観察できるスポットの他、水質データ等を紹介するデジタル版リーフレットを作成。府民から水生生物や水辺に散乱するプラスチックごみの写真なども募集して掲載し、水質以外の視点も入れて豊かな河川環境を考えるきっかけを府民に提供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9" name="大かっこ 118"/>
          <p:cNvSpPr/>
          <p:nvPr/>
        </p:nvSpPr>
        <p:spPr>
          <a:xfrm>
            <a:off x="5548140" y="10051032"/>
            <a:ext cx="3931672" cy="60352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cs typeface="メイリオ" panose="020B0604030504040204" pitchFamily="50" charset="-128"/>
              </a:rPr>
              <a:t>　</a:t>
            </a:r>
            <a:r>
              <a:rPr lang="en-US" altLang="ja-JP" sz="788" dirty="0" smtClean="0">
                <a:latin typeface="ＭＳ Ｐゴシック" panose="020B0600070205080204" pitchFamily="50" charset="-128"/>
                <a:cs typeface="メイリオ" panose="020B0604030504040204" pitchFamily="50" charset="-128"/>
              </a:rPr>
              <a:t>『</a:t>
            </a:r>
            <a:r>
              <a:rPr lang="ja-JP" altLang="en-US" sz="788" dirty="0">
                <a:latin typeface="ＭＳ Ｐゴシック" panose="020B0600070205080204" pitchFamily="50" charset="-128"/>
                <a:cs typeface="メイリオ" panose="020B0604030504040204" pitchFamily="50" charset="-128"/>
              </a:rPr>
              <a:t>豊かな大阪湾</a:t>
            </a:r>
            <a:r>
              <a:rPr lang="en-US" altLang="ja-JP" sz="788" dirty="0">
                <a:latin typeface="ＭＳ Ｐゴシック" panose="020B0600070205080204" pitchFamily="50" charset="-128"/>
                <a:cs typeface="メイリオ" panose="020B0604030504040204" pitchFamily="50" charset="-128"/>
              </a:rPr>
              <a:t>』</a:t>
            </a:r>
            <a:r>
              <a:rPr lang="ja-JP" altLang="en-US" sz="788" dirty="0">
                <a:latin typeface="ＭＳ Ｐゴシック" panose="020B0600070205080204" pitchFamily="50" charset="-128"/>
                <a:cs typeface="メイリオ" panose="020B0604030504040204" pitchFamily="50" charset="-128"/>
              </a:rPr>
              <a:t>保全・再生・創出プランを推進するため、これまでの基金事業（環境改善モデル設備の設置や大阪湾の魅力発信動画作成）の成果を踏まえ、大阪湾における新たな保全・再生・創出活動の実践・ノウハウ集の作成・展開や、「豊かな大阪湾」を府民が実感できるモニタリング技術の実証、学校等で活用できる「うみを学ぶ」教材パッケージの作成・活用を実施。</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31" name="角丸四角形 130"/>
          <p:cNvSpPr/>
          <p:nvPr/>
        </p:nvSpPr>
        <p:spPr>
          <a:xfrm>
            <a:off x="1482052" y="3755627"/>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万博を契機とした環境・エネルギー先進技術普及事業</a:t>
            </a:r>
          </a:p>
        </p:txBody>
      </p:sp>
      <p:sp>
        <p:nvSpPr>
          <p:cNvPr id="132" name="角丸四角形 131"/>
          <p:cNvSpPr/>
          <p:nvPr/>
        </p:nvSpPr>
        <p:spPr>
          <a:xfrm>
            <a:off x="4922652" y="3789363"/>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角丸四角形 132"/>
          <p:cNvSpPr/>
          <p:nvPr/>
        </p:nvSpPr>
        <p:spPr>
          <a:xfrm>
            <a:off x="1482906" y="5436154"/>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en-US" altLang="zh-TW"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ZEH</a:t>
            </a:r>
            <a:r>
              <a:rPr lang="zh-TW" altLang="en-US"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普及促進事業</a:t>
            </a:r>
            <a:endParaRPr lang="ja-JP" altLang="en-US"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角丸四角形 133"/>
          <p:cNvSpPr/>
          <p:nvPr/>
        </p:nvSpPr>
        <p:spPr>
          <a:xfrm>
            <a:off x="4919672" y="5469890"/>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8" name="角丸四角形 137"/>
          <p:cNvSpPr/>
          <p:nvPr/>
        </p:nvSpPr>
        <p:spPr>
          <a:xfrm>
            <a:off x="5538257" y="5432979"/>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大阪産</a:t>
            </a:r>
            <a:r>
              <a:rPr lang="en-US" altLang="ja-JP"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もん</a:t>
            </a:r>
            <a:r>
              <a:rPr lang="en-US" altLang="ja-JP"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spc="-36"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を活用した脱炭素化推進事業</a:t>
            </a:r>
          </a:p>
        </p:txBody>
      </p:sp>
      <p:sp>
        <p:nvSpPr>
          <p:cNvPr id="140" name="角丸四角形 139"/>
          <p:cNvSpPr/>
          <p:nvPr/>
        </p:nvSpPr>
        <p:spPr>
          <a:xfrm>
            <a:off x="8978857" y="5466715"/>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1" name="大かっこ 140"/>
          <p:cNvSpPr/>
          <p:nvPr/>
        </p:nvSpPr>
        <p:spPr>
          <a:xfrm>
            <a:off x="5548140" y="11182708"/>
            <a:ext cx="3931672" cy="592069"/>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話題性</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の確保を図りつつ特徴的な事案の発掘と促進を集中的に図るため、年度ごとに異なる「特別テーマ」を設定して、予算額満額まで申請があった場合に優先採択する。「おおさか環境賞」と同一の特別テーマとして啓発と活動促進効果を高める。</a:t>
            </a:r>
          </a:p>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令和５年度</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の特別テーマ案は「食品ロス＋プラスチックごみ削減」（環境・みどり活動促進部会の審議を経て確定）。</a:t>
            </a:r>
          </a:p>
        </p:txBody>
      </p:sp>
      <p:sp>
        <p:nvSpPr>
          <p:cNvPr id="145" name="大かっこ 144"/>
          <p:cNvSpPr/>
          <p:nvPr/>
        </p:nvSpPr>
        <p:spPr>
          <a:xfrm>
            <a:off x="5548140" y="7463316"/>
            <a:ext cx="3931672" cy="29958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府域</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における適応の普及強化を目的に、適応センターに集積した科学的知見や連携体制を最大限に活用し、セミナーやワークショップを開催する。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7" name="大かっこ 146"/>
          <p:cNvSpPr/>
          <p:nvPr/>
        </p:nvSpPr>
        <p:spPr>
          <a:xfrm>
            <a:off x="5548140" y="4968961"/>
            <a:ext cx="393167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脱炭素</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へのライフスタイル変革に寄与する事業分野で府民と接点を持つ営業担当者等に、温暖化対策の正しい知識と啓発手法を習得していただき、専門知識を活用して地域の啓発に活用できる人材を育成する。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8" name="大かっこ 147"/>
          <p:cNvSpPr/>
          <p:nvPr/>
        </p:nvSpPr>
        <p:spPr>
          <a:xfrm>
            <a:off x="1495390" y="9086848"/>
            <a:ext cx="3931672" cy="387331"/>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プラスチック</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ごみ問題について</a:t>
            </a: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、令和３年</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８月に設置した「おおさかプラスチック対策推進プラットフォーム」において、業種を超えた幅広い関係者が柔軟に連携し、具体的な対策の検討や効果検証等を行い、その成果を広く共有・発信するほか、マイボトル利用促進のための啓発を実施。</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9" name="大かっこ 148"/>
          <p:cNvSpPr/>
          <p:nvPr/>
        </p:nvSpPr>
        <p:spPr>
          <a:xfrm>
            <a:off x="1495390" y="7441383"/>
            <a:ext cx="3931672" cy="399577"/>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府域</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における猛暑対策について、学識経験者等と幅広い視点から意見交換を行うことを目的として設置した大阪府猛暑対策検討会議にていただいた意見をもとに、暑さから身を守る「涼む」「気づく」「備える」の３つの習慣を府民に普及し、暑さによる人への影響を軽減する。</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51" name="角丸四角形 150"/>
          <p:cNvSpPr/>
          <p:nvPr/>
        </p:nvSpPr>
        <p:spPr>
          <a:xfrm>
            <a:off x="1480400" y="7147350"/>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暑さから身を守る３つの習慣・普及促進事業</a:t>
            </a:r>
          </a:p>
        </p:txBody>
      </p:sp>
      <p:sp>
        <p:nvSpPr>
          <p:cNvPr id="167" name="角丸四角形 166"/>
          <p:cNvSpPr/>
          <p:nvPr/>
        </p:nvSpPr>
        <p:spPr>
          <a:xfrm>
            <a:off x="5529696" y="3758610"/>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カーボンニュートラル技術開発・実証事業</a:t>
            </a:r>
          </a:p>
        </p:txBody>
      </p:sp>
      <p:sp>
        <p:nvSpPr>
          <p:cNvPr id="173" name="大かっこ 172"/>
          <p:cNvSpPr/>
          <p:nvPr/>
        </p:nvSpPr>
        <p:spPr>
          <a:xfrm>
            <a:off x="1495390" y="11179954"/>
            <a:ext cx="3931672" cy="521752"/>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啓発</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効果を高めるため、年度ごとに特に重点的に事案を収集し、啓発効果を高めるための「特別テーマ」を設定して賞を選定する。</a:t>
            </a:r>
          </a:p>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令和</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５年度の特別テーマ案は「食品ロス＋プラスチックごみ削減」（環境・みどり活動促進部会の審議を経て確定）。</a:t>
            </a:r>
          </a:p>
        </p:txBody>
      </p:sp>
      <p:sp>
        <p:nvSpPr>
          <p:cNvPr id="174" name="角丸四角形 173"/>
          <p:cNvSpPr/>
          <p:nvPr/>
        </p:nvSpPr>
        <p:spPr>
          <a:xfrm>
            <a:off x="1482906" y="10868965"/>
            <a:ext cx="3960000" cy="252000"/>
          </a:xfrm>
          <a:prstGeom prst="roundRect">
            <a:avLst/>
          </a:prstGeom>
          <a:ln>
            <a:solidFill>
              <a:srgbClr val="00B050"/>
            </a:solidFill>
          </a:ln>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r>
              <a:rPr lang="ja-JP" altLang="en-US"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府民協働推進事業「おおさか環境賞」</a:t>
            </a:r>
          </a:p>
        </p:txBody>
      </p:sp>
      <p:sp>
        <p:nvSpPr>
          <p:cNvPr id="176" name="大かっこ 175"/>
          <p:cNvSpPr/>
          <p:nvPr/>
        </p:nvSpPr>
        <p:spPr>
          <a:xfrm>
            <a:off x="5548140" y="4069594"/>
            <a:ext cx="3931672" cy="317402"/>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36000" tIns="32945" rIns="36000" bIns="32945" rtlCol="0" anchor="ctr"/>
          <a:lstStyle/>
          <a:p>
            <a:pPr algn="just">
              <a:lnSpc>
                <a:spcPts val="825"/>
              </a:lnSpc>
            </a:pP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ja-JP"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2025</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年大阪・関西万博でのカーボンニュートラルに資する最先端技術の披露</a:t>
            </a: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をめざし</a:t>
            </a:r>
            <a:r>
              <a:rPr lang="ja-JP" altLang="en-US" sz="788" dirty="0">
                <a:latin typeface="ＭＳ Ｐゴシック" panose="020B0600070205080204" pitchFamily="50" charset="-128"/>
                <a:ea typeface="ＭＳ Ｐゴシック" panose="020B0600070205080204" pitchFamily="50" charset="-128"/>
                <a:cs typeface="メイリオ" panose="020B0604030504040204" pitchFamily="50" charset="-128"/>
              </a:rPr>
              <a:t>、試作設計や開発・実証を行う事業者に対し、必要な経費の一部を補助する</a:t>
            </a:r>
            <a:r>
              <a:rPr lang="ja-JP" altLang="en-US" sz="788" dirty="0" smtClean="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788"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123" name="直線コネクタ 122"/>
          <p:cNvCxnSpPr/>
          <p:nvPr/>
        </p:nvCxnSpPr>
        <p:spPr>
          <a:xfrm flipV="1">
            <a:off x="516959" y="7920462"/>
            <a:ext cx="8998190" cy="0"/>
          </a:xfrm>
          <a:prstGeom prst="line">
            <a:avLst/>
          </a:prstGeom>
          <a:ln w="19050">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81" name="角丸四角形 80"/>
          <p:cNvSpPr/>
          <p:nvPr/>
        </p:nvSpPr>
        <p:spPr>
          <a:xfrm>
            <a:off x="1159085" y="4907370"/>
            <a:ext cx="212179" cy="7546624"/>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65892" tIns="32945" rIns="65892" bIns="32945" rtlCol="0" anchor="ctr"/>
          <a:lstStyle/>
          <a:p>
            <a:pPr algn="ctr">
              <a:lnSpc>
                <a:spcPct val="150000"/>
              </a:lnSpc>
            </a:pPr>
            <a:r>
              <a:rPr lang="ja-JP" altLang="en-US" sz="1153" b="1" spc="75"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a:t>
            </a:r>
            <a:r>
              <a:rPr lang="ja-JP" altLang="en-US" sz="1153" b="1" spc="75"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保全活動事業</a:t>
            </a:r>
          </a:p>
        </p:txBody>
      </p:sp>
      <p:sp>
        <p:nvSpPr>
          <p:cNvPr id="85" name="角丸四角形 84"/>
          <p:cNvSpPr/>
          <p:nvPr/>
        </p:nvSpPr>
        <p:spPr>
          <a:xfrm>
            <a:off x="8976748" y="1218129"/>
            <a:ext cx="486746" cy="184528"/>
          </a:xfrm>
          <a:prstGeom prst="roundRect">
            <a:avLst/>
          </a:prstGeom>
          <a:solidFill>
            <a:srgbClr val="FFFF00"/>
          </a:solidFill>
          <a:ln w="9525">
            <a:noFill/>
          </a:ln>
        </p:spPr>
        <p:style>
          <a:lnRef idx="2">
            <a:schemeClr val="dk1"/>
          </a:lnRef>
          <a:fillRef idx="1">
            <a:schemeClr val="lt1"/>
          </a:fillRef>
          <a:effectRef idx="0">
            <a:schemeClr val="dk1"/>
          </a:effectRef>
          <a:fontRef idx="minor">
            <a:schemeClr val="dk1"/>
          </a:fontRef>
        </p:style>
        <p:txBody>
          <a:bodyPr lIns="65892" tIns="77834" rIns="65892" bIns="32945" rtlCol="0" anchor="ctr"/>
          <a:lstStyle/>
          <a:p>
            <a:pPr algn="ctr"/>
            <a:r>
              <a:rPr lang="ja-JP" altLang="en-US" sz="1009"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153" b="1" spc="21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7281143" y="873825"/>
            <a:ext cx="2173993" cy="246221"/>
          </a:xfrm>
          <a:prstGeom prst="rect">
            <a:avLst/>
          </a:prstGeom>
          <a:noFill/>
        </p:spPr>
        <p:txBody>
          <a:bodyPr wrap="none" rtlCol="0">
            <a:spAutoFit/>
          </a:bodyPr>
          <a:lstStyle/>
          <a:p>
            <a:r>
              <a:rPr kumimoji="1" lang="en-US" altLang="ja-JP" sz="1000" dirty="0" smtClean="0"/>
              <a:t>※</a:t>
            </a:r>
            <a:r>
              <a:rPr kumimoji="1" lang="ja-JP" altLang="en-US" sz="1000" dirty="0" smtClean="0"/>
              <a:t>＜＞内の金額は令和</a:t>
            </a:r>
            <a:r>
              <a:rPr kumimoji="1" lang="en-US" altLang="ja-JP" sz="1000" dirty="0" smtClean="0"/>
              <a:t>4</a:t>
            </a:r>
            <a:r>
              <a:rPr kumimoji="1" lang="ja-JP" altLang="en-US" sz="1000" dirty="0" smtClean="0"/>
              <a:t>年度予算額</a:t>
            </a:r>
            <a:endParaRPr kumimoji="1" lang="ja-JP" altLang="en-US" sz="1000" dirty="0"/>
          </a:p>
        </p:txBody>
      </p:sp>
      <p:sp>
        <p:nvSpPr>
          <p:cNvPr id="86" name="テキスト ボックス 85"/>
          <p:cNvSpPr txBox="1"/>
          <p:nvPr/>
        </p:nvSpPr>
        <p:spPr>
          <a:xfrm>
            <a:off x="4641817" y="1206102"/>
            <a:ext cx="877163" cy="215444"/>
          </a:xfrm>
          <a:prstGeom prst="rect">
            <a:avLst/>
          </a:prstGeom>
          <a:noFill/>
        </p:spPr>
        <p:txBody>
          <a:bodyPr wrap="none" rtlCol="0">
            <a:spAutoFit/>
          </a:bodyPr>
          <a:lstStyle/>
          <a:p>
            <a:r>
              <a:rPr kumimoji="1" lang="ja-JP" altLang="en-US" sz="800" dirty="0" smtClean="0"/>
              <a:t>＜</a:t>
            </a:r>
            <a:r>
              <a:rPr kumimoji="1" lang="en-US" altLang="ja-JP" sz="800" dirty="0" smtClean="0"/>
              <a:t>14,000</a:t>
            </a:r>
            <a:r>
              <a:rPr lang="ja-JP" altLang="en-US" sz="800" dirty="0" smtClean="0"/>
              <a:t>千円</a:t>
            </a:r>
            <a:r>
              <a:rPr kumimoji="1" lang="ja-JP" altLang="en-US" sz="800" dirty="0" smtClean="0"/>
              <a:t>＞</a:t>
            </a:r>
            <a:endParaRPr kumimoji="1" lang="ja-JP" altLang="en-US" sz="800" dirty="0"/>
          </a:p>
        </p:txBody>
      </p:sp>
      <p:sp>
        <p:nvSpPr>
          <p:cNvPr id="89" name="テキスト ボックス 88"/>
          <p:cNvSpPr txBox="1"/>
          <p:nvPr/>
        </p:nvSpPr>
        <p:spPr>
          <a:xfrm>
            <a:off x="8631083" y="3782224"/>
            <a:ext cx="928459" cy="215444"/>
          </a:xfrm>
          <a:prstGeom prst="rect">
            <a:avLst/>
          </a:prstGeom>
          <a:noFill/>
        </p:spPr>
        <p:txBody>
          <a:bodyPr wrap="none" rtlCol="0">
            <a:spAutoFit/>
          </a:bodyPr>
          <a:lstStyle/>
          <a:p>
            <a:r>
              <a:rPr kumimoji="1" lang="ja-JP" altLang="en-US" sz="800" dirty="0" smtClean="0"/>
              <a:t>＜</a:t>
            </a:r>
            <a:r>
              <a:rPr lang="en-US" altLang="ja-JP" sz="800" dirty="0"/>
              <a:t>500</a:t>
            </a:r>
            <a:r>
              <a:rPr kumimoji="1" lang="en-US" altLang="ja-JP" sz="800" dirty="0" smtClean="0"/>
              <a:t>,000</a:t>
            </a:r>
            <a:r>
              <a:rPr lang="ja-JP" altLang="en-US" sz="800" dirty="0" smtClean="0"/>
              <a:t>千円</a:t>
            </a:r>
            <a:r>
              <a:rPr kumimoji="1" lang="ja-JP" altLang="en-US" sz="800" dirty="0" smtClean="0"/>
              <a:t>＞</a:t>
            </a:r>
            <a:endParaRPr kumimoji="1" lang="ja-JP" altLang="en-US" sz="800" dirty="0"/>
          </a:p>
        </p:txBody>
      </p:sp>
      <p:sp>
        <p:nvSpPr>
          <p:cNvPr id="90" name="テキスト ボックス 89"/>
          <p:cNvSpPr txBox="1"/>
          <p:nvPr/>
        </p:nvSpPr>
        <p:spPr>
          <a:xfrm>
            <a:off x="4693113" y="4709631"/>
            <a:ext cx="825867" cy="215444"/>
          </a:xfrm>
          <a:prstGeom prst="rect">
            <a:avLst/>
          </a:prstGeom>
          <a:noFill/>
        </p:spPr>
        <p:txBody>
          <a:bodyPr wrap="none" rtlCol="0">
            <a:spAutoFit/>
          </a:bodyPr>
          <a:lstStyle/>
          <a:p>
            <a:r>
              <a:rPr kumimoji="1" lang="ja-JP" altLang="en-US" sz="800" dirty="0" smtClean="0"/>
              <a:t>＜</a:t>
            </a:r>
            <a:r>
              <a:rPr lang="en-US" altLang="ja-JP" sz="800" dirty="0" smtClean="0"/>
              <a:t>5,6</a:t>
            </a:r>
            <a:r>
              <a:rPr kumimoji="1" lang="en-US" altLang="ja-JP" sz="800" dirty="0" smtClean="0"/>
              <a:t>98</a:t>
            </a:r>
            <a:r>
              <a:rPr lang="ja-JP" altLang="en-US" sz="800" dirty="0" smtClean="0"/>
              <a:t>千円</a:t>
            </a:r>
            <a:r>
              <a:rPr kumimoji="1" lang="ja-JP" altLang="en-US" sz="800" dirty="0" smtClean="0"/>
              <a:t>＞</a:t>
            </a:r>
            <a:endParaRPr kumimoji="1" lang="ja-JP" altLang="en-US" sz="800" dirty="0"/>
          </a:p>
        </p:txBody>
      </p:sp>
      <p:sp>
        <p:nvSpPr>
          <p:cNvPr id="96" name="テキスト ボックス 95"/>
          <p:cNvSpPr txBox="1"/>
          <p:nvPr/>
        </p:nvSpPr>
        <p:spPr>
          <a:xfrm>
            <a:off x="8727261" y="4709631"/>
            <a:ext cx="825867" cy="215444"/>
          </a:xfrm>
          <a:prstGeom prst="rect">
            <a:avLst/>
          </a:prstGeom>
          <a:noFill/>
        </p:spPr>
        <p:txBody>
          <a:bodyPr wrap="none" rtlCol="0">
            <a:spAutoFit/>
          </a:bodyPr>
          <a:lstStyle/>
          <a:p>
            <a:r>
              <a:rPr kumimoji="1" lang="ja-JP" altLang="en-US" sz="800" dirty="0" smtClean="0"/>
              <a:t>＜</a:t>
            </a:r>
            <a:r>
              <a:rPr lang="en-US" altLang="ja-JP" sz="800" dirty="0" smtClean="0"/>
              <a:t>4,799</a:t>
            </a:r>
            <a:r>
              <a:rPr lang="ja-JP" altLang="en-US" sz="800" dirty="0" smtClean="0"/>
              <a:t>千円</a:t>
            </a:r>
            <a:r>
              <a:rPr kumimoji="1" lang="ja-JP" altLang="en-US" sz="800" dirty="0" smtClean="0"/>
              <a:t>＞</a:t>
            </a:r>
            <a:endParaRPr kumimoji="1" lang="ja-JP" altLang="en-US" sz="800" dirty="0"/>
          </a:p>
        </p:txBody>
      </p:sp>
      <p:sp>
        <p:nvSpPr>
          <p:cNvPr id="99" name="テキスト ボックス 98"/>
          <p:cNvSpPr txBox="1"/>
          <p:nvPr/>
        </p:nvSpPr>
        <p:spPr>
          <a:xfrm>
            <a:off x="8739903" y="6438235"/>
            <a:ext cx="825867" cy="215444"/>
          </a:xfrm>
          <a:prstGeom prst="rect">
            <a:avLst/>
          </a:prstGeom>
          <a:noFill/>
        </p:spPr>
        <p:txBody>
          <a:bodyPr wrap="none" rtlCol="0">
            <a:spAutoFit/>
          </a:bodyPr>
          <a:lstStyle/>
          <a:p>
            <a:r>
              <a:rPr kumimoji="1" lang="ja-JP" altLang="en-US" sz="800" dirty="0" smtClean="0"/>
              <a:t>＜</a:t>
            </a:r>
            <a:r>
              <a:rPr lang="en-US" altLang="ja-JP" sz="800" dirty="0" smtClean="0"/>
              <a:t>5,161</a:t>
            </a:r>
            <a:r>
              <a:rPr lang="ja-JP" altLang="en-US" sz="800" dirty="0" smtClean="0"/>
              <a:t>千円</a:t>
            </a:r>
            <a:r>
              <a:rPr kumimoji="1" lang="ja-JP" altLang="en-US" sz="800" dirty="0" smtClean="0"/>
              <a:t>＞</a:t>
            </a:r>
            <a:endParaRPr kumimoji="1" lang="ja-JP" altLang="en-US" sz="800" dirty="0"/>
          </a:p>
        </p:txBody>
      </p:sp>
      <p:sp>
        <p:nvSpPr>
          <p:cNvPr id="106" name="テキスト ボックス 105"/>
          <p:cNvSpPr txBox="1"/>
          <p:nvPr/>
        </p:nvSpPr>
        <p:spPr>
          <a:xfrm>
            <a:off x="8741667" y="7210071"/>
            <a:ext cx="825867" cy="215444"/>
          </a:xfrm>
          <a:prstGeom prst="rect">
            <a:avLst/>
          </a:prstGeom>
          <a:noFill/>
        </p:spPr>
        <p:txBody>
          <a:bodyPr wrap="none" rtlCol="0">
            <a:spAutoFit/>
          </a:bodyPr>
          <a:lstStyle/>
          <a:p>
            <a:r>
              <a:rPr kumimoji="1" lang="ja-JP" altLang="en-US" sz="800" dirty="0" smtClean="0"/>
              <a:t>＜</a:t>
            </a:r>
            <a:r>
              <a:rPr lang="en-US" altLang="ja-JP" sz="800" dirty="0" smtClean="0"/>
              <a:t>2,613</a:t>
            </a:r>
            <a:r>
              <a:rPr lang="ja-JP" altLang="en-US" sz="800" dirty="0" smtClean="0"/>
              <a:t>千円</a:t>
            </a:r>
            <a:r>
              <a:rPr kumimoji="1" lang="ja-JP" altLang="en-US" sz="800" dirty="0" smtClean="0"/>
              <a:t>＞</a:t>
            </a:r>
            <a:endParaRPr kumimoji="1" lang="ja-JP" altLang="en-US" sz="800" dirty="0"/>
          </a:p>
        </p:txBody>
      </p:sp>
      <p:sp>
        <p:nvSpPr>
          <p:cNvPr id="108" name="テキスト ボックス 107"/>
          <p:cNvSpPr txBox="1"/>
          <p:nvPr/>
        </p:nvSpPr>
        <p:spPr>
          <a:xfrm>
            <a:off x="4746348" y="7173369"/>
            <a:ext cx="748923" cy="215444"/>
          </a:xfrm>
          <a:prstGeom prst="rect">
            <a:avLst/>
          </a:prstGeom>
          <a:noFill/>
        </p:spPr>
        <p:txBody>
          <a:bodyPr wrap="none" rtlCol="0">
            <a:spAutoFit/>
          </a:bodyPr>
          <a:lstStyle/>
          <a:p>
            <a:r>
              <a:rPr kumimoji="1" lang="ja-JP" altLang="en-US" sz="800" dirty="0" smtClean="0"/>
              <a:t>＜</a:t>
            </a:r>
            <a:r>
              <a:rPr lang="en-US" altLang="ja-JP" sz="800" dirty="0" smtClean="0"/>
              <a:t>240</a:t>
            </a:r>
            <a:r>
              <a:rPr lang="ja-JP" altLang="en-US" sz="800" dirty="0" smtClean="0"/>
              <a:t>千円</a:t>
            </a:r>
            <a:r>
              <a:rPr kumimoji="1" lang="ja-JP" altLang="en-US" sz="800" dirty="0" smtClean="0"/>
              <a:t>＞</a:t>
            </a:r>
            <a:endParaRPr kumimoji="1" lang="ja-JP" altLang="en-US" sz="800" dirty="0"/>
          </a:p>
        </p:txBody>
      </p:sp>
      <p:sp>
        <p:nvSpPr>
          <p:cNvPr id="111" name="テキスト ボックス 110"/>
          <p:cNvSpPr txBox="1"/>
          <p:nvPr/>
        </p:nvSpPr>
        <p:spPr>
          <a:xfrm>
            <a:off x="4693113" y="8036114"/>
            <a:ext cx="825867" cy="215444"/>
          </a:xfrm>
          <a:prstGeom prst="rect">
            <a:avLst/>
          </a:prstGeom>
          <a:noFill/>
        </p:spPr>
        <p:txBody>
          <a:bodyPr wrap="none" rtlCol="0">
            <a:spAutoFit/>
          </a:bodyPr>
          <a:lstStyle/>
          <a:p>
            <a:r>
              <a:rPr kumimoji="1" lang="ja-JP" altLang="en-US" sz="800" dirty="0" smtClean="0"/>
              <a:t>＜</a:t>
            </a:r>
            <a:r>
              <a:rPr lang="en-US" altLang="ja-JP" sz="800" dirty="0" smtClean="0"/>
              <a:t>3,156</a:t>
            </a:r>
            <a:r>
              <a:rPr lang="ja-JP" altLang="en-US" sz="800" dirty="0" smtClean="0"/>
              <a:t>千円</a:t>
            </a:r>
            <a:r>
              <a:rPr kumimoji="1" lang="ja-JP" altLang="en-US" sz="800" dirty="0" smtClean="0"/>
              <a:t>＞</a:t>
            </a:r>
            <a:endParaRPr kumimoji="1" lang="ja-JP" altLang="en-US" sz="800" dirty="0"/>
          </a:p>
        </p:txBody>
      </p:sp>
      <p:sp>
        <p:nvSpPr>
          <p:cNvPr id="113" name="テキスト ボックス 112"/>
          <p:cNvSpPr txBox="1"/>
          <p:nvPr/>
        </p:nvSpPr>
        <p:spPr>
          <a:xfrm>
            <a:off x="8727261" y="8027528"/>
            <a:ext cx="825867" cy="215444"/>
          </a:xfrm>
          <a:prstGeom prst="rect">
            <a:avLst/>
          </a:prstGeom>
          <a:noFill/>
        </p:spPr>
        <p:txBody>
          <a:bodyPr wrap="none" rtlCol="0">
            <a:spAutoFit/>
          </a:bodyPr>
          <a:lstStyle/>
          <a:p>
            <a:r>
              <a:rPr kumimoji="1" lang="ja-JP" altLang="en-US" sz="800" dirty="0" smtClean="0"/>
              <a:t>＜</a:t>
            </a:r>
            <a:r>
              <a:rPr lang="en-US" altLang="ja-JP" sz="800" dirty="0" smtClean="0"/>
              <a:t>4,449</a:t>
            </a:r>
            <a:r>
              <a:rPr lang="ja-JP" altLang="en-US" sz="800" dirty="0" smtClean="0"/>
              <a:t>千円</a:t>
            </a:r>
            <a:r>
              <a:rPr kumimoji="1" lang="ja-JP" altLang="en-US" sz="800" dirty="0" smtClean="0"/>
              <a:t>＞</a:t>
            </a:r>
            <a:endParaRPr kumimoji="1" lang="ja-JP" altLang="en-US" sz="800" dirty="0"/>
          </a:p>
        </p:txBody>
      </p:sp>
      <p:sp>
        <p:nvSpPr>
          <p:cNvPr id="125" name="テキスト ボックス 124"/>
          <p:cNvSpPr txBox="1"/>
          <p:nvPr/>
        </p:nvSpPr>
        <p:spPr>
          <a:xfrm>
            <a:off x="4693113" y="8778187"/>
            <a:ext cx="825867" cy="215444"/>
          </a:xfrm>
          <a:prstGeom prst="rect">
            <a:avLst/>
          </a:prstGeom>
          <a:noFill/>
        </p:spPr>
        <p:txBody>
          <a:bodyPr wrap="none" rtlCol="0">
            <a:spAutoFit/>
          </a:bodyPr>
          <a:lstStyle/>
          <a:p>
            <a:r>
              <a:rPr kumimoji="1" lang="ja-JP" altLang="en-US" sz="800" dirty="0" smtClean="0"/>
              <a:t>＜</a:t>
            </a:r>
            <a:r>
              <a:rPr lang="en-US" altLang="ja-JP" sz="800" dirty="0" smtClean="0"/>
              <a:t>4,887</a:t>
            </a:r>
            <a:r>
              <a:rPr lang="ja-JP" altLang="en-US" sz="800" dirty="0" smtClean="0"/>
              <a:t>千円</a:t>
            </a:r>
            <a:r>
              <a:rPr kumimoji="1" lang="ja-JP" altLang="en-US" sz="800" dirty="0" smtClean="0"/>
              <a:t>＞</a:t>
            </a:r>
            <a:endParaRPr kumimoji="1" lang="ja-JP" altLang="en-US" sz="800" dirty="0"/>
          </a:p>
        </p:txBody>
      </p:sp>
      <p:sp>
        <p:nvSpPr>
          <p:cNvPr id="126" name="テキスト ボックス 125"/>
          <p:cNvSpPr txBox="1"/>
          <p:nvPr/>
        </p:nvSpPr>
        <p:spPr>
          <a:xfrm>
            <a:off x="4693113" y="10903547"/>
            <a:ext cx="825867" cy="215444"/>
          </a:xfrm>
          <a:prstGeom prst="rect">
            <a:avLst/>
          </a:prstGeom>
          <a:noFill/>
        </p:spPr>
        <p:txBody>
          <a:bodyPr wrap="none" rtlCol="0">
            <a:spAutoFit/>
          </a:bodyPr>
          <a:lstStyle/>
          <a:p>
            <a:r>
              <a:rPr kumimoji="1" lang="ja-JP" altLang="en-US" sz="800" dirty="0" smtClean="0"/>
              <a:t>＜</a:t>
            </a:r>
            <a:r>
              <a:rPr lang="en-US" altLang="ja-JP" sz="800" dirty="0" smtClean="0"/>
              <a:t>4,059</a:t>
            </a:r>
            <a:r>
              <a:rPr lang="ja-JP" altLang="en-US" sz="800" dirty="0" smtClean="0"/>
              <a:t>千円</a:t>
            </a:r>
            <a:r>
              <a:rPr kumimoji="1" lang="ja-JP" altLang="en-US" sz="800" dirty="0" smtClean="0"/>
              <a:t>＞</a:t>
            </a:r>
            <a:endParaRPr kumimoji="1" lang="ja-JP" altLang="en-US" sz="800" dirty="0"/>
          </a:p>
        </p:txBody>
      </p:sp>
      <p:sp>
        <p:nvSpPr>
          <p:cNvPr id="128" name="テキスト ボックス 127"/>
          <p:cNvSpPr txBox="1"/>
          <p:nvPr/>
        </p:nvSpPr>
        <p:spPr>
          <a:xfrm>
            <a:off x="8727261" y="10903547"/>
            <a:ext cx="825867" cy="215444"/>
          </a:xfrm>
          <a:prstGeom prst="rect">
            <a:avLst/>
          </a:prstGeom>
          <a:noFill/>
        </p:spPr>
        <p:txBody>
          <a:bodyPr wrap="none" rtlCol="0">
            <a:spAutoFit/>
          </a:bodyPr>
          <a:lstStyle/>
          <a:p>
            <a:r>
              <a:rPr kumimoji="1" lang="ja-JP" altLang="en-US" sz="800" dirty="0" smtClean="0"/>
              <a:t>＜</a:t>
            </a:r>
            <a:r>
              <a:rPr lang="en-US" altLang="ja-JP" sz="800" dirty="0" smtClean="0"/>
              <a:t>3,000</a:t>
            </a:r>
            <a:r>
              <a:rPr lang="ja-JP" altLang="en-US" sz="800" dirty="0" smtClean="0"/>
              <a:t>千円</a:t>
            </a:r>
            <a:r>
              <a:rPr kumimoji="1" lang="ja-JP" altLang="en-US" sz="800" dirty="0" smtClean="0"/>
              <a:t>＞</a:t>
            </a:r>
            <a:endParaRPr kumimoji="1" lang="ja-JP" altLang="en-US" sz="800" dirty="0"/>
          </a:p>
        </p:txBody>
      </p:sp>
      <p:sp>
        <p:nvSpPr>
          <p:cNvPr id="135" name="テキスト ボックス 1">
            <a:extLst>
              <a:ext uri="{FF2B5EF4-FFF2-40B4-BE49-F238E27FC236}">
                <a16:creationId xmlns:a16="http://schemas.microsoft.com/office/drawing/2014/main" id="{00000000-0008-0000-0000-000002000000}"/>
              </a:ext>
            </a:extLst>
          </p:cNvPr>
          <p:cNvSpPr txBox="1"/>
          <p:nvPr/>
        </p:nvSpPr>
        <p:spPr>
          <a:xfrm>
            <a:off x="8452736" y="193782"/>
            <a:ext cx="1002400" cy="312751"/>
          </a:xfrm>
          <a:prstGeom prst="rect">
            <a:avLst/>
          </a:prstGeom>
          <a:solidFill>
            <a:schemeClr val="lt1"/>
          </a:solidFill>
          <a:ln w="952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1" lang="ja-JP" altLang="en-US" sz="1400" dirty="0" smtClean="0"/>
              <a:t>資料１－２</a:t>
            </a:r>
            <a:r>
              <a:rPr kumimoji="1" lang="ja-JP" altLang="en-US" sz="1400" dirty="0"/>
              <a:t>　</a:t>
            </a:r>
            <a:endParaRPr kumimoji="1" lang="en-US" altLang="ja-JP" sz="1400" dirty="0"/>
          </a:p>
          <a:p>
            <a:pPr algn="ctr"/>
            <a:endParaRPr kumimoji="1" lang="ja-JP" altLang="en-US" sz="1400" dirty="0"/>
          </a:p>
        </p:txBody>
      </p:sp>
      <p:sp>
        <p:nvSpPr>
          <p:cNvPr id="137" name="正方形/長方形 136"/>
          <p:cNvSpPr/>
          <p:nvPr/>
        </p:nvSpPr>
        <p:spPr>
          <a:xfrm>
            <a:off x="5696396" y="142532"/>
            <a:ext cx="2880391" cy="461665"/>
          </a:xfrm>
          <a:prstGeom prst="rect">
            <a:avLst/>
          </a:prstGeom>
        </p:spPr>
        <p:txBody>
          <a:bodyPr wrap="square">
            <a:spAutoFit/>
          </a:bodyPr>
          <a:lstStyle/>
          <a:p>
            <a:r>
              <a:rPr lang="en-US" altLang="ja-JP" sz="800" dirty="0">
                <a:ea typeface="HG丸ｺﾞｼｯｸM-PRO" panose="020F0600000000000000" pitchFamily="50" charset="-128"/>
                <a:cs typeface="Times New Roman" panose="02020603050405020304" pitchFamily="18" charset="0"/>
              </a:rPr>
              <a:t>※</a:t>
            </a:r>
            <a:r>
              <a:rPr lang="ja-JP" altLang="en-US" sz="800" dirty="0">
                <a:ea typeface="HG丸ｺﾞｼｯｸM-PRO" panose="020F0600000000000000" pitchFamily="50" charset="-128"/>
                <a:cs typeface="Times New Roman" panose="02020603050405020304" pitchFamily="18" charset="0"/>
              </a:rPr>
              <a:t>掲載の各事業については、</a:t>
            </a:r>
            <a:r>
              <a:rPr lang="ja-JP" altLang="ja-JP" sz="800" dirty="0">
                <a:ea typeface="HG丸ｺﾞｼｯｸM-PRO" panose="020F0600000000000000" pitchFamily="50" charset="-128"/>
                <a:cs typeface="Times New Roman" panose="02020603050405020304" pitchFamily="18" charset="0"/>
              </a:rPr>
              <a:t>今後、財政部局との議論</a:t>
            </a:r>
            <a:r>
              <a:rPr lang="ja-JP" altLang="ja-JP" sz="800" dirty="0" smtClean="0">
                <a:ea typeface="HG丸ｺﾞｼｯｸM-PRO" panose="020F0600000000000000" pitchFamily="50" charset="-128"/>
                <a:cs typeface="Times New Roman" panose="02020603050405020304" pitchFamily="18" charset="0"/>
              </a:rPr>
              <a:t>、</a:t>
            </a:r>
            <a:endParaRPr lang="en-US" altLang="ja-JP" sz="800" dirty="0" smtClean="0">
              <a:ea typeface="HG丸ｺﾞｼｯｸM-PRO" panose="020F0600000000000000" pitchFamily="50" charset="-128"/>
              <a:cs typeface="Times New Roman" panose="02020603050405020304" pitchFamily="18" charset="0"/>
            </a:endParaRPr>
          </a:p>
          <a:p>
            <a:r>
              <a:rPr lang="ja-JP" altLang="en-US" sz="800" dirty="0" smtClean="0">
                <a:ea typeface="HG丸ｺﾞｼｯｸM-PRO" panose="020F0600000000000000" pitchFamily="50" charset="-128"/>
                <a:cs typeface="Times New Roman" panose="02020603050405020304" pitchFamily="18" charset="0"/>
              </a:rPr>
              <a:t>　 </a:t>
            </a:r>
            <a:r>
              <a:rPr lang="ja-JP" altLang="ja-JP" sz="800" dirty="0" smtClean="0">
                <a:ea typeface="HG丸ｺﾞｼｯｸM-PRO" panose="020F0600000000000000" pitchFamily="50" charset="-128"/>
                <a:cs typeface="Times New Roman" panose="02020603050405020304" pitchFamily="18" charset="0"/>
              </a:rPr>
              <a:t>議会</a:t>
            </a:r>
            <a:r>
              <a:rPr lang="ja-JP" altLang="ja-JP" sz="800" dirty="0">
                <a:ea typeface="HG丸ｺﾞｼｯｸM-PRO" panose="020F0600000000000000" pitchFamily="50" charset="-128"/>
                <a:cs typeface="Times New Roman" panose="02020603050405020304" pitchFamily="18" charset="0"/>
              </a:rPr>
              <a:t>での審議を経て、最終的に決ま</a:t>
            </a:r>
            <a:r>
              <a:rPr lang="ja-JP" altLang="en-US" sz="800" dirty="0">
                <a:ea typeface="HG丸ｺﾞｼｯｸM-PRO" panose="020F0600000000000000" pitchFamily="50" charset="-128"/>
                <a:cs typeface="Times New Roman" panose="02020603050405020304" pitchFamily="18" charset="0"/>
              </a:rPr>
              <a:t>るもの</a:t>
            </a:r>
            <a:r>
              <a:rPr lang="ja-JP" altLang="ja-JP" sz="800" dirty="0">
                <a:ea typeface="HG丸ｺﾞｼｯｸM-PRO" panose="020F0600000000000000" pitchFamily="50" charset="-128"/>
                <a:cs typeface="Times New Roman" panose="02020603050405020304" pitchFamily="18" charset="0"/>
              </a:rPr>
              <a:t>であるため</a:t>
            </a:r>
            <a:r>
              <a:rPr lang="ja-JP" altLang="ja-JP" sz="800" dirty="0" smtClean="0">
                <a:ea typeface="HG丸ｺﾞｼｯｸM-PRO" panose="020F0600000000000000" pitchFamily="50" charset="-128"/>
                <a:cs typeface="Times New Roman" panose="02020603050405020304" pitchFamily="18" charset="0"/>
              </a:rPr>
              <a:t>、</a:t>
            </a:r>
            <a:endParaRPr lang="en-US" altLang="ja-JP" sz="800" dirty="0" smtClean="0">
              <a:ea typeface="HG丸ｺﾞｼｯｸM-PRO" panose="020F0600000000000000" pitchFamily="50" charset="-128"/>
              <a:cs typeface="Times New Roman" panose="02020603050405020304" pitchFamily="18" charset="0"/>
            </a:endParaRPr>
          </a:p>
          <a:p>
            <a:r>
              <a:rPr lang="ja-JP" altLang="en-US" sz="800" dirty="0" smtClean="0">
                <a:ea typeface="HG丸ｺﾞｼｯｸM-PRO" panose="020F0600000000000000" pitchFamily="50" charset="-128"/>
                <a:cs typeface="Times New Roman" panose="02020603050405020304" pitchFamily="18" charset="0"/>
              </a:rPr>
              <a:t>　 </a:t>
            </a:r>
            <a:r>
              <a:rPr lang="ja-JP" altLang="ja-JP" sz="800" dirty="0" smtClean="0">
                <a:ea typeface="HG丸ｺﾞｼｯｸM-PRO" panose="020F0600000000000000" pitchFamily="50" charset="-128"/>
                <a:cs typeface="Times New Roman" panose="02020603050405020304" pitchFamily="18" charset="0"/>
              </a:rPr>
              <a:t>事業</a:t>
            </a:r>
            <a:r>
              <a:rPr lang="ja-JP" altLang="ja-JP" sz="800" dirty="0">
                <a:ea typeface="HG丸ｺﾞｼｯｸM-PRO" panose="020F0600000000000000" pitchFamily="50" charset="-128"/>
                <a:cs typeface="Times New Roman" panose="02020603050405020304" pitchFamily="18" charset="0"/>
              </a:rPr>
              <a:t>の成立の可否、内容の変更等がある</a:t>
            </a:r>
            <a:endParaRPr lang="ja-JP" altLang="en-US" sz="800" dirty="0"/>
          </a:p>
        </p:txBody>
      </p:sp>
    </p:spTree>
    <p:extLst>
      <p:ext uri="{BB962C8B-B14F-4D97-AF65-F5344CB8AC3E}">
        <p14:creationId xmlns:p14="http://schemas.microsoft.com/office/powerpoint/2010/main" val="2736419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1" ma:contentTypeDescription="新しいドキュメントを作成します。" ma:contentTypeScope="" ma:versionID="ead8e10e34c4706f51b7d0526c838c1e">
  <xsd:schema xmlns:xsd="http://www.w3.org/2001/XMLSchema" xmlns:xs="http://www.w3.org/2001/XMLSchema" xmlns:p="http://schemas.microsoft.com/office/2006/metadata/properties" xmlns:ns2="70d7d652-1edb-4486-adb7-569848e2bdac" targetNamespace="http://schemas.microsoft.com/office/2006/metadata/properties" ma:root="true" ma:fieldsID="7653f13637c21357c85f5d916816394c" ns2:_="">
    <xsd:import namespace="70d7d652-1edb-4486-adb7-569848e2bdac"/>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38A3FB-BBAE-479E-941A-1252ECAC39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5E3C0C-D3D9-4C63-B5E2-B1FA50BC5804}">
  <ds:schemaRefs>
    <ds:schemaRef ds:uri="http://schemas.microsoft.com/office/infopath/2007/PartnerControls"/>
    <ds:schemaRef ds:uri="http://purl.org/dc/terms/"/>
    <ds:schemaRef ds:uri="http://www.w3.org/XML/1998/namespace"/>
    <ds:schemaRef ds:uri="http://purl.org/dc/elements/1.1/"/>
    <ds:schemaRef ds:uri="http://schemas.microsoft.com/office/2006/documentManagement/types"/>
    <ds:schemaRef ds:uri="http://purl.org/dc/dcmitype/"/>
    <ds:schemaRef ds:uri="http://schemas.openxmlformats.org/package/2006/metadata/core-properties"/>
    <ds:schemaRef ds:uri="70d7d652-1edb-4486-adb7-569848e2bdac"/>
    <ds:schemaRef ds:uri="http://schemas.microsoft.com/office/2006/metadata/properties"/>
  </ds:schemaRefs>
</ds:datastoreItem>
</file>

<file path=customXml/itemProps3.xml><?xml version="1.0" encoding="utf-8"?>
<ds:datastoreItem xmlns:ds="http://schemas.openxmlformats.org/officeDocument/2006/customXml" ds:itemID="{57F2FFF0-0624-4D23-A4B8-CB827FCF6A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4105</TotalTime>
  <Words>2111</Words>
  <Application>Microsoft Office PowerPoint</Application>
  <PresentationFormat>A3 297x420 mm</PresentationFormat>
  <Paragraphs>93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一樹</dc:creator>
  <cp:lastModifiedBy>米田　賢司</cp:lastModifiedBy>
  <cp:revision>341</cp:revision>
  <cp:lastPrinted>2022-10-03T08:03:45Z</cp:lastPrinted>
  <dcterms:created xsi:type="dcterms:W3CDTF">2015-09-15T00:22:39Z</dcterms:created>
  <dcterms:modified xsi:type="dcterms:W3CDTF">2022-10-18T11:06:40Z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