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56" r:id="rId2"/>
    <p:sldId id="259" r:id="rId3"/>
    <p:sldId id="258"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075" autoAdjust="0"/>
  </p:normalViewPr>
  <p:slideViewPr>
    <p:cSldViewPr snapToGrid="0">
      <p:cViewPr varScale="1">
        <p:scale>
          <a:sx n="70" d="100"/>
          <a:sy n="70" d="100"/>
        </p:scale>
        <p:origin x="12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10.247.108.33\lib\03_&#29872;&#22659;&#25126;&#30053;G\&#29872;&#22659;&#27963;&#21205;&#12481;&#12540;&#12512;\07%20&#29872;&#22659;&#12415;&#12393;&#12426;&#20419;&#36914;&#37096;&#20250;\R4\&#31532;&#65300;&#22238;\09%20&#24403;&#26085;&#36039;&#26009;\01&#37197;&#24067;&#36039;&#26009;\01&#20316;&#25104;&#29992;\&#9314;&#29872;&#22659;&#20445;&#20840;&#22522;&#37329;&#12398;&#25512;&#31227;&#12395;&#12388;&#12356;&#12390;.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solidFill>
                <a:latin typeface="+mn-lt"/>
                <a:ea typeface="+mn-ea"/>
                <a:cs typeface="+mn-cs"/>
              </a:defRPr>
            </a:pPr>
            <a:r>
              <a:rPr lang="ja-JP"/>
              <a:t>大阪府環境保全基金残高</a:t>
            </a:r>
          </a:p>
        </c:rich>
      </c:tx>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solidFill>
              <a:latin typeface="+mn-lt"/>
              <a:ea typeface="+mn-ea"/>
              <a:cs typeface="+mn-cs"/>
            </a:defRPr>
          </a:pPr>
          <a:endParaRPr lang="ja-JP"/>
        </a:p>
      </c:txPr>
    </c:title>
    <c:autoTitleDeleted val="0"/>
    <c:plotArea>
      <c:layout/>
      <c:barChart>
        <c:barDir val="col"/>
        <c:grouping val="stacked"/>
        <c:varyColors val="0"/>
        <c:ser>
          <c:idx val="0"/>
          <c:order val="0"/>
          <c:tx>
            <c:v>環境保全活動事業資金枠</c:v>
          </c:tx>
          <c:spPr>
            <a:solidFill>
              <a:schemeClr val="accent1"/>
            </a:solidFill>
            <a:ln>
              <a:noFill/>
            </a:ln>
            <a:effectLst/>
          </c:spPr>
          <c:invertIfNegative val="0"/>
          <c:dLbls>
            <c:dLbl>
              <c:idx val="5"/>
              <c:spPr>
                <a:noFill/>
                <a:ln>
                  <a:noFill/>
                </a:ln>
                <a:effectLst/>
              </c:spPr>
              <c:txPr>
                <a:bodyPr rot="0" spcFirstLastPara="1" vertOverflow="ellipsis" vert="horz" wrap="square" anchor="ctr" anchorCtr="1"/>
                <a:lstStyle/>
                <a:p>
                  <a:pPr>
                    <a:defRPr sz="1050" b="0" i="0" u="none" strike="noStrike" kern="1200" baseline="0">
                      <a:solidFill>
                        <a:srgbClr val="FF0000"/>
                      </a:solidFill>
                      <a:latin typeface="+mn-lt"/>
                      <a:ea typeface="+mn-ea"/>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0-5A28-4EC9-8248-D0FEED2AADEB}"/>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保全基金!$F$4:$K$5</c:f>
              <c:strCache>
                <c:ptCount val="6"/>
                <c:pt idx="0">
                  <c:v>平成29年度
（実績額）</c:v>
                </c:pt>
                <c:pt idx="1">
                  <c:v>平成30年度
（実績額）</c:v>
                </c:pt>
                <c:pt idx="2">
                  <c:v>令和元年度
（実績額）</c:v>
                </c:pt>
                <c:pt idx="3">
                  <c:v>令和２年度
（実績額）</c:v>
                </c:pt>
                <c:pt idx="4">
                  <c:v>令和３年度
（実績額）</c:v>
                </c:pt>
                <c:pt idx="5">
                  <c:v>令和４年度
（見込額）</c:v>
                </c:pt>
              </c:strCache>
            </c:strRef>
          </c:cat>
          <c:val>
            <c:numRef>
              <c:f>(保全基金!$F$8,保全基金!$G$8,保全基金!$H$8,保全基金!$I$8,保全基金!$J$8,保全基金!$M$8)</c:f>
              <c:numCache>
                <c:formatCode>#,##0_);[Red]\(#,##0\)</c:formatCode>
                <c:ptCount val="6"/>
                <c:pt idx="0">
                  <c:v>1833765935</c:v>
                </c:pt>
                <c:pt idx="1">
                  <c:v>1819143395</c:v>
                </c:pt>
                <c:pt idx="2">
                  <c:v>1780596349</c:v>
                </c:pt>
                <c:pt idx="3">
                  <c:v>1782379999</c:v>
                </c:pt>
                <c:pt idx="4">
                  <c:v>1757502666</c:v>
                </c:pt>
                <c:pt idx="5">
                  <c:v>338189323</c:v>
                </c:pt>
              </c:numCache>
            </c:numRef>
          </c:val>
          <c:extLst>
            <c:ext xmlns:c16="http://schemas.microsoft.com/office/drawing/2014/chart" uri="{C3380CC4-5D6E-409C-BE32-E72D297353CC}">
              <c16:uniqueId val="{00000001-5A28-4EC9-8248-D0FEED2AADEB}"/>
            </c:ext>
          </c:extLst>
        </c:ser>
        <c:ser>
          <c:idx val="3"/>
          <c:order val="3"/>
          <c:tx>
            <c:v>脱炭素化促進事業資金枠</c:v>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rgbClr val="FF0000"/>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保全基金!$F$4:$K$5</c:f>
              <c:strCache>
                <c:ptCount val="6"/>
                <c:pt idx="0">
                  <c:v>平成29年度
（実績額）</c:v>
                </c:pt>
                <c:pt idx="1">
                  <c:v>平成30年度
（実績額）</c:v>
                </c:pt>
                <c:pt idx="2">
                  <c:v>令和元年度
（実績額）</c:v>
                </c:pt>
                <c:pt idx="3">
                  <c:v>令和２年度
（実績額）</c:v>
                </c:pt>
                <c:pt idx="4">
                  <c:v>令和３年度
（実績額）</c:v>
                </c:pt>
                <c:pt idx="5">
                  <c:v>令和４年度
（見込額）</c:v>
                </c:pt>
              </c:strCache>
            </c:strRef>
          </c:cat>
          <c:val>
            <c:numRef>
              <c:f>(保全基金!$F$31,保全基金!$G$31,保全基金!$H$31,保全基金!$I$31,保全基金!$J$31,保全基金!$L$8)</c:f>
              <c:numCache>
                <c:formatCode>General</c:formatCode>
                <c:ptCount val="6"/>
                <c:pt idx="5" formatCode="#,##0_);[Red]\(#,##0\)">
                  <c:v>1368209474</c:v>
                </c:pt>
              </c:numCache>
            </c:numRef>
          </c:val>
          <c:extLst>
            <c:ext xmlns:c16="http://schemas.microsoft.com/office/drawing/2014/chart" uri="{C3380CC4-5D6E-409C-BE32-E72D297353CC}">
              <c16:uniqueId val="{00000002-5A28-4EC9-8248-D0FEED2AADEB}"/>
            </c:ext>
          </c:extLst>
        </c:ser>
        <c:dLbls>
          <c:dLblPos val="ctr"/>
          <c:showLegendKey val="0"/>
          <c:showVal val="1"/>
          <c:showCatName val="0"/>
          <c:showSerName val="0"/>
          <c:showPercent val="0"/>
          <c:showBubbleSize val="0"/>
        </c:dLbls>
        <c:gapWidth val="219"/>
        <c:overlap val="100"/>
        <c:axId val="200421424"/>
        <c:axId val="200430992"/>
        <c:extLst>
          <c:ext xmlns:c15="http://schemas.microsoft.com/office/drawing/2012/chart" uri="{02D57815-91ED-43cb-92C2-25804820EDAC}">
            <c15:filteredBarSeries>
              <c15:ser>
                <c:idx val="1"/>
                <c:order val="1"/>
                <c:tx>
                  <c:strRef>
                    <c:extLst>
                      <c:ext uri="{02D57815-91ED-43cb-92C2-25804820EDAC}">
                        <c15:formulaRef>
                          <c15:sqref>保全基金!$B$6</c15:sqref>
                        </c15:formulaRef>
                      </c:ext>
                    </c:extLst>
                    <c:strCache>
                      <c:ptCount val="1"/>
                      <c:pt idx="0">
                        <c:v>歳入
（寄付金＋運用利息）</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保全基金!$F$4:$K$5</c15:sqref>
                        </c15:formulaRef>
                      </c:ext>
                    </c:extLst>
                    <c:strCache>
                      <c:ptCount val="6"/>
                      <c:pt idx="0">
                        <c:v>平成29年度
（実績額）</c:v>
                      </c:pt>
                      <c:pt idx="1">
                        <c:v>平成30年度
（実績額）</c:v>
                      </c:pt>
                      <c:pt idx="2">
                        <c:v>令和元年度
（実績額）</c:v>
                      </c:pt>
                      <c:pt idx="3">
                        <c:v>令和２年度
（実績額）</c:v>
                      </c:pt>
                      <c:pt idx="4">
                        <c:v>令和３年度
（実績額）</c:v>
                      </c:pt>
                      <c:pt idx="5">
                        <c:v>令和４年度
（見込額）</c:v>
                      </c:pt>
                    </c:strCache>
                  </c:strRef>
                </c:cat>
                <c:val>
                  <c:numRef>
                    <c:extLst>
                      <c:ext uri="{02D57815-91ED-43cb-92C2-25804820EDAC}">
                        <c15:formulaRef>
                          <c15:sqref>(保全基金!$F$6,保全基金!$G$6,保全基金!$H$6,保全基金!$I$6,保全基金!$J$6,保全基金!$L$6:$M$6)</c15:sqref>
                        </c15:formulaRef>
                      </c:ext>
                    </c:extLst>
                    <c:numCache>
                      <c:formatCode>#,##0_);[Red]\(#,##0\)</c:formatCode>
                      <c:ptCount val="7"/>
                      <c:pt idx="0">
                        <c:v>3453227</c:v>
                      </c:pt>
                      <c:pt idx="1">
                        <c:v>3609223</c:v>
                      </c:pt>
                      <c:pt idx="2">
                        <c:v>3861739</c:v>
                      </c:pt>
                      <c:pt idx="3">
                        <c:v>6204165</c:v>
                      </c:pt>
                      <c:pt idx="4">
                        <c:v>15437870</c:v>
                      </c:pt>
                      <c:pt idx="5">
                        <c:v>520706808</c:v>
                      </c:pt>
                      <c:pt idx="6">
                        <c:v>5665323</c:v>
                      </c:pt>
                    </c:numCache>
                  </c:numRef>
                </c:val>
                <c:extLst>
                  <c:ext xmlns:c16="http://schemas.microsoft.com/office/drawing/2014/chart" uri="{C3380CC4-5D6E-409C-BE32-E72D297353CC}">
                    <c16:uniqueId val="{00000003-5A28-4EC9-8248-D0FEED2AADEB}"/>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保全基金!$B$7</c15:sqref>
                        </c15:formulaRef>
                      </c:ext>
                    </c:extLst>
                    <c:strCache>
                      <c:ptCount val="1"/>
                      <c:pt idx="0">
                        <c:v>歳出
（事業執行額）</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保全基金!$F$4:$K$5</c15:sqref>
                        </c15:formulaRef>
                      </c:ext>
                    </c:extLst>
                    <c:strCache>
                      <c:ptCount val="6"/>
                      <c:pt idx="0">
                        <c:v>平成29年度
（実績額）</c:v>
                      </c:pt>
                      <c:pt idx="1">
                        <c:v>平成30年度
（実績額）</c:v>
                      </c:pt>
                      <c:pt idx="2">
                        <c:v>令和元年度
（実績額）</c:v>
                      </c:pt>
                      <c:pt idx="3">
                        <c:v>令和２年度
（実績額）</c:v>
                      </c:pt>
                      <c:pt idx="4">
                        <c:v>令和３年度
（実績額）</c:v>
                      </c:pt>
                      <c:pt idx="5">
                        <c:v>令和４年度
（見込額）</c:v>
                      </c:pt>
                    </c:strCache>
                  </c:strRef>
                </c:cat>
                <c:val>
                  <c:numRef>
                    <c:extLst xmlns:c15="http://schemas.microsoft.com/office/drawing/2012/chart">
                      <c:ext xmlns:c15="http://schemas.microsoft.com/office/drawing/2012/chart" uri="{02D57815-91ED-43cb-92C2-25804820EDAC}">
                        <c15:formulaRef>
                          <c15:sqref>(保全基金!$F$7,保全基金!$G$7,保全基金!$H$7,保全基金!$I$7,保全基金!$J$7,保全基金!$L$7:$M$7)</c15:sqref>
                        </c15:formulaRef>
                      </c:ext>
                    </c:extLst>
                    <c:numCache>
                      <c:formatCode>#,##0_);[Red]\(#,##0\)</c:formatCode>
                      <c:ptCount val="7"/>
                      <c:pt idx="0">
                        <c:v>16394908</c:v>
                      </c:pt>
                      <c:pt idx="1">
                        <c:v>18231763</c:v>
                      </c:pt>
                      <c:pt idx="2">
                        <c:v>42408785</c:v>
                      </c:pt>
                      <c:pt idx="3">
                        <c:v>4420515</c:v>
                      </c:pt>
                      <c:pt idx="4">
                        <c:v>40315203</c:v>
                      </c:pt>
                      <c:pt idx="5">
                        <c:v>510000000</c:v>
                      </c:pt>
                      <c:pt idx="6">
                        <c:v>67476000</c:v>
                      </c:pt>
                    </c:numCache>
                  </c:numRef>
                </c:val>
                <c:extLst xmlns:c15="http://schemas.microsoft.com/office/drawing/2012/chart">
                  <c:ext xmlns:c16="http://schemas.microsoft.com/office/drawing/2014/chart" uri="{C3380CC4-5D6E-409C-BE32-E72D297353CC}">
                    <c16:uniqueId val="{00000004-5A28-4EC9-8248-D0FEED2AADEB}"/>
                  </c:ext>
                </c:extLst>
              </c15:ser>
            </c15:filteredBarSeries>
          </c:ext>
        </c:extLst>
      </c:barChart>
      <c:catAx>
        <c:axId val="200421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ja-JP"/>
          </a:p>
        </c:txPr>
        <c:crossAx val="200430992"/>
        <c:crosses val="autoZero"/>
        <c:auto val="1"/>
        <c:lblAlgn val="ctr"/>
        <c:lblOffset val="100"/>
        <c:noMultiLvlLbl val="0"/>
      </c:catAx>
      <c:valAx>
        <c:axId val="2004309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50" b="0" i="0" u="none" strike="noStrike" kern="1200" baseline="0">
                    <a:solidFill>
                      <a:schemeClr val="tx1"/>
                    </a:solidFill>
                    <a:latin typeface="+mn-lt"/>
                    <a:ea typeface="+mn-ea"/>
                    <a:cs typeface="+mn-cs"/>
                  </a:defRPr>
                </a:pPr>
                <a:r>
                  <a:rPr lang="ja-JP"/>
                  <a:t>基金残高</a:t>
                </a:r>
                <a:r>
                  <a:rPr lang="en-US"/>
                  <a:t>[</a:t>
                </a:r>
                <a:r>
                  <a:rPr lang="ja-JP"/>
                  <a:t>百万円</a:t>
                </a:r>
                <a:r>
                  <a:rPr lang="en-US"/>
                  <a:t>]</a:t>
                </a:r>
                <a:endParaRPr lang="ja-JP"/>
              </a:p>
            </c:rich>
          </c:tx>
          <c:layout/>
          <c:overlay val="0"/>
          <c:spPr>
            <a:noFill/>
            <a:ln>
              <a:noFill/>
            </a:ln>
            <a:effectLst/>
          </c:spPr>
          <c:txPr>
            <a:bodyPr rot="-54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ja-JP"/>
            </a:p>
          </c:txPr>
        </c:title>
        <c:numFmt formatCode="#,##0_);[Red]\(#,##0\)" sourceLinked="1"/>
        <c:majorTickMark val="none"/>
        <c:minorTickMark val="none"/>
        <c:tickLblPos val="nextTo"/>
        <c:spPr>
          <a:noFill/>
          <a:ln>
            <a:solidFill>
              <a:schemeClr val="bg2">
                <a:lumMod val="75000"/>
              </a:schemeClr>
            </a:solidFill>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ja-JP"/>
          </a:p>
        </c:txPr>
        <c:crossAx val="200421424"/>
        <c:crosses val="autoZero"/>
        <c:crossBetween val="between"/>
        <c:dispUnits>
          <c:builtInUnit val="millions"/>
        </c:dispUnits>
      </c:valAx>
      <c:spPr>
        <a:noFill/>
        <a:ln>
          <a:solidFill>
            <a:schemeClr val="bg1">
              <a:lumMod val="75000"/>
            </a:schemeClr>
          </a:solidFill>
        </a:ln>
        <a:effectLst/>
      </c:spPr>
    </c:plotArea>
    <c:legend>
      <c:legendPos val="r"/>
      <c:layout>
        <c:manualLayout>
          <c:xMode val="edge"/>
          <c:yMode val="edge"/>
          <c:x val="0.80844104791408444"/>
          <c:y val="0.41316210947171983"/>
          <c:w val="0.18490235452766041"/>
          <c:h val="0.1619181763614537"/>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ja-JP"/>
        </a:p>
      </c:txPr>
    </c:legend>
    <c:plotVisOnly val="1"/>
    <c:dispBlanksAs val="gap"/>
    <c:showDLblsOverMax val="0"/>
  </c:chart>
  <c:spPr>
    <a:solidFill>
      <a:schemeClr val="bg1"/>
    </a:solidFill>
    <a:ln w="9525" cap="flat" cmpd="sng" algn="ctr">
      <a:solidFill>
        <a:schemeClr val="tx1"/>
      </a:solidFill>
      <a:round/>
    </a:ln>
    <a:effectLst/>
  </c:spPr>
  <c:txPr>
    <a:bodyPr/>
    <a:lstStyle/>
    <a:p>
      <a:pPr>
        <a:defRPr sz="1050">
          <a:solidFill>
            <a:schemeClr val="tx1"/>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4D96CB-321A-4F01-B5E1-C4686D5969B7}" type="datetimeFigureOut">
              <a:rPr kumimoji="1" lang="ja-JP" altLang="en-US" smtClean="0"/>
              <a:t>2022/10/18</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B03FD0-FA00-4FF3-B0B3-C55B00BAA67C}" type="slidenum">
              <a:rPr kumimoji="1" lang="ja-JP" altLang="en-US" smtClean="0"/>
              <a:t>‹#›</a:t>
            </a:fld>
            <a:endParaRPr kumimoji="1" lang="ja-JP" altLang="en-US"/>
          </a:p>
        </p:txBody>
      </p:sp>
    </p:spTree>
    <p:extLst>
      <p:ext uri="{BB962C8B-B14F-4D97-AF65-F5344CB8AC3E}">
        <p14:creationId xmlns:p14="http://schemas.microsoft.com/office/powerpoint/2010/main" val="11019928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B03FD0-FA00-4FF3-B0B3-C55B00BAA67C}" type="slidenum">
              <a:rPr kumimoji="1" lang="ja-JP" altLang="en-US" smtClean="0"/>
              <a:t>2</a:t>
            </a:fld>
            <a:endParaRPr kumimoji="1" lang="ja-JP" altLang="en-US"/>
          </a:p>
        </p:txBody>
      </p:sp>
    </p:spTree>
    <p:extLst>
      <p:ext uri="{BB962C8B-B14F-4D97-AF65-F5344CB8AC3E}">
        <p14:creationId xmlns:p14="http://schemas.microsoft.com/office/powerpoint/2010/main" val="417844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F24C3FF-579D-48B7-84B9-C50871C27BFD}" type="datetimeFigureOut">
              <a:rPr kumimoji="1" lang="ja-JP" altLang="en-US" smtClean="0"/>
              <a:t>2022/10/18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2614050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F24C3FF-579D-48B7-84B9-C50871C27BFD}" type="datetimeFigureOut">
              <a:rPr kumimoji="1" lang="ja-JP" altLang="en-US" smtClean="0"/>
              <a:t>2022/10/18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49071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F24C3FF-579D-48B7-84B9-C50871C27BFD}" type="datetimeFigureOut">
              <a:rPr kumimoji="1" lang="ja-JP" altLang="en-US" smtClean="0"/>
              <a:t>2022/10/18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2461302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F24C3FF-579D-48B7-84B9-C50871C27BFD}" type="datetimeFigureOut">
              <a:rPr kumimoji="1" lang="ja-JP" altLang="en-US" smtClean="0"/>
              <a:t>2022/10/18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3717775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F24C3FF-579D-48B7-84B9-C50871C27BFD}" type="datetimeFigureOut">
              <a:rPr kumimoji="1" lang="ja-JP" altLang="en-US" smtClean="0"/>
              <a:t>2022/10/18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2471045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F24C3FF-579D-48B7-84B9-C50871C27BFD}" type="datetimeFigureOut">
              <a:rPr kumimoji="1" lang="ja-JP" altLang="en-US" smtClean="0"/>
              <a:t>2022/10/18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2038838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F24C3FF-579D-48B7-84B9-C50871C27BFD}" type="datetimeFigureOut">
              <a:rPr kumimoji="1" lang="ja-JP" altLang="en-US" smtClean="0"/>
              <a:t>2022/10/18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1095887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F24C3FF-579D-48B7-84B9-C50871C27BFD}" type="datetimeFigureOut">
              <a:rPr kumimoji="1" lang="ja-JP" altLang="en-US" smtClean="0"/>
              <a:t>2022/10/18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80748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24C3FF-579D-48B7-84B9-C50871C27BFD}" type="datetimeFigureOut">
              <a:rPr kumimoji="1" lang="ja-JP" altLang="en-US" smtClean="0"/>
              <a:t>2022/10/18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256971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F24C3FF-579D-48B7-84B9-C50871C27BFD}" type="datetimeFigureOut">
              <a:rPr kumimoji="1" lang="ja-JP" altLang="en-US" smtClean="0"/>
              <a:t>2022/10/18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225507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F24C3FF-579D-48B7-84B9-C50871C27BFD}" type="datetimeFigureOut">
              <a:rPr kumimoji="1" lang="ja-JP" altLang="en-US" smtClean="0"/>
              <a:t>2022/10/18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122337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4C3FF-579D-48B7-84B9-C50871C27BFD}" type="datetimeFigureOut">
              <a:rPr kumimoji="1" lang="ja-JP" altLang="en-US" smtClean="0"/>
              <a:t>2022/10/18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ED6D52-4501-4666-A6A9-4476B6971E5B}" type="slidenum">
              <a:rPr kumimoji="1" lang="ja-JP" altLang="en-US" smtClean="0"/>
              <a:t>‹#›</a:t>
            </a:fld>
            <a:endParaRPr kumimoji="1" lang="ja-JP" altLang="en-US"/>
          </a:p>
        </p:txBody>
      </p:sp>
    </p:spTree>
    <p:extLst>
      <p:ext uri="{BB962C8B-B14F-4D97-AF65-F5344CB8AC3E}">
        <p14:creationId xmlns:p14="http://schemas.microsoft.com/office/powerpoint/2010/main" val="15557993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2"/>
          <p:cNvSpPr>
            <a:spLocks noChangeArrowheads="1"/>
          </p:cNvSpPr>
          <p:nvPr/>
        </p:nvSpPr>
        <p:spPr bwMode="auto">
          <a:xfrm>
            <a:off x="167809" y="929436"/>
            <a:ext cx="9566275" cy="5226665"/>
          </a:xfrm>
          <a:prstGeom prst="flowChartProcess">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t" anchorCtr="0"/>
          <a:lstStyle>
            <a:lvl1pPr marL="93663" indent="-93663">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ja-JP" altLang="en-US" sz="1800" dirty="0" smtClean="0">
                <a:latin typeface="Meiryo UI" panose="020B0604030504040204" pitchFamily="50" charset="-128"/>
                <a:ea typeface="Meiryo UI" panose="020B0604030504040204" pitchFamily="50" charset="-128"/>
              </a:rPr>
              <a:t>　</a:t>
            </a:r>
            <a:endParaRPr lang="en-US" altLang="ja-JP" sz="1800" dirty="0" smtClean="0">
              <a:latin typeface="Meiryo UI" panose="020B0604030504040204" pitchFamily="50" charset="-128"/>
              <a:ea typeface="Meiryo UI" panose="020B0604030504040204" pitchFamily="50" charset="-128"/>
            </a:endParaRPr>
          </a:p>
          <a:p>
            <a:pPr>
              <a:spcBef>
                <a:spcPct val="0"/>
              </a:spcBef>
              <a:buNone/>
            </a:pP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2050</a:t>
            </a:r>
            <a:r>
              <a:rPr lang="ja-JP" altLang="en-US" sz="1800" dirty="0">
                <a:latin typeface="Meiryo UI" panose="020B0604030504040204" pitchFamily="50" charset="-128"/>
                <a:ea typeface="Meiryo UI" panose="020B0604030504040204" pitchFamily="50" charset="-128"/>
              </a:rPr>
              <a:t>年度を視野に入れた長期的な基金運営を行うため、概ね</a:t>
            </a:r>
            <a:r>
              <a:rPr lang="en-US" altLang="ja-JP" sz="1800" dirty="0">
                <a:latin typeface="Meiryo UI" panose="020B0604030504040204" pitchFamily="50" charset="-128"/>
                <a:ea typeface="Meiryo UI" panose="020B0604030504040204" pitchFamily="50" charset="-128"/>
              </a:rPr>
              <a:t>10</a:t>
            </a:r>
            <a:r>
              <a:rPr lang="ja-JP" altLang="en-US" sz="1800" dirty="0">
                <a:latin typeface="Meiryo UI" panose="020B0604030504040204" pitchFamily="50" charset="-128"/>
                <a:ea typeface="Meiryo UI" panose="020B0604030504040204" pitchFamily="50" charset="-128"/>
              </a:rPr>
              <a:t>年ごとに大阪府環境保全基金</a:t>
            </a:r>
            <a:r>
              <a:rPr lang="ja-JP" altLang="en-US" sz="1800" dirty="0" smtClean="0">
                <a:latin typeface="Meiryo UI" panose="020B0604030504040204" pitchFamily="50" charset="-128"/>
                <a:ea typeface="Meiryo UI" panose="020B0604030504040204" pitchFamily="50" charset="-128"/>
              </a:rPr>
              <a:t>に　関する</a:t>
            </a:r>
            <a:r>
              <a:rPr lang="ja-JP" altLang="en-US" sz="1800" dirty="0">
                <a:latin typeface="Meiryo UI" panose="020B0604030504040204" pitchFamily="50" charset="-128"/>
                <a:ea typeface="Meiryo UI" panose="020B0604030504040204" pitchFamily="50" charset="-128"/>
              </a:rPr>
              <a:t>長期的な活用方針を策定することとし</a:t>
            </a:r>
            <a:r>
              <a:rPr lang="ja-JP" altLang="en-US" sz="1800" dirty="0" smtClean="0">
                <a:latin typeface="Meiryo UI" panose="020B0604030504040204" pitchFamily="50" charset="-128"/>
                <a:ea typeface="Meiryo UI" panose="020B0604030504040204" pitchFamily="50" charset="-128"/>
              </a:rPr>
              <a:t>、次</a:t>
            </a:r>
            <a:r>
              <a:rPr lang="ja-JP" altLang="en-US" sz="1800" dirty="0">
                <a:latin typeface="Meiryo UI" panose="020B0604030504040204" pitchFamily="50" charset="-128"/>
                <a:ea typeface="Meiryo UI" panose="020B0604030504040204" pitchFamily="50" charset="-128"/>
              </a:rPr>
              <a:t>に示す期間ごとに、計画的に活用する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a:spcBef>
                <a:spcPct val="0"/>
              </a:spcBef>
              <a:buNone/>
            </a:pPr>
            <a:endParaRPr lang="ja-JP" altLang="en-US" sz="1800" dirty="0">
              <a:latin typeface="Meiryo UI" panose="020B0604030504040204" pitchFamily="50" charset="-128"/>
              <a:ea typeface="Meiryo UI" panose="020B0604030504040204" pitchFamily="50" charset="-128"/>
            </a:endParaRPr>
          </a:p>
          <a:p>
            <a:pPr>
              <a:spcBef>
                <a:spcPct val="0"/>
              </a:spcBef>
              <a:buNone/>
            </a:pPr>
            <a:r>
              <a:rPr lang="ja-JP" altLang="en-US" sz="1800" b="1" dirty="0" smtClean="0">
                <a:latin typeface="Meiryo UI" panose="020B0604030504040204" pitchFamily="50" charset="-128"/>
                <a:ea typeface="Meiryo UI" panose="020B0604030504040204" pitchFamily="50" charset="-128"/>
              </a:rPr>
              <a:t>　</a:t>
            </a:r>
            <a:r>
              <a:rPr lang="en-US" altLang="ja-JP" sz="1800" b="1" dirty="0" smtClean="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１</a:t>
            </a:r>
            <a:r>
              <a:rPr lang="en-US" altLang="ja-JP" sz="1800" b="1" dirty="0">
                <a:latin typeface="Meiryo UI" panose="020B0604030504040204" pitchFamily="50" charset="-128"/>
                <a:ea typeface="Meiryo UI" panose="020B0604030504040204" pitchFamily="50" charset="-128"/>
              </a:rPr>
              <a:t>) 2025</a:t>
            </a:r>
            <a:r>
              <a:rPr lang="ja-JP" altLang="en-US" sz="1800" b="1" dirty="0">
                <a:latin typeface="Meiryo UI" panose="020B0604030504040204" pitchFamily="50" charset="-128"/>
                <a:ea typeface="Meiryo UI" panose="020B0604030504040204" pitchFamily="50" charset="-128"/>
              </a:rPr>
              <a:t>年度まで</a:t>
            </a:r>
          </a:p>
          <a:p>
            <a:pPr>
              <a:spcBef>
                <a:spcPct val="0"/>
              </a:spcBef>
              <a:buNone/>
            </a:pP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2025</a:t>
            </a:r>
            <a:r>
              <a:rPr lang="ja-JP" altLang="en-US" sz="1800" dirty="0">
                <a:latin typeface="Meiryo UI" panose="020B0604030504040204" pitchFamily="50" charset="-128"/>
                <a:ea typeface="Meiryo UI" panose="020B0604030504040204" pitchFamily="50" charset="-128"/>
              </a:rPr>
              <a:t>年大阪・関西万博が開催される</a:t>
            </a:r>
            <a:r>
              <a:rPr lang="en-US" altLang="ja-JP" sz="1800" dirty="0">
                <a:latin typeface="Meiryo UI" panose="020B0604030504040204" pitchFamily="50" charset="-128"/>
                <a:ea typeface="Meiryo UI" panose="020B0604030504040204" pitchFamily="50" charset="-128"/>
              </a:rPr>
              <a:t>2025</a:t>
            </a:r>
            <a:r>
              <a:rPr lang="ja-JP" altLang="en-US" sz="1800" dirty="0">
                <a:latin typeface="Meiryo UI" panose="020B0604030504040204" pitchFamily="50" charset="-128"/>
                <a:ea typeface="Meiryo UI" panose="020B0604030504040204" pitchFamily="50" charset="-128"/>
              </a:rPr>
              <a:t>年度には、大阪府域における取組みを世界に発信</a:t>
            </a:r>
            <a:r>
              <a:rPr lang="ja-JP" altLang="en-US" sz="1800" dirty="0" smtClean="0">
                <a:latin typeface="Meiryo UI" panose="020B0604030504040204" pitchFamily="50" charset="-128"/>
                <a:ea typeface="Meiryo UI" panose="020B0604030504040204" pitchFamily="50" charset="-128"/>
              </a:rPr>
              <a:t>する</a:t>
            </a:r>
            <a:r>
              <a:rPr lang="ja-JP" altLang="en-US" sz="1800" dirty="0">
                <a:latin typeface="Meiryo UI" panose="020B0604030504040204" pitchFamily="50" charset="-128"/>
                <a:ea typeface="Meiryo UI" panose="020B0604030504040204" pitchFamily="50" charset="-128"/>
              </a:rPr>
              <a:t>ため、大阪・関西万博を契機とした「未来社会」の実現に向けて（大阪版アクションプラン）や</a:t>
            </a:r>
            <a:r>
              <a:rPr lang="ja-JP" altLang="en-US" sz="1800" dirty="0" smtClean="0">
                <a:latin typeface="Meiryo UI" panose="020B0604030504040204" pitchFamily="50" charset="-128"/>
                <a:ea typeface="Meiryo UI" panose="020B0604030504040204" pitchFamily="50" charset="-128"/>
              </a:rPr>
              <a:t>カーボンニュートラル</a:t>
            </a:r>
            <a:r>
              <a:rPr lang="ja-JP" altLang="en-US" sz="1800" dirty="0">
                <a:latin typeface="Meiryo UI" panose="020B0604030504040204" pitchFamily="50" charset="-128"/>
                <a:ea typeface="Meiryo UI" panose="020B0604030504040204" pitchFamily="50" charset="-128"/>
              </a:rPr>
              <a:t>推進本部において共有する主要な事業に活用して積極的な打ち出しを行う。</a:t>
            </a:r>
          </a:p>
          <a:p>
            <a:pPr>
              <a:spcBef>
                <a:spcPct val="0"/>
              </a:spcBef>
              <a:buNone/>
            </a:pPr>
            <a:endParaRPr lang="en-US" altLang="ja-JP" sz="1800" dirty="0" smtClean="0">
              <a:latin typeface="Meiryo UI" panose="020B0604030504040204" pitchFamily="50" charset="-128"/>
              <a:ea typeface="Meiryo UI" panose="020B0604030504040204" pitchFamily="50" charset="-128"/>
            </a:endParaRPr>
          </a:p>
          <a:p>
            <a:pPr>
              <a:spcBef>
                <a:spcPct val="0"/>
              </a:spcBef>
              <a:buNone/>
            </a:pPr>
            <a:endParaRPr lang="en-US" altLang="ja-JP" sz="1800" dirty="0">
              <a:latin typeface="Meiryo UI" panose="020B0604030504040204" pitchFamily="50" charset="-128"/>
              <a:ea typeface="Meiryo UI" panose="020B0604030504040204" pitchFamily="50" charset="-128"/>
            </a:endParaRPr>
          </a:p>
          <a:p>
            <a:pPr>
              <a:spcBef>
                <a:spcPct val="0"/>
              </a:spcBef>
              <a:buNone/>
            </a:pPr>
            <a:r>
              <a:rPr lang="ja-JP" altLang="en-US" sz="1800" b="1" dirty="0" smtClean="0">
                <a:latin typeface="Meiryo UI" panose="020B0604030504040204" pitchFamily="50" charset="-128"/>
                <a:ea typeface="Meiryo UI" panose="020B0604030504040204" pitchFamily="50" charset="-128"/>
              </a:rPr>
              <a:t>　</a:t>
            </a:r>
            <a:r>
              <a:rPr lang="en-US" altLang="ja-JP" sz="1800" b="1" dirty="0" smtClean="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２</a:t>
            </a:r>
            <a:r>
              <a:rPr lang="en-US" altLang="ja-JP" sz="1800" b="1" dirty="0">
                <a:latin typeface="Meiryo UI" panose="020B0604030504040204" pitchFamily="50" charset="-128"/>
                <a:ea typeface="Meiryo UI" panose="020B0604030504040204" pitchFamily="50" charset="-128"/>
              </a:rPr>
              <a:t>) </a:t>
            </a:r>
            <a:r>
              <a:rPr lang="en-US" altLang="ja-JP" sz="1800" b="1" dirty="0" smtClean="0">
                <a:latin typeface="Meiryo UI" panose="020B0604030504040204" pitchFamily="50" charset="-128"/>
                <a:ea typeface="Meiryo UI" panose="020B0604030504040204" pitchFamily="50" charset="-128"/>
              </a:rPr>
              <a:t>2026</a:t>
            </a:r>
            <a:r>
              <a:rPr lang="ja-JP" altLang="en-US" sz="1800" b="1" dirty="0" smtClean="0">
                <a:latin typeface="Meiryo UI" panose="020B0604030504040204" pitchFamily="50" charset="-128"/>
                <a:ea typeface="Meiryo UI" panose="020B0604030504040204" pitchFamily="50" charset="-128"/>
              </a:rPr>
              <a:t>年度から</a:t>
            </a:r>
            <a:r>
              <a:rPr lang="en-US" altLang="ja-JP" sz="1800" b="1" dirty="0">
                <a:latin typeface="Meiryo UI" panose="020B0604030504040204" pitchFamily="50" charset="-128"/>
                <a:ea typeface="Meiryo UI" panose="020B0604030504040204" pitchFamily="50" charset="-128"/>
              </a:rPr>
              <a:t>2030</a:t>
            </a:r>
            <a:r>
              <a:rPr lang="ja-JP" altLang="en-US" sz="1800" b="1" dirty="0">
                <a:latin typeface="Meiryo UI" panose="020B0604030504040204" pitchFamily="50" charset="-128"/>
                <a:ea typeface="Meiryo UI" panose="020B0604030504040204" pitchFamily="50" charset="-128"/>
              </a:rPr>
              <a:t>年度まで</a:t>
            </a:r>
          </a:p>
          <a:p>
            <a:pPr>
              <a:spcBef>
                <a:spcPct val="0"/>
              </a:spcBef>
              <a:buNone/>
            </a:pPr>
            <a:r>
              <a:rPr lang="ja-JP" altLang="en-US" sz="1800" dirty="0" smtClean="0">
                <a:latin typeface="Meiryo UI" panose="020B0604030504040204" pitchFamily="50" charset="-128"/>
                <a:ea typeface="Meiryo UI" panose="020B0604030504040204" pitchFamily="50" charset="-128"/>
              </a:rPr>
              <a:t>　　大阪府環境総合計画及び大阪府温暖化対策実行計画</a:t>
            </a:r>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区域施策編</a:t>
            </a:r>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 の計画期限である</a:t>
            </a:r>
            <a:r>
              <a:rPr lang="en-US" altLang="ja-JP" sz="1800" dirty="0" smtClean="0">
                <a:latin typeface="Meiryo UI" panose="020B0604030504040204" pitchFamily="50" charset="-128"/>
                <a:ea typeface="Meiryo UI" panose="020B0604030504040204" pitchFamily="50" charset="-128"/>
              </a:rPr>
              <a:t>2030</a:t>
            </a:r>
            <a:r>
              <a:rPr lang="ja-JP" altLang="en-US" sz="1800" dirty="0" smtClean="0">
                <a:latin typeface="Meiryo UI" panose="020B0604030504040204" pitchFamily="50" charset="-128"/>
                <a:ea typeface="Meiryo UI" panose="020B0604030504040204" pitchFamily="50" charset="-128"/>
              </a:rPr>
              <a:t>年度までは、それらの計画の目標達成に向けた重点的な事業に活用していく。</a:t>
            </a:r>
          </a:p>
        </p:txBody>
      </p:sp>
      <p:sp>
        <p:nvSpPr>
          <p:cNvPr id="9" name="Rectangle 3"/>
          <p:cNvSpPr>
            <a:spLocks noChangeArrowheads="1"/>
          </p:cNvSpPr>
          <p:nvPr/>
        </p:nvSpPr>
        <p:spPr bwMode="auto">
          <a:xfrm>
            <a:off x="173738" y="223838"/>
            <a:ext cx="9566275" cy="288000"/>
          </a:xfrm>
          <a:prstGeom prst="rect">
            <a:avLst/>
          </a:prstGeom>
          <a:solidFill>
            <a:schemeClr val="accent2"/>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91430" tIns="45715" rIns="91430" bIns="45715"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1042303">
              <a:buFontTx/>
              <a:buNone/>
              <a:defRPr/>
            </a:pPr>
            <a:r>
              <a:rPr lang="ja-JP" altLang="en-US" sz="1600" b="1" kern="0" spc="-5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icrosoft Himalaya" panose="01010100010101010101" pitchFamily="2" charset="0"/>
              </a:rPr>
              <a:t>大阪府環境保全基金の計画的な活用について</a:t>
            </a:r>
            <a:endParaRPr lang="ja-JP" altLang="en-US" sz="1600" b="1" kern="0" spc="-5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10" name="AutoShape 4"/>
          <p:cNvSpPr>
            <a:spLocks noChangeArrowheads="1"/>
          </p:cNvSpPr>
          <p:nvPr/>
        </p:nvSpPr>
        <p:spPr bwMode="auto">
          <a:xfrm>
            <a:off x="424133" y="731970"/>
            <a:ext cx="2665543" cy="394931"/>
          </a:xfrm>
          <a:prstGeom prst="roundRect">
            <a:avLst>
              <a:gd name="adj" fmla="val 16667"/>
            </a:avLst>
          </a:prstGeom>
          <a:solidFill>
            <a:srgbClr val="CCFF66"/>
          </a:solidFill>
          <a:ln w="9525">
            <a:solidFill>
              <a:schemeClr val="tx1"/>
            </a:solidFill>
            <a:round/>
            <a:headEnd/>
            <a:tailEnd/>
          </a:ln>
          <a:effectLst/>
        </p:spPr>
        <p:txBody>
          <a:bodyPr wrap="none" lIns="86886" tIns="43443" rIns="86886" bIns="43443"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None/>
            </a:pPr>
            <a:r>
              <a:rPr lang="ja-JP" altLang="en-US" sz="1600" b="1" dirty="0">
                <a:latin typeface="Meiryo UI" panose="020B0604030504040204" pitchFamily="50" charset="-128"/>
                <a:ea typeface="Meiryo UI" panose="020B0604030504040204" pitchFamily="50" charset="-128"/>
              </a:rPr>
              <a:t>期間ごとの計画的な活用</a:t>
            </a:r>
          </a:p>
        </p:txBody>
      </p:sp>
      <p:sp>
        <p:nvSpPr>
          <p:cNvPr id="5" name="テキスト ボックス 1">
            <a:extLst>
              <a:ext uri="{FF2B5EF4-FFF2-40B4-BE49-F238E27FC236}">
                <a16:creationId xmlns:a16="http://schemas.microsoft.com/office/drawing/2014/main" id="{00000000-0008-0000-0000-000002000000}"/>
              </a:ext>
            </a:extLst>
          </p:cNvPr>
          <p:cNvSpPr txBox="1"/>
          <p:nvPr/>
        </p:nvSpPr>
        <p:spPr>
          <a:xfrm>
            <a:off x="8149793" y="167333"/>
            <a:ext cx="1352279" cy="40101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800" dirty="0" smtClean="0"/>
              <a:t>資料１－１</a:t>
            </a:r>
            <a:r>
              <a:rPr kumimoji="1" lang="ja-JP" altLang="en-US" sz="1800" dirty="0"/>
              <a:t>　</a:t>
            </a:r>
            <a:endParaRPr kumimoji="1" lang="en-US" altLang="ja-JP" sz="1800" dirty="0"/>
          </a:p>
          <a:p>
            <a:pPr algn="ctr"/>
            <a:endParaRPr kumimoji="1" lang="ja-JP" altLang="en-US" sz="1800" dirty="0"/>
          </a:p>
        </p:txBody>
      </p:sp>
    </p:spTree>
    <p:extLst>
      <p:ext uri="{BB962C8B-B14F-4D97-AF65-F5344CB8AC3E}">
        <p14:creationId xmlns:p14="http://schemas.microsoft.com/office/powerpoint/2010/main" val="2625994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2"/>
          <p:cNvSpPr>
            <a:spLocks noChangeArrowheads="1"/>
          </p:cNvSpPr>
          <p:nvPr/>
        </p:nvSpPr>
        <p:spPr bwMode="auto">
          <a:xfrm>
            <a:off x="88901" y="929436"/>
            <a:ext cx="9740012" cy="5716063"/>
          </a:xfrm>
          <a:prstGeom prst="flowChartProcess">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lvl1pPr marL="93663" indent="-93663">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ja-JP" altLang="en-US" sz="1800" b="1" dirty="0" smtClean="0">
                <a:latin typeface="Meiryo UI" panose="020B0604030504040204" pitchFamily="50" charset="-128"/>
                <a:ea typeface="Meiryo UI" panose="020B0604030504040204" pitchFamily="50" charset="-128"/>
              </a:rPr>
              <a:t>　</a:t>
            </a:r>
            <a:endParaRPr lang="en-US" altLang="ja-JP" sz="1800" b="1" dirty="0" smtClean="0">
              <a:latin typeface="Meiryo UI" panose="020B0604030504040204" pitchFamily="50" charset="-128"/>
              <a:ea typeface="Meiryo UI" panose="020B0604030504040204" pitchFamily="50" charset="-128"/>
            </a:endParaRPr>
          </a:p>
          <a:p>
            <a:pPr>
              <a:spcBef>
                <a:spcPct val="0"/>
              </a:spcBef>
              <a:buNone/>
            </a:pPr>
            <a:r>
              <a:rPr lang="ja-JP" altLang="en-US" sz="1800" b="1" dirty="0">
                <a:latin typeface="Meiryo UI" panose="020B0604030504040204" pitchFamily="50" charset="-128"/>
                <a:ea typeface="Meiryo UI" panose="020B0604030504040204" pitchFamily="50" charset="-128"/>
              </a:rPr>
              <a:t>　</a:t>
            </a:r>
            <a:r>
              <a:rPr lang="en-US" altLang="ja-JP" sz="1800" b="1" dirty="0" smtClean="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１</a:t>
            </a:r>
            <a:r>
              <a:rPr lang="en-US" altLang="ja-JP" sz="1800" b="1" dirty="0" smtClean="0">
                <a:latin typeface="Meiryo UI" panose="020B0604030504040204" pitchFamily="50" charset="-128"/>
                <a:ea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rPr>
              <a:t>脱炭素化促進事業（府民・事業者向け）</a:t>
            </a:r>
          </a:p>
          <a:p>
            <a:pPr>
              <a:spcBef>
                <a:spcPct val="0"/>
              </a:spcBef>
              <a:buNone/>
            </a:pPr>
            <a:r>
              <a:rPr lang="ja-JP" altLang="en-US" sz="1800" dirty="0" smtClean="0">
                <a:latin typeface="Meiryo UI" panose="020B0604030504040204" pitchFamily="50" charset="-128"/>
                <a:ea typeface="Meiryo UI" panose="020B0604030504040204" pitchFamily="50" charset="-128"/>
              </a:rPr>
              <a:t>　　　要綱第３条第１項第１号に掲げる事業</a:t>
            </a:r>
            <a:r>
              <a:rPr lang="en-US" altLang="ja-JP" sz="1600" dirty="0" smtClean="0">
                <a:latin typeface="Meiryo UI" panose="020B0604030504040204" pitchFamily="50" charset="-128"/>
                <a:ea typeface="Meiryo UI" panose="020B0604030504040204" pitchFamily="50" charset="-128"/>
              </a:rPr>
              <a:t>※1</a:t>
            </a:r>
            <a:r>
              <a:rPr lang="ja-JP" altLang="en-US" sz="1800" dirty="0" smtClean="0">
                <a:latin typeface="Meiryo UI" panose="020B0604030504040204" pitchFamily="50" charset="-128"/>
                <a:ea typeface="Meiryo UI" panose="020B0604030504040204" pitchFamily="50" charset="-128"/>
              </a:rPr>
              <a:t>に該当し、以下のような脱炭素化を促進する事業</a:t>
            </a:r>
            <a:endParaRPr lang="en-US" altLang="ja-JP" sz="1800" dirty="0" smtClean="0">
              <a:latin typeface="Meiryo UI" panose="020B0604030504040204" pitchFamily="50" charset="-128"/>
              <a:ea typeface="Meiryo UI" panose="020B0604030504040204" pitchFamily="50" charset="-128"/>
            </a:endParaRPr>
          </a:p>
          <a:p>
            <a:pPr>
              <a:spcBef>
                <a:spcPct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（ただし、 </a:t>
            </a:r>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２</a:t>
            </a:r>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に掲げる事業は除く）。</a:t>
            </a:r>
          </a:p>
          <a:p>
            <a:pPr>
              <a:spcBef>
                <a:spcPct val="0"/>
              </a:spcBef>
              <a:buNone/>
            </a:pPr>
            <a:r>
              <a:rPr lang="ja-JP" altLang="en-US" sz="1800" dirty="0" smtClean="0">
                <a:latin typeface="Meiryo UI" panose="020B0604030504040204" pitchFamily="50" charset="-128"/>
                <a:ea typeface="Meiryo UI" panose="020B0604030504040204" pitchFamily="50" charset="-128"/>
              </a:rPr>
              <a:t>　　　　①先導的・先進的な新たな取組み</a:t>
            </a:r>
            <a:r>
              <a:rPr kumimoji="0" lang="ja-JP" altLang="en-US" sz="1400" dirty="0" smtClean="0">
                <a:solidFill>
                  <a:prstClr val="black"/>
                </a:solidFill>
                <a:latin typeface="Meiryo UI" panose="020B0604030504040204" pitchFamily="50" charset="-128"/>
                <a:ea typeface="Meiryo UI" panose="020B0604030504040204" pitchFamily="50" charset="-128"/>
              </a:rPr>
              <a:t>（令和</a:t>
            </a:r>
            <a:r>
              <a:rPr kumimoji="0" lang="ja-JP" altLang="en-US" sz="1400" dirty="0">
                <a:solidFill>
                  <a:prstClr val="black"/>
                </a:solidFill>
                <a:latin typeface="Meiryo UI" panose="020B0604030504040204" pitchFamily="50" charset="-128"/>
                <a:ea typeface="Meiryo UI" panose="020B0604030504040204" pitchFamily="50" charset="-128"/>
              </a:rPr>
              <a:t>５</a:t>
            </a:r>
            <a:r>
              <a:rPr kumimoji="0" lang="ja-JP" altLang="en-US" sz="1400" dirty="0" smtClean="0">
                <a:solidFill>
                  <a:prstClr val="black"/>
                </a:solidFill>
                <a:latin typeface="Meiryo UI" panose="020B0604030504040204" pitchFamily="50" charset="-128"/>
                <a:ea typeface="Meiryo UI" panose="020B0604030504040204" pitchFamily="50" charset="-128"/>
              </a:rPr>
              <a:t>年度事業例</a:t>
            </a:r>
            <a:r>
              <a:rPr kumimoji="0" lang="ja-JP" altLang="en-US" sz="1400" dirty="0">
                <a:solidFill>
                  <a:prstClr val="black"/>
                </a:solidFill>
                <a:latin typeface="Meiryo UI" panose="020B0604030504040204" pitchFamily="50" charset="-128"/>
                <a:ea typeface="Meiryo UI" panose="020B0604030504040204" pitchFamily="50" charset="-128"/>
              </a:rPr>
              <a:t>：クレジットを活用した事業者による脱炭素経営促進事業）</a:t>
            </a:r>
            <a:endParaRPr lang="ja-JP" altLang="en-US" sz="1800" dirty="0" smtClean="0">
              <a:latin typeface="Meiryo UI" panose="020B0604030504040204" pitchFamily="50" charset="-128"/>
              <a:ea typeface="Meiryo UI" panose="020B0604030504040204" pitchFamily="50" charset="-128"/>
            </a:endParaRPr>
          </a:p>
          <a:p>
            <a:pPr marL="0" lvl="0" indent="0">
              <a:spcBef>
                <a:spcPct val="0"/>
              </a:spcBef>
              <a:buNone/>
            </a:pPr>
            <a:r>
              <a:rPr lang="ja-JP" altLang="en-US" sz="1800" dirty="0" smtClean="0">
                <a:latin typeface="Meiryo UI" panose="020B0604030504040204" pitchFamily="50" charset="-128"/>
                <a:ea typeface="Meiryo UI" panose="020B0604030504040204" pitchFamily="50" charset="-128"/>
              </a:rPr>
              <a:t>　　　　②広く普及又は波及効果を及ぼすためのモデルとなる取組み</a:t>
            </a:r>
            <a:endParaRPr lang="en-US" altLang="ja-JP" sz="1800" dirty="0" smtClean="0">
              <a:latin typeface="Meiryo UI" panose="020B0604030504040204" pitchFamily="50" charset="-128"/>
              <a:ea typeface="Meiryo UI" panose="020B0604030504040204" pitchFamily="50" charset="-128"/>
            </a:endParaRPr>
          </a:p>
          <a:p>
            <a:pPr marL="0" lvl="0" indent="0">
              <a:spcBef>
                <a:spcPct val="0"/>
              </a:spcBef>
              <a:buNone/>
            </a:pPr>
            <a:r>
              <a:rPr kumimoji="0" lang="ja-JP" altLang="en-US" sz="1800" dirty="0">
                <a:solidFill>
                  <a:prstClr val="black"/>
                </a:solidFill>
                <a:latin typeface="Meiryo UI" panose="020B0604030504040204" pitchFamily="50" charset="-128"/>
                <a:ea typeface="Meiryo UI" panose="020B0604030504040204" pitchFamily="50" charset="-128"/>
              </a:rPr>
              <a:t>　</a:t>
            </a:r>
            <a:r>
              <a:rPr kumimoji="0" lang="ja-JP" altLang="en-US" sz="1800" dirty="0" smtClean="0">
                <a:solidFill>
                  <a:prstClr val="black"/>
                </a:solidFill>
                <a:latin typeface="Meiryo UI" panose="020B0604030504040204" pitchFamily="50" charset="-128"/>
                <a:ea typeface="Meiryo UI" panose="020B0604030504040204" pitchFamily="50" charset="-128"/>
              </a:rPr>
              <a:t>　　　　　　　　　　　　　　</a:t>
            </a:r>
            <a:r>
              <a:rPr kumimoji="0" lang="ja-JP" altLang="en-US" sz="1400" dirty="0" smtClean="0">
                <a:solidFill>
                  <a:prstClr val="black"/>
                </a:solidFill>
                <a:latin typeface="Meiryo UI" panose="020B0604030504040204" pitchFamily="50" charset="-128"/>
                <a:ea typeface="Meiryo UI" panose="020B0604030504040204" pitchFamily="50" charset="-128"/>
              </a:rPr>
              <a:t>（</a:t>
            </a:r>
            <a:r>
              <a:rPr kumimoji="0" lang="ja-JP" altLang="en-US" sz="1400" dirty="0">
                <a:solidFill>
                  <a:prstClr val="black"/>
                </a:solidFill>
                <a:latin typeface="Meiryo UI" panose="020B0604030504040204" pitchFamily="50" charset="-128"/>
                <a:ea typeface="Meiryo UI" panose="020B0604030504040204" pitchFamily="50" charset="-128"/>
              </a:rPr>
              <a:t>令和５年度事業例</a:t>
            </a:r>
            <a:r>
              <a:rPr kumimoji="0" lang="ja-JP" altLang="en-US" sz="1400" dirty="0" smtClean="0">
                <a:solidFill>
                  <a:prstClr val="black"/>
                </a:solidFill>
                <a:latin typeface="Meiryo UI" panose="020B0604030504040204" pitchFamily="50" charset="-128"/>
                <a:ea typeface="Meiryo UI" panose="020B0604030504040204" pitchFamily="50" charset="-128"/>
              </a:rPr>
              <a:t>：</a:t>
            </a:r>
            <a:r>
              <a:rPr kumimoji="0" lang="ja-JP" altLang="en-US" sz="1400" dirty="0">
                <a:solidFill>
                  <a:prstClr val="black"/>
                </a:solidFill>
                <a:latin typeface="Meiryo UI" panose="020B0604030504040204" pitchFamily="50" charset="-128"/>
                <a:ea typeface="Meiryo UI" panose="020B0604030504040204" pitchFamily="50" charset="-128"/>
              </a:rPr>
              <a:t>サプライチェーン全体の</a:t>
            </a:r>
            <a:r>
              <a:rPr kumimoji="0" lang="en-US" altLang="ja-JP" sz="1400" dirty="0">
                <a:solidFill>
                  <a:prstClr val="black"/>
                </a:solidFill>
                <a:latin typeface="Meiryo UI" panose="020B0604030504040204" pitchFamily="50" charset="-128"/>
                <a:ea typeface="Meiryo UI" panose="020B0604030504040204" pitchFamily="50" charset="-128"/>
              </a:rPr>
              <a:t>CO₂</a:t>
            </a:r>
            <a:r>
              <a:rPr kumimoji="0" lang="ja-JP" altLang="en-US" sz="1400" dirty="0">
                <a:solidFill>
                  <a:prstClr val="black"/>
                </a:solidFill>
                <a:latin typeface="Meiryo UI" panose="020B0604030504040204" pitchFamily="50" charset="-128"/>
                <a:ea typeface="Meiryo UI" panose="020B0604030504040204" pitchFamily="50" charset="-128"/>
              </a:rPr>
              <a:t>排出量見える化モデル事業）</a:t>
            </a:r>
            <a:endParaRPr kumimoji="0" lang="en-US" altLang="ja-JP" sz="1400" dirty="0">
              <a:solidFill>
                <a:prstClr val="black"/>
              </a:solidFill>
              <a:latin typeface="Meiryo UI" panose="020B0604030504040204" pitchFamily="50" charset="-128"/>
              <a:ea typeface="Meiryo UI" panose="020B0604030504040204" pitchFamily="50" charset="-128"/>
            </a:endParaRPr>
          </a:p>
          <a:p>
            <a:pPr>
              <a:spcBef>
                <a:spcPct val="0"/>
              </a:spcBef>
              <a:buNone/>
            </a:pPr>
            <a:r>
              <a:rPr lang="ja-JP" altLang="en-US" sz="1800" dirty="0" smtClean="0">
                <a:latin typeface="Meiryo UI" panose="020B0604030504040204" pitchFamily="50" charset="-128"/>
                <a:ea typeface="Meiryo UI" panose="020B0604030504040204" pitchFamily="50" charset="-128"/>
              </a:rPr>
              <a:t>　　　　③寄附者の意向によって実施する</a:t>
            </a:r>
            <a:r>
              <a:rPr lang="ja-JP" altLang="en-US" sz="1800" dirty="0" smtClean="0">
                <a:latin typeface="Meiryo UI" panose="020B0604030504040204" pitchFamily="50" charset="-128"/>
                <a:ea typeface="Meiryo UI" panose="020B0604030504040204" pitchFamily="50" charset="-128"/>
              </a:rPr>
              <a:t>取組み</a:t>
            </a:r>
            <a:r>
              <a:rPr lang="ja-JP" altLang="en-US" sz="1400" dirty="0" smtClean="0">
                <a:latin typeface="Meiryo UI" panose="020B0604030504040204" pitchFamily="50" charset="-128"/>
                <a:ea typeface="Meiryo UI" panose="020B0604030504040204" pitchFamily="50" charset="-128"/>
              </a:rPr>
              <a:t>（</a:t>
            </a:r>
            <a:r>
              <a:rPr kumimoji="0" lang="ja-JP" altLang="en-US" sz="1400" dirty="0" smtClean="0">
                <a:solidFill>
                  <a:prstClr val="black"/>
                </a:solidFill>
                <a:latin typeface="Meiryo UI" panose="020B0604030504040204" pitchFamily="50" charset="-128"/>
                <a:ea typeface="Meiryo UI" panose="020B0604030504040204" pitchFamily="50" charset="-128"/>
              </a:rPr>
              <a:t>令和</a:t>
            </a:r>
            <a:r>
              <a:rPr kumimoji="0" lang="ja-JP" altLang="en-US" sz="1400" dirty="0">
                <a:solidFill>
                  <a:prstClr val="black"/>
                </a:solidFill>
                <a:latin typeface="Meiryo UI" panose="020B0604030504040204" pitchFamily="50" charset="-128"/>
                <a:ea typeface="Meiryo UI" panose="020B0604030504040204" pitchFamily="50" charset="-128"/>
              </a:rPr>
              <a:t>５年度事業例</a:t>
            </a:r>
            <a:r>
              <a:rPr lang="ja-JP" altLang="en-US" sz="1400" dirty="0" smtClean="0">
                <a:latin typeface="Meiryo UI" panose="020B0604030504040204" pitchFamily="50" charset="-128"/>
                <a:ea typeface="Meiryo UI" panose="020B0604030504040204" pitchFamily="50" charset="-128"/>
              </a:rPr>
              <a:t>：カーボンニュートラル技術開発・実証事業）</a:t>
            </a:r>
          </a:p>
          <a:p>
            <a:pPr>
              <a:spcBef>
                <a:spcPct val="0"/>
              </a:spcBef>
              <a:buNone/>
            </a:pPr>
            <a:r>
              <a:rPr lang="ja-JP" altLang="en-US" sz="18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※1 </a:t>
            </a:r>
            <a:r>
              <a:rPr lang="ja-JP" altLang="en-US" sz="1400" dirty="0" smtClean="0">
                <a:latin typeface="Meiryo UI" panose="020B0604030504040204" pitchFamily="50" charset="-128"/>
                <a:ea typeface="Meiryo UI" panose="020B0604030504040204" pitchFamily="50" charset="-128"/>
              </a:rPr>
              <a:t>脱炭素社会の実現に向けて、地域のあらゆる主体の意識改革と行動喚起を促進するための事業</a:t>
            </a:r>
            <a:endParaRPr lang="en-US" altLang="ja-JP" sz="1800" dirty="0" smtClean="0">
              <a:latin typeface="Meiryo UI" panose="020B0604030504040204" pitchFamily="50" charset="-128"/>
              <a:ea typeface="Meiryo UI" panose="020B0604030504040204" pitchFamily="50" charset="-128"/>
            </a:endParaRPr>
          </a:p>
          <a:p>
            <a:pPr>
              <a:spcBef>
                <a:spcPct val="0"/>
              </a:spcBef>
              <a:buNone/>
            </a:pPr>
            <a:endParaRPr lang="en-US" altLang="ja-JP" sz="1800" dirty="0" smtClean="0">
              <a:latin typeface="Meiryo UI" panose="020B0604030504040204" pitchFamily="50" charset="-128"/>
              <a:ea typeface="Meiryo UI" panose="020B0604030504040204" pitchFamily="50" charset="-128"/>
            </a:endParaRPr>
          </a:p>
          <a:p>
            <a:pPr>
              <a:spcBef>
                <a:spcPct val="0"/>
              </a:spcBef>
              <a:buNone/>
            </a:pPr>
            <a:r>
              <a:rPr lang="ja-JP" altLang="en-US" sz="1800" dirty="0" smtClean="0">
                <a:latin typeface="Meiryo UI" panose="020B0604030504040204" pitchFamily="50" charset="-128"/>
                <a:ea typeface="Meiryo UI" panose="020B0604030504040204" pitchFamily="50" charset="-128"/>
              </a:rPr>
              <a:t>　</a:t>
            </a:r>
            <a:r>
              <a:rPr lang="en-US" altLang="ja-JP" sz="1800" b="1" dirty="0" smtClean="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２</a:t>
            </a:r>
            <a:r>
              <a:rPr lang="en-US" altLang="ja-JP" sz="1800" b="1" dirty="0" smtClean="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環境保全活動事業（府民向け）</a:t>
            </a:r>
          </a:p>
          <a:p>
            <a:pPr>
              <a:spcBef>
                <a:spcPct val="0"/>
              </a:spcBef>
              <a:buNone/>
            </a:pPr>
            <a:r>
              <a:rPr lang="ja-JP" altLang="en-US" sz="1800" dirty="0" smtClean="0">
                <a:latin typeface="Meiryo UI" panose="020B0604030504040204" pitchFamily="50" charset="-128"/>
                <a:ea typeface="Meiryo UI" panose="020B0604030504040204" pitchFamily="50" charset="-128"/>
              </a:rPr>
              <a:t>　　　要綱第３条第１項第２号に掲げる事業</a:t>
            </a:r>
            <a:r>
              <a:rPr lang="en-US" altLang="ja-JP" sz="1600" dirty="0" smtClean="0">
                <a:latin typeface="Meiryo UI" panose="020B0604030504040204" pitchFamily="50" charset="-128"/>
                <a:ea typeface="Meiryo UI" panose="020B0604030504040204" pitchFamily="50" charset="-128"/>
              </a:rPr>
              <a:t>※2</a:t>
            </a:r>
            <a:r>
              <a:rPr lang="ja-JP" altLang="en-US" sz="1800" dirty="0" smtClean="0">
                <a:latin typeface="Meiryo UI" panose="020B0604030504040204" pitchFamily="50" charset="-128"/>
                <a:ea typeface="Meiryo UI" panose="020B0604030504040204" pitchFamily="50" charset="-128"/>
              </a:rPr>
              <a:t>に該当し、以下のような府民向け環境保全活動に資</a:t>
            </a:r>
            <a:endParaRPr lang="en-US" altLang="ja-JP" sz="1800" dirty="0" smtClean="0">
              <a:latin typeface="Meiryo UI" panose="020B0604030504040204" pitchFamily="50" charset="-128"/>
              <a:ea typeface="Meiryo UI" panose="020B0604030504040204" pitchFamily="50" charset="-128"/>
            </a:endParaRPr>
          </a:p>
          <a:p>
            <a:pPr>
              <a:spcBef>
                <a:spcPct val="0"/>
              </a:spcBef>
              <a:buNone/>
            </a:pPr>
            <a:r>
              <a:rPr lang="ja-JP" altLang="en-US" sz="1800" dirty="0" smtClean="0">
                <a:latin typeface="Meiryo UI" panose="020B0604030504040204" pitchFamily="50" charset="-128"/>
                <a:ea typeface="Meiryo UI" panose="020B0604030504040204" pitchFamily="50" charset="-128"/>
              </a:rPr>
              <a:t>　　する施策・事業。府民向けの脱炭素に資する環境保全活動事業も対象（ただし、事業者向けの事業　</a:t>
            </a:r>
            <a:endParaRPr lang="en-US" altLang="ja-JP" sz="1800" dirty="0" smtClean="0">
              <a:latin typeface="Meiryo UI" panose="020B0604030504040204" pitchFamily="50" charset="-128"/>
              <a:ea typeface="Meiryo UI" panose="020B0604030504040204" pitchFamily="50" charset="-128"/>
            </a:endParaRPr>
          </a:p>
          <a:p>
            <a:pPr>
              <a:spcBef>
                <a:spcPct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は除く）。</a:t>
            </a:r>
          </a:p>
          <a:p>
            <a:pPr>
              <a:spcBef>
                <a:spcPct val="0"/>
              </a:spcBef>
              <a:buNone/>
            </a:pPr>
            <a:r>
              <a:rPr lang="ja-JP" altLang="en-US" sz="1800" dirty="0">
                <a:latin typeface="Meiryo UI" panose="020B0604030504040204" pitchFamily="50" charset="-128"/>
                <a:ea typeface="Meiryo UI" panose="020B0604030504040204" pitchFamily="50" charset="-128"/>
              </a:rPr>
              <a:t>　　　　①環境</a:t>
            </a:r>
            <a:r>
              <a:rPr lang="ja-JP" altLang="en-US" sz="1800" dirty="0" smtClean="0">
                <a:latin typeface="Meiryo UI" panose="020B0604030504040204" pitchFamily="50" charset="-128"/>
                <a:ea typeface="Meiryo UI" panose="020B0604030504040204" pitchFamily="50" charset="-128"/>
              </a:rPr>
              <a:t>教育を推進する取組み</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年度事業例</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環境学習における省エネ等行動変容促進ツール開発</a:t>
            </a:r>
            <a:r>
              <a:rPr lang="ja-JP" altLang="en-US" sz="1400" dirty="0" smtClean="0">
                <a:latin typeface="Meiryo UI" panose="020B0604030504040204" pitchFamily="50" charset="-128"/>
                <a:ea typeface="Meiryo UI" panose="020B0604030504040204" pitchFamily="50" charset="-128"/>
              </a:rPr>
              <a:t>事業）</a:t>
            </a:r>
          </a:p>
          <a:p>
            <a:pPr>
              <a:spcBef>
                <a:spcPct val="0"/>
              </a:spcBef>
              <a:buNone/>
            </a:pPr>
            <a:r>
              <a:rPr lang="ja-JP" altLang="en-US" sz="1800" dirty="0" smtClean="0">
                <a:latin typeface="Meiryo UI" panose="020B0604030504040204" pitchFamily="50" charset="-128"/>
                <a:ea typeface="Meiryo UI" panose="020B0604030504040204" pitchFamily="50" charset="-128"/>
              </a:rPr>
              <a:t>　　　　②環境</a:t>
            </a:r>
            <a:r>
              <a:rPr lang="ja-JP" altLang="en-US" sz="1800" dirty="0">
                <a:latin typeface="Meiryo UI" panose="020B0604030504040204" pitchFamily="50" charset="-128"/>
                <a:ea typeface="Meiryo UI" panose="020B0604030504040204" pitchFamily="50" charset="-128"/>
              </a:rPr>
              <a:t>情報を普及させる取組み</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年度事業例</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大阪の川を知ろう！リバーディスカバリー（仮</a:t>
            </a:r>
            <a:r>
              <a:rPr lang="ja-JP" altLang="en-US" sz="1400" dirty="0" smtClean="0">
                <a:latin typeface="Meiryo UI" panose="020B0604030504040204" pitchFamily="50" charset="-128"/>
                <a:ea typeface="Meiryo UI" panose="020B0604030504040204" pitchFamily="50" charset="-128"/>
              </a:rPr>
              <a:t>））</a:t>
            </a:r>
          </a:p>
          <a:p>
            <a:pPr>
              <a:spcBef>
                <a:spcPct val="0"/>
              </a:spcBef>
              <a:buNone/>
            </a:pPr>
            <a:r>
              <a:rPr lang="ja-JP" altLang="en-US" sz="1800" dirty="0" smtClean="0">
                <a:latin typeface="Meiryo UI" panose="020B0604030504040204" pitchFamily="50" charset="-128"/>
                <a:ea typeface="Meiryo UI" panose="020B0604030504040204" pitchFamily="50" charset="-128"/>
              </a:rPr>
              <a:t>　　　　③地球環境保全に係る活動・調査の実施又はその支援に関する取組み</a:t>
            </a:r>
            <a:endParaRPr lang="en-US" altLang="ja-JP" sz="1800" dirty="0" smtClean="0">
              <a:latin typeface="Meiryo UI" panose="020B0604030504040204" pitchFamily="50" charset="-128"/>
              <a:ea typeface="Meiryo UI" panose="020B0604030504040204" pitchFamily="50" charset="-128"/>
            </a:endParaRPr>
          </a:p>
          <a:p>
            <a:pPr>
              <a:spcBef>
                <a:spcPct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年度事業例</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「豊かな大阪湾」保全・</a:t>
            </a:r>
            <a:r>
              <a:rPr lang="ja-JP" altLang="en-US" sz="1400" dirty="0" smtClean="0">
                <a:latin typeface="Meiryo UI" panose="020B0604030504040204" pitchFamily="50" charset="-128"/>
                <a:ea typeface="Meiryo UI" panose="020B0604030504040204" pitchFamily="50" charset="-128"/>
              </a:rPr>
              <a:t>再生</a:t>
            </a:r>
            <a:r>
              <a:rPr lang="ja-JP" altLang="en-US" sz="1400" dirty="0">
                <a:latin typeface="Meiryo UI" panose="020B0604030504040204" pitchFamily="50" charset="-128"/>
                <a:ea typeface="Meiryo UI" panose="020B0604030504040204" pitchFamily="50" charset="-128"/>
              </a:rPr>
              <a:t>・創出</a:t>
            </a:r>
            <a:r>
              <a:rPr lang="ja-JP" altLang="en-US" sz="1400" dirty="0" smtClean="0">
                <a:latin typeface="Meiryo UI" panose="020B0604030504040204" pitchFamily="50" charset="-128"/>
                <a:ea typeface="Meiryo UI" panose="020B0604030504040204" pitchFamily="50" charset="-128"/>
              </a:rPr>
              <a:t>活動</a:t>
            </a:r>
            <a:r>
              <a:rPr lang="ja-JP" altLang="en-US" sz="1400" dirty="0">
                <a:latin typeface="Meiryo UI" panose="020B0604030504040204" pitchFamily="50" charset="-128"/>
                <a:ea typeface="Meiryo UI" panose="020B0604030504040204" pitchFamily="50" charset="-128"/>
              </a:rPr>
              <a:t>推進事業）</a:t>
            </a:r>
            <a:endParaRPr lang="en-US" altLang="ja-JP" sz="1400" dirty="0" smtClean="0">
              <a:latin typeface="Meiryo UI" panose="020B0604030504040204" pitchFamily="50" charset="-128"/>
              <a:ea typeface="Meiryo UI" panose="020B0604030504040204" pitchFamily="50" charset="-128"/>
            </a:endParaRPr>
          </a:p>
          <a:p>
            <a:pPr marL="0" lvl="0" indent="0">
              <a:spcBef>
                <a:spcPct val="0"/>
              </a:spcBef>
              <a:buNone/>
            </a:pPr>
            <a:r>
              <a:rPr kumimoji="0" lang="ja-JP" altLang="en-US" sz="1400" dirty="0" smtClean="0">
                <a:solidFill>
                  <a:prstClr val="black"/>
                </a:solidFill>
                <a:latin typeface="Meiryo UI" panose="020B0604030504040204" pitchFamily="50" charset="-128"/>
                <a:ea typeface="Meiryo UI" panose="020B0604030504040204" pitchFamily="50" charset="-128"/>
              </a:rPr>
              <a:t>　　　</a:t>
            </a:r>
            <a:r>
              <a:rPr kumimoji="0" lang="en-US" altLang="ja-JP" sz="1400" dirty="0" smtClean="0">
                <a:solidFill>
                  <a:prstClr val="black"/>
                </a:solidFill>
                <a:latin typeface="Meiryo UI" panose="020B0604030504040204" pitchFamily="50" charset="-128"/>
                <a:ea typeface="Meiryo UI" panose="020B0604030504040204" pitchFamily="50" charset="-128"/>
              </a:rPr>
              <a:t>※2 </a:t>
            </a:r>
            <a:r>
              <a:rPr kumimoji="0" lang="ja-JP" altLang="en-US" sz="1400" dirty="0" smtClean="0">
                <a:solidFill>
                  <a:prstClr val="black"/>
                </a:solidFill>
                <a:latin typeface="Meiryo UI" panose="020B0604030504040204" pitchFamily="50" charset="-128"/>
                <a:ea typeface="Meiryo UI" panose="020B0604030504040204" pitchFamily="50" charset="-128"/>
              </a:rPr>
              <a:t>地域</a:t>
            </a:r>
            <a:r>
              <a:rPr kumimoji="0" lang="ja-JP" altLang="en-US" sz="1400" dirty="0">
                <a:solidFill>
                  <a:prstClr val="black"/>
                </a:solidFill>
                <a:latin typeface="Meiryo UI" panose="020B0604030504040204" pitchFamily="50" charset="-128"/>
                <a:ea typeface="Meiryo UI" panose="020B0604030504040204" pitchFamily="50" charset="-128"/>
              </a:rPr>
              <a:t>住民等に対する地域の環境保全に関する知識の普及、地域の環境保全のための実践活動</a:t>
            </a:r>
            <a:r>
              <a:rPr kumimoji="0" lang="ja-JP" altLang="en-US" sz="1400" dirty="0" smtClean="0">
                <a:solidFill>
                  <a:prstClr val="black"/>
                </a:solidFill>
                <a:latin typeface="Meiryo UI" panose="020B0604030504040204" pitchFamily="50" charset="-128"/>
                <a:ea typeface="Meiryo UI" panose="020B0604030504040204" pitchFamily="50" charset="-128"/>
              </a:rPr>
              <a:t>の</a:t>
            </a:r>
            <a:endParaRPr kumimoji="0" lang="en-US" altLang="ja-JP" sz="1400" dirty="0" smtClean="0">
              <a:solidFill>
                <a:prstClr val="black"/>
              </a:solidFill>
              <a:latin typeface="Meiryo UI" panose="020B0604030504040204" pitchFamily="50" charset="-128"/>
              <a:ea typeface="Meiryo UI" panose="020B0604030504040204" pitchFamily="50" charset="-128"/>
            </a:endParaRPr>
          </a:p>
          <a:p>
            <a:pPr marL="0" lvl="0" indent="0">
              <a:spcBef>
                <a:spcPct val="0"/>
              </a:spcBef>
              <a:buNone/>
            </a:pPr>
            <a:r>
              <a:rPr kumimoji="0" lang="ja-JP" altLang="en-US" sz="1400" dirty="0">
                <a:solidFill>
                  <a:prstClr val="black"/>
                </a:solidFill>
                <a:latin typeface="Meiryo UI" panose="020B0604030504040204" pitchFamily="50" charset="-128"/>
                <a:ea typeface="Meiryo UI" panose="020B0604030504040204" pitchFamily="50" charset="-128"/>
              </a:rPr>
              <a:t>　</a:t>
            </a:r>
            <a:r>
              <a:rPr kumimoji="0" lang="ja-JP" altLang="en-US" sz="1400" dirty="0" smtClean="0">
                <a:solidFill>
                  <a:prstClr val="black"/>
                </a:solidFill>
                <a:latin typeface="Meiryo UI" panose="020B0604030504040204" pitchFamily="50" charset="-128"/>
                <a:ea typeface="Meiryo UI" panose="020B0604030504040204" pitchFamily="50" charset="-128"/>
              </a:rPr>
              <a:t>　　　　  支援</a:t>
            </a:r>
            <a:r>
              <a:rPr kumimoji="0" lang="ja-JP" altLang="en-US" sz="1400" dirty="0">
                <a:solidFill>
                  <a:prstClr val="black"/>
                </a:solidFill>
                <a:latin typeface="Meiryo UI" panose="020B0604030504040204" pitchFamily="50" charset="-128"/>
                <a:ea typeface="Meiryo UI" panose="020B0604030504040204" pitchFamily="50" charset="-128"/>
              </a:rPr>
              <a:t>等地域に根ざした</a:t>
            </a:r>
            <a:r>
              <a:rPr kumimoji="0" lang="ja-JP" altLang="en-US" sz="1400" dirty="0" smtClean="0">
                <a:solidFill>
                  <a:prstClr val="black"/>
                </a:solidFill>
                <a:latin typeface="Meiryo UI" panose="020B0604030504040204" pitchFamily="50" charset="-128"/>
                <a:ea typeface="Meiryo UI" panose="020B0604030504040204" pitchFamily="50" charset="-128"/>
              </a:rPr>
              <a:t>環 境</a:t>
            </a:r>
            <a:r>
              <a:rPr kumimoji="0" lang="ja-JP" altLang="en-US" sz="1400" dirty="0">
                <a:solidFill>
                  <a:prstClr val="black"/>
                </a:solidFill>
                <a:latin typeface="Meiryo UI" panose="020B0604030504040204" pitchFamily="50" charset="-128"/>
                <a:ea typeface="Meiryo UI" panose="020B0604030504040204" pitchFamily="50" charset="-128"/>
              </a:rPr>
              <a:t>保全活動を展開するための事業</a:t>
            </a:r>
            <a:endParaRPr lang="ja-JP" altLang="en-US" sz="1800" dirty="0">
              <a:latin typeface="Meiryo UI" panose="020B0604030504040204" pitchFamily="50" charset="-128"/>
              <a:ea typeface="Meiryo UI" panose="020B0604030504040204" pitchFamily="50" charset="-128"/>
            </a:endParaRPr>
          </a:p>
        </p:txBody>
      </p:sp>
      <p:sp>
        <p:nvSpPr>
          <p:cNvPr id="9" name="Rectangle 3"/>
          <p:cNvSpPr>
            <a:spLocks noChangeArrowheads="1"/>
          </p:cNvSpPr>
          <p:nvPr/>
        </p:nvSpPr>
        <p:spPr bwMode="auto">
          <a:xfrm>
            <a:off x="173738" y="223838"/>
            <a:ext cx="9566275" cy="288000"/>
          </a:xfrm>
          <a:prstGeom prst="rect">
            <a:avLst/>
          </a:prstGeom>
          <a:solidFill>
            <a:schemeClr val="accent2"/>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91430" tIns="45715" rIns="91430" bIns="45715"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1042303">
              <a:buFontTx/>
              <a:buNone/>
              <a:defRPr/>
            </a:pPr>
            <a:r>
              <a:rPr lang="ja-JP" altLang="en-US" sz="1600" b="1" kern="0" spc="-5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icrosoft Himalaya" panose="01010100010101010101" pitchFamily="2" charset="0"/>
              </a:rPr>
              <a:t>大阪府環境保全</a:t>
            </a:r>
            <a:r>
              <a:rPr lang="ja-JP" altLang="en-US" sz="1600" b="1" kern="0" spc="-5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icrosoft Himalaya" panose="01010100010101010101" pitchFamily="2" charset="0"/>
              </a:rPr>
              <a:t>基金を活用する事業について</a:t>
            </a:r>
            <a:endParaRPr lang="ja-JP" altLang="en-US" sz="1600" b="1" kern="0" spc="-5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5" name="AutoShape 4"/>
          <p:cNvSpPr>
            <a:spLocks noChangeArrowheads="1"/>
          </p:cNvSpPr>
          <p:nvPr/>
        </p:nvSpPr>
        <p:spPr bwMode="auto">
          <a:xfrm>
            <a:off x="425385" y="731970"/>
            <a:ext cx="2665543" cy="394931"/>
          </a:xfrm>
          <a:prstGeom prst="roundRect">
            <a:avLst>
              <a:gd name="adj" fmla="val 16667"/>
            </a:avLst>
          </a:prstGeom>
          <a:solidFill>
            <a:srgbClr val="CCFF66"/>
          </a:solidFill>
          <a:ln w="9525">
            <a:solidFill>
              <a:schemeClr val="tx1"/>
            </a:solidFill>
            <a:round/>
            <a:headEnd/>
            <a:tailEnd/>
          </a:ln>
          <a:effectLst/>
        </p:spPr>
        <p:txBody>
          <a:bodyPr wrap="none" lIns="86886" tIns="43443" rIns="86886" bIns="43443"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None/>
            </a:pPr>
            <a:r>
              <a:rPr lang="ja-JP" altLang="en-US" sz="1600" b="1" dirty="0">
                <a:latin typeface="Meiryo UI" panose="020B0604030504040204" pitchFamily="50" charset="-128"/>
                <a:ea typeface="Meiryo UI" panose="020B0604030504040204" pitchFamily="50" charset="-128"/>
              </a:rPr>
              <a:t>基金を活用する事業</a:t>
            </a:r>
          </a:p>
        </p:txBody>
      </p:sp>
    </p:spTree>
    <p:extLst>
      <p:ext uri="{BB962C8B-B14F-4D97-AF65-F5344CB8AC3E}">
        <p14:creationId xmlns:p14="http://schemas.microsoft.com/office/powerpoint/2010/main" val="2441566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グラフ 12"/>
          <p:cNvGraphicFramePr>
            <a:graphicFrameLocks/>
          </p:cNvGraphicFramePr>
          <p:nvPr>
            <p:extLst>
              <p:ext uri="{D42A27DB-BD31-4B8C-83A1-F6EECF244321}">
                <p14:modId xmlns:p14="http://schemas.microsoft.com/office/powerpoint/2010/main" val="2268692484"/>
              </p:ext>
            </p:extLst>
          </p:nvPr>
        </p:nvGraphicFramePr>
        <p:xfrm>
          <a:off x="270557" y="3406578"/>
          <a:ext cx="9335853" cy="3076272"/>
        </p:xfrm>
        <a:graphic>
          <a:graphicData uri="http://schemas.openxmlformats.org/drawingml/2006/chart">
            <c:chart xmlns:c="http://schemas.openxmlformats.org/drawingml/2006/chart" xmlns:r="http://schemas.openxmlformats.org/officeDocument/2006/relationships" r:id="rId2"/>
          </a:graphicData>
        </a:graphic>
      </p:graphicFrame>
      <p:sp>
        <p:nvSpPr>
          <p:cNvPr id="8" name="AutoShape 2"/>
          <p:cNvSpPr>
            <a:spLocks noChangeArrowheads="1"/>
          </p:cNvSpPr>
          <p:nvPr/>
        </p:nvSpPr>
        <p:spPr bwMode="auto">
          <a:xfrm>
            <a:off x="167809" y="929436"/>
            <a:ext cx="9566275" cy="5716063"/>
          </a:xfrm>
          <a:prstGeom prst="flowChartProcess">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93663" indent="-93663">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ja-JP" altLang="en-US" sz="1800" dirty="0" smtClean="0">
                <a:latin typeface="Meiryo UI" panose="020B0604030504040204" pitchFamily="50" charset="-128"/>
                <a:ea typeface="Meiryo UI" panose="020B0604030504040204" pitchFamily="50" charset="-128"/>
              </a:rPr>
              <a:t>　　</a:t>
            </a:r>
            <a:endParaRPr lang="ja-JP" altLang="en-US" sz="1800" dirty="0">
              <a:latin typeface="Meiryo UI" panose="020B0604030504040204" pitchFamily="50" charset="-128"/>
              <a:ea typeface="Meiryo UI" panose="020B0604030504040204" pitchFamily="50" charset="-128"/>
            </a:endParaRPr>
          </a:p>
        </p:txBody>
      </p:sp>
      <p:sp>
        <p:nvSpPr>
          <p:cNvPr id="9" name="Rectangle 3"/>
          <p:cNvSpPr>
            <a:spLocks noChangeArrowheads="1"/>
          </p:cNvSpPr>
          <p:nvPr/>
        </p:nvSpPr>
        <p:spPr bwMode="auto">
          <a:xfrm>
            <a:off x="173738" y="223838"/>
            <a:ext cx="9566275" cy="288000"/>
          </a:xfrm>
          <a:prstGeom prst="rect">
            <a:avLst/>
          </a:prstGeom>
          <a:solidFill>
            <a:schemeClr val="accent2"/>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91430" tIns="45715" rIns="91430" bIns="45715"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1042303">
              <a:buFontTx/>
              <a:buNone/>
              <a:defRPr/>
            </a:pPr>
            <a:r>
              <a:rPr lang="ja-JP" altLang="en-US" sz="1600" b="1" kern="0" spc="-5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icrosoft Himalaya" panose="01010100010101010101" pitchFamily="2" charset="0"/>
              </a:rPr>
              <a:t>大阪府環境</a:t>
            </a:r>
            <a:r>
              <a:rPr lang="ja-JP" altLang="en-US" sz="1600" b="1" kern="0" spc="-5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icrosoft Himalaya" panose="01010100010101010101" pitchFamily="2" charset="0"/>
              </a:rPr>
              <a:t>保全</a:t>
            </a:r>
            <a:r>
              <a:rPr lang="ja-JP" altLang="en-US" sz="1600" b="1" kern="0" spc="-5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icrosoft Himalaya" panose="01010100010101010101" pitchFamily="2" charset="0"/>
              </a:rPr>
              <a:t>基金残高の</a:t>
            </a:r>
            <a:r>
              <a:rPr lang="ja-JP" altLang="en-US" sz="1600" b="1" kern="0" spc="-5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icrosoft Himalaya" panose="01010100010101010101" pitchFamily="2" charset="0"/>
              </a:rPr>
              <a:t>推移について</a:t>
            </a:r>
          </a:p>
        </p:txBody>
      </p:sp>
      <p:sp>
        <p:nvSpPr>
          <p:cNvPr id="5" name="AutoShape 4"/>
          <p:cNvSpPr>
            <a:spLocks noChangeArrowheads="1"/>
          </p:cNvSpPr>
          <p:nvPr/>
        </p:nvSpPr>
        <p:spPr bwMode="auto">
          <a:xfrm>
            <a:off x="425385" y="731970"/>
            <a:ext cx="2665543" cy="394931"/>
          </a:xfrm>
          <a:prstGeom prst="roundRect">
            <a:avLst>
              <a:gd name="adj" fmla="val 16667"/>
            </a:avLst>
          </a:prstGeom>
          <a:solidFill>
            <a:srgbClr val="CCFF66"/>
          </a:solidFill>
          <a:ln w="9525">
            <a:solidFill>
              <a:schemeClr val="tx1"/>
            </a:solidFill>
            <a:round/>
            <a:headEnd/>
            <a:tailEnd/>
          </a:ln>
          <a:effectLst/>
        </p:spPr>
        <p:txBody>
          <a:bodyPr wrap="none" lIns="86886" tIns="43443" rIns="86886" bIns="43443"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None/>
            </a:pPr>
            <a:r>
              <a:rPr lang="ja-JP" altLang="en-US" sz="1600" b="1" dirty="0">
                <a:latin typeface="Meiryo UI" panose="020B0604030504040204" pitchFamily="50" charset="-128"/>
                <a:ea typeface="Meiryo UI" panose="020B0604030504040204" pitchFamily="50" charset="-128"/>
              </a:rPr>
              <a:t>大阪府環境保全基金残高</a:t>
            </a:r>
          </a:p>
        </p:txBody>
      </p:sp>
      <p:sp>
        <p:nvSpPr>
          <p:cNvPr id="10" name="テキスト ボックス 4"/>
          <p:cNvSpPr txBox="1"/>
          <p:nvPr/>
        </p:nvSpPr>
        <p:spPr>
          <a:xfrm>
            <a:off x="7882861" y="5232038"/>
            <a:ext cx="1723549" cy="4001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en-US" altLang="ja-JP" sz="1000" dirty="0">
                <a:latin typeface="+mn-ea"/>
              </a:rPr>
              <a:t>※</a:t>
            </a:r>
            <a:r>
              <a:rPr kumimoji="1" lang="ja-JP" altLang="en-US" sz="1000" dirty="0">
                <a:latin typeface="+mn-ea"/>
              </a:rPr>
              <a:t>令和４年度から資金枠を</a:t>
            </a:r>
            <a:endParaRPr kumimoji="1" lang="en-US" altLang="ja-JP" sz="1000" dirty="0">
              <a:latin typeface="+mn-ea"/>
            </a:endParaRPr>
          </a:p>
          <a:p>
            <a:r>
              <a:rPr kumimoji="1" lang="ja-JP" altLang="en-US" sz="1000" dirty="0">
                <a:latin typeface="+mn-ea"/>
              </a:rPr>
              <a:t>　上記２枠に分割</a:t>
            </a:r>
          </a:p>
        </p:txBody>
      </p:sp>
      <p:sp>
        <p:nvSpPr>
          <p:cNvPr id="12" name="テキスト ボックス 3"/>
          <p:cNvSpPr txBox="1"/>
          <p:nvPr/>
        </p:nvSpPr>
        <p:spPr>
          <a:xfrm>
            <a:off x="8511818" y="1072795"/>
            <a:ext cx="1166436" cy="38749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a:latin typeface="ＭＳ ゴシック" panose="020B0609070205080204" pitchFamily="49" charset="-128"/>
                <a:ea typeface="ＭＳ ゴシック" panose="020B0609070205080204" pitchFamily="49" charset="-128"/>
              </a:rPr>
              <a:t>(</a:t>
            </a:r>
            <a:r>
              <a:rPr kumimoji="1" lang="ja-JP" altLang="en-US">
                <a:latin typeface="ＭＳ ゴシック" panose="020B0609070205080204" pitchFamily="49" charset="-128"/>
                <a:ea typeface="ＭＳ ゴシック" panose="020B0609070205080204" pitchFamily="49" charset="-128"/>
              </a:rPr>
              <a:t>単位：円）</a:t>
            </a:r>
            <a:endParaRPr kumimoji="1" lang="en-US" altLang="ja-JP">
              <a:latin typeface="ＭＳ ゴシック" panose="020B0609070205080204" pitchFamily="49" charset="-128"/>
              <a:ea typeface="ＭＳ ゴシック" panose="020B0609070205080204" pitchFamily="49" charset="-128"/>
            </a:endParaRPr>
          </a:p>
        </p:txBody>
      </p:sp>
      <p:pic>
        <p:nvPicPr>
          <p:cNvPr id="16" name="図 15"/>
          <p:cNvPicPr>
            <a:picLocks noChangeAspect="1"/>
          </p:cNvPicPr>
          <p:nvPr/>
        </p:nvPicPr>
        <p:blipFill>
          <a:blip r:embed="rId3"/>
          <a:stretch>
            <a:fillRect/>
          </a:stretch>
        </p:blipFill>
        <p:spPr>
          <a:xfrm>
            <a:off x="295479" y="1324367"/>
            <a:ext cx="9310931" cy="1830639"/>
          </a:xfrm>
          <a:prstGeom prst="rect">
            <a:avLst/>
          </a:prstGeom>
        </p:spPr>
      </p:pic>
    </p:spTree>
    <p:extLst>
      <p:ext uri="{BB962C8B-B14F-4D97-AF65-F5344CB8AC3E}">
        <p14:creationId xmlns:p14="http://schemas.microsoft.com/office/powerpoint/2010/main" val="1355583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335</TotalTime>
  <Words>688</Words>
  <Application>Microsoft Office PowerPoint</Application>
  <PresentationFormat>A4 210 x 297 mm</PresentationFormat>
  <Paragraphs>44</Paragraphs>
  <Slides>3</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Meiryo UI</vt:lpstr>
      <vt:lpstr>ＭＳ ゴシック</vt:lpstr>
      <vt:lpstr>游ゴシック</vt:lpstr>
      <vt:lpstr>游ゴシック Light</vt:lpstr>
      <vt:lpstr>Arial</vt:lpstr>
      <vt:lpstr>Calibri</vt:lpstr>
      <vt:lpstr>Calibri Light</vt:lpstr>
      <vt:lpstr>Microsoft Himalaya</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米田　賢司</dc:creator>
  <cp:lastModifiedBy>米田　賢司</cp:lastModifiedBy>
  <cp:revision>21</cp:revision>
  <dcterms:created xsi:type="dcterms:W3CDTF">2022-10-05T04:46:29Z</dcterms:created>
  <dcterms:modified xsi:type="dcterms:W3CDTF">2022-10-18T11:02:52Z</dcterms:modified>
</cp:coreProperties>
</file>