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806" autoAdjust="0"/>
    <p:restoredTop sz="94660"/>
  </p:normalViewPr>
  <p:slideViewPr>
    <p:cSldViewPr>
      <p:cViewPr>
        <p:scale>
          <a:sx n="80" d="100"/>
          <a:sy n="80" d="100"/>
        </p:scale>
        <p:origin x="-792"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2017/10/10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2017/10/10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7161F6EF-57EE-447A-95B8-BF33D5DC6E2E}" type="datetimeFigureOut">
              <a:rPr kumimoji="1" lang="ja-JP" altLang="en-US" smtClean="0"/>
              <a:t>2017/10/10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823025" y="408112"/>
            <a:ext cx="8928992" cy="429679"/>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800" b="1" spc="6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800" b="1" spc="6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800" b="1" spc="600" dirty="0" smtClean="0">
                <a:latin typeface="メイリオ" panose="020B0604030504040204" pitchFamily="50" charset="-128"/>
                <a:ea typeface="メイリオ" panose="020B0604030504040204" pitchFamily="50" charset="-128"/>
                <a:cs typeface="メイリオ" panose="020B0604030504040204" pitchFamily="50" charset="-128"/>
              </a:rPr>
              <a:t>年度　</a:t>
            </a:r>
            <a:r>
              <a:rPr lang="ja-JP" altLang="ja-JP" sz="1800" b="1" spc="600" dirty="0" smtClean="0">
                <a:latin typeface="メイリオ" panose="020B0604030504040204" pitchFamily="50" charset="-128"/>
                <a:ea typeface="メイリオ" panose="020B0604030504040204" pitchFamily="50" charset="-128"/>
                <a:cs typeface="メイリオ" panose="020B0604030504040204" pitchFamily="50" charset="-128"/>
              </a:rPr>
              <a:t>環境</a:t>
            </a:r>
            <a:r>
              <a:rPr lang="ja-JP" altLang="ja-JP" sz="1800" b="1" spc="600" dirty="0">
                <a:latin typeface="メイリオ" panose="020B0604030504040204" pitchFamily="50" charset="-128"/>
                <a:ea typeface="メイリオ" panose="020B0604030504040204" pitchFamily="50" charset="-128"/>
                <a:cs typeface="メイリオ" panose="020B0604030504040204" pitchFamily="50" charset="-128"/>
              </a:rPr>
              <a:t>保全</a:t>
            </a:r>
            <a:r>
              <a:rPr lang="ja-JP" altLang="ja-JP" sz="1800" b="1" spc="600" dirty="0" smtClean="0">
                <a:latin typeface="メイリオ" panose="020B0604030504040204" pitchFamily="50" charset="-128"/>
                <a:ea typeface="メイリオ" panose="020B0604030504040204" pitchFamily="50" charset="-128"/>
                <a:cs typeface="メイリオ" panose="020B0604030504040204" pitchFamily="50" charset="-128"/>
              </a:rPr>
              <a:t>基金</a:t>
            </a:r>
            <a:r>
              <a:rPr lang="ja-JP" altLang="en-US" sz="1800" b="1" spc="600" dirty="0" smtClean="0">
                <a:latin typeface="メイリオ" panose="020B0604030504040204" pitchFamily="50" charset="-128"/>
                <a:ea typeface="メイリオ" panose="020B0604030504040204" pitchFamily="50" charset="-128"/>
                <a:cs typeface="メイリオ" panose="020B0604030504040204" pitchFamily="50" charset="-128"/>
              </a:rPr>
              <a:t>を活用して実施する事業（案）</a:t>
            </a:r>
            <a:endParaRPr kumimoji="1" lang="ja-JP" altLang="en-US" sz="18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1950521" y="1089670"/>
            <a:ext cx="10095204" cy="266752"/>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18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府民が</a:t>
            </a:r>
            <a:r>
              <a:rPr kumimoji="1" lang="ja-JP" altLang="en-US" sz="1800" b="1" spc="3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つくる暮らしやすい</a:t>
            </a:r>
            <a:r>
              <a:rPr kumimoji="1" lang="ja-JP" altLang="en-US" sz="18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、環境・エネルギー先進都市</a:t>
            </a:r>
            <a:endParaRPr kumimoji="1" lang="ja-JP" altLang="en-US" sz="18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テキスト ボックス 78"/>
          <p:cNvSpPr txBox="1"/>
          <p:nvPr/>
        </p:nvSpPr>
        <p:spPr>
          <a:xfrm>
            <a:off x="598889" y="5396321"/>
            <a:ext cx="638636" cy="1564519"/>
          </a:xfrm>
          <a:prstGeom prst="rect">
            <a:avLst/>
          </a:prstGeom>
          <a:noFill/>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年度以降</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開始の継続事業</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455453" y="5276055"/>
            <a:ext cx="863516" cy="1755572"/>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679462" y="1935138"/>
            <a:ext cx="415498" cy="3382322"/>
          </a:xfrm>
          <a:prstGeom prst="rect">
            <a:avLst/>
          </a:prstGeom>
          <a:noFill/>
        </p:spPr>
        <p:txBody>
          <a:bodyPr vert="eaVert" wrap="square" rtlCol="0">
            <a:spAutoFit/>
          </a:bodyPr>
          <a:lstStyle/>
          <a:p>
            <a:pPr algn="ctr"/>
            <a:r>
              <a:rPr kumimoji="1" lang="ja-JP" altLang="en-US" sz="1500" b="1" dirty="0" smtClean="0">
                <a:latin typeface="メイリオ" panose="020B0604030504040204" pitchFamily="50" charset="-128"/>
                <a:ea typeface="メイリオ" panose="020B0604030504040204" pitchFamily="50" charset="-128"/>
                <a:cs typeface="メイリオ" panose="020B0604030504040204" pitchFamily="50" charset="-128"/>
              </a:rPr>
              <a:t>従来からの継続事業</a:t>
            </a:r>
            <a:endParaRPr kumimoji="1" lang="ja-JP" altLang="en-US" sz="15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452837" y="2037749"/>
            <a:ext cx="784688" cy="3092236"/>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角丸四角形 80"/>
          <p:cNvSpPr/>
          <p:nvPr/>
        </p:nvSpPr>
        <p:spPr>
          <a:xfrm>
            <a:off x="1493644" y="1531638"/>
            <a:ext cx="3420442" cy="288033"/>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spc="300" dirty="0" smtClean="0">
                <a:latin typeface="メイリオ" panose="020B0604030504040204" pitchFamily="50" charset="-128"/>
                <a:ea typeface="メイリオ" panose="020B0604030504040204" pitchFamily="50" charset="-128"/>
                <a:cs typeface="メイリオ" panose="020B0604030504040204" pitchFamily="50" charset="-128"/>
              </a:rPr>
              <a:t>環境活動を担う人材の育成</a:t>
            </a:r>
            <a:endParaRPr kumimoji="1"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角丸四角形 81"/>
          <p:cNvSpPr/>
          <p:nvPr/>
        </p:nvSpPr>
        <p:spPr>
          <a:xfrm>
            <a:off x="5033767" y="1545505"/>
            <a:ext cx="3423767" cy="288033"/>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spc="300" dirty="0" smtClean="0">
                <a:latin typeface="メイリオ" panose="020B0604030504040204" pitchFamily="50" charset="-128"/>
                <a:ea typeface="メイリオ" panose="020B0604030504040204" pitchFamily="50" charset="-128"/>
                <a:cs typeface="メイリオ" panose="020B0604030504040204" pitchFamily="50" charset="-128"/>
              </a:rPr>
              <a:t>協働による環境活動の推進</a:t>
            </a:r>
            <a:endParaRPr kumimoji="1"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角丸四角形 82"/>
          <p:cNvSpPr/>
          <p:nvPr/>
        </p:nvSpPr>
        <p:spPr>
          <a:xfrm>
            <a:off x="8550428" y="1531637"/>
            <a:ext cx="3415287" cy="288033"/>
          </a:xfrm>
          <a:prstGeom prst="roundRect">
            <a:avLst/>
          </a:prstGeom>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暮らしやすく快適な都市環境の創造</a:t>
            </a:r>
            <a:endParaRPr kumimoji="1"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角丸四角形 54"/>
          <p:cNvSpPr/>
          <p:nvPr/>
        </p:nvSpPr>
        <p:spPr>
          <a:xfrm>
            <a:off x="455453" y="912168"/>
            <a:ext cx="2297250" cy="444254"/>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rtlCol="0" anchor="ctr"/>
          <a:lstStyle/>
          <a:p>
            <a:pPr>
              <a:lnSpc>
                <a:spcPts val="1600"/>
              </a:lnSpc>
            </a:pPr>
            <a:r>
              <a:rPr kumimoji="1" lang="ja-JP" altLang="en-US" sz="1100" b="1" spc="-150" dirty="0" smtClean="0">
                <a:latin typeface="メイリオ" panose="020B0604030504040204" pitchFamily="50" charset="-128"/>
                <a:ea typeface="メイリオ" panose="020B0604030504040204" pitchFamily="50" charset="-128"/>
                <a:cs typeface="メイリオ" panose="020B0604030504040204" pitchFamily="50" charset="-128"/>
              </a:rPr>
              <a:t>大阪</a:t>
            </a:r>
            <a:r>
              <a:rPr kumimoji="1" lang="en-US" altLang="ja-JP" sz="1100" b="1" spc="-150" dirty="0" smtClean="0">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b="1" spc="-150" dirty="0" smtClean="0">
                <a:latin typeface="メイリオ" panose="020B0604030504040204" pitchFamily="50" charset="-128"/>
                <a:ea typeface="メイリオ" panose="020B0604030504040204" pitchFamily="50" charset="-128"/>
                <a:cs typeface="メイリオ" panose="020B0604030504040204" pitchFamily="50" charset="-128"/>
              </a:rPr>
              <a:t>世紀の新環境総合計画</a:t>
            </a:r>
            <a:endParaRPr kumimoji="1" lang="en-US" altLang="ja-JP" sz="1100" b="1" spc="-15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600"/>
              </a:lnSpc>
            </a:pPr>
            <a:r>
              <a:rPr kumimoji="1" lang="ja-JP" altLang="en-US" sz="1400" b="1" spc="-150" dirty="0" smtClean="0">
                <a:latin typeface="メイリオ" panose="020B0604030504040204" pitchFamily="50" charset="-128"/>
                <a:ea typeface="メイリオ" panose="020B0604030504040204" pitchFamily="50" charset="-128"/>
                <a:cs typeface="メイリオ" panose="020B0604030504040204" pitchFamily="50" charset="-128"/>
              </a:rPr>
              <a:t>目指すべき将来像　</a:t>
            </a:r>
            <a:r>
              <a:rPr kumimoji="1"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4" name="直線コネクタ 83"/>
          <p:cNvCxnSpPr/>
          <p:nvPr/>
        </p:nvCxnSpPr>
        <p:spPr>
          <a:xfrm>
            <a:off x="4938413" y="1459631"/>
            <a:ext cx="0" cy="813690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1413186" y="1416224"/>
            <a:ext cx="0" cy="813690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grpSp>
        <p:nvGrpSpPr>
          <p:cNvPr id="7" name="グループ化 6"/>
          <p:cNvGrpSpPr/>
          <p:nvPr/>
        </p:nvGrpSpPr>
        <p:grpSpPr>
          <a:xfrm>
            <a:off x="1501254" y="8444407"/>
            <a:ext cx="3437159" cy="792089"/>
            <a:chOff x="1518197" y="2136303"/>
            <a:chExt cx="3437159" cy="792089"/>
          </a:xfrm>
        </p:grpSpPr>
        <p:sp>
          <p:nvSpPr>
            <p:cNvPr id="87" name="角丸四角形 86"/>
            <p:cNvSpPr/>
            <p:nvPr/>
          </p:nvSpPr>
          <p:spPr>
            <a:xfrm>
              <a:off x="1518197" y="2136303"/>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幼児環境教育指導者プログラム強化事業</a:t>
              </a:r>
              <a:endParaRPr kumimoji="1" lang="ja-JP" altLang="en-US" sz="15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正方形/長方形 27"/>
            <p:cNvSpPr/>
            <p:nvPr/>
          </p:nvSpPr>
          <p:spPr>
            <a:xfrm>
              <a:off x="1648271" y="2466727"/>
              <a:ext cx="3307085" cy="461665"/>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幼児期環境教育教材及び指導者用マニュアルを整備し、幼稚園等で</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90" name="大かっこ 89"/>
          <p:cNvSpPr/>
          <p:nvPr/>
        </p:nvSpPr>
        <p:spPr>
          <a:xfrm>
            <a:off x="1506466" y="8791825"/>
            <a:ext cx="3407620" cy="427675"/>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4" name="大かっこ 93"/>
          <p:cNvSpPr/>
          <p:nvPr/>
        </p:nvSpPr>
        <p:spPr>
          <a:xfrm>
            <a:off x="8595818" y="6528744"/>
            <a:ext cx="3589063" cy="40924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気候変動の影響への「適応」について、府民、</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への啓発等を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ja-JP" altLang="en-US" sz="1200" dirty="0"/>
          </a:p>
        </p:txBody>
      </p:sp>
      <p:sp>
        <p:nvSpPr>
          <p:cNvPr id="95" name="角丸四角形 94"/>
          <p:cNvSpPr/>
          <p:nvPr/>
        </p:nvSpPr>
        <p:spPr>
          <a:xfrm>
            <a:off x="1454956" y="5276055"/>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環境交流</a:t>
            </a:r>
            <a:r>
              <a:rPr lang="ja-JP" altLang="en-US" sz="16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パートナーシップ事業</a:t>
            </a:r>
            <a:endParaRPr kumimoji="1" lang="ja-JP" altLang="en-US" sz="16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6" name="正方形/長方形 95"/>
          <p:cNvSpPr/>
          <p:nvPr/>
        </p:nvSpPr>
        <p:spPr>
          <a:xfrm>
            <a:off x="1538167" y="5636095"/>
            <a:ext cx="3321026" cy="461665"/>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の協働取組を促進するための交流セミナーや関係者への人材育成講座等を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大かっこ 97"/>
          <p:cNvSpPr/>
          <p:nvPr/>
        </p:nvSpPr>
        <p:spPr>
          <a:xfrm>
            <a:off x="1476926" y="5636095"/>
            <a:ext cx="3413802" cy="451058"/>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7" name="角丸四角形 106"/>
          <p:cNvSpPr/>
          <p:nvPr/>
        </p:nvSpPr>
        <p:spPr>
          <a:xfrm>
            <a:off x="5042774" y="1893733"/>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ローカルアジェンダ２１推進</a:t>
            </a:r>
            <a:r>
              <a:rPr lang="ja-JP" altLang="en-US" sz="16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6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正方形/長方形 107"/>
          <p:cNvSpPr/>
          <p:nvPr/>
        </p:nvSpPr>
        <p:spPr>
          <a:xfrm>
            <a:off x="5063322" y="2183507"/>
            <a:ext cx="3406924" cy="646331"/>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府域のローカルアジェンダ２１となる「豊かな環境づくり大阪行動計画」を策定し、各主体の自主的な環境活動を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大かっこ 109"/>
          <p:cNvSpPr/>
          <p:nvPr/>
        </p:nvSpPr>
        <p:spPr>
          <a:xfrm>
            <a:off x="5034729" y="2181766"/>
            <a:ext cx="3384000" cy="864096"/>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11" name="直線コネクタ 110"/>
          <p:cNvCxnSpPr/>
          <p:nvPr/>
        </p:nvCxnSpPr>
        <p:spPr>
          <a:xfrm>
            <a:off x="598889" y="1871431"/>
            <a:ext cx="11401043"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12" name="角丸四角形 111"/>
          <p:cNvSpPr/>
          <p:nvPr/>
        </p:nvSpPr>
        <p:spPr>
          <a:xfrm>
            <a:off x="5034349" y="3115815"/>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zh-TW" altLang="en-US" sz="16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府民会議運営事業</a:t>
            </a:r>
          </a:p>
        </p:txBody>
      </p:sp>
      <p:sp>
        <p:nvSpPr>
          <p:cNvPr id="113" name="正方形/長方形 112"/>
          <p:cNvSpPr/>
          <p:nvPr/>
        </p:nvSpPr>
        <p:spPr>
          <a:xfrm>
            <a:off x="5063322" y="3403847"/>
            <a:ext cx="3391469" cy="646331"/>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府民・事業者・行政の協働による豊かな環境の保全と創造の推進を目的に設置された「豊かな環境づくり大阪府民会議」を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運営</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4" name="大かっこ 113"/>
          <p:cNvSpPr/>
          <p:nvPr/>
        </p:nvSpPr>
        <p:spPr>
          <a:xfrm>
            <a:off x="5034729" y="3464821"/>
            <a:ext cx="3376410" cy="506986"/>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5" name="角丸四角形 114"/>
          <p:cNvSpPr/>
          <p:nvPr/>
        </p:nvSpPr>
        <p:spPr>
          <a:xfrm>
            <a:off x="5023243" y="4123927"/>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家庭等の</a:t>
            </a:r>
            <a:r>
              <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省エネルギー行動推進</a:t>
            </a:r>
            <a:r>
              <a:rPr lang="ja-JP" altLang="en-US" sz="160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60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6" name="正方形/長方形 115"/>
          <p:cNvSpPr/>
          <p:nvPr/>
        </p:nvSpPr>
        <p:spPr>
          <a:xfrm>
            <a:off x="5022037" y="4448342"/>
            <a:ext cx="3493656" cy="646331"/>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温暖化問題の意識向上のため、地球温暖化防止活動推進員への支援や環境配慮行動の普及・啓発を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大かっこ 116"/>
          <p:cNvSpPr/>
          <p:nvPr/>
        </p:nvSpPr>
        <p:spPr>
          <a:xfrm>
            <a:off x="5034728" y="4455164"/>
            <a:ext cx="3384000" cy="633670"/>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25" name="直線コネクタ 124"/>
          <p:cNvCxnSpPr/>
          <p:nvPr/>
        </p:nvCxnSpPr>
        <p:spPr>
          <a:xfrm>
            <a:off x="1432326" y="8372399"/>
            <a:ext cx="10687843" cy="0"/>
          </a:xfrm>
          <a:prstGeom prst="line">
            <a:avLst/>
          </a:prstGeom>
          <a:ln w="19050">
            <a:solidFill>
              <a:srgbClr val="002060"/>
            </a:solidFill>
            <a:prstDash val="sysDash"/>
          </a:ln>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1408936" y="7142612"/>
            <a:ext cx="10896520" cy="0"/>
          </a:xfrm>
          <a:prstGeom prst="line">
            <a:avLst/>
          </a:prstGeom>
          <a:ln w="19050">
            <a:solidFill>
              <a:srgbClr val="002060"/>
            </a:solidFill>
            <a:prstDash val="sysDash"/>
          </a:ln>
        </p:spPr>
        <p:style>
          <a:lnRef idx="1">
            <a:schemeClr val="dk1"/>
          </a:lnRef>
          <a:fillRef idx="0">
            <a:schemeClr val="dk1"/>
          </a:fillRef>
          <a:effectRef idx="0">
            <a:schemeClr val="dk1"/>
          </a:effectRef>
          <a:fontRef idx="minor">
            <a:schemeClr val="tx1"/>
          </a:fontRef>
        </p:style>
      </p:cxnSp>
      <p:sp>
        <p:nvSpPr>
          <p:cNvPr id="127" name="角丸四角形 126"/>
          <p:cNvSpPr/>
          <p:nvPr/>
        </p:nvSpPr>
        <p:spPr>
          <a:xfrm>
            <a:off x="8582684" y="5294722"/>
            <a:ext cx="3453012" cy="28127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6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クールスポットモデル拠点推進事業</a:t>
            </a:r>
            <a:endParaRPr kumimoji="1" lang="ja-JP" altLang="en-US" sz="16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8" name="正方形/長方形 127"/>
          <p:cNvSpPr/>
          <p:nvPr/>
        </p:nvSpPr>
        <p:spPr>
          <a:xfrm>
            <a:off x="8612872" y="5625488"/>
            <a:ext cx="3583014" cy="461665"/>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民間事業者が先進的なクールスポットを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モデル的</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整備する</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取組に補助</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9" name="大かっこ 128"/>
          <p:cNvSpPr/>
          <p:nvPr/>
        </p:nvSpPr>
        <p:spPr>
          <a:xfrm>
            <a:off x="8562729" y="5564088"/>
            <a:ext cx="3598244" cy="579215"/>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31" name="角丸四角形 130"/>
          <p:cNvSpPr/>
          <p:nvPr/>
        </p:nvSpPr>
        <p:spPr>
          <a:xfrm>
            <a:off x="8612872" y="8717630"/>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地中熱普及促進のための調査事業</a:t>
            </a:r>
          </a:p>
        </p:txBody>
      </p:sp>
      <p:sp>
        <p:nvSpPr>
          <p:cNvPr id="133" name="大かっこ 132"/>
          <p:cNvSpPr/>
          <p:nvPr/>
        </p:nvSpPr>
        <p:spPr>
          <a:xfrm>
            <a:off x="1508345" y="7561400"/>
            <a:ext cx="3367054" cy="702116"/>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cxnSp>
        <p:nvCxnSpPr>
          <p:cNvPr id="135" name="直線コネクタ 134"/>
          <p:cNvCxnSpPr/>
          <p:nvPr/>
        </p:nvCxnSpPr>
        <p:spPr>
          <a:xfrm>
            <a:off x="8505972" y="1416224"/>
            <a:ext cx="0" cy="813690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52" name="角丸四角形 51"/>
          <p:cNvSpPr/>
          <p:nvPr/>
        </p:nvSpPr>
        <p:spPr>
          <a:xfrm>
            <a:off x="8580507" y="6248584"/>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500" b="1" spc="6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温暖化「適応」推進事業</a:t>
            </a:r>
            <a:endParaRPr lang="zh-TW" altLang="en-US" sz="1500" b="1" spc="6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角丸四角形 58"/>
          <p:cNvSpPr/>
          <p:nvPr/>
        </p:nvSpPr>
        <p:spPr>
          <a:xfrm>
            <a:off x="8580507" y="8389041"/>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5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下水熱普及促進のための調査事業</a:t>
            </a:r>
            <a:endParaRPr lang="ja-JP" altLang="en-US" sz="15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8627719" y="9062861"/>
            <a:ext cx="3507641" cy="461665"/>
          </a:xfrm>
          <a:prstGeom prst="rect">
            <a:avLst/>
          </a:prstGeom>
        </p:spPr>
        <p:txBody>
          <a:bodyPr wrap="square">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下水熱や地中熱利用</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ため、下水熱や地中熱のポテンシャルマップを作成</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大かっこ 60"/>
          <p:cNvSpPr/>
          <p:nvPr/>
        </p:nvSpPr>
        <p:spPr>
          <a:xfrm>
            <a:off x="8571909" y="9062862"/>
            <a:ext cx="3548259" cy="461665"/>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22" name="正方形/長方形 121"/>
          <p:cNvSpPr/>
          <p:nvPr/>
        </p:nvSpPr>
        <p:spPr>
          <a:xfrm>
            <a:off x="5055768" y="5681638"/>
            <a:ext cx="3355371" cy="830997"/>
          </a:xfrm>
          <a:prstGeom prst="rect">
            <a:avLst/>
          </a:prstGeom>
        </p:spPr>
        <p:txBody>
          <a:bodyPr wrap="square">
            <a:spAutoFit/>
          </a:bodyPr>
          <a:lstStyle/>
          <a:p>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等が府民</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から出資・寄附を募り公益的施設に太陽光</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発電設備を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設置するとともに、施設と連携した環境活動等を実施する取組に補助</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角丸四角形 120"/>
          <p:cNvSpPr/>
          <p:nvPr/>
        </p:nvSpPr>
        <p:spPr>
          <a:xfrm>
            <a:off x="5087203" y="5299131"/>
            <a:ext cx="3391469" cy="28127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25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地域環境活動を広げる府民共同発電補助</a:t>
            </a:r>
            <a:r>
              <a:rPr lang="ja-JP" altLang="en-US" sz="1250" b="1" spc="-3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a:t>
            </a:r>
            <a:endParaRPr lang="ja-JP" altLang="en-US" sz="1250" b="1" spc="-3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コネクタ 66"/>
          <p:cNvCxnSpPr/>
          <p:nvPr/>
        </p:nvCxnSpPr>
        <p:spPr>
          <a:xfrm>
            <a:off x="1390977" y="5132039"/>
            <a:ext cx="7079269" cy="0"/>
          </a:xfrm>
          <a:prstGeom prst="line">
            <a:avLst/>
          </a:prstGeom>
          <a:ln w="19050">
            <a:solidFill>
              <a:srgbClr val="002060"/>
            </a:solidFill>
            <a:prstDash val="sysDash"/>
          </a:ln>
        </p:spPr>
        <p:style>
          <a:lnRef idx="1">
            <a:schemeClr val="dk1"/>
          </a:lnRef>
          <a:fillRef idx="0">
            <a:schemeClr val="dk1"/>
          </a:fillRef>
          <a:effectRef idx="0">
            <a:schemeClr val="dk1"/>
          </a:effectRef>
          <a:fontRef idx="minor">
            <a:schemeClr val="tx1"/>
          </a:fontRef>
        </p:style>
      </p:cxnSp>
      <p:sp>
        <p:nvSpPr>
          <p:cNvPr id="71" name="テキスト ボックス 70"/>
          <p:cNvSpPr txBox="1"/>
          <p:nvPr/>
        </p:nvSpPr>
        <p:spPr>
          <a:xfrm>
            <a:off x="552504" y="7175214"/>
            <a:ext cx="669414" cy="1119591"/>
          </a:xfrm>
          <a:prstGeom prst="rect">
            <a:avLst/>
          </a:prstGeom>
          <a:noFill/>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新規事業</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角丸四角形 71"/>
          <p:cNvSpPr/>
          <p:nvPr/>
        </p:nvSpPr>
        <p:spPr>
          <a:xfrm>
            <a:off x="455453" y="7072500"/>
            <a:ext cx="884858" cy="1243146"/>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455453" y="8372399"/>
            <a:ext cx="884858" cy="1224136"/>
          </a:xfrm>
          <a:prstGeom prst="rect">
            <a:avLst/>
          </a:prstGeom>
          <a:noFill/>
        </p:spPr>
        <p:txBody>
          <a:bodyPr vert="eaVert" wrap="square" rtlCol="0">
            <a:spAutoFit/>
          </a:bodyPr>
          <a:lstStyle/>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以降に実施し</a:t>
            </a:r>
            <a:endPar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終了する事業</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455453" y="8372399"/>
            <a:ext cx="863516" cy="1152128"/>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角丸四角形 2"/>
          <p:cNvSpPr/>
          <p:nvPr/>
        </p:nvSpPr>
        <p:spPr>
          <a:xfrm>
            <a:off x="7748213" y="2613814"/>
            <a:ext cx="612000" cy="249952"/>
          </a:xfrm>
          <a:prstGeom prst="roundRect">
            <a:avLst/>
          </a:prstGeom>
          <a:solidFill>
            <a:schemeClr val="accent1"/>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従来事業</a:t>
            </a:r>
            <a:endParaRPr kumimoji="1" lang="en-US" altLang="ja-JP"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6" name="角丸四角形 65"/>
          <p:cNvSpPr/>
          <p:nvPr/>
        </p:nvSpPr>
        <p:spPr>
          <a:xfrm>
            <a:off x="11849866" y="8427032"/>
            <a:ext cx="570987" cy="214021"/>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8" name="角丸四角形 67"/>
          <p:cNvSpPr/>
          <p:nvPr/>
        </p:nvSpPr>
        <p:spPr>
          <a:xfrm>
            <a:off x="4274273" y="8072077"/>
            <a:ext cx="570987" cy="269022"/>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　規</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角丸四角形 68"/>
          <p:cNvSpPr/>
          <p:nvPr/>
        </p:nvSpPr>
        <p:spPr>
          <a:xfrm>
            <a:off x="4199289" y="6087153"/>
            <a:ext cx="570987" cy="269022"/>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　続</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975503" y="2844646"/>
            <a:ext cx="3503169" cy="230832"/>
          </a:xfrm>
          <a:prstGeom prst="rect">
            <a:avLst/>
          </a:prstGeom>
        </p:spPr>
        <p:txBody>
          <a:bodyPr wrap="square">
            <a:spAutoFit/>
          </a:bodyPr>
          <a:lstStyle/>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「環境保全活動補助金事業」の</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助成</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、「おおさか環境賞」の</a:t>
            </a:r>
            <a:r>
              <a:rPr lang="ja-JP" altLang="en-US" sz="900" b="1" u="sng" dirty="0" smtClean="0">
                <a:latin typeface="メイリオ" panose="020B0604030504040204" pitchFamily="50" charset="-128"/>
                <a:ea typeface="メイリオ" panose="020B0604030504040204" pitchFamily="50" charset="-128"/>
                <a:cs typeface="メイリオ" panose="020B0604030504040204" pitchFamily="50" charset="-128"/>
              </a:rPr>
              <a:t>選考</a:t>
            </a:r>
            <a:endParaRPr lang="en-US" altLang="ja-JP" sz="900" b="1" u="sng"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0" name="直線コネクタ 69"/>
          <p:cNvCxnSpPr/>
          <p:nvPr/>
        </p:nvCxnSpPr>
        <p:spPr>
          <a:xfrm flipV="1">
            <a:off x="8481573" y="5129985"/>
            <a:ext cx="3823883" cy="5620"/>
          </a:xfrm>
          <a:prstGeom prst="line">
            <a:avLst/>
          </a:prstGeom>
          <a:ln w="19050">
            <a:solidFill>
              <a:srgbClr val="002060"/>
            </a:solidFill>
            <a:prstDash val="sysDash"/>
          </a:ln>
        </p:spPr>
        <p:style>
          <a:lnRef idx="1">
            <a:schemeClr val="dk1"/>
          </a:lnRef>
          <a:fillRef idx="0">
            <a:schemeClr val="dk1"/>
          </a:fillRef>
          <a:effectRef idx="0">
            <a:schemeClr val="dk1"/>
          </a:effectRef>
          <a:fontRef idx="minor">
            <a:schemeClr val="tx1"/>
          </a:fontRef>
        </p:style>
      </p:cxnSp>
      <p:sp>
        <p:nvSpPr>
          <p:cNvPr id="78" name="大かっこ 77"/>
          <p:cNvSpPr/>
          <p:nvPr/>
        </p:nvSpPr>
        <p:spPr>
          <a:xfrm>
            <a:off x="5087202" y="5636095"/>
            <a:ext cx="3356483" cy="735050"/>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89" name="角丸四角形 88"/>
          <p:cNvSpPr/>
          <p:nvPr/>
        </p:nvSpPr>
        <p:spPr>
          <a:xfrm>
            <a:off x="7735671" y="3815376"/>
            <a:ext cx="612000" cy="249952"/>
          </a:xfrm>
          <a:prstGeom prst="roundRect">
            <a:avLst/>
          </a:prstGeom>
          <a:solidFill>
            <a:schemeClr val="accent1"/>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従来事業</a:t>
            </a:r>
            <a:endParaRPr kumimoji="1" lang="en-US" altLang="ja-JP"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1" name="角丸四角形 90"/>
          <p:cNvSpPr/>
          <p:nvPr/>
        </p:nvSpPr>
        <p:spPr>
          <a:xfrm>
            <a:off x="7739454" y="4856405"/>
            <a:ext cx="612000" cy="249952"/>
          </a:xfrm>
          <a:prstGeom prst="roundRect">
            <a:avLst/>
          </a:prstGeom>
          <a:solidFill>
            <a:schemeClr val="accent1"/>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従来事業</a:t>
            </a:r>
            <a:endParaRPr kumimoji="1" lang="en-US" altLang="ja-JP" sz="900" b="1" spc="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角丸四角形 91"/>
          <p:cNvSpPr/>
          <p:nvPr/>
        </p:nvSpPr>
        <p:spPr>
          <a:xfrm>
            <a:off x="11486100" y="5907676"/>
            <a:ext cx="570987" cy="269022"/>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　続</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3" name="角丸四角形 92"/>
          <p:cNvSpPr/>
          <p:nvPr/>
        </p:nvSpPr>
        <p:spPr>
          <a:xfrm>
            <a:off x="7739454" y="6321449"/>
            <a:ext cx="570987" cy="269022"/>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　続</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角丸四角形 74"/>
          <p:cNvSpPr/>
          <p:nvPr/>
        </p:nvSpPr>
        <p:spPr>
          <a:xfrm>
            <a:off x="11462327" y="6803478"/>
            <a:ext cx="570987" cy="269022"/>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継　続</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角丸四角形 87"/>
          <p:cNvSpPr/>
          <p:nvPr/>
        </p:nvSpPr>
        <p:spPr>
          <a:xfrm>
            <a:off x="4770276" y="8486797"/>
            <a:ext cx="570987" cy="230833"/>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kumimoji="1"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角丸四角形 96"/>
          <p:cNvSpPr/>
          <p:nvPr/>
        </p:nvSpPr>
        <p:spPr>
          <a:xfrm>
            <a:off x="11875480" y="8741164"/>
            <a:ext cx="570987" cy="214021"/>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角丸四角形 98"/>
          <p:cNvSpPr/>
          <p:nvPr/>
        </p:nvSpPr>
        <p:spPr>
          <a:xfrm>
            <a:off x="1432326" y="7181650"/>
            <a:ext cx="3420442" cy="288033"/>
          </a:xfrm>
          <a:prstGeom prst="roundRect">
            <a:avLst/>
          </a:prstGeom>
          <a:solidFill>
            <a:srgbClr val="C00000"/>
          </a:solidFill>
          <a:effectLst/>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14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家庭の省エネ・</a:t>
            </a:r>
            <a:r>
              <a:rPr lang="ja-JP" altLang="en-US" sz="14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エコライフスタイル推進事業</a:t>
            </a:r>
            <a:endParaRPr kumimoji="1" lang="ja-JP" altLang="en-US" sz="1400" b="1" spc="-15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正方形/長方形 102"/>
          <p:cNvSpPr/>
          <p:nvPr/>
        </p:nvSpPr>
        <p:spPr>
          <a:xfrm>
            <a:off x="1593060" y="7542637"/>
            <a:ext cx="3321026" cy="646331"/>
          </a:xfrm>
          <a:prstGeom prst="rect">
            <a:avLst/>
          </a:prstGeom>
        </p:spPr>
        <p:txBody>
          <a:bodyPr wrap="square">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を機能強化し、市町村や民間と連携した家庭</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への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省エネアドバイスを実施できる体制を整備し、展開</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角丸四角形 75"/>
          <p:cNvSpPr/>
          <p:nvPr/>
        </p:nvSpPr>
        <p:spPr>
          <a:xfrm>
            <a:off x="11821714" y="6264135"/>
            <a:ext cx="570987" cy="214021"/>
          </a:xfrm>
          <a:prstGeom prst="roundRect">
            <a:avLst/>
          </a:prstGeom>
          <a:solidFill>
            <a:schemeClr val="tx2">
              <a:lumMod val="20000"/>
              <a:lumOff val="80000"/>
            </a:schemeClr>
          </a:solidFill>
          <a:effectLst/>
        </p:spPr>
        <p:style>
          <a:lnRef idx="2">
            <a:schemeClr val="accent3"/>
          </a:lnRef>
          <a:fillRef idx="1">
            <a:schemeClr val="lt1"/>
          </a:fillRef>
          <a:effectRef idx="0">
            <a:schemeClr val="accent3"/>
          </a:effectRef>
          <a:fontRef idx="minor">
            <a:schemeClr val="dk1"/>
          </a:fontRef>
        </p:style>
        <p:txBody>
          <a:bodyPr wrap="none" rtlCol="0" anchor="ctr"/>
          <a:lstStyle/>
          <a:p>
            <a:pPr algn="ctr"/>
            <a:r>
              <a:rPr lang="en-US" altLang="ja-JP" sz="1100" b="1" spc="-1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kumimoji="1" lang="en-US" altLang="ja-JP" sz="11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1945416" y="49257"/>
            <a:ext cx="835477" cy="358855"/>
          </a:xfrm>
          <a:prstGeom prst="rect">
            <a:avLst/>
          </a:prstGeom>
          <a:noFill/>
          <a:ln>
            <a:solidFill>
              <a:schemeClr val="tx1"/>
            </a:solidFill>
          </a:ln>
          <a:effectLst/>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sz="15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資料１</a:t>
            </a:r>
            <a:endParaRPr kumimoji="1" lang="ja-JP" altLang="en-US" sz="1500" b="1" spc="-1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kumimoji="1" sz="1500" b="1" spc="-15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1639</TotalTime>
  <Words>411</Words>
  <Application>Microsoft Office PowerPoint</Application>
  <PresentationFormat>A3 297x420 mm</PresentationFormat>
  <Paragraphs>52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竹内　康之</cp:lastModifiedBy>
  <cp:revision>130</cp:revision>
  <cp:lastPrinted>2017-10-10T03:02:35Z</cp:lastPrinted>
  <dcterms:created xsi:type="dcterms:W3CDTF">2015-09-15T00:22:39Z</dcterms:created>
  <dcterms:modified xsi:type="dcterms:W3CDTF">2017-10-10T03:05:35Z</dcterms:modified>
</cp:coreProperties>
</file>