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3514" autoAdjust="0"/>
  </p:normalViewPr>
  <p:slideViewPr>
    <p:cSldViewPr>
      <p:cViewPr varScale="1">
        <p:scale>
          <a:sx n="81" d="100"/>
          <a:sy n="81" d="100"/>
        </p:scale>
        <p:origin x="123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2024/12/10</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2024/12/10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2024/12/10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2024/12/10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2024/12/10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2024/12/10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2024/12/10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2024/12/10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2024/12/10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2024/12/10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2024/12/10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2024/12/10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2024/12/10</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4489"/>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04476339"/>
              </p:ext>
            </p:extLst>
          </p:nvPr>
        </p:nvGraphicFramePr>
        <p:xfrm>
          <a:off x="35496" y="607261"/>
          <a:ext cx="9000000" cy="6134107"/>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3024978">
                  <a:extLst>
                    <a:ext uri="{9D8B030D-6E8A-4147-A177-3AD203B41FA5}">
                      <a16:colId xmlns:a16="http://schemas.microsoft.com/office/drawing/2014/main" val="4110931989"/>
                    </a:ext>
                  </a:extLst>
                </a:gridCol>
                <a:gridCol w="2375022">
                  <a:extLst>
                    <a:ext uri="{9D8B030D-6E8A-4147-A177-3AD203B41FA5}">
                      <a16:colId xmlns:a16="http://schemas.microsoft.com/office/drawing/2014/main" val="877537854"/>
                    </a:ext>
                  </a:extLst>
                </a:gridCol>
                <a:gridCol w="2880000">
                  <a:extLst>
                    <a:ext uri="{9D8B030D-6E8A-4147-A177-3AD203B41FA5}">
                      <a16:colId xmlns:a16="http://schemas.microsoft.com/office/drawing/2014/main" val="444786263"/>
                    </a:ext>
                  </a:extLst>
                </a:gridCol>
              </a:tblGrid>
              <a:tr h="409632">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10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（５</a:t>
                      </a:r>
                      <a:r>
                        <a:rPr kumimoji="1" lang="en-US" altLang="ja-JP" sz="1000">
                          <a:solidFill>
                            <a:schemeClr val="tx1"/>
                          </a:solidFill>
                          <a:latin typeface="HGPｺﾞｼｯｸE" panose="020B0900000000000000" pitchFamily="50" charset="-128"/>
                          <a:ea typeface="HGPｺﾞｼｯｸE" panose="020B0900000000000000" pitchFamily="50" charset="-128"/>
                        </a:rPr>
                        <a:t>/27</a:t>
                      </a:r>
                      <a:r>
                        <a:rPr kumimoji="1" lang="ja-JP" altLang="en-US" sz="1000">
                          <a:solidFill>
                            <a:schemeClr val="tx1"/>
                          </a:solidFill>
                          <a:latin typeface="HGPｺﾞｼｯｸE" panose="020B0900000000000000" pitchFamily="50" charset="-128"/>
                          <a:ea typeface="HGPｺﾞｼｯｸE" panose="020B0900000000000000" pitchFamily="50" charset="-128"/>
                        </a:rPr>
                        <a:t>広域化</a:t>
                      </a:r>
                      <a:r>
                        <a:rPr kumimoji="1" lang="ja-JP" altLang="en-US" sz="1000" dirty="0">
                          <a:solidFill>
                            <a:schemeClr val="tx1"/>
                          </a:solidFill>
                          <a:latin typeface="HGPｺﾞｼｯｸE" panose="020B0900000000000000" pitchFamily="50" charset="-128"/>
                          <a:ea typeface="HGPｺﾞｼｯｸE" panose="020B0900000000000000" pitchFamily="50" charset="-128"/>
                        </a:rPr>
                        <a:t>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5004395">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strike="noStrike"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市町村間の納付額の水準の偏り等を是正する観点から、「令和４年度の過年度収納額に一定割合を乗じた額」とした上で、</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収納対策に力を入れている市町村においては過年度調定額が縮小していることを踏まえ、公平性を担保するため、過年度分の調定額の</a:t>
                      </a:r>
                      <a:r>
                        <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30</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％を上限として設定</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当該年度の各市町村の交付額の一定割合を保険料抑制財源として活用することとし、令和６年度の一定割合は</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団塊世代の後期高齢者医療制度への移行を反映するため、令和４年度算定から採用した</a:t>
                      </a:r>
                      <a:r>
                        <a:rPr kumimoji="1" lang="en-US" altLang="ja-JP" sz="950" dirty="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a:solidFill>
                            <a:schemeClr val="tx1"/>
                          </a:solidFill>
                          <a:latin typeface="HGPｺﾞｼｯｸM" panose="020B0600000000000000" pitchFamily="50" charset="-128"/>
                          <a:ea typeface="HGPｺﾞｼｯｸM" panose="020B0600000000000000" pitchFamily="50" charset="-128"/>
                        </a:rPr>
                        <a:t>歳の誕生月で減算するコーホート要因法（「自然増減」（出生と死亡）及び「純移動」（資格取得・喪失）という、 二つの「変動要因」の将来値を仮定し、それに基づいた被保険者数の推計を行う方法）を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令和６年度</a:t>
                      </a:r>
                      <a:r>
                        <a:rPr kumimoji="1" lang="ja-JP" altLang="en-US" sz="950" dirty="0">
                          <a:solidFill>
                            <a:schemeClr val="tx1"/>
                          </a:solidFill>
                          <a:latin typeface="HGPｺﾞｼｯｸM" panose="020B0600000000000000" pitchFamily="50" charset="-128"/>
                          <a:ea typeface="HGPｺﾞｼｯｸM" panose="020B0600000000000000" pitchFamily="50" charset="-128"/>
                        </a:rPr>
                        <a:t>も採用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コーホート要因法の基準日について、令和６年度については、令和６年</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月以降の社会保険の適用拡大の影響を勘案し、本算定の基準日を仮算定と同じ令和５年９月に設定。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仮算定結果を受けて、市町村国保特会の赤字傾向への配慮の観点を踏まえ、本算定では以下の対応とする。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市町村国保特会の赤字傾向への配慮の観点を踏</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まえ、令和７年度の一定割合は</a:t>
                      </a:r>
                      <a:r>
                        <a:rPr kumimoji="1" lang="en-US" altLang="ja-JP" sz="950" u="sng" dirty="0">
                          <a:solidFill>
                            <a:schemeClr val="tx1"/>
                          </a:solidFill>
                          <a:latin typeface="HGPｺﾞｼｯｸM" panose="020B0600000000000000" pitchFamily="50" charset="-128"/>
                          <a:ea typeface="HGPｺﾞｼｯｸM" panose="020B0600000000000000" pitchFamily="50" charset="-128"/>
                        </a:rPr>
                        <a:t>0</a:t>
                      </a:r>
                      <a:r>
                        <a:rPr kumimoji="1" lang="ja-JP" altLang="en-US" sz="95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保健事業の効果的取組（</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）に係る財源を除き、</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令和７年度は採択事業なし</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72000" marR="0" indent="-45720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ているコーホート要因法（「自然増減」（出生と死亡）及び「純移動」（資格取得・喪失）という、二つの「変動要因」の将来値を仮定し、それに基づいた被保険者数の推計を行うことで、被保険者の動勢を適切に反映可能な推計方法）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令和７年度</a:t>
                      </a:r>
                      <a:r>
                        <a:rPr kumimoji="1" lang="ja-JP" altLang="en-US" sz="950" dirty="0">
                          <a:solidFill>
                            <a:schemeClr val="tx1"/>
                          </a:solidFill>
                          <a:latin typeface="HGPｺﾞｼｯｸM" panose="020B0600000000000000" pitchFamily="50" charset="-128"/>
                          <a:ea typeface="HGPｺﾞｼｯｸM" panose="020B0600000000000000" pitchFamily="50" charset="-128"/>
                        </a:rPr>
                        <a:t>も採用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20080">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資料４－１</a:t>
            </a:r>
            <a:endParaRPr lang="en-US" altLang="ja-JP" sz="1600" b="1" dirty="0">
              <a:solidFill>
                <a:schemeClr val="tx1"/>
              </a:solidFill>
            </a:endParaRPr>
          </a:p>
        </p:txBody>
      </p:sp>
      <p:sp>
        <p:nvSpPr>
          <p:cNvPr id="3" name="テキスト ボックス 2">
            <a:extLst>
              <a:ext uri="{FF2B5EF4-FFF2-40B4-BE49-F238E27FC236}">
                <a16:creationId xmlns:a16="http://schemas.microsoft.com/office/drawing/2014/main" id="{A59913C1-3177-44DC-84D5-329456E0CC26}"/>
              </a:ext>
            </a:extLst>
          </p:cNvPr>
          <p:cNvSpPr txBox="1"/>
          <p:nvPr/>
        </p:nvSpPr>
        <p:spPr>
          <a:xfrm>
            <a:off x="8209066" y="620688"/>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12" name="表 11">
            <a:extLst>
              <a:ext uri="{FF2B5EF4-FFF2-40B4-BE49-F238E27FC236}">
                <a16:creationId xmlns:a16="http://schemas.microsoft.com/office/drawing/2014/main" id="{2EAF6EE4-B8DC-40C2-B1C0-B8A18F52F06B}"/>
              </a:ext>
            </a:extLst>
          </p:cNvPr>
          <p:cNvGraphicFramePr>
            <a:graphicFrameLocks noGrp="1"/>
          </p:cNvGraphicFramePr>
          <p:nvPr>
            <p:extLst>
              <p:ext uri="{D42A27DB-BD31-4B8C-83A1-F6EECF244321}">
                <p14:modId xmlns:p14="http://schemas.microsoft.com/office/powerpoint/2010/main" val="3650490104"/>
              </p:ext>
            </p:extLst>
          </p:nvPr>
        </p:nvGraphicFramePr>
        <p:xfrm>
          <a:off x="6300192" y="1484784"/>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80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％を上限として設定。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3" name="表 12">
            <a:extLst>
              <a:ext uri="{FF2B5EF4-FFF2-40B4-BE49-F238E27FC236}">
                <a16:creationId xmlns:a16="http://schemas.microsoft.com/office/drawing/2014/main" id="{C4B3C88D-94F5-4F6D-A24B-44065CE5DB76}"/>
              </a:ext>
            </a:extLst>
          </p:cNvPr>
          <p:cNvGraphicFramePr>
            <a:graphicFrameLocks noGrp="1"/>
          </p:cNvGraphicFramePr>
          <p:nvPr>
            <p:extLst>
              <p:ext uri="{D42A27DB-BD31-4B8C-83A1-F6EECF244321}">
                <p14:modId xmlns:p14="http://schemas.microsoft.com/office/powerpoint/2010/main" val="1250339447"/>
              </p:ext>
            </p:extLst>
          </p:nvPr>
        </p:nvGraphicFramePr>
        <p:xfrm>
          <a:off x="6300192" y="2585498"/>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u="sng" dirty="0">
                          <a:solidFill>
                            <a:schemeClr val="tx1"/>
                          </a:solidFill>
                          <a:latin typeface="HGPｺﾞｼｯｸM" panose="020B0600000000000000" pitchFamily="50" charset="-128"/>
                          <a:ea typeface="HGPｺﾞｼｯｸM" panose="020B0600000000000000" pitchFamily="50" charset="-128"/>
                        </a:rPr>
                        <a:t>60</a:t>
                      </a:r>
                      <a:r>
                        <a:rPr kumimoji="1" lang="ja-JP" altLang="en-US" sz="950" b="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％を上限として設定。</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565394759"/>
              </p:ext>
            </p:extLst>
          </p:nvPr>
        </p:nvGraphicFramePr>
        <p:xfrm>
          <a:off x="50355" y="423048"/>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880000">
                  <a:extLst>
                    <a:ext uri="{9D8B030D-6E8A-4147-A177-3AD203B41FA5}">
                      <a16:colId xmlns:a16="http://schemas.microsoft.com/office/drawing/2014/main" val="4110931989"/>
                    </a:ext>
                  </a:extLst>
                </a:gridCol>
                <a:gridCol w="2520000">
                  <a:extLst>
                    <a:ext uri="{9D8B030D-6E8A-4147-A177-3AD203B41FA5}">
                      <a16:colId xmlns:a16="http://schemas.microsoft.com/office/drawing/2014/main" val="877537854"/>
                    </a:ext>
                  </a:extLst>
                </a:gridCol>
                <a:gridCol w="2880000">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10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（５</a:t>
                      </a:r>
                      <a:r>
                        <a:rPr kumimoji="1" lang="en-US" altLang="ja-JP" sz="1000" dirty="0">
                          <a:solidFill>
                            <a:schemeClr val="tx1"/>
                          </a:solidFill>
                          <a:latin typeface="HGPｺﾞｼｯｸE" panose="020B0900000000000000" pitchFamily="50" charset="-128"/>
                          <a:ea typeface="HGPｺﾞｼｯｸE" panose="020B0900000000000000" pitchFamily="50" charset="-128"/>
                        </a:rPr>
                        <a:t>/21</a:t>
                      </a:r>
                      <a:r>
                        <a:rPr kumimoji="1" lang="ja-JP" altLang="en-US" sz="1000" dirty="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令和４年度を含む直近３年間の収納率実績の最高値と令和４年度の収納率の平均値を算定の基準とし、条件を以下のとおり設定。</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72000" marR="0" lvl="0" indent="-45720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720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令和５年度を含む直近３年間の収納率実績の最</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高値と令和５年度の収納率の平均値を算定の基準</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とし、条件を以下のとおり設定。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規模別基準収納率</a:t>
                      </a: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規模別平均収納率▲１％</a:t>
                      </a: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インセンティブ</a:t>
                      </a: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50" b="0" dirty="0">
                          <a:solidFill>
                            <a:schemeClr val="tx1"/>
                          </a:solidFill>
                          <a:latin typeface="HGSｺﾞｼｯｸM" panose="020B0600000000000000" pitchFamily="50" charset="-128"/>
                          <a:ea typeface="HGSｺﾞｼｯｸM" panose="020B0600000000000000" pitchFamily="50" charset="-128"/>
                        </a:rPr>
                        <a:t>1/2</a:t>
                      </a: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努力分</a:t>
                      </a:r>
                    </a:p>
                    <a:p>
                      <a:pPr marL="72000" indent="-457200"/>
                      <a:r>
                        <a:rPr kumimoji="1" lang="ja-JP" altLang="en-US" sz="950" b="0" dirty="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50" b="0" dirty="0">
                          <a:solidFill>
                            <a:schemeClr val="tx1"/>
                          </a:solidFill>
                          <a:latin typeface="HGSｺﾞｼｯｸM" panose="020B0600000000000000" pitchFamily="50" charset="-128"/>
                          <a:ea typeface="HGSｺﾞｼｯｸM" panose="020B0600000000000000" pitchFamily="50" charset="-128"/>
                        </a:rPr>
                        <a:t>0.5</a:t>
                      </a:r>
                      <a:r>
                        <a:rPr kumimoji="1" lang="ja-JP" altLang="en-US" sz="950" b="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101878341"/>
              </p:ext>
            </p:extLst>
          </p:nvPr>
        </p:nvGraphicFramePr>
        <p:xfrm>
          <a:off x="53839" y="3861048"/>
          <a:ext cx="9000000" cy="2610009"/>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880000">
                  <a:extLst>
                    <a:ext uri="{9D8B030D-6E8A-4147-A177-3AD203B41FA5}">
                      <a16:colId xmlns:a16="http://schemas.microsoft.com/office/drawing/2014/main" val="2298063748"/>
                    </a:ext>
                  </a:extLst>
                </a:gridCol>
                <a:gridCol w="2520000">
                  <a:extLst>
                    <a:ext uri="{9D8B030D-6E8A-4147-A177-3AD203B41FA5}">
                      <a16:colId xmlns:a16="http://schemas.microsoft.com/office/drawing/2014/main" val="1031571040"/>
                    </a:ext>
                  </a:extLst>
                </a:gridCol>
                <a:gridCol w="2880000">
                  <a:extLst>
                    <a:ext uri="{9D8B030D-6E8A-4147-A177-3AD203B41FA5}">
                      <a16:colId xmlns:a16="http://schemas.microsoft.com/office/drawing/2014/main" val="2681179151"/>
                    </a:ext>
                  </a:extLst>
                </a:gridCol>
              </a:tblGrid>
              <a:tr h="2610009">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府保険料総額 （医療分）の</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 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u="none" dirty="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u="none" dirty="0">
                          <a:solidFill>
                            <a:schemeClr val="tx1"/>
                          </a:solidFill>
                          <a:latin typeface="HGPｺﾞｼｯｸM" panose="020B0600000000000000" pitchFamily="50" charset="-128"/>
                          <a:ea typeface="HGPｺﾞｼｯｸM" panose="020B0600000000000000" pitchFamily="50" charset="-128"/>
                        </a:rPr>
                        <a:t>   </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以下のとおり設定。</a:t>
                      </a:r>
                      <a:endParaRPr kumimoji="1" lang="en-US" altLang="ja-JP" sz="950" u="none"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① </a:t>
                      </a:r>
                      <a:r>
                        <a:rPr kumimoji="1" lang="ja-JP" altLang="en-US" sz="950" b="0" dirty="0">
                          <a:solidFill>
                            <a:schemeClr val="tx1"/>
                          </a:solidFill>
                          <a:latin typeface="HGSｺﾞｼｯｸM" panose="020B0600000000000000" pitchFamily="50" charset="-128"/>
                          <a:ea typeface="HGSｺﾞｼｯｸM" panose="020B0600000000000000" pitchFamily="50" charset="-128"/>
                        </a:rPr>
                        <a:t>事業費納付金対象年度の前年度保険料総額（医</a:t>
                      </a:r>
                      <a:endParaRPr kumimoji="1" lang="en-US" altLang="ja-JP" sz="950" b="0" dirty="0">
                        <a:solidFill>
                          <a:schemeClr val="tx1"/>
                        </a:solidFill>
                        <a:latin typeface="HGSｺﾞｼｯｸM" panose="020B0600000000000000" pitchFamily="50" charset="-128"/>
                        <a:ea typeface="HGS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dirty="0">
                          <a:solidFill>
                            <a:schemeClr val="tx1"/>
                          </a:solidFill>
                          <a:latin typeface="HGSｺﾞｼｯｸM" panose="020B0600000000000000" pitchFamily="50" charset="-128"/>
                          <a:ea typeface="HGSｺﾞｼｯｸM" panose="020B0600000000000000" pitchFamily="50" charset="-128"/>
                        </a:rPr>
                        <a:t>　 療分）の一定割合として定める上限額は</a:t>
                      </a:r>
                      <a:r>
                        <a:rPr kumimoji="1" lang="en-US" altLang="ja-JP" sz="950" b="0" dirty="0">
                          <a:solidFill>
                            <a:schemeClr val="tx1"/>
                          </a:solidFill>
                          <a:latin typeface="HGSｺﾞｼｯｸM" panose="020B0600000000000000" pitchFamily="50" charset="-128"/>
                          <a:ea typeface="HGSｺﾞｼｯｸM" panose="020B0600000000000000" pitchFamily="50" charset="-128"/>
                        </a:rPr>
                        <a:t>『</a:t>
                      </a:r>
                      <a:r>
                        <a:rPr kumimoji="1" lang="ja-JP" altLang="en-US" sz="950" b="0" dirty="0">
                          <a:solidFill>
                            <a:schemeClr val="tx1"/>
                          </a:solidFill>
                          <a:latin typeface="HGSｺﾞｼｯｸM" panose="020B0600000000000000" pitchFamily="50" charset="-128"/>
                          <a:ea typeface="HGSｺﾞｼｯｸM" panose="020B0600000000000000" pitchFamily="50" charset="-128"/>
                        </a:rPr>
                        <a:t>前年</a:t>
                      </a:r>
                      <a:endParaRPr kumimoji="1" lang="en-US" altLang="ja-JP" sz="950" b="0" dirty="0">
                        <a:solidFill>
                          <a:schemeClr val="tx1"/>
                        </a:solidFill>
                        <a:latin typeface="HGSｺﾞｼｯｸM" panose="020B0600000000000000" pitchFamily="50" charset="-128"/>
                        <a:ea typeface="HGS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dirty="0">
                          <a:solidFill>
                            <a:schemeClr val="tx1"/>
                          </a:solidFill>
                          <a:latin typeface="HGSｺﾞｼｯｸM" panose="020B0600000000000000" pitchFamily="50" charset="-128"/>
                          <a:ea typeface="HGSｺﾞｼｯｸM" panose="020B0600000000000000" pitchFamily="50" charset="-128"/>
                        </a:rPr>
                        <a:t>　 度保険料総額 医療分の</a:t>
                      </a:r>
                      <a:r>
                        <a:rPr kumimoji="1" lang="en-US" altLang="ja-JP" sz="950" b="0" dirty="0">
                          <a:solidFill>
                            <a:schemeClr val="tx1"/>
                          </a:solidFill>
                          <a:latin typeface="HGSｺﾞｼｯｸM" panose="020B0600000000000000" pitchFamily="50" charset="-128"/>
                          <a:ea typeface="HGSｺﾞｼｯｸM" panose="020B0600000000000000" pitchFamily="50" charset="-128"/>
                        </a:rPr>
                        <a:t>5.0%</a:t>
                      </a:r>
                      <a:r>
                        <a:rPr kumimoji="1" lang="ja-JP" altLang="en-US" sz="950" b="0" dirty="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950" b="0" dirty="0">
                          <a:solidFill>
                            <a:schemeClr val="tx1"/>
                          </a:solidFill>
                          <a:latin typeface="HGSｺﾞｼｯｸM" panose="020B0600000000000000" pitchFamily="50" charset="-128"/>
                          <a:ea typeface="HGSｺﾞｼｯｸM" panose="020B0600000000000000" pitchFamily="50" charset="-128"/>
                        </a:rPr>
                        <a:t>10</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dirty="0">
                          <a:solidFill>
                            <a:schemeClr val="tx1"/>
                          </a:solidFill>
                          <a:latin typeface="HGSｺﾞｼｯｸM" panose="020B0600000000000000" pitchFamily="50" charset="-128"/>
                          <a:ea typeface="HGSｺﾞｼｯｸM" panose="020B0600000000000000" pitchFamily="50" charset="-128"/>
                        </a:rPr>
                        <a:t>　 万人以上の市については</a:t>
                      </a:r>
                      <a:r>
                        <a:rPr kumimoji="1" lang="en-US" altLang="ja-JP" sz="950" b="0" dirty="0">
                          <a:solidFill>
                            <a:schemeClr val="tx1"/>
                          </a:solidFill>
                          <a:latin typeface="HGSｺﾞｼｯｸM" panose="020B0600000000000000" pitchFamily="50" charset="-128"/>
                          <a:ea typeface="HGSｺﾞｼｯｸM" panose="020B0600000000000000" pitchFamily="50" charset="-128"/>
                        </a:rPr>
                        <a:t>3.5%』</a:t>
                      </a:r>
                      <a:r>
                        <a:rPr kumimoji="1" lang="ja-JP" altLang="en-US" sz="950" b="0" dirty="0">
                          <a:solidFill>
                            <a:schemeClr val="tx1"/>
                          </a:solidFill>
                          <a:latin typeface="HGSｺﾞｼｯｸM" panose="020B0600000000000000" pitchFamily="50" charset="-128"/>
                          <a:ea typeface="HGSｺﾞｼｯｸM" panose="020B0600000000000000" pitchFamily="50" charset="-128"/>
                        </a:rPr>
                        <a:t>とする。</a:t>
                      </a:r>
                      <a:endParaRPr kumimoji="1" lang="en-US" altLang="ja-JP" sz="950" b="0" dirty="0">
                        <a:solidFill>
                          <a:schemeClr val="tx1"/>
                        </a:solidFill>
                        <a:latin typeface="HGSｺﾞｼｯｸM" panose="020B0600000000000000" pitchFamily="50" charset="-128"/>
                        <a:ea typeface="HGS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② 事業運営検討</a:t>
                      </a:r>
                      <a:r>
                        <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で採択された保健事業（独自事</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業分）に係る市町村基礎ファイル提出（仮算定）時</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の報告額と①の上限額のいずれか低い額が「基準</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額」となり、当該「基準額」が普通交付金「ワ独自事</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業分」の交付（申請）上限額となり、本算定時には、</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③ 令和７年度以降の普通交付金の取扱としては、事</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業運営検討</a:t>
                      </a:r>
                      <a:r>
                        <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で採択された保健事業（独自事業</a:t>
                      </a:r>
                      <a:endParaRPr kumimoji="1" lang="en-US" altLang="ja-JP" sz="950" b="0" u="none" baseline="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baseline="0" dirty="0">
                          <a:solidFill>
                            <a:schemeClr val="tx1"/>
                          </a:solidFill>
                          <a:latin typeface="HGPｺﾞｼｯｸM" panose="020B0600000000000000" pitchFamily="50" charset="-128"/>
                          <a:ea typeface="HGPｺﾞｼｯｸM" panose="020B0600000000000000" pitchFamily="50" charset="-128"/>
                        </a:rPr>
                        <a:t>　　分）のみが交付対象となる。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20" name="テキスト ボックス 19">
            <a:extLst>
              <a:ext uri="{FF2B5EF4-FFF2-40B4-BE49-F238E27FC236}">
                <a16:creationId xmlns:a16="http://schemas.microsoft.com/office/drawing/2014/main" id="{653CAEED-CD66-4CE4-B286-8ECF9D593813}"/>
              </a:ext>
            </a:extLst>
          </p:cNvPr>
          <p:cNvSpPr txBox="1"/>
          <p:nvPr/>
        </p:nvSpPr>
        <p:spPr>
          <a:xfrm>
            <a:off x="8209066" y="434488"/>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580208548"/>
              </p:ext>
            </p:extLst>
          </p:nvPr>
        </p:nvGraphicFramePr>
        <p:xfrm>
          <a:off x="52760" y="409972"/>
          <a:ext cx="9000000" cy="4603204"/>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880000">
                  <a:extLst>
                    <a:ext uri="{9D8B030D-6E8A-4147-A177-3AD203B41FA5}">
                      <a16:colId xmlns:a16="http://schemas.microsoft.com/office/drawing/2014/main" val="4110931989"/>
                    </a:ext>
                  </a:extLst>
                </a:gridCol>
                <a:gridCol w="2520000">
                  <a:extLst>
                    <a:ext uri="{9D8B030D-6E8A-4147-A177-3AD203B41FA5}">
                      <a16:colId xmlns:a16="http://schemas.microsoft.com/office/drawing/2014/main" val="877537854"/>
                    </a:ext>
                  </a:extLst>
                </a:gridCol>
                <a:gridCol w="2880000">
                  <a:extLst>
                    <a:ext uri="{9D8B030D-6E8A-4147-A177-3AD203B41FA5}">
                      <a16:colId xmlns:a16="http://schemas.microsoft.com/office/drawing/2014/main" val="3043964973"/>
                    </a:ext>
                  </a:extLst>
                </a:gridCol>
              </a:tblGrid>
              <a:tr h="480241">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10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（５</a:t>
                      </a:r>
                      <a:r>
                        <a:rPr kumimoji="1" lang="en-US" altLang="ja-JP" sz="1000" dirty="0">
                          <a:solidFill>
                            <a:schemeClr val="tx1"/>
                          </a:solidFill>
                          <a:latin typeface="HGPｺﾞｼｯｸE" panose="020B0900000000000000" pitchFamily="50" charset="-128"/>
                          <a:ea typeface="HGPｺﾞｼｯｸE" panose="020B0900000000000000" pitchFamily="50" charset="-128"/>
                        </a:rPr>
                        <a:t>/21</a:t>
                      </a:r>
                      <a:r>
                        <a:rPr kumimoji="1" lang="ja-JP" altLang="en-US" sz="1000" dirty="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122963">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される２年前の１人あたり精算額」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B</a:t>
                      </a:r>
                      <a:r>
                        <a:rPr kumimoji="1" lang="ja-JP" altLang="en-US" sz="950" dirty="0">
                          <a:solidFill>
                            <a:schemeClr val="tx1"/>
                          </a:solidFill>
                          <a:latin typeface="HGPｺﾞｼｯｸM" panose="020B0600000000000000" pitchFamily="50" charset="-128"/>
                          <a:ea typeface="HGPｺﾞｼｯｸM" panose="020B0600000000000000" pitchFamily="50" charset="-128"/>
                        </a:rPr>
                        <a:t>）・・・「直近３カ年平均の１人あたり精算額」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）と（</a:t>
                      </a:r>
                      <a:r>
                        <a:rPr kumimoji="1" lang="en-US" altLang="ja-JP" sz="950" dirty="0">
                          <a:solidFill>
                            <a:schemeClr val="tx1"/>
                          </a:solidFill>
                          <a:latin typeface="HGPｺﾞｼｯｸM" panose="020B0600000000000000" pitchFamily="50" charset="-128"/>
                          <a:ea typeface="HGPｺﾞｼｯｸM" panose="020B0600000000000000" pitchFamily="50" charset="-128"/>
                        </a:rPr>
                        <a:t>B</a:t>
                      </a:r>
                      <a:r>
                        <a:rPr kumimoji="1" lang="ja-JP" altLang="en-US" sz="950" dirty="0">
                          <a:solidFill>
                            <a:schemeClr val="tx1"/>
                          </a:solidFill>
                          <a:latin typeface="HGPｺﾞｼｯｸM" panose="020B0600000000000000" pitchFamily="50" charset="-128"/>
                          <a:ea typeface="HGPｺﾞｼｯｸM" panose="020B0600000000000000" pitchFamily="50" charset="-128"/>
                        </a:rPr>
                        <a:t>）を比較し、（</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dirty="0">
                          <a:solidFill>
                            <a:schemeClr val="tx1"/>
                          </a:solidFill>
                          <a:latin typeface="HGPｺﾞｼｯｸM" panose="020B0600000000000000" pitchFamily="50" charset="-128"/>
                          <a:ea typeface="HGPｺﾞｼｯｸM" panose="020B0600000000000000" pitchFamily="50" charset="-128"/>
                        </a:rPr>
                        <a:t>B</a:t>
                      </a:r>
                      <a:r>
                        <a:rPr kumimoji="1"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dirty="0">
                          <a:solidFill>
                            <a:schemeClr val="tx1"/>
                          </a:solidFill>
                          <a:latin typeface="HGPｺﾞｼｯｸM" panose="020B0600000000000000" pitchFamily="50" charset="-128"/>
                          <a:ea typeface="HGPｺﾞｼｯｸM" panose="020B0600000000000000" pitchFamily="50" charset="-128"/>
                        </a:rPr>
                        <a:t>B</a:t>
                      </a:r>
                      <a:r>
                        <a:rPr kumimoji="1"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　</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仮算定結果を受けて、保険料完全統一初年度である令和６年度の府統一保険料率を抑制するために、本算定では、以下のとおりすることとする。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財政調整事業の具体的な取組について、</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府及び市町村国保特会の財政状況や</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事業費納付金の算定状況等を踏まえ、</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精算額に係る年度間の変動幅が大きいため、留保額等の比較に用いる精算額の平均値を算出する対象期間を長くすることで、安定的な平均値により近づけることができると考えられることから、令和５年度の財政運営検討</a:t>
                      </a:r>
                      <a:r>
                        <a:rPr lang="en-US" altLang="ja-JP" sz="950" dirty="0">
                          <a:solidFill>
                            <a:schemeClr val="tx1"/>
                          </a:solidFill>
                          <a:latin typeface="HGPｺﾞｼｯｸM" panose="020B0600000000000000" pitchFamily="50" charset="-128"/>
                          <a:ea typeface="HGPｺﾞｼｯｸM" panose="020B0600000000000000" pitchFamily="50" charset="-128"/>
                        </a:rPr>
                        <a:t>W</a:t>
                      </a:r>
                      <a:r>
                        <a:rPr lang="ja-JP" altLang="en-US" sz="950" dirty="0">
                          <a:solidFill>
                            <a:schemeClr val="tx1"/>
                          </a:solidFill>
                          <a:latin typeface="HGPｺﾞｼｯｸM" panose="020B0600000000000000" pitchFamily="50" charset="-128"/>
                          <a:ea typeface="HGPｺﾞｼｯｸM" panose="020B0600000000000000" pitchFamily="50" charset="-128"/>
                        </a:rPr>
                        <a:t>・</a:t>
                      </a:r>
                      <a:r>
                        <a:rPr lang="en-US" altLang="ja-JP" sz="950" dirty="0">
                          <a:solidFill>
                            <a:schemeClr val="tx1"/>
                          </a:solidFill>
                          <a:latin typeface="HGPｺﾞｼｯｸM" panose="020B0600000000000000" pitchFamily="50" charset="-128"/>
                          <a:ea typeface="HGPｺﾞｼｯｸM" panose="020B0600000000000000" pitchFamily="50" charset="-128"/>
                        </a:rPr>
                        <a:t>G</a:t>
                      </a:r>
                      <a:r>
                        <a:rPr lang="ja-JP" altLang="en-US" sz="950" dirty="0">
                          <a:solidFill>
                            <a:schemeClr val="tx1"/>
                          </a:solidFill>
                          <a:latin typeface="HGPｺﾞｼｯｸM" panose="020B0600000000000000" pitchFamily="50" charset="-128"/>
                          <a:ea typeface="HGPｺﾞｼｯｸM" panose="020B0600000000000000" pitchFamily="50" charset="-128"/>
                        </a:rPr>
                        <a:t>において、令和７年度より、（</a:t>
                      </a:r>
                      <a:r>
                        <a:rPr lang="en-US" altLang="ja-JP" sz="95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を「直近３か年平均の１人あたり精算額」から、広域化後（平成</a:t>
                      </a:r>
                      <a:r>
                        <a:rPr lang="en-US" altLang="ja-JP" sz="950" dirty="0">
                          <a:solidFill>
                            <a:schemeClr val="tx1"/>
                          </a:solidFill>
                          <a:latin typeface="HGPｺﾞｼｯｸM" panose="020B0600000000000000" pitchFamily="50" charset="-128"/>
                          <a:ea typeface="HGPｺﾞｼｯｸM" panose="020B0600000000000000" pitchFamily="50" charset="-128"/>
                        </a:rPr>
                        <a:t>30</a:t>
                      </a:r>
                      <a:r>
                        <a:rPr lang="ja-JP" altLang="en-US" sz="950" dirty="0">
                          <a:solidFill>
                            <a:schemeClr val="tx1"/>
                          </a:solidFill>
                          <a:latin typeface="HGPｺﾞｼｯｸM" panose="020B0600000000000000" pitchFamily="50" charset="-128"/>
                          <a:ea typeface="HGPｺﾞｼｯｸM" panose="020B0600000000000000" pitchFamily="50" charset="-128"/>
                        </a:rPr>
                        <a:t>年度～）の精算規模が反映される「令和２年度以降の平均１人あたり精算額」に変更。</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される２年前の１人あたり精算額」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a:t>
                      </a:r>
                      <a:r>
                        <a:rPr lang="ja-JP" altLang="en-US" sz="950" u="sng" dirty="0">
                          <a:solidFill>
                            <a:schemeClr val="tx1"/>
                          </a:solidFill>
                          <a:latin typeface="HGPｺﾞｼｯｸM" panose="020B0600000000000000" pitchFamily="50" charset="-128"/>
                          <a:ea typeface="HGPｺﾞｼｯｸM" panose="020B0600000000000000" pitchFamily="50" charset="-128"/>
                        </a:rPr>
                        <a:t>「令和２年度以降の平均１人あたり精算額」</a:t>
                      </a:r>
                      <a:endParaRPr lang="en-US" altLang="ja-JP" sz="950" u="sng"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 の水準まで（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a:t>
                      </a:r>
                      <a:r>
                        <a:rPr kumimoji="1" lang="ja-JP" altLang="en-US" sz="95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dirty="0">
                          <a:solidFill>
                            <a:schemeClr val="tx1"/>
                          </a:solidFill>
                          <a:latin typeface="HGPｺﾞｼｯｸM" panose="020B0600000000000000" pitchFamily="50" charset="-128"/>
                          <a:ea typeface="HGPｺﾞｼｯｸM" panose="020B0600000000000000" pitchFamily="50" charset="-128"/>
                        </a:rPr>
                        <a:t>B)</a:t>
                      </a:r>
                      <a:r>
                        <a:rPr kumimoji="1" lang="ja-JP" altLang="en-US" sz="95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よりも低かったため、その差額に２年前の被保険者数を乗じた額を留保額として仮算定を実施。</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8" name="テキスト ボックス 7">
            <a:extLst>
              <a:ext uri="{FF2B5EF4-FFF2-40B4-BE49-F238E27FC236}">
                <a16:creationId xmlns:a16="http://schemas.microsoft.com/office/drawing/2014/main" id="{43BC8F2B-8DC3-4582-82B6-CF88D16370E4}"/>
              </a:ext>
            </a:extLst>
          </p:cNvPr>
          <p:cNvSpPr txBox="1"/>
          <p:nvPr/>
        </p:nvSpPr>
        <p:spPr>
          <a:xfrm>
            <a:off x="8209066" y="394154"/>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12" name="表 11">
            <a:extLst>
              <a:ext uri="{FF2B5EF4-FFF2-40B4-BE49-F238E27FC236}">
                <a16:creationId xmlns:a16="http://schemas.microsoft.com/office/drawing/2014/main" id="{79195180-56FF-45F0-9CE9-6C0CAE7DF2E4}"/>
              </a:ext>
            </a:extLst>
          </p:cNvPr>
          <p:cNvGraphicFramePr>
            <a:graphicFrameLocks noGrp="1"/>
          </p:cNvGraphicFramePr>
          <p:nvPr>
            <p:extLst>
              <p:ext uri="{D42A27DB-BD31-4B8C-83A1-F6EECF244321}">
                <p14:modId xmlns:p14="http://schemas.microsoft.com/office/powerpoint/2010/main" val="4206505691"/>
              </p:ext>
            </p:extLst>
          </p:nvPr>
        </p:nvGraphicFramePr>
        <p:xfrm>
          <a:off x="899592" y="2964362"/>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dirty="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よりも低かったため、その差額に２年前の被保険者数を乗じた額を留保額とした。</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4" name="表 13">
            <a:extLst>
              <a:ext uri="{FF2B5EF4-FFF2-40B4-BE49-F238E27FC236}">
                <a16:creationId xmlns:a16="http://schemas.microsoft.com/office/drawing/2014/main" id="{B25ED44F-E418-4882-AECB-F1C7FFCC8408}"/>
              </a:ext>
            </a:extLst>
          </p:cNvPr>
          <p:cNvGraphicFramePr>
            <a:graphicFrameLocks noGrp="1"/>
          </p:cNvGraphicFramePr>
          <p:nvPr>
            <p:extLst>
              <p:ext uri="{D42A27DB-BD31-4B8C-83A1-F6EECF244321}">
                <p14:modId xmlns:p14="http://schemas.microsoft.com/office/powerpoint/2010/main" val="4012456632"/>
              </p:ext>
            </p:extLst>
          </p:nvPr>
        </p:nvGraphicFramePr>
        <p:xfrm>
          <a:off x="899592" y="4113136"/>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仮算定で留保するとした額の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を令和６年度保険料額の抑制財源とした。</a:t>
                      </a:r>
                      <a:endParaRPr kumimoji="1" lang="en-US" altLang="ja-JP" sz="950" b="0" u="none" dirty="0">
                        <a:solidFill>
                          <a:schemeClr val="tx1"/>
                        </a:solidFill>
                        <a:latin typeface="HGPｺﾞｼｯｸM" panose="020B0600000000000000" pitchFamily="50" charset="-128"/>
                        <a:ea typeface="HGP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5128</TotalTime>
  <Words>2062</Words>
  <Application>Microsoft Office PowerPoint</Application>
  <PresentationFormat>画面に合わせる (4:3)</PresentationFormat>
  <Paragraphs>174</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令和６年度　財政運営検討Ｗ・Ｇの検討事項（中間報告）</vt:lpstr>
      <vt:lpstr>令和６年度　財政運営検討Ｗ・Ｇの検討事項（中間報告）</vt:lpstr>
      <vt:lpstr>令和６年度　財政運営検討Ｗ・Ｇの検討事項（中間報告）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財政運営検討Ｗ・Ｇの検討事項（中間報告）</dc:title>
  <dc:creator>HOSTNAME</dc:creator>
  <cp:lastModifiedBy>国保　健康推進室国民健康保険課</cp:lastModifiedBy>
  <cp:revision>442</cp:revision>
  <cp:lastPrinted>2023-12-07T01:51:37Z</cp:lastPrinted>
  <dcterms:created xsi:type="dcterms:W3CDTF">2016-01-05T01:34:32Z</dcterms:created>
  <dcterms:modified xsi:type="dcterms:W3CDTF">2024-12-10T10:03:42Z</dcterms:modified>
</cp:coreProperties>
</file>