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305" r:id="rId2"/>
    <p:sldId id="308" r:id="rId3"/>
    <p:sldId id="309" r:id="rId4"/>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 id="308"/>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5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880101" cy="488793"/>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20" y="0"/>
            <a:ext cx="2880101" cy="488793"/>
          </a:xfrm>
          <a:prstGeom prst="rect">
            <a:avLst/>
          </a:prstGeom>
        </p:spPr>
        <p:txBody>
          <a:bodyPr vert="horz" lIns="89625" tIns="44816" rIns="89625" bIns="44816" rtlCol="0"/>
          <a:lstStyle>
            <a:lvl1pPr algn="r">
              <a:defRPr sz="1200"/>
            </a:lvl1pPr>
          </a:lstStyle>
          <a:p>
            <a:fld id="{7DAF4AE6-CAB6-453C-A8A1-BAB70DB220F0}" type="datetimeFigureOut">
              <a:rPr kumimoji="1" lang="ja-JP" altLang="en-US" smtClean="0"/>
              <a:t>2024/12/12</a:t>
            </a:fld>
            <a:endParaRPr kumimoji="1" lang="ja-JP" altLang="en-US"/>
          </a:p>
        </p:txBody>
      </p:sp>
      <p:sp>
        <p:nvSpPr>
          <p:cNvPr id="4" name="フッター プレースホルダー 3"/>
          <p:cNvSpPr>
            <a:spLocks noGrp="1"/>
          </p:cNvSpPr>
          <p:nvPr>
            <p:ph type="ftr" sz="quarter" idx="2"/>
          </p:nvPr>
        </p:nvSpPr>
        <p:spPr>
          <a:xfrm>
            <a:off x="7" y="9287059"/>
            <a:ext cx="2880101" cy="488792"/>
          </a:xfrm>
          <a:prstGeom prst="rect">
            <a:avLst/>
          </a:prstGeom>
        </p:spPr>
        <p:txBody>
          <a:bodyPr vert="horz" lIns="89625" tIns="44816" rIns="89625" bIns="448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20" y="9287059"/>
            <a:ext cx="2880101" cy="488792"/>
          </a:xfrm>
          <a:prstGeom prst="rect">
            <a:avLst/>
          </a:prstGeom>
        </p:spPr>
        <p:txBody>
          <a:bodyPr vert="horz" lIns="89625" tIns="44816" rIns="89625" bIns="44816"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880308" cy="488871"/>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5" y="7"/>
            <a:ext cx="2880308" cy="488871"/>
          </a:xfrm>
          <a:prstGeom prst="rect">
            <a:avLst/>
          </a:prstGeom>
        </p:spPr>
        <p:txBody>
          <a:bodyPr vert="horz" lIns="89625" tIns="44816" rIns="89625" bIns="44816" rtlCol="0"/>
          <a:lstStyle>
            <a:lvl1pPr algn="r">
              <a:defRPr sz="1200"/>
            </a:lvl1pPr>
          </a:lstStyle>
          <a:p>
            <a:fld id="{74D20167-DAF4-49D4-BD3E-EFFE4028B923}" type="datetimeFigureOut">
              <a:rPr kumimoji="1" lang="ja-JP" altLang="en-US" smtClean="0"/>
              <a:t>2024/12/12</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25" tIns="44816" rIns="89625" bIns="44816"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25" tIns="44816" rIns="89625" bIns="448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53"/>
            <a:ext cx="2880308" cy="488871"/>
          </a:xfrm>
          <a:prstGeom prst="rect">
            <a:avLst/>
          </a:prstGeom>
        </p:spPr>
        <p:txBody>
          <a:bodyPr vert="horz" lIns="89625" tIns="44816" rIns="89625" bIns="448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5" y="9286853"/>
            <a:ext cx="2880308" cy="488871"/>
          </a:xfrm>
          <a:prstGeom prst="rect">
            <a:avLst/>
          </a:prstGeom>
        </p:spPr>
        <p:txBody>
          <a:bodyPr vert="horz" lIns="89625" tIns="44816" rIns="89625" bIns="44816"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2</a:t>
            </a:fld>
            <a:endParaRPr kumimoji="1" lang="ja-JP" altLang="en-US"/>
          </a:p>
        </p:txBody>
      </p:sp>
    </p:spTree>
    <p:extLst>
      <p:ext uri="{BB962C8B-B14F-4D97-AF65-F5344CB8AC3E}">
        <p14:creationId xmlns:p14="http://schemas.microsoft.com/office/powerpoint/2010/main" val="278137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3</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2024/12/12</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40204" y="6596598"/>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26510" y="-10590"/>
            <a:ext cx="9170510" cy="576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8" name="四角形: 角を丸くする 7"/>
          <p:cNvSpPr/>
          <p:nvPr/>
        </p:nvSpPr>
        <p:spPr>
          <a:xfrm>
            <a:off x="107504" y="811442"/>
            <a:ext cx="8941915" cy="767478"/>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月策定の大阪府国民健康保険運営方針において、「府と市町村、国保連合会の連携、協力のもと、</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PDCA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サイクルに基づく進捗管理の実施」を定めており、持続可能で安定的な国民健康保険制度の運営に資するよう、令和６年度以降における毎年度、各市町村が進捗管理すべき事項や進め方について、以下の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とおり</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定める。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107504" y="173980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進捗管理すべき事項（大枠）</a:t>
            </a: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1042" y="2038082"/>
            <a:ext cx="8941915" cy="1204295"/>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運営方針で定める取組内容の実施状況、目標到達状況</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保険者努力支援制度（取組評価分、事業費連動分）の評価点獲得状況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Ⅰ</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Ⅱ</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に加え、特に進捗管理すべき事項（年度ごとの「特定項目」として目標設定）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例</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窓口における適正な資格管理の実施状況、被保険者に対する健康管理の啓発状況、独自保健事業の事業効果など、</a:t>
            </a:r>
            <a:endPar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国民健康保険の適正かつ効率的な事業運営に資する項目を中心に設定</a:t>
            </a:r>
            <a:endParaRPr kumimoji="1" lang="en-US" altLang="ja-JP"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0">
            <a:extLst>
              <a:ext uri="{FF2B5EF4-FFF2-40B4-BE49-F238E27FC236}">
                <a16:creationId xmlns:a16="http://schemas.microsoft.com/office/drawing/2014/main" id="{69C21B08-CDCB-44B6-811C-1C7417E1413F}"/>
              </a:ext>
            </a:extLst>
          </p:cNvPr>
          <p:cNvSpPr/>
          <p:nvPr/>
        </p:nvSpPr>
        <p:spPr>
          <a:xfrm>
            <a:off x="101042" y="3361123"/>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毎年度の進捗管理の進め</a:t>
            </a:r>
            <a:r>
              <a:rPr lang="ja-JP" altLang="en-US" sz="1400" dirty="0"/>
              <a:t>方</a:t>
            </a:r>
            <a:endParaRPr kumimoji="1" lang="ja-JP" altLang="en-US" sz="1400" dirty="0"/>
          </a:p>
        </p:txBody>
      </p:sp>
      <p:sp>
        <p:nvSpPr>
          <p:cNvPr id="18" name="正方形/長方形 17">
            <a:extLst>
              <a:ext uri="{FF2B5EF4-FFF2-40B4-BE49-F238E27FC236}">
                <a16:creationId xmlns:a16="http://schemas.microsoft.com/office/drawing/2014/main" id="{5675F3CA-58DB-412E-8913-3F724AA8AF85}"/>
              </a:ext>
            </a:extLst>
          </p:cNvPr>
          <p:cNvSpPr/>
          <p:nvPr/>
        </p:nvSpPr>
        <p:spPr>
          <a:xfrm>
            <a:off x="101042" y="3659397"/>
            <a:ext cx="8941915" cy="111046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）において、進捗管理項目を決定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〔Plan〕</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（目標年度の前年度に決定）</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各市町村において、　目標に向けて取組を推進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o〕</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各市町村の取組状況をブロック単位で取りまとめ、調整会議（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）で報告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〔Check〕</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課題のある取組の改善等を図り、翌年度の進捗管理項目へ反映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〔Action〕</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5BA457E8-3A27-4E0D-8883-059A5AEBCC9B}"/>
              </a:ext>
            </a:extLst>
          </p:cNvPr>
          <p:cNvSpPr/>
          <p:nvPr/>
        </p:nvSpPr>
        <p:spPr>
          <a:xfrm>
            <a:off x="131180" y="5302763"/>
            <a:ext cx="8862561" cy="136068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buFont typeface="Wingdings" panose="05000000000000000000" pitchFamily="2" charset="2"/>
              <a:buChar char="l"/>
            </a:pPr>
            <a:r>
              <a:rPr lang="ja-JP" altLang="en-US" sz="1500" dirty="0">
                <a:latin typeface="+mj-ea"/>
                <a:ea typeface="+mj-ea"/>
              </a:rPr>
              <a:t>運営方針に掲げる</a:t>
            </a:r>
            <a:r>
              <a:rPr kumimoji="1" lang="ja-JP" altLang="en-US" sz="1500" dirty="0">
                <a:latin typeface="+mj-ea"/>
                <a:ea typeface="+mj-ea"/>
              </a:rPr>
              <a:t>目標到達により、持続可能で安定的な国保制度を実現</a:t>
            </a:r>
            <a:endParaRPr kumimoji="1"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保険者努力支援制度の評価</a:t>
            </a:r>
            <a:r>
              <a:rPr lang="ja-JP" altLang="en-US" sz="1500" dirty="0">
                <a:latin typeface="+mj-ea"/>
                <a:ea typeface="+mj-ea"/>
              </a:rPr>
              <a:t>点獲得により、交付金を上乗せ</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予防・健康づくりに資することで、医療費の適正化を実現</a:t>
            </a:r>
            <a:endParaRPr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被保険者が安心して医療サービスを受けることに資する</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組織内における内部統制体制の確立に資する　　　　　　　　　など</a:t>
            </a:r>
            <a:endParaRPr lang="en-US" altLang="ja-JP" sz="1500" dirty="0">
              <a:latin typeface="+mj-ea"/>
              <a:ea typeface="+mj-ea"/>
            </a:endParaRPr>
          </a:p>
        </p:txBody>
      </p:sp>
      <p:sp>
        <p:nvSpPr>
          <p:cNvPr id="23" name="角丸四角形 10">
            <a:extLst>
              <a:ext uri="{FF2B5EF4-FFF2-40B4-BE49-F238E27FC236}">
                <a16:creationId xmlns:a16="http://schemas.microsoft.com/office/drawing/2014/main" id="{252D991D-1D94-4603-8726-39195200F972}"/>
              </a:ext>
            </a:extLst>
          </p:cNvPr>
          <p:cNvSpPr/>
          <p:nvPr/>
        </p:nvSpPr>
        <p:spPr>
          <a:xfrm>
            <a:off x="131180" y="500448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期待される効果</a:t>
            </a:r>
            <a:endParaRPr kumimoji="1" lang="ja-JP" altLang="en-US" sz="1400" dirty="0"/>
          </a:p>
        </p:txBody>
      </p:sp>
      <p:sp>
        <p:nvSpPr>
          <p:cNvPr id="25" name="四角形: 角を丸くする 24">
            <a:extLst>
              <a:ext uri="{FF2B5EF4-FFF2-40B4-BE49-F238E27FC236}">
                <a16:creationId xmlns:a16="http://schemas.microsoft.com/office/drawing/2014/main" id="{7919EF38-25C8-4B21-913B-922CC6212C43}"/>
              </a:ext>
            </a:extLst>
          </p:cNvPr>
          <p:cNvSpPr/>
          <p:nvPr/>
        </p:nvSpPr>
        <p:spPr>
          <a:xfrm>
            <a:off x="6902896" y="3366940"/>
            <a:ext cx="2090845" cy="834645"/>
          </a:xfrm>
          <a:prstGeom prst="roundRect">
            <a:avLst>
              <a:gd name="adj" fmla="val 100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R6</a:t>
            </a:r>
            <a:r>
              <a:rPr kumimoji="1" lang="ja-JP" altLang="en-US" sz="1100">
                <a:solidFill>
                  <a:schemeClr val="tx1"/>
                </a:solidFill>
                <a:latin typeface="BIZ UDPゴシック" panose="020B0400000000000000" pitchFamily="50" charset="-128"/>
                <a:ea typeface="BIZ UDPゴシック" panose="020B0400000000000000" pitchFamily="50" charset="-128"/>
              </a:rPr>
              <a:t>は「❶全市</a:t>
            </a:r>
            <a:r>
              <a:rPr kumimoji="1" lang="ja-JP" altLang="en-US" sz="1100" dirty="0">
                <a:solidFill>
                  <a:schemeClr val="tx1"/>
                </a:solidFill>
                <a:latin typeface="BIZ UDPゴシック" panose="020B0400000000000000" pitchFamily="50" charset="-128"/>
                <a:ea typeface="BIZ UDPゴシック" panose="020B0400000000000000" pitchFamily="50" charset="-128"/>
              </a:rPr>
              <a:t>町村が横並びで目標達成を意識する</a:t>
            </a:r>
            <a:r>
              <a:rPr kumimoji="1" lang="ja-JP" altLang="en-US" sz="1100">
                <a:solidFill>
                  <a:schemeClr val="tx1"/>
                </a:solidFill>
                <a:latin typeface="BIZ UDPゴシック" panose="020B0400000000000000" pitchFamily="50" charset="-128"/>
                <a:ea typeface="BIZ UDPゴシック" panose="020B0400000000000000" pitchFamily="50" charset="-128"/>
              </a:rPr>
              <a:t>」「❷ブロック内</a:t>
            </a:r>
            <a:r>
              <a:rPr kumimoji="1" lang="ja-JP" altLang="en-US" sz="1100" dirty="0">
                <a:solidFill>
                  <a:schemeClr val="tx1"/>
                </a:solidFill>
                <a:latin typeface="BIZ UDPゴシック" panose="020B0400000000000000" pitchFamily="50" charset="-128"/>
                <a:ea typeface="BIZ UDPゴシック" panose="020B0400000000000000" pitchFamily="50" charset="-128"/>
              </a:rPr>
              <a:t>で連携して進捗管理に取り組む」ことをめざす</a:t>
            </a:r>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751037"/>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BF4774B-862E-48D8-8524-30BDE7C4A2F1}"/>
              </a:ext>
            </a:extLst>
          </p:cNvPr>
          <p:cNvSpPr/>
          <p:nvPr/>
        </p:nvSpPr>
        <p:spPr>
          <a:xfrm>
            <a:off x="6516217" y="5602928"/>
            <a:ext cx="2376264" cy="792768"/>
          </a:xfrm>
          <a:prstGeom prst="roundRect">
            <a:avLst/>
          </a:prstGeom>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保険料の抑制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被保険者の負担軽減</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rPr>
              <a:t>国保制度の適正な運営</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9" name="四角形: 角を丸くする 28">
            <a:extLst>
              <a:ext uri="{FF2B5EF4-FFF2-40B4-BE49-F238E27FC236}">
                <a16:creationId xmlns:a16="http://schemas.microsoft.com/office/drawing/2014/main" id="{D4EBB2B2-D27F-4DB4-A576-0409C9E28F93}"/>
              </a:ext>
            </a:extLst>
          </p:cNvPr>
          <p:cNvSpPr/>
          <p:nvPr/>
        </p:nvSpPr>
        <p:spPr>
          <a:xfrm>
            <a:off x="6921974" y="4385432"/>
            <a:ext cx="2090845" cy="792768"/>
          </a:xfrm>
          <a:prstGeom prst="roundRect">
            <a:avLst>
              <a:gd name="adj" fmla="val 1007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R8</a:t>
            </a:r>
            <a:r>
              <a:rPr kumimoji="1" lang="ja-JP" altLang="en-US" sz="1100" dirty="0">
                <a:latin typeface="BIZ UDPゴシック" panose="020B0400000000000000" pitchFamily="50" charset="-128"/>
                <a:ea typeface="BIZ UDPゴシック" panose="020B0400000000000000" pitchFamily="50" charset="-128"/>
              </a:rPr>
              <a:t>にかけて</a:t>
            </a:r>
            <a:r>
              <a:rPr lang="ja-JP" altLang="en-US" sz="1100" dirty="0">
                <a:latin typeface="BIZ UDPゴシック" panose="020B0400000000000000" pitchFamily="50" charset="-128"/>
                <a:ea typeface="BIZ UDPゴシック" panose="020B0400000000000000" pitchFamily="50" charset="-128"/>
              </a:rPr>
              <a:t>徐々に到達目標を高めていき、その結果を踏まえ、運営方針の中間見直しに反映させる</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矢印: 下 31">
            <a:extLst>
              <a:ext uri="{FF2B5EF4-FFF2-40B4-BE49-F238E27FC236}">
                <a16:creationId xmlns:a16="http://schemas.microsoft.com/office/drawing/2014/main" id="{4B6A54FD-C83C-4515-99E6-1D7B0727BE26}"/>
              </a:ext>
            </a:extLst>
          </p:cNvPr>
          <p:cNvSpPr/>
          <p:nvPr/>
        </p:nvSpPr>
        <p:spPr>
          <a:xfrm>
            <a:off x="7661583" y="4151867"/>
            <a:ext cx="690843" cy="2335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5">
            <a:extLst>
              <a:ext uri="{FF2B5EF4-FFF2-40B4-BE49-F238E27FC236}">
                <a16:creationId xmlns:a16="http://schemas.microsoft.com/office/drawing/2014/main" id="{44E20CBB-6915-47B7-AE47-1D2375BF97A7}"/>
              </a:ext>
            </a:extLst>
          </p:cNvPr>
          <p:cNvSpPr txBox="1"/>
          <p:nvPr/>
        </p:nvSpPr>
        <p:spPr>
          <a:xfrm>
            <a:off x="6460539" y="48740"/>
            <a:ext cx="2533202" cy="442035"/>
          </a:xfrm>
          <a:prstGeom prst="rect">
            <a:avLst/>
          </a:prstGeom>
          <a:solidFill>
            <a:schemeClr val="bg1"/>
          </a:solidFill>
          <a:ln w="25400">
            <a:solidFill>
              <a:schemeClr val="tx1"/>
            </a:solidFill>
          </a:ln>
        </p:spPr>
        <p:txBody>
          <a:bodyPr wrap="square" lIns="72000" tIns="36000" rIns="72000" b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ja-JP" altLang="en-US"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rPr>
              <a:t>３－１</a:t>
            </a:r>
            <a:endParaRPr kumimoji="1" lang="en-US" altLang="ja-JP"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endParaRPr>
          </a:p>
          <a:p>
            <a:pPr>
              <a:defRPr/>
            </a:pPr>
            <a:r>
              <a:rPr lang="ja-JP" altLang="en-US" sz="1200" b="1" dirty="0">
                <a:solidFill>
                  <a:schemeClr val="tx1"/>
                </a:solidFill>
              </a:rPr>
              <a:t>第</a:t>
            </a:r>
            <a:r>
              <a:rPr lang="en-US" altLang="ja-JP" sz="1200" b="1" dirty="0">
                <a:solidFill>
                  <a:schemeClr val="tx1"/>
                </a:solidFill>
              </a:rPr>
              <a:t>40</a:t>
            </a:r>
            <a:r>
              <a:rPr lang="ja-JP" altLang="en-US" sz="1200" b="1" dirty="0">
                <a:solidFill>
                  <a:schemeClr val="tx1"/>
                </a:solidFill>
              </a:rPr>
              <a:t>回広域化調整会議資（</a:t>
            </a:r>
            <a:r>
              <a:rPr lang="en-US" altLang="ja-JP" sz="1200" b="1" dirty="0">
                <a:solidFill>
                  <a:schemeClr val="tx1"/>
                </a:solidFill>
              </a:rPr>
              <a:t>R6.12.</a:t>
            </a:r>
            <a:r>
              <a:rPr lang="en-US" altLang="ja-JP" sz="1200" b="1" dirty="0"/>
              <a:t>17</a:t>
            </a:r>
            <a:r>
              <a:rPr lang="ja-JP" altLang="en-US" sz="1200" b="1" dirty="0">
                <a:solidFill>
                  <a:schemeClr val="tx1"/>
                </a:solidFill>
              </a:rPr>
              <a:t>）</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1" name="テキスト ボックス 5">
            <a:extLst>
              <a:ext uri="{FF2B5EF4-FFF2-40B4-BE49-F238E27FC236}">
                <a16:creationId xmlns:a16="http://schemas.microsoft.com/office/drawing/2014/main" id="{87FF36E7-5A32-4731-A74D-0DAA43E3F4BB}"/>
              </a:ext>
            </a:extLst>
          </p:cNvPr>
          <p:cNvSpPr txBox="1"/>
          <p:nvPr/>
        </p:nvSpPr>
        <p:spPr>
          <a:xfrm>
            <a:off x="76426" y="392148"/>
            <a:ext cx="3096000" cy="3693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38</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回広域化調整会議（</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R6.3.19</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14-1】</a:t>
            </a: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HGSｺﾞｼｯｸE" panose="020B0900000000000000" pitchFamily="50" charset="-128"/>
                <a:ea typeface="HGSｺﾞｼｯｸE" panose="020B0900000000000000" pitchFamily="50" charset="-128"/>
              </a:rPr>
              <a:t>第</a:t>
            </a:r>
            <a:r>
              <a:rPr lang="en-US" altLang="ja-JP" sz="900" dirty="0">
                <a:solidFill>
                  <a:prstClr val="black"/>
                </a:solidFill>
                <a:latin typeface="HGSｺﾞｼｯｸE" panose="020B0900000000000000" pitchFamily="50" charset="-128"/>
                <a:ea typeface="HGSｺﾞｼｯｸE" panose="020B0900000000000000" pitchFamily="50" charset="-128"/>
              </a:rPr>
              <a:t>19</a:t>
            </a:r>
            <a:r>
              <a:rPr lang="ja-JP" altLang="en-US" sz="900" dirty="0">
                <a:solidFill>
                  <a:prstClr val="black"/>
                </a:solidFill>
                <a:latin typeface="HGSｺﾞｼｯｸE" panose="020B0900000000000000" pitchFamily="50" charset="-128"/>
                <a:ea typeface="HGSｺﾞｼｯｸE" panose="020B0900000000000000" pitchFamily="50" charset="-128"/>
              </a:rPr>
              <a:t>回運営協議会（</a:t>
            </a:r>
            <a:r>
              <a:rPr lang="en-US" altLang="ja-JP" sz="900" dirty="0">
                <a:solidFill>
                  <a:prstClr val="black"/>
                </a:solidFill>
                <a:latin typeface="HGSｺﾞｼｯｸE" panose="020B0900000000000000" pitchFamily="50" charset="-128"/>
                <a:ea typeface="HGSｺﾞｼｯｸE" panose="020B0900000000000000" pitchFamily="50" charset="-128"/>
              </a:rPr>
              <a:t>R6.3.27</a:t>
            </a:r>
            <a:r>
              <a:rPr lang="ja-JP" altLang="en-US" sz="900" dirty="0">
                <a:solidFill>
                  <a:prstClr val="black"/>
                </a:solidFill>
                <a:latin typeface="HGSｺﾞｼｯｸE" panose="020B0900000000000000" pitchFamily="50" charset="-128"/>
                <a:ea typeface="HGSｺﾞｼｯｸE" panose="020B0900000000000000" pitchFamily="50" charset="-128"/>
              </a:rPr>
              <a:t>）</a:t>
            </a:r>
            <a:r>
              <a:rPr lang="en-US" altLang="ja-JP" sz="900" dirty="0">
                <a:solidFill>
                  <a:prstClr val="black"/>
                </a:solidFill>
                <a:latin typeface="HGSｺﾞｼｯｸE" panose="020B0900000000000000" pitchFamily="50" charset="-128"/>
                <a:ea typeface="HGSｺﾞｼｯｸE" panose="020B0900000000000000" pitchFamily="50" charset="-128"/>
              </a:rPr>
              <a:t>【</a:t>
            </a:r>
            <a:r>
              <a:rPr lang="ja-JP" altLang="en-US" sz="900" dirty="0">
                <a:solidFill>
                  <a:prstClr val="black"/>
                </a:solidFill>
                <a:latin typeface="HGSｺﾞｼｯｸE" panose="020B0900000000000000" pitchFamily="50" charset="-128"/>
                <a:ea typeface="HGSｺﾞｼｯｸE" panose="020B0900000000000000" pitchFamily="50" charset="-128"/>
              </a:rPr>
              <a:t>資料</a:t>
            </a:r>
            <a:r>
              <a:rPr lang="en-US" altLang="ja-JP" sz="900" dirty="0">
                <a:solidFill>
                  <a:prstClr val="black"/>
                </a:solidFill>
                <a:latin typeface="HGSｺﾞｼｯｸE" panose="020B0900000000000000" pitchFamily="50" charset="-128"/>
                <a:ea typeface="HGSｺﾞｼｯｸE" panose="020B0900000000000000" pitchFamily="50" charset="-128"/>
              </a:rPr>
              <a:t>14⁻1】</a:t>
            </a:r>
            <a:r>
              <a:rPr lang="ja-JP" altLang="en-US" sz="900" dirty="0">
                <a:solidFill>
                  <a:prstClr val="black"/>
                </a:solidFill>
                <a:latin typeface="HGSｺﾞｼｯｸE" panose="020B0900000000000000" pitchFamily="50" charset="-128"/>
                <a:ea typeface="HGSｺﾞｼｯｸE" panose="020B0900000000000000" pitchFamily="50" charset="-128"/>
              </a:rPr>
              <a:t>　　一部修正　</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p>
        </p:txBody>
      </p:sp>
    </p:spTree>
    <p:extLst>
      <p:ext uri="{BB962C8B-B14F-4D97-AF65-F5344CB8AC3E}">
        <p14:creationId xmlns:p14="http://schemas.microsoft.com/office/powerpoint/2010/main" val="204155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98952" y="6425166"/>
            <a:ext cx="2133600" cy="365125"/>
          </a:xfrm>
        </p:spPr>
        <p:txBody>
          <a:bodyPr/>
          <a:lstStyle/>
          <a:p>
            <a:r>
              <a:rPr kumimoji="1" lang="en-US" altLang="ja-JP" dirty="0"/>
              <a:t>2</a:t>
            </a:r>
            <a:endParaRPr kumimoji="1" lang="ja-JP" altLang="en-US" dirty="0"/>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884275"/>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86C9266-E2AE-438A-996F-5C188E71930D}"/>
              </a:ext>
            </a:extLst>
          </p:cNvPr>
          <p:cNvSpPr/>
          <p:nvPr/>
        </p:nvSpPr>
        <p:spPr>
          <a:xfrm>
            <a:off x="101042" y="580263"/>
            <a:ext cx="8935454" cy="313676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B8C9C12E-233D-4919-B642-55C74F781F33}"/>
              </a:ext>
            </a:extLst>
          </p:cNvPr>
          <p:cNvSpPr/>
          <p:nvPr/>
        </p:nvSpPr>
        <p:spPr>
          <a:xfrm>
            <a:off x="461312" y="1076943"/>
            <a:ext cx="8352928" cy="100388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ts val="1800"/>
              </a:lnSpc>
              <a:buFont typeface="Wingdings" panose="05000000000000000000" pitchFamily="2" charset="2"/>
              <a:buChar char="l"/>
            </a:pPr>
            <a:r>
              <a:rPr lang="ja-JP" altLang="en-US" sz="1300" dirty="0">
                <a:solidFill>
                  <a:schemeClr val="tx1"/>
                </a:solidFill>
                <a:latin typeface="BIZ UDPゴシック" panose="020B0400000000000000" pitchFamily="50" charset="-128"/>
                <a:ea typeface="BIZ UDPゴシック" panose="020B0400000000000000" pitchFamily="50" charset="-128"/>
              </a:rPr>
              <a:t>令和</a:t>
            </a:r>
            <a:r>
              <a:rPr lang="en-US" altLang="ja-JP" sz="1300" dirty="0">
                <a:solidFill>
                  <a:schemeClr val="tx1"/>
                </a:solidFill>
                <a:latin typeface="BIZ UDPゴシック" panose="020B0400000000000000" pitchFamily="50" charset="-128"/>
                <a:ea typeface="BIZ UDPゴシック" panose="020B0400000000000000" pitchFamily="50" charset="-128"/>
              </a:rPr>
              <a:t>6</a:t>
            </a:r>
            <a:r>
              <a:rPr lang="ja-JP" altLang="en-US" sz="1300" dirty="0">
                <a:solidFill>
                  <a:schemeClr val="tx1"/>
                </a:solidFill>
                <a:latin typeface="BIZ UDPゴシック" panose="020B0400000000000000" pitchFamily="50" charset="-128"/>
                <a:ea typeface="BIZ UDPゴシック" panose="020B0400000000000000" pitchFamily="50" charset="-128"/>
              </a:rPr>
              <a:t>年度は、令和</a:t>
            </a:r>
            <a:r>
              <a:rPr lang="en-US" altLang="ja-JP" sz="1300" dirty="0">
                <a:solidFill>
                  <a:schemeClr val="tx1"/>
                </a:solidFill>
                <a:latin typeface="BIZ UDPゴシック" panose="020B0400000000000000" pitchFamily="50" charset="-128"/>
                <a:ea typeface="BIZ UDPゴシック" panose="020B0400000000000000" pitchFamily="50" charset="-128"/>
              </a:rPr>
              <a:t>6</a:t>
            </a:r>
            <a:r>
              <a:rPr lang="ja-JP" altLang="en-US" sz="1300" dirty="0">
                <a:solidFill>
                  <a:schemeClr val="tx1"/>
                </a:solidFill>
                <a:latin typeface="BIZ UDPゴシック" panose="020B0400000000000000" pitchFamily="50" charset="-128"/>
                <a:ea typeface="BIZ UDPゴシック" panose="020B0400000000000000" pitchFamily="50" charset="-128"/>
              </a:rPr>
              <a:t>年</a:t>
            </a:r>
            <a:r>
              <a:rPr lang="en-US" altLang="ja-JP" sz="1300" dirty="0">
                <a:solidFill>
                  <a:schemeClr val="tx1"/>
                </a:solidFill>
                <a:latin typeface="BIZ UDPゴシック" panose="020B0400000000000000" pitchFamily="50" charset="-128"/>
                <a:ea typeface="BIZ UDPゴシック" panose="020B0400000000000000" pitchFamily="50" charset="-128"/>
              </a:rPr>
              <a:t>3</a:t>
            </a:r>
            <a:r>
              <a:rPr lang="ja-JP" altLang="en-US" sz="1300" dirty="0">
                <a:solidFill>
                  <a:schemeClr val="tx1"/>
                </a:solidFill>
                <a:latin typeface="BIZ UDPゴシック" panose="020B0400000000000000" pitchFamily="50" charset="-128"/>
                <a:ea typeface="BIZ UDPゴシック" panose="020B0400000000000000" pitchFamily="50" charset="-128"/>
              </a:rPr>
              <a:t>月の調整会議（</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lang="ja-JP" altLang="en-US" sz="1300" dirty="0">
                <a:solidFill>
                  <a:schemeClr val="tx1"/>
                </a:solidFill>
                <a:latin typeface="BIZ UDPゴシック" panose="020B0400000000000000" pitchFamily="50" charset="-128"/>
                <a:ea typeface="BIZ UDPゴシック" panose="020B0400000000000000" pitchFamily="50" charset="-128"/>
              </a:rPr>
              <a:t>において事務局から提案した進捗管理項目</a:t>
            </a:r>
            <a:r>
              <a:rPr kumimoji="1" lang="en-US" altLang="ja-JP" sz="1300" dirty="0">
                <a:solidFill>
                  <a:schemeClr val="tx1"/>
                </a:solidFill>
                <a:latin typeface="BIZ UDPゴシック" panose="020B0400000000000000" pitchFamily="50" charset="-128"/>
                <a:ea typeface="BIZ UDPゴシック" panose="020B0400000000000000" pitchFamily="50" charset="-128"/>
              </a:rPr>
              <a:t>〔Plan</a:t>
            </a:r>
            <a:r>
              <a:rPr lang="en-US" altLang="ja-JP" sz="1300" dirty="0">
                <a:solidFill>
                  <a:schemeClr val="tx1"/>
                </a:solidFill>
                <a:latin typeface="BIZ UDPゴシック" panose="020B0400000000000000" pitchFamily="50" charset="-128"/>
                <a:ea typeface="BIZ UDPゴシック" panose="020B0400000000000000" pitchFamily="50" charset="-128"/>
              </a:rPr>
              <a:t>〕</a:t>
            </a:r>
            <a:r>
              <a:rPr lang="ja-JP" altLang="en-US" sz="1300" dirty="0">
                <a:solidFill>
                  <a:schemeClr val="tx1"/>
                </a:solidFill>
                <a:latin typeface="BIZ UDPゴシック" panose="020B0400000000000000" pitchFamily="50" charset="-128"/>
                <a:ea typeface="BIZ UDPゴシック" panose="020B0400000000000000" pitchFamily="50" charset="-128"/>
              </a:rPr>
              <a:t>について、</a:t>
            </a:r>
          </a:p>
          <a:p>
            <a:pPr marL="176213">
              <a:lnSpc>
                <a:spcPts val="18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市町村における取組</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lang="en-US" altLang="ja-JP" sz="1300" dirty="0">
                <a:solidFill>
                  <a:schemeClr val="tx1"/>
                </a:solidFill>
                <a:latin typeface="BIZ UDPゴシック" panose="020B0400000000000000" pitchFamily="50" charset="-128"/>
                <a:ea typeface="BIZ UDPゴシック" panose="020B0400000000000000" pitchFamily="50" charset="-128"/>
              </a:rPr>
              <a:t>Do〕</a:t>
            </a:r>
            <a:r>
              <a:rPr kumimoji="1" lang="ja-JP" altLang="en-US" sz="1300" dirty="0">
                <a:solidFill>
                  <a:schemeClr val="tx1"/>
                </a:solidFill>
                <a:latin typeface="BIZ UDPゴシック" panose="020B0400000000000000" pitchFamily="50" charset="-128"/>
                <a:ea typeface="BIZ UDPゴシック" panose="020B0400000000000000" pitchFamily="50" charset="-128"/>
              </a:rPr>
              <a:t>状況の自己点検を実施。</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Wingdings" panose="05000000000000000000" pitchFamily="2" charset="2"/>
              <a:buChar char="l"/>
            </a:pPr>
            <a:r>
              <a:rPr kumimoji="1" lang="ja-JP" altLang="en-US" sz="1300" dirty="0">
                <a:solidFill>
                  <a:schemeClr val="tx1"/>
                </a:solidFill>
                <a:latin typeface="BIZ UDPゴシック" panose="020B0400000000000000" pitchFamily="50" charset="-128"/>
                <a:ea typeface="BIZ UDPゴシック" panose="020B0400000000000000" pitchFamily="50" charset="-128"/>
              </a:rPr>
              <a:t>それをもとにブロックごとに評価</a:t>
            </a:r>
            <a:r>
              <a:rPr kumimoji="1" lang="en-US" altLang="ja-JP" sz="1300" dirty="0">
                <a:solidFill>
                  <a:schemeClr val="tx1"/>
                </a:solidFill>
                <a:latin typeface="BIZ UDPゴシック" panose="020B0400000000000000" pitchFamily="50" charset="-128"/>
                <a:ea typeface="BIZ UDPゴシック" panose="020B0400000000000000" pitchFamily="50" charset="-128"/>
              </a:rPr>
              <a:t>〔Check〕</a:t>
            </a:r>
            <a:r>
              <a:rPr kumimoji="1" lang="ja-JP" altLang="en-US" sz="1300" dirty="0">
                <a:solidFill>
                  <a:schemeClr val="tx1"/>
                </a:solidFill>
                <a:latin typeface="BIZ UDPゴシック" panose="020B0400000000000000" pitchFamily="50" charset="-128"/>
                <a:ea typeface="BIZ UDPゴシック" panose="020B0400000000000000" pitchFamily="50" charset="-128"/>
              </a:rPr>
              <a:t>を実施し、調整会議</a:t>
            </a:r>
            <a:r>
              <a:rPr lang="ja-JP" altLang="en-US" sz="1300" dirty="0">
                <a:solidFill>
                  <a:schemeClr val="tx1"/>
                </a:solidFill>
                <a:latin typeface="BIZ UDPゴシック" panose="020B0400000000000000" pitchFamily="50" charset="-128"/>
                <a:ea typeface="BIZ UDPゴシック" panose="020B0400000000000000" pitchFamily="50" charset="-128"/>
              </a:rPr>
              <a:t>（</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latin typeface="BIZ UDPゴシック" panose="020B0400000000000000" pitchFamily="50" charset="-128"/>
                <a:ea typeface="BIZ UDPゴシック" panose="020B0400000000000000" pitchFamily="50" charset="-128"/>
              </a:rPr>
              <a:t>で共有を行い次年度以降の課題を抽出。</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Wingdings" panose="05000000000000000000" pitchFamily="2" charset="2"/>
              <a:buChar char="l"/>
            </a:pPr>
            <a:r>
              <a:rPr kumimoji="1" lang="en-US" altLang="ja-JP" sz="1300" dirty="0">
                <a:solidFill>
                  <a:schemeClr val="tx1"/>
                </a:solidFill>
                <a:latin typeface="BIZ UDPゴシック" panose="020B0400000000000000" pitchFamily="50" charset="-128"/>
                <a:ea typeface="BIZ UDPゴシック" panose="020B0400000000000000" pitchFamily="50" charset="-128"/>
              </a:rPr>
              <a:t>PDCA</a:t>
            </a:r>
            <a:r>
              <a:rPr kumimoji="1" lang="ja-JP" altLang="en-US" sz="1300" dirty="0">
                <a:solidFill>
                  <a:schemeClr val="tx1"/>
                </a:solidFill>
                <a:latin typeface="BIZ UDPゴシック" panose="020B0400000000000000" pitchFamily="50" charset="-128"/>
                <a:ea typeface="BIZ UDPゴシック" panose="020B0400000000000000" pitchFamily="50" charset="-128"/>
              </a:rPr>
              <a:t>サイクルを回しながら、進捗管理を実施し、安定的かつ持続可能な医療保険制度の運営を推進する。</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22" name="四角形: 角を丸くする 21">
            <a:extLst>
              <a:ext uri="{FF2B5EF4-FFF2-40B4-BE49-F238E27FC236}">
                <a16:creationId xmlns:a16="http://schemas.microsoft.com/office/drawing/2014/main" id="{D36C6012-EE3F-4707-965A-5DEDE86212D5}"/>
              </a:ext>
            </a:extLst>
          </p:cNvPr>
          <p:cNvSpPr/>
          <p:nvPr/>
        </p:nvSpPr>
        <p:spPr>
          <a:xfrm>
            <a:off x="1013262" y="2401450"/>
            <a:ext cx="7272808" cy="1185500"/>
          </a:xfrm>
          <a:prstGeom prst="roundRect">
            <a:avLst>
              <a:gd name="adj" fmla="val 9972"/>
            </a:avLst>
          </a:prstGeom>
          <a:ln>
            <a:prstDash val="solid"/>
          </a:ln>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②</a:t>
            </a:r>
            <a:r>
              <a:rPr kumimoji="1" lang="en-US" altLang="ja-JP" sz="1300" dirty="0">
                <a:solidFill>
                  <a:schemeClr val="tx1"/>
                </a:solidFill>
                <a:latin typeface="BIZ UDPゴシック" panose="020B0400000000000000" pitchFamily="50" charset="-128"/>
                <a:ea typeface="BIZ UDPゴシック" panose="020B0400000000000000" pitchFamily="50" charset="-128"/>
              </a:rPr>
              <a:t>〔Do〕</a:t>
            </a:r>
            <a:r>
              <a:rPr kumimoji="1" lang="ja-JP" altLang="en-US" sz="1300" dirty="0">
                <a:solidFill>
                  <a:schemeClr val="tx1"/>
                </a:solidFill>
                <a:latin typeface="BIZ UDPゴシック" panose="020B0400000000000000" pitchFamily="50" charset="-128"/>
                <a:ea typeface="BIZ UDPゴシック" panose="020B0400000000000000" pitchFamily="50" charset="-128"/>
              </a:rPr>
              <a:t>から③</a:t>
            </a:r>
            <a:r>
              <a:rPr kumimoji="1" lang="en-US" altLang="ja-JP" sz="1300" dirty="0">
                <a:solidFill>
                  <a:schemeClr val="tx1"/>
                </a:solidFill>
                <a:latin typeface="BIZ UDPゴシック" panose="020B0400000000000000" pitchFamily="50" charset="-128"/>
                <a:ea typeface="BIZ UDPゴシック" panose="020B0400000000000000" pitchFamily="50" charset="-128"/>
              </a:rPr>
              <a:t>〔Check〕</a:t>
            </a:r>
            <a:r>
              <a:rPr kumimoji="1" lang="ja-JP" altLang="en-US" sz="1300" dirty="0">
                <a:solidFill>
                  <a:schemeClr val="tx1"/>
                </a:solidFill>
                <a:latin typeface="BIZ UDPゴシック" panose="020B0400000000000000" pitchFamily="50" charset="-128"/>
                <a:ea typeface="BIZ UDPゴシック" panose="020B0400000000000000" pitchFamily="50" charset="-128"/>
              </a:rPr>
              <a:t>、④</a:t>
            </a:r>
            <a:r>
              <a:rPr kumimoji="1" lang="en-US" altLang="ja-JP" sz="1300" dirty="0">
                <a:solidFill>
                  <a:schemeClr val="tx1"/>
                </a:solidFill>
                <a:latin typeface="BIZ UDPゴシック" panose="020B0400000000000000" pitchFamily="50" charset="-128"/>
                <a:ea typeface="BIZ UDPゴシック" panose="020B0400000000000000" pitchFamily="50" charset="-128"/>
              </a:rPr>
              <a:t>〔Action〕</a:t>
            </a:r>
            <a:r>
              <a:rPr kumimoji="1" lang="ja-JP" altLang="en-US" sz="1300" dirty="0">
                <a:solidFill>
                  <a:schemeClr val="tx1"/>
                </a:solidFill>
                <a:latin typeface="BIZ UDPゴシック" panose="020B0400000000000000" pitchFamily="50" charset="-128"/>
                <a:ea typeface="BIZ UDPゴシック" panose="020B0400000000000000" pitchFamily="50" charset="-128"/>
              </a:rPr>
              <a:t>に進めていくため、進捗管理表を作成。</a:t>
            </a:r>
          </a:p>
          <a:p>
            <a:endParaRPr lang="ja-JP" altLang="en-US"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市町村における自己点検とブロック単位での評価</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中間・期末</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により、運営方針に沿った取組がどの程度できているか確認し、実施状況を</a:t>
            </a:r>
            <a:r>
              <a:rPr lang="ja-JP" altLang="en-US" sz="1300" dirty="0">
                <a:solidFill>
                  <a:schemeClr val="tx1"/>
                </a:solidFill>
                <a:latin typeface="BIZ UDPゴシック" panose="020B0400000000000000" pitchFamily="50" charset="-128"/>
                <a:ea typeface="BIZ UDPゴシック" panose="020B0400000000000000" pitchFamily="50" charset="-128"/>
              </a:rPr>
              <a:t>管理</a:t>
            </a: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その評価結果を踏まえ、</a:t>
            </a:r>
            <a:r>
              <a:rPr lang="ja-JP" altLang="en-US" sz="1300" dirty="0">
                <a:solidFill>
                  <a:schemeClr val="tx1"/>
                </a:solidFill>
                <a:latin typeface="BIZ UDPゴシック" panose="020B0400000000000000" pitchFamily="50" charset="-128"/>
                <a:ea typeface="BIZ UDPゴシック" panose="020B0400000000000000" pitchFamily="50" charset="-128"/>
              </a:rPr>
              <a:t>ブロックで抽出された課題を次年度の進捗管理項目として設定</a:t>
            </a: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C4B1FC40-D8DD-44B0-9C61-304C5161A1B2}"/>
              </a:ext>
            </a:extLst>
          </p:cNvPr>
          <p:cNvSpPr txBox="1"/>
          <p:nvPr/>
        </p:nvSpPr>
        <p:spPr>
          <a:xfrm>
            <a:off x="89152" y="792243"/>
            <a:ext cx="6492840"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令和６年度</a:t>
            </a:r>
            <a:r>
              <a:rPr lang="ja-JP" altLang="en-US" sz="1400" dirty="0">
                <a:solidFill>
                  <a:schemeClr val="tx1"/>
                </a:solidFill>
                <a:latin typeface="BIZ UDPゴシック" panose="020B0400000000000000" pitchFamily="50" charset="-128"/>
                <a:ea typeface="BIZ UDPゴシック" panose="020B0400000000000000" pitchFamily="50" charset="-128"/>
              </a:rPr>
              <a:t>からの</a:t>
            </a:r>
            <a:r>
              <a:rPr lang="en-US" altLang="ja-JP" sz="1400" dirty="0">
                <a:solidFill>
                  <a:schemeClr val="tx1"/>
                </a:solidFill>
                <a:latin typeface="BIZ UDPゴシック" panose="020B0400000000000000" pitchFamily="50" charset="-128"/>
                <a:ea typeface="BIZ UDPゴシック" panose="020B0400000000000000" pitchFamily="50" charset="-128"/>
              </a:rPr>
              <a:t>PDCA</a:t>
            </a:r>
            <a:r>
              <a:rPr lang="ja-JP" altLang="en-US" sz="1400" dirty="0">
                <a:solidFill>
                  <a:schemeClr val="tx1"/>
                </a:solidFill>
                <a:latin typeface="BIZ UDPゴシック" panose="020B0400000000000000" pitchFamily="50" charset="-128"/>
                <a:ea typeface="BIZ UDPゴシック" panose="020B0400000000000000" pitchFamily="50" charset="-128"/>
              </a:rPr>
              <a:t>サイクルに基づく進捗管理の実施について</a:t>
            </a:r>
            <a:r>
              <a:rPr kumimoji="1" lang="ja-JP" altLang="en-US" sz="1400" dirty="0">
                <a:latin typeface="BIZ UDPゴシック" panose="020B0400000000000000" pitchFamily="50" charset="-128"/>
                <a:ea typeface="BIZ UDPゴシック" panose="020B0400000000000000" pitchFamily="50" charset="-128"/>
              </a:rPr>
              <a:t>＞</a:t>
            </a:r>
          </a:p>
        </p:txBody>
      </p:sp>
      <p:sp>
        <p:nvSpPr>
          <p:cNvPr id="9" name="二等辺三角形 8">
            <a:extLst>
              <a:ext uri="{FF2B5EF4-FFF2-40B4-BE49-F238E27FC236}">
                <a16:creationId xmlns:a16="http://schemas.microsoft.com/office/drawing/2014/main" id="{E35507D5-80EA-495F-AB70-F8274E28B8C8}"/>
              </a:ext>
            </a:extLst>
          </p:cNvPr>
          <p:cNvSpPr/>
          <p:nvPr/>
        </p:nvSpPr>
        <p:spPr>
          <a:xfrm rot="10800000">
            <a:off x="3976969" y="2150731"/>
            <a:ext cx="1345394" cy="180000"/>
          </a:xfrm>
          <a:prstGeom prst="triangl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5">
            <a:extLst>
              <a:ext uri="{FF2B5EF4-FFF2-40B4-BE49-F238E27FC236}">
                <a16:creationId xmlns:a16="http://schemas.microsoft.com/office/drawing/2014/main" id="{3E3C8157-E515-442C-8788-3532A03C1D96}"/>
              </a:ext>
            </a:extLst>
          </p:cNvPr>
          <p:cNvSpPr txBox="1"/>
          <p:nvPr/>
        </p:nvSpPr>
        <p:spPr>
          <a:xfrm>
            <a:off x="5868144" y="694541"/>
            <a:ext cx="3096000" cy="2308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lang="en-US" altLang="ja-JP" sz="900" dirty="0">
                <a:solidFill>
                  <a:prstClr val="black"/>
                </a:solidFill>
                <a:latin typeface="HGSｺﾞｼｯｸE" panose="020B0900000000000000" pitchFamily="50" charset="-128"/>
                <a:ea typeface="HGSｺﾞｼｯｸE" panose="020B0900000000000000" pitchFamily="50" charset="-128"/>
              </a:rPr>
              <a:t>79</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R6.5.21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資料２</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p>
        </p:txBody>
      </p:sp>
      <p:sp>
        <p:nvSpPr>
          <p:cNvPr id="14" name="テキスト ボックス 13">
            <a:extLst>
              <a:ext uri="{FF2B5EF4-FFF2-40B4-BE49-F238E27FC236}">
                <a16:creationId xmlns:a16="http://schemas.microsoft.com/office/drawing/2014/main" id="{B9F940C8-C3AF-4F85-8DA0-1668AF3CE6D7}"/>
              </a:ext>
            </a:extLst>
          </p:cNvPr>
          <p:cNvSpPr txBox="1"/>
          <p:nvPr/>
        </p:nvSpPr>
        <p:spPr>
          <a:xfrm>
            <a:off x="101192" y="3933056"/>
            <a:ext cx="6492840" cy="215444"/>
          </a:xfrm>
          <a:prstGeom prst="rect">
            <a:avLst/>
          </a:prstGeom>
          <a:noFill/>
        </p:spPr>
        <p:txBody>
          <a:bodyPr wrap="square" tIns="0" bIns="0" rtlCol="0" anchor="ctr" anchorCtr="0">
            <a:spAutoFit/>
          </a:bodyPr>
          <a:lstStyle/>
          <a:p>
            <a:r>
              <a:rPr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ブロック評価の狙い</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CC7C4C40-5DB1-4E21-87E1-205A74F1FF20}"/>
              </a:ext>
            </a:extLst>
          </p:cNvPr>
          <p:cNvSpPr/>
          <p:nvPr/>
        </p:nvSpPr>
        <p:spPr>
          <a:xfrm>
            <a:off x="256263" y="4140171"/>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lgn="l">
              <a:buFont typeface="Wingdings" panose="05000000000000000000" pitchFamily="2" charset="2"/>
              <a:buChar char="l"/>
            </a:pP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各市町村</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における取組状況により明らかになる課題</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、それに対する取組みや改善策について</a:t>
            </a:r>
            <a:r>
              <a:rPr lang="ja-JP" altLang="en-US" sz="1200" dirty="0">
                <a:solidFill>
                  <a:schemeClr val="tx1"/>
                </a:solidFill>
                <a:latin typeface="BIZ UDPゴシック" panose="020B0400000000000000" pitchFamily="50" charset="-128"/>
                <a:ea typeface="BIZ UDPゴシック" panose="020B0400000000000000" pitchFamily="50" charset="-128"/>
              </a:rPr>
              <a:t>見える化し、ブロックで共有化する。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76213" indent="-176213">
              <a:buFont typeface="Wingdings" panose="05000000000000000000" pitchFamily="2" charset="2"/>
              <a:buChar char="l"/>
            </a:pPr>
            <a:r>
              <a:rPr kumimoji="1" lang="ja-JP" altLang="en-US" sz="1200" dirty="0">
                <a:solidFill>
                  <a:schemeClr val="tx1"/>
                </a:solidFill>
                <a:latin typeface="BIZ UDPゴシック" panose="020B0400000000000000" pitchFamily="50" charset="-128"/>
                <a:ea typeface="BIZ UDPゴシック" panose="020B0400000000000000" pitchFamily="50" charset="-128"/>
              </a:rPr>
              <a:t>各市町村における状況等についてブロック意見交換を行い、翌年度以降に取組むべき具体的な対応策の参考とすることで各市町村の事業を推進し、持続可能で安定的な国保制度の運営に繋げる。</a:t>
            </a: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28222ACA-2D52-4F72-BCA0-185F85F31B23}"/>
              </a:ext>
            </a:extLst>
          </p:cNvPr>
          <p:cNvSpPr/>
          <p:nvPr/>
        </p:nvSpPr>
        <p:spPr>
          <a:xfrm>
            <a:off x="111448" y="5038434"/>
            <a:ext cx="8852696" cy="13422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＜府</a:t>
            </a:r>
            <a:r>
              <a:rPr lang="ja-JP" altLang="en-US" sz="1200" dirty="0">
                <a:solidFill>
                  <a:schemeClr val="tx1"/>
                </a:solidFill>
                <a:latin typeface="BIZ UDPゴシック" panose="020B0400000000000000" pitchFamily="50" charset="-128"/>
                <a:ea typeface="BIZ UDPゴシック" panose="020B0400000000000000" pitchFamily="50" charset="-128"/>
              </a:rPr>
              <a:t>の全体的な中間・期末評価＞　</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府</a:t>
            </a:r>
            <a:r>
              <a:rPr lang="en-US" altLang="ja-JP" sz="1200" dirty="0">
                <a:solidFill>
                  <a:schemeClr val="tx1"/>
                </a:solidFill>
                <a:latin typeface="BIZ UDPゴシック" panose="020B0400000000000000" pitchFamily="50" charset="-128"/>
                <a:ea typeface="BIZ UDPゴシック" panose="020B0400000000000000" pitchFamily="50" charset="-128"/>
              </a:rPr>
              <a:t>〕</a:t>
            </a: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各ブロックの評価をもとに府が全体評価を実施。</a:t>
            </a: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全体評価及び各ブロック評価について、大阪府国民健康保険運営協議会に報告し、大阪府国民健康保険運営方針に沿った</a:t>
            </a:r>
          </a:p>
          <a:p>
            <a:pPr marL="360363" algn="l"/>
            <a:r>
              <a:rPr lang="ja-JP" altLang="en-US" sz="1200" dirty="0">
                <a:solidFill>
                  <a:schemeClr val="tx1"/>
                </a:solidFill>
                <a:latin typeface="BIZ UDPゴシック" panose="020B0400000000000000" pitchFamily="50" charset="-128"/>
                <a:ea typeface="BIZ UDPゴシック" panose="020B0400000000000000" pitchFamily="50" charset="-128"/>
              </a:rPr>
              <a:t>運営が行われているかご意見をいただく。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運営協議会終了後、全体評価と各ブロック評価を運営方針の進捗管理として</a:t>
            </a:r>
            <a:r>
              <a:rPr lang="en-US" altLang="ja-JP" sz="1200" dirty="0">
                <a:solidFill>
                  <a:schemeClr val="tx1"/>
                </a:solidFill>
                <a:latin typeface="BIZ UDPゴシック" panose="020B0400000000000000" pitchFamily="50" charset="-128"/>
                <a:ea typeface="BIZ UDPゴシック" panose="020B0400000000000000" pitchFamily="50" charset="-128"/>
              </a:rPr>
              <a:t>HP</a:t>
            </a:r>
            <a:r>
              <a:rPr lang="ja-JP" altLang="en-US" sz="1200" dirty="0">
                <a:solidFill>
                  <a:schemeClr val="tx1"/>
                </a:solidFill>
                <a:latin typeface="BIZ UDPゴシック" panose="020B0400000000000000" pitchFamily="50" charset="-128"/>
                <a:ea typeface="BIZ UDPゴシック" panose="020B0400000000000000" pitchFamily="50" charset="-128"/>
              </a:rPr>
              <a:t>に掲載し、公表。</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800" dirty="0">
              <a:solidFill>
                <a:sysClr val="windowText" lastClr="000000"/>
              </a:solidFill>
              <a:latin typeface="BIZ UDPゴシック" panose="020B0400000000000000" pitchFamily="50" charset="-128"/>
              <a:ea typeface="BIZ UDPゴシック" panose="020B0400000000000000" pitchFamily="50" charset="-128"/>
            </a:endParaRPr>
          </a:p>
          <a:p>
            <a:pPr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＜ブロックの中間・期末評価＞　</a:t>
            </a:r>
            <a:r>
              <a:rPr lang="en-US" altLang="ja-JP" sz="1200" dirty="0">
                <a:solidFill>
                  <a:sysClr val="windowText" lastClr="000000"/>
                </a:solidFill>
                <a:latin typeface="BIZ UDPゴシック" panose="020B0400000000000000" pitchFamily="50" charset="-128"/>
                <a:ea typeface="BIZ UDPゴシック" panose="020B0400000000000000" pitchFamily="50" charset="-128"/>
              </a:rPr>
              <a:t>〔</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各市町村</a:t>
            </a:r>
            <a:r>
              <a:rPr lang="en-US" altLang="ja-JP" sz="1200" dirty="0">
                <a:solidFill>
                  <a:sysClr val="windowText" lastClr="000000"/>
                </a:solidFill>
                <a:latin typeface="BIZ UDPゴシック" panose="020B0400000000000000" pitchFamily="50" charset="-128"/>
                <a:ea typeface="BIZ UDPゴシック" panose="020B0400000000000000" pitchFamily="50" charset="-128"/>
              </a:rPr>
              <a:t>〕</a:t>
            </a:r>
          </a:p>
          <a:p>
            <a:pPr marL="360363" indent="-171450" algn="l">
              <a:buFont typeface="Wingdings" panose="05000000000000000000" pitchFamily="2" charset="2"/>
              <a:buChar char="l"/>
            </a:pP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ブロック評価の狙いを踏まえ、</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持続可能で安定的な国保制度の運営に繋げる</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ため、各市町村の運営協議会でも報告し、</a:t>
            </a:r>
          </a:p>
          <a:p>
            <a:pPr marL="268288"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府と同様に、公表していただきたい。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0ED466FA-9713-47A6-9951-F4CD7A15E99A}"/>
              </a:ext>
            </a:extLst>
          </p:cNvPr>
          <p:cNvSpPr txBox="1"/>
          <p:nvPr/>
        </p:nvSpPr>
        <p:spPr>
          <a:xfrm>
            <a:off x="97098" y="4796572"/>
            <a:ext cx="6492840" cy="215444"/>
          </a:xfrm>
          <a:prstGeom prst="rect">
            <a:avLst/>
          </a:prstGeom>
          <a:noFill/>
        </p:spPr>
        <p:txBody>
          <a:bodyPr wrap="square" tIns="0" bIns="0" rtlCol="0" anchor="ctr" anchorCtr="0">
            <a:spAutoFit/>
          </a:bodyPr>
          <a:lstStyle/>
          <a:p>
            <a:r>
              <a:rPr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中間・期末評価の報告について</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53B3FEE7-A38D-46F7-B6C9-D7C66F71413B}"/>
              </a:ext>
            </a:extLst>
          </p:cNvPr>
          <p:cNvSpPr/>
          <p:nvPr/>
        </p:nvSpPr>
        <p:spPr>
          <a:xfrm>
            <a:off x="111448" y="3814902"/>
            <a:ext cx="8935454" cy="2926466"/>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19" name="タイトル 1">
            <a:extLst>
              <a:ext uri="{FF2B5EF4-FFF2-40B4-BE49-F238E27FC236}">
                <a16:creationId xmlns:a16="http://schemas.microsoft.com/office/drawing/2014/main" id="{0D882B75-5295-4D2A-9B27-0646FCD5EA75}"/>
              </a:ext>
            </a:extLst>
          </p:cNvPr>
          <p:cNvSpPr txBox="1">
            <a:spLocks/>
          </p:cNvSpPr>
          <p:nvPr/>
        </p:nvSpPr>
        <p:spPr>
          <a:xfrm>
            <a:off x="-26510" y="-10590"/>
            <a:ext cx="9170510" cy="468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0" name="タイトル 1">
            <a:extLst>
              <a:ext uri="{FF2B5EF4-FFF2-40B4-BE49-F238E27FC236}">
                <a16:creationId xmlns:a16="http://schemas.microsoft.com/office/drawing/2014/main" id="{A24CD406-D380-4345-988E-F5734959AA61}"/>
              </a:ext>
            </a:extLst>
          </p:cNvPr>
          <p:cNvSpPr txBox="1">
            <a:spLocks/>
          </p:cNvSpPr>
          <p:nvPr/>
        </p:nvSpPr>
        <p:spPr>
          <a:xfrm>
            <a:off x="-26510" y="-10590"/>
            <a:ext cx="9170510" cy="504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3" name="テキスト ボックス 5">
            <a:extLst>
              <a:ext uri="{FF2B5EF4-FFF2-40B4-BE49-F238E27FC236}">
                <a16:creationId xmlns:a16="http://schemas.microsoft.com/office/drawing/2014/main" id="{880BF423-2357-44D1-A470-C5C7A7D02F2B}"/>
              </a:ext>
            </a:extLst>
          </p:cNvPr>
          <p:cNvSpPr txBox="1"/>
          <p:nvPr/>
        </p:nvSpPr>
        <p:spPr>
          <a:xfrm>
            <a:off x="5724144" y="3902351"/>
            <a:ext cx="3240000" cy="2308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82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R6.10.31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p>
        </p:txBody>
      </p:sp>
    </p:spTree>
    <p:extLst>
      <p:ext uri="{BB962C8B-B14F-4D97-AF65-F5344CB8AC3E}">
        <p14:creationId xmlns:p14="http://schemas.microsoft.com/office/powerpoint/2010/main" val="73283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dirty="0"/>
              <a:t>3</a:t>
            </a:r>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367" y="3512"/>
            <a:ext cx="9145367"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1" name="テキスト ボックス 20">
            <a:extLst>
              <a:ext uri="{FF2B5EF4-FFF2-40B4-BE49-F238E27FC236}">
                <a16:creationId xmlns:a16="http://schemas.microsoft.com/office/drawing/2014/main" id="{7A2CA167-C711-4AE0-8331-3416BAD114A4}"/>
              </a:ext>
            </a:extLst>
          </p:cNvPr>
          <p:cNvSpPr txBox="1"/>
          <p:nvPr/>
        </p:nvSpPr>
        <p:spPr>
          <a:xfrm>
            <a:off x="21826" y="716641"/>
            <a:ext cx="5976664"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令和６年度　</a:t>
            </a:r>
            <a:r>
              <a:rPr kumimoji="1" lang="en-US" altLang="ja-JP" sz="1400" dirty="0">
                <a:latin typeface="BIZ UDPゴシック" panose="020B0400000000000000" pitchFamily="50" charset="-128"/>
                <a:ea typeface="BIZ UDPゴシック" panose="020B0400000000000000" pitchFamily="50" charset="-128"/>
              </a:rPr>
              <a:t>PDCA</a:t>
            </a:r>
            <a:r>
              <a:rPr kumimoji="1" lang="ja-JP" altLang="en-US" sz="1400" dirty="0">
                <a:latin typeface="BIZ UDPゴシック" panose="020B0400000000000000" pitchFamily="50" charset="-128"/>
                <a:ea typeface="BIZ UDPゴシック" panose="020B0400000000000000" pitchFamily="50" charset="-128"/>
              </a:rPr>
              <a:t>サイクルに基づく進捗管理　進行スケジュール　＞</a:t>
            </a:r>
          </a:p>
        </p:txBody>
      </p:sp>
      <p:graphicFrame>
        <p:nvGraphicFramePr>
          <p:cNvPr id="3" name="表 3">
            <a:extLst>
              <a:ext uri="{FF2B5EF4-FFF2-40B4-BE49-F238E27FC236}">
                <a16:creationId xmlns:a16="http://schemas.microsoft.com/office/drawing/2014/main" id="{28ABA52A-76C7-4B2C-9A0A-78713DE253AC}"/>
              </a:ext>
            </a:extLst>
          </p:cNvPr>
          <p:cNvGraphicFramePr>
            <a:graphicFrameLocks noGrp="1" noChangeAspect="1"/>
          </p:cNvGraphicFramePr>
          <p:nvPr>
            <p:extLst>
              <p:ext uri="{D42A27DB-BD31-4B8C-83A1-F6EECF244321}">
                <p14:modId xmlns:p14="http://schemas.microsoft.com/office/powerpoint/2010/main" val="1546727309"/>
              </p:ext>
            </p:extLst>
          </p:nvPr>
        </p:nvGraphicFramePr>
        <p:xfrm>
          <a:off x="179512" y="980737"/>
          <a:ext cx="8532000" cy="5841031"/>
        </p:xfrm>
        <a:graphic>
          <a:graphicData uri="http://schemas.openxmlformats.org/drawingml/2006/table">
            <a:tbl>
              <a:tblPr firstRow="1" bandRow="1">
                <a:tableStyleId>{5C22544A-7EE6-4342-B048-85BDC9FD1C3A}</a:tableStyleId>
              </a:tblPr>
              <a:tblGrid>
                <a:gridCol w="314467">
                  <a:extLst>
                    <a:ext uri="{9D8B030D-6E8A-4147-A177-3AD203B41FA5}">
                      <a16:colId xmlns:a16="http://schemas.microsoft.com/office/drawing/2014/main" val="1226186914"/>
                    </a:ext>
                  </a:extLst>
                </a:gridCol>
                <a:gridCol w="549629">
                  <a:extLst>
                    <a:ext uri="{9D8B030D-6E8A-4147-A177-3AD203B41FA5}">
                      <a16:colId xmlns:a16="http://schemas.microsoft.com/office/drawing/2014/main" val="2962997919"/>
                    </a:ext>
                  </a:extLst>
                </a:gridCol>
                <a:gridCol w="755731">
                  <a:extLst>
                    <a:ext uri="{9D8B030D-6E8A-4147-A177-3AD203B41FA5}">
                      <a16:colId xmlns:a16="http://schemas.microsoft.com/office/drawing/2014/main" val="208667294"/>
                    </a:ext>
                  </a:extLst>
                </a:gridCol>
                <a:gridCol w="755731">
                  <a:extLst>
                    <a:ext uri="{9D8B030D-6E8A-4147-A177-3AD203B41FA5}">
                      <a16:colId xmlns:a16="http://schemas.microsoft.com/office/drawing/2014/main" val="3547028819"/>
                    </a:ext>
                  </a:extLst>
                </a:gridCol>
                <a:gridCol w="755731">
                  <a:extLst>
                    <a:ext uri="{9D8B030D-6E8A-4147-A177-3AD203B41FA5}">
                      <a16:colId xmlns:a16="http://schemas.microsoft.com/office/drawing/2014/main" val="1480014846"/>
                    </a:ext>
                  </a:extLst>
                </a:gridCol>
                <a:gridCol w="541119">
                  <a:extLst>
                    <a:ext uri="{9D8B030D-6E8A-4147-A177-3AD203B41FA5}">
                      <a16:colId xmlns:a16="http://schemas.microsoft.com/office/drawing/2014/main" val="2584937782"/>
                    </a:ext>
                  </a:extLst>
                </a:gridCol>
                <a:gridCol w="576064">
                  <a:extLst>
                    <a:ext uri="{9D8B030D-6E8A-4147-A177-3AD203B41FA5}">
                      <a16:colId xmlns:a16="http://schemas.microsoft.com/office/drawing/2014/main" val="1247749663"/>
                    </a:ext>
                  </a:extLst>
                </a:gridCol>
                <a:gridCol w="695020">
                  <a:extLst>
                    <a:ext uri="{9D8B030D-6E8A-4147-A177-3AD203B41FA5}">
                      <a16:colId xmlns:a16="http://schemas.microsoft.com/office/drawing/2014/main" val="4093609113"/>
                    </a:ext>
                  </a:extLst>
                </a:gridCol>
                <a:gridCol w="695020">
                  <a:extLst>
                    <a:ext uri="{9D8B030D-6E8A-4147-A177-3AD203B41FA5}">
                      <a16:colId xmlns:a16="http://schemas.microsoft.com/office/drawing/2014/main" val="395400464"/>
                    </a:ext>
                  </a:extLst>
                </a:gridCol>
                <a:gridCol w="723372">
                  <a:extLst>
                    <a:ext uri="{9D8B030D-6E8A-4147-A177-3AD203B41FA5}">
                      <a16:colId xmlns:a16="http://schemas.microsoft.com/office/drawing/2014/main" val="1361531076"/>
                    </a:ext>
                  </a:extLst>
                </a:gridCol>
                <a:gridCol w="723372">
                  <a:extLst>
                    <a:ext uri="{9D8B030D-6E8A-4147-A177-3AD203B41FA5}">
                      <a16:colId xmlns:a16="http://schemas.microsoft.com/office/drawing/2014/main" val="3369775568"/>
                    </a:ext>
                  </a:extLst>
                </a:gridCol>
                <a:gridCol w="723372">
                  <a:extLst>
                    <a:ext uri="{9D8B030D-6E8A-4147-A177-3AD203B41FA5}">
                      <a16:colId xmlns:a16="http://schemas.microsoft.com/office/drawing/2014/main" val="2983844242"/>
                    </a:ext>
                  </a:extLst>
                </a:gridCol>
                <a:gridCol w="723372">
                  <a:extLst>
                    <a:ext uri="{9D8B030D-6E8A-4147-A177-3AD203B41FA5}">
                      <a16:colId xmlns:a16="http://schemas.microsoft.com/office/drawing/2014/main" val="55990533"/>
                    </a:ext>
                  </a:extLst>
                </a:gridCol>
              </a:tblGrid>
              <a:tr h="271999">
                <a:tc>
                  <a:txBody>
                    <a:bodyPr/>
                    <a:lstStyle/>
                    <a:p>
                      <a:pPr algn="ctr"/>
                      <a:endParaRPr kumimoji="1" lang="ja-JP" altLang="en-US" sz="1200" dirty="0"/>
                    </a:p>
                  </a:txBody>
                  <a:tcPr marL="97493" marR="97493" marT="48755" marB="48755" anchor="ctr"/>
                </a:tc>
                <a:tc>
                  <a:txBody>
                    <a:bodyPr/>
                    <a:lstStyle/>
                    <a:p>
                      <a:pPr algn="ctr"/>
                      <a:r>
                        <a:rPr kumimoji="1" lang="en-US" altLang="ja-JP" sz="1200" dirty="0"/>
                        <a:t>4</a:t>
                      </a:r>
                      <a:r>
                        <a:rPr kumimoji="1" lang="ja-JP" altLang="en-US" sz="1200" dirty="0"/>
                        <a:t>月</a:t>
                      </a:r>
                    </a:p>
                  </a:txBody>
                  <a:tcPr marL="97493" marR="97493" marT="48755" marB="48755" anchor="ctr"/>
                </a:tc>
                <a:tc>
                  <a:txBody>
                    <a:bodyPr/>
                    <a:lstStyle/>
                    <a:p>
                      <a:pPr algn="ctr"/>
                      <a:r>
                        <a:rPr kumimoji="1" lang="en-US" altLang="ja-JP" sz="1200" dirty="0"/>
                        <a:t>5</a:t>
                      </a:r>
                      <a:r>
                        <a:rPr kumimoji="1" lang="ja-JP" altLang="en-US" sz="1200" dirty="0"/>
                        <a:t>月</a:t>
                      </a:r>
                    </a:p>
                  </a:txBody>
                  <a:tcPr marL="97493" marR="97493" marT="48755" marB="48755" anchor="ctr"/>
                </a:tc>
                <a:tc>
                  <a:txBody>
                    <a:bodyPr/>
                    <a:lstStyle/>
                    <a:p>
                      <a:pPr algn="ctr"/>
                      <a:r>
                        <a:rPr kumimoji="1" lang="en-US" altLang="ja-JP" sz="1200" dirty="0"/>
                        <a:t>6</a:t>
                      </a:r>
                      <a:r>
                        <a:rPr kumimoji="1" lang="ja-JP" altLang="en-US" sz="1200" dirty="0"/>
                        <a:t>月</a:t>
                      </a:r>
                    </a:p>
                  </a:txBody>
                  <a:tcPr marL="97493" marR="97493" marT="48755" marB="48755" anchor="ctr"/>
                </a:tc>
                <a:tc>
                  <a:txBody>
                    <a:bodyPr/>
                    <a:lstStyle/>
                    <a:p>
                      <a:pPr algn="ctr"/>
                      <a:r>
                        <a:rPr kumimoji="1" lang="en-US" altLang="ja-JP" sz="1200" dirty="0"/>
                        <a:t>7</a:t>
                      </a:r>
                      <a:r>
                        <a:rPr kumimoji="1" lang="ja-JP" altLang="en-US" sz="1200" dirty="0"/>
                        <a:t>月</a:t>
                      </a:r>
                    </a:p>
                  </a:txBody>
                  <a:tcPr marL="97493" marR="97493" marT="48755" marB="48755" anchor="ctr"/>
                </a:tc>
                <a:tc>
                  <a:txBody>
                    <a:bodyPr/>
                    <a:lstStyle/>
                    <a:p>
                      <a:pPr algn="ctr"/>
                      <a:r>
                        <a:rPr kumimoji="1" lang="en-US" altLang="ja-JP" sz="1200" dirty="0"/>
                        <a:t>8</a:t>
                      </a:r>
                      <a:r>
                        <a:rPr kumimoji="1" lang="ja-JP" altLang="en-US" sz="1200" dirty="0"/>
                        <a:t>月</a:t>
                      </a:r>
                    </a:p>
                  </a:txBody>
                  <a:tcPr marL="97493" marR="97493" marT="48755" marB="48755" anchor="ctr"/>
                </a:tc>
                <a:tc>
                  <a:txBody>
                    <a:bodyPr/>
                    <a:lstStyle/>
                    <a:p>
                      <a:pPr algn="ctr"/>
                      <a:r>
                        <a:rPr kumimoji="1" lang="en-US" altLang="ja-JP" sz="1200" dirty="0"/>
                        <a:t>9</a:t>
                      </a:r>
                      <a:r>
                        <a:rPr kumimoji="1" lang="ja-JP" altLang="en-US" sz="1200" dirty="0"/>
                        <a:t>月</a:t>
                      </a:r>
                    </a:p>
                  </a:txBody>
                  <a:tcPr marL="97493" marR="97493" marT="48755" marB="48755" anchor="ctr"/>
                </a:tc>
                <a:tc>
                  <a:txBody>
                    <a:bodyPr/>
                    <a:lstStyle/>
                    <a:p>
                      <a:pPr algn="ctr"/>
                      <a:r>
                        <a:rPr kumimoji="1" lang="en-US" altLang="ja-JP" sz="1200" dirty="0"/>
                        <a:t>10</a:t>
                      </a:r>
                      <a:r>
                        <a:rPr kumimoji="1" lang="ja-JP" altLang="en-US" sz="1200" dirty="0"/>
                        <a:t>月</a:t>
                      </a:r>
                    </a:p>
                  </a:txBody>
                  <a:tcPr marL="97493" marR="97493" marT="48755" marB="48755" anchor="ctr"/>
                </a:tc>
                <a:tc>
                  <a:txBody>
                    <a:bodyPr/>
                    <a:lstStyle/>
                    <a:p>
                      <a:pPr algn="ctr"/>
                      <a:r>
                        <a:rPr kumimoji="1" lang="en-US" altLang="ja-JP" sz="1200" dirty="0"/>
                        <a:t>11</a:t>
                      </a:r>
                      <a:r>
                        <a:rPr kumimoji="1" lang="ja-JP" altLang="en-US" sz="1200" dirty="0"/>
                        <a:t>月</a:t>
                      </a:r>
                    </a:p>
                  </a:txBody>
                  <a:tcPr marL="97493" marR="97493" marT="48755" marB="48755" anchor="ctr"/>
                </a:tc>
                <a:tc>
                  <a:txBody>
                    <a:bodyPr/>
                    <a:lstStyle/>
                    <a:p>
                      <a:pPr algn="ctr"/>
                      <a:r>
                        <a:rPr kumimoji="1" lang="en-US" altLang="ja-JP" sz="1200" dirty="0"/>
                        <a:t>12</a:t>
                      </a:r>
                      <a:r>
                        <a:rPr kumimoji="1" lang="ja-JP" altLang="en-US" sz="1200" dirty="0"/>
                        <a:t>月</a:t>
                      </a:r>
                    </a:p>
                  </a:txBody>
                  <a:tcPr marL="97493" marR="97493" marT="48755" marB="48755" anchor="ctr"/>
                </a:tc>
                <a:tc>
                  <a:txBody>
                    <a:bodyPr/>
                    <a:lstStyle/>
                    <a:p>
                      <a:pPr algn="ctr"/>
                      <a:r>
                        <a:rPr kumimoji="1" lang="en-US" altLang="ja-JP" sz="1200" dirty="0"/>
                        <a:t>1</a:t>
                      </a:r>
                      <a:r>
                        <a:rPr kumimoji="1" lang="ja-JP" altLang="en-US" sz="1200" dirty="0"/>
                        <a:t>月</a:t>
                      </a:r>
                    </a:p>
                  </a:txBody>
                  <a:tcPr marL="97493" marR="97493" marT="48755" marB="48755" anchor="ctr"/>
                </a:tc>
                <a:tc>
                  <a:txBody>
                    <a:bodyPr/>
                    <a:lstStyle/>
                    <a:p>
                      <a:pPr algn="ctr"/>
                      <a:r>
                        <a:rPr kumimoji="1" lang="en-US" altLang="ja-JP" sz="1200" dirty="0"/>
                        <a:t>2</a:t>
                      </a:r>
                      <a:r>
                        <a:rPr kumimoji="1" lang="ja-JP" altLang="en-US" sz="1200" dirty="0"/>
                        <a:t>月</a:t>
                      </a:r>
                    </a:p>
                  </a:txBody>
                  <a:tcPr marL="97493" marR="97493" marT="48755" marB="48755" anchor="ctr"/>
                </a:tc>
                <a:tc>
                  <a:txBody>
                    <a:bodyPr/>
                    <a:lstStyle/>
                    <a:p>
                      <a:pPr algn="ctr"/>
                      <a:r>
                        <a:rPr kumimoji="1" lang="en-US" altLang="ja-JP" sz="1200" dirty="0"/>
                        <a:t>3</a:t>
                      </a:r>
                      <a:r>
                        <a:rPr kumimoji="1" lang="ja-JP" altLang="en-US" sz="1200" dirty="0"/>
                        <a:t>月</a:t>
                      </a:r>
                    </a:p>
                  </a:txBody>
                  <a:tcPr marL="97493" marR="97493" marT="48755" marB="48755" anchor="ctr"/>
                </a:tc>
                <a:extLst>
                  <a:ext uri="{0D108BD9-81ED-4DB2-BD59-A6C34878D82A}">
                    <a16:rowId xmlns:a16="http://schemas.microsoft.com/office/drawing/2014/main" val="2154196933"/>
                  </a:ext>
                </a:extLst>
              </a:tr>
              <a:tr h="1433627">
                <a:tc>
                  <a:txBody>
                    <a:bodyPr/>
                    <a:lstStyle/>
                    <a:p>
                      <a:pPr algn="ctr"/>
                      <a:r>
                        <a:rPr kumimoji="1" lang="ja-JP" altLang="en-US" sz="1200" dirty="0"/>
                        <a:t>国保運営協議会</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4172932947"/>
                  </a:ext>
                </a:extLst>
              </a:tr>
              <a:tr h="1437663">
                <a:tc>
                  <a:txBody>
                    <a:bodyPr/>
                    <a:lstStyle/>
                    <a:p>
                      <a:pPr algn="ctr"/>
                      <a:r>
                        <a:rPr kumimoji="1" lang="ja-JP" altLang="en-US" sz="1200" dirty="0"/>
                        <a:t>広域化調整会議</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1518205635"/>
                  </a:ext>
                </a:extLst>
              </a:tr>
              <a:tr h="2689351">
                <a:tc>
                  <a:txBody>
                    <a:bodyPr/>
                    <a:lstStyle/>
                    <a:p>
                      <a:pPr algn="ctr"/>
                      <a:r>
                        <a:rPr kumimoji="1" lang="ja-JP" altLang="en-US" sz="1200" dirty="0"/>
                        <a:t>事業運営検討</a:t>
                      </a:r>
                      <a:r>
                        <a:rPr kumimoji="1" lang="en-US" altLang="ja-JP" sz="1200" dirty="0"/>
                        <a:t>WG</a:t>
                      </a:r>
                      <a:endParaRPr kumimoji="1" lang="ja-JP" altLang="en-US" sz="1200" dirty="0"/>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extLst>
                  <a:ext uri="{0D108BD9-81ED-4DB2-BD59-A6C34878D82A}">
                    <a16:rowId xmlns:a16="http://schemas.microsoft.com/office/drawing/2014/main" val="3247654568"/>
                  </a:ext>
                </a:extLst>
              </a:tr>
            </a:tbl>
          </a:graphicData>
        </a:graphic>
      </p:graphicFrame>
      <p:sp>
        <p:nvSpPr>
          <p:cNvPr id="5" name="正方形/長方形 4">
            <a:extLst>
              <a:ext uri="{FF2B5EF4-FFF2-40B4-BE49-F238E27FC236}">
                <a16:creationId xmlns:a16="http://schemas.microsoft.com/office/drawing/2014/main" id="{A4EE192C-34FE-4F54-A4E8-5CD2529D586E}"/>
              </a:ext>
            </a:extLst>
          </p:cNvPr>
          <p:cNvSpPr/>
          <p:nvPr/>
        </p:nvSpPr>
        <p:spPr>
          <a:xfrm>
            <a:off x="3936735" y="4197230"/>
            <a:ext cx="429288" cy="2503109"/>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各委員を中心に各市町村の取組状況を</a:t>
            </a:r>
            <a:endParaRPr kumimoji="1" lang="en-US" altLang="ja-JP" sz="1100" dirty="0"/>
          </a:p>
          <a:p>
            <a:r>
              <a:rPr kumimoji="1" lang="ja-JP" altLang="en-US" sz="1100" dirty="0"/>
              <a:t>ブロック単位で９月までに集計</a:t>
            </a:r>
            <a:endParaRPr kumimoji="1" lang="en-US" altLang="ja-JP" sz="1100" dirty="0"/>
          </a:p>
        </p:txBody>
      </p:sp>
      <p:grpSp>
        <p:nvGrpSpPr>
          <p:cNvPr id="9" name="グループ化 8">
            <a:extLst>
              <a:ext uri="{FF2B5EF4-FFF2-40B4-BE49-F238E27FC236}">
                <a16:creationId xmlns:a16="http://schemas.microsoft.com/office/drawing/2014/main" id="{2E07EA80-2733-4AD0-8092-502C5776B49B}"/>
              </a:ext>
            </a:extLst>
          </p:cNvPr>
          <p:cNvGrpSpPr/>
          <p:nvPr/>
        </p:nvGrpSpPr>
        <p:grpSpPr>
          <a:xfrm>
            <a:off x="5871053" y="2742755"/>
            <a:ext cx="1130791" cy="1222459"/>
            <a:chOff x="6246787" y="2963994"/>
            <a:chExt cx="1130791" cy="1222459"/>
          </a:xfrm>
        </p:grpSpPr>
        <p:sp>
          <p:nvSpPr>
            <p:cNvPr id="35" name="正方形/長方形 34">
              <a:extLst>
                <a:ext uri="{FF2B5EF4-FFF2-40B4-BE49-F238E27FC236}">
                  <a16:creationId xmlns:a16="http://schemas.microsoft.com/office/drawing/2014/main" id="{FEA94A47-7D3F-46BA-A5E1-1E68A53E2D77}"/>
                </a:ext>
              </a:extLst>
            </p:cNvPr>
            <p:cNvSpPr/>
            <p:nvPr/>
          </p:nvSpPr>
          <p:spPr>
            <a:xfrm>
              <a:off x="6251965" y="2963994"/>
              <a:ext cx="1125613" cy="38160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pPr algn="r"/>
              <a:r>
                <a:rPr lang="ja-JP" altLang="en-US" sz="1000" dirty="0"/>
                <a:t>●</a:t>
              </a:r>
              <a:r>
                <a:rPr kumimoji="1" lang="ja-JP" altLang="en-US" sz="1000" dirty="0"/>
                <a:t>広域化調整会議</a:t>
              </a:r>
            </a:p>
            <a:p>
              <a:pPr algn="r"/>
              <a:r>
                <a:rPr kumimoji="1" lang="ja-JP" altLang="en-US" sz="1000" dirty="0"/>
                <a:t>（</a:t>
              </a:r>
              <a:r>
                <a:rPr kumimoji="1" lang="en-US" altLang="ja-JP" sz="1000" dirty="0"/>
                <a:t>12/</a:t>
              </a:r>
              <a:r>
                <a:rPr lang="en-US" altLang="ja-JP" sz="1000" dirty="0">
                  <a:solidFill>
                    <a:schemeClr val="tx1"/>
                  </a:solidFill>
                </a:rPr>
                <a:t>17</a:t>
              </a:r>
              <a:r>
                <a:rPr kumimoji="1" lang="ja-JP" altLang="en-US" sz="1000" dirty="0"/>
                <a:t>）</a:t>
              </a:r>
            </a:p>
          </p:txBody>
        </p:sp>
        <p:sp>
          <p:nvSpPr>
            <p:cNvPr id="33" name="角丸四角形 10">
              <a:extLst>
                <a:ext uri="{FF2B5EF4-FFF2-40B4-BE49-F238E27FC236}">
                  <a16:creationId xmlns:a16="http://schemas.microsoft.com/office/drawing/2014/main" id="{C9C3B5BE-4DFD-43C3-A74D-9A2AA3880336}"/>
                </a:ext>
              </a:extLst>
            </p:cNvPr>
            <p:cNvSpPr/>
            <p:nvPr/>
          </p:nvSpPr>
          <p:spPr>
            <a:xfrm>
              <a:off x="6246787" y="3430453"/>
              <a:ext cx="396044" cy="756000"/>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7" name="グループ化 6">
            <a:extLst>
              <a:ext uri="{FF2B5EF4-FFF2-40B4-BE49-F238E27FC236}">
                <a16:creationId xmlns:a16="http://schemas.microsoft.com/office/drawing/2014/main" id="{B09B1FB0-3854-4791-9045-A24C49951551}"/>
              </a:ext>
            </a:extLst>
          </p:cNvPr>
          <p:cNvGrpSpPr/>
          <p:nvPr/>
        </p:nvGrpSpPr>
        <p:grpSpPr>
          <a:xfrm>
            <a:off x="6038379" y="1302706"/>
            <a:ext cx="981893" cy="1197809"/>
            <a:chOff x="6398323" y="1700808"/>
            <a:chExt cx="981893" cy="1197809"/>
          </a:xfrm>
        </p:grpSpPr>
        <p:sp>
          <p:nvSpPr>
            <p:cNvPr id="36" name="正方形/長方形 35">
              <a:extLst>
                <a:ext uri="{FF2B5EF4-FFF2-40B4-BE49-F238E27FC236}">
                  <a16:creationId xmlns:a16="http://schemas.microsoft.com/office/drawing/2014/main" id="{B87CCEC7-82E6-4D59-B4DB-D3636F087EEB}"/>
                </a:ext>
              </a:extLst>
            </p:cNvPr>
            <p:cNvSpPr/>
            <p:nvPr/>
          </p:nvSpPr>
          <p:spPr>
            <a:xfrm>
              <a:off x="6516216" y="1700808"/>
              <a:ext cx="864000" cy="417807"/>
            </a:xfrm>
            <a:prstGeom prst="rect">
              <a:avLst/>
            </a:prstGeom>
            <a:solidFill>
              <a:schemeClr val="bg1"/>
            </a:solidFill>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●運営</a:t>
              </a:r>
              <a:r>
                <a:rPr kumimoji="1" lang="ja-JP" altLang="en-US" sz="1000" dirty="0"/>
                <a:t>協議会</a:t>
              </a:r>
            </a:p>
            <a:p>
              <a:pPr algn="r"/>
              <a:r>
                <a:rPr kumimoji="1" lang="ja-JP" altLang="en-US" sz="1000" dirty="0"/>
                <a:t>（</a:t>
              </a:r>
              <a:r>
                <a:rPr kumimoji="1" lang="en-US" altLang="ja-JP" sz="1000" dirty="0"/>
                <a:t>12</a:t>
              </a:r>
              <a:r>
                <a:rPr lang="en-US" altLang="ja-JP" sz="1000" dirty="0"/>
                <a:t>/</a:t>
              </a:r>
              <a:r>
                <a:rPr lang="en-US" altLang="ja-JP" sz="1000" dirty="0">
                  <a:solidFill>
                    <a:schemeClr val="tx1"/>
                  </a:solidFill>
                </a:rPr>
                <a:t>24</a:t>
              </a:r>
              <a:r>
                <a:rPr kumimoji="1" lang="ja-JP" altLang="en-US" sz="1000" dirty="0"/>
                <a:t>）</a:t>
              </a:r>
            </a:p>
          </p:txBody>
        </p:sp>
        <p:sp>
          <p:nvSpPr>
            <p:cNvPr id="37" name="角丸四角形 10">
              <a:extLst>
                <a:ext uri="{FF2B5EF4-FFF2-40B4-BE49-F238E27FC236}">
                  <a16:creationId xmlns:a16="http://schemas.microsoft.com/office/drawing/2014/main" id="{2CC7C990-2A53-4FF3-A795-78094FC064F7}"/>
                </a:ext>
              </a:extLst>
            </p:cNvPr>
            <p:cNvSpPr/>
            <p:nvPr/>
          </p:nvSpPr>
          <p:spPr>
            <a:xfrm>
              <a:off x="6398323" y="2142617"/>
              <a:ext cx="396044" cy="756000"/>
            </a:xfrm>
            <a:prstGeom prst="roundRect">
              <a:avLst/>
            </a:prstGeom>
          </p:spPr>
          <p:style>
            <a:lnRef idx="1">
              <a:schemeClr val="accent2"/>
            </a:lnRef>
            <a:fillRef idx="2">
              <a:schemeClr val="accent2"/>
            </a:fillRef>
            <a:effectRef idx="1">
              <a:schemeClr val="accent2"/>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10" name="グループ化 9">
            <a:extLst>
              <a:ext uri="{FF2B5EF4-FFF2-40B4-BE49-F238E27FC236}">
                <a16:creationId xmlns:a16="http://schemas.microsoft.com/office/drawing/2014/main" id="{3201B3A4-642C-4468-8AA0-2E4A24A2DBDC}"/>
              </a:ext>
            </a:extLst>
          </p:cNvPr>
          <p:cNvGrpSpPr/>
          <p:nvPr/>
        </p:nvGrpSpPr>
        <p:grpSpPr>
          <a:xfrm>
            <a:off x="1854725" y="4172855"/>
            <a:ext cx="648000" cy="1851684"/>
            <a:chOff x="1760704" y="3913117"/>
            <a:chExt cx="648000" cy="1851684"/>
          </a:xfrm>
        </p:grpSpPr>
        <p:sp>
          <p:nvSpPr>
            <p:cNvPr id="39" name="正方形/長方形 38">
              <a:extLst>
                <a:ext uri="{FF2B5EF4-FFF2-40B4-BE49-F238E27FC236}">
                  <a16:creationId xmlns:a16="http://schemas.microsoft.com/office/drawing/2014/main" id="{A7DC24EA-A320-4B9B-8D4D-98247068EB23}"/>
                </a:ext>
              </a:extLst>
            </p:cNvPr>
            <p:cNvSpPr/>
            <p:nvPr/>
          </p:nvSpPr>
          <p:spPr>
            <a:xfrm>
              <a:off x="1760704" y="3913117"/>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solidFill>
                    <a:schemeClr val="tx1"/>
                  </a:solidFill>
                </a:rPr>
                <a:t>●</a:t>
              </a:r>
              <a:r>
                <a:rPr kumimoji="1" lang="ja-JP" altLang="en-US" sz="1000" dirty="0">
                  <a:solidFill>
                    <a:schemeClr val="tx1"/>
                  </a:solidFill>
                </a:rPr>
                <a:t>事業</a:t>
              </a:r>
              <a:r>
                <a:rPr kumimoji="1" lang="en-US" altLang="ja-JP" sz="1000" dirty="0">
                  <a:solidFill>
                    <a:schemeClr val="tx1"/>
                  </a:solidFill>
                </a:rPr>
                <a:t>WG</a:t>
              </a:r>
            </a:p>
            <a:p>
              <a:pPr algn="r"/>
              <a:r>
                <a:rPr kumimoji="1" lang="ja-JP" altLang="en-US" sz="1000" dirty="0">
                  <a:solidFill>
                    <a:schemeClr val="tx1"/>
                  </a:solidFill>
                </a:rPr>
                <a:t>（</a:t>
              </a:r>
              <a:r>
                <a:rPr lang="en-US" altLang="ja-JP" sz="1000" dirty="0">
                  <a:solidFill>
                    <a:schemeClr val="tx1"/>
                  </a:solidFill>
                </a:rPr>
                <a:t>6</a:t>
              </a:r>
              <a:r>
                <a:rPr kumimoji="1" lang="en-US" altLang="ja-JP" sz="1000" dirty="0">
                  <a:solidFill>
                    <a:schemeClr val="tx1"/>
                  </a:solidFill>
                </a:rPr>
                <a:t>/21</a:t>
              </a:r>
              <a:r>
                <a:rPr kumimoji="1" lang="ja-JP" altLang="en-US" sz="1000" dirty="0">
                  <a:solidFill>
                    <a:schemeClr val="tx1"/>
                  </a:solidFill>
                </a:rPr>
                <a:t>）</a:t>
              </a:r>
            </a:p>
          </p:txBody>
        </p:sp>
        <p:sp>
          <p:nvSpPr>
            <p:cNvPr id="26" name="角丸四角形 10">
              <a:extLst>
                <a:ext uri="{FF2B5EF4-FFF2-40B4-BE49-F238E27FC236}">
                  <a16:creationId xmlns:a16="http://schemas.microsoft.com/office/drawing/2014/main" id="{8173329F-1ADB-4F00-9958-A81EF6235B69}"/>
                </a:ext>
              </a:extLst>
            </p:cNvPr>
            <p:cNvSpPr/>
            <p:nvPr/>
          </p:nvSpPr>
          <p:spPr>
            <a:xfrm>
              <a:off x="2069278" y="4347232"/>
              <a:ext cx="303960" cy="14175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solidFill>
                    <a:schemeClr val="tx1"/>
                  </a:solidFill>
                </a:rPr>
                <a:t>取組状況様式を検討</a:t>
              </a:r>
              <a:endParaRPr lang="en-US" altLang="ja-JP" sz="1100" dirty="0">
                <a:solidFill>
                  <a:schemeClr val="tx1"/>
                </a:solidFill>
              </a:endParaRPr>
            </a:p>
          </p:txBody>
        </p:sp>
      </p:grpSp>
      <p:grpSp>
        <p:nvGrpSpPr>
          <p:cNvPr id="12" name="グループ化 11">
            <a:extLst>
              <a:ext uri="{FF2B5EF4-FFF2-40B4-BE49-F238E27FC236}">
                <a16:creationId xmlns:a16="http://schemas.microsoft.com/office/drawing/2014/main" id="{5C19663F-E7DD-4C1A-AE05-46335FC786C7}"/>
              </a:ext>
            </a:extLst>
          </p:cNvPr>
          <p:cNvGrpSpPr/>
          <p:nvPr/>
        </p:nvGrpSpPr>
        <p:grpSpPr>
          <a:xfrm>
            <a:off x="1079435" y="4169604"/>
            <a:ext cx="648000" cy="2219217"/>
            <a:chOff x="1079302" y="3871352"/>
            <a:chExt cx="648000" cy="2219217"/>
          </a:xfrm>
        </p:grpSpPr>
        <p:sp>
          <p:nvSpPr>
            <p:cNvPr id="38" name="正方形/長方形 37">
              <a:extLst>
                <a:ext uri="{FF2B5EF4-FFF2-40B4-BE49-F238E27FC236}">
                  <a16:creationId xmlns:a16="http://schemas.microsoft.com/office/drawing/2014/main" id="{157B118F-3CCF-4CF1-818D-F87D8EB8E5FC}"/>
                </a:ext>
              </a:extLst>
            </p:cNvPr>
            <p:cNvSpPr/>
            <p:nvPr/>
          </p:nvSpPr>
          <p:spPr>
            <a:xfrm>
              <a:off x="1079302" y="3871352"/>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5/30</a:t>
              </a:r>
              <a:r>
                <a:rPr kumimoji="1" lang="ja-JP" altLang="en-US" sz="1000" dirty="0"/>
                <a:t>）</a:t>
              </a:r>
            </a:p>
          </p:txBody>
        </p:sp>
        <p:sp>
          <p:nvSpPr>
            <p:cNvPr id="22" name="角丸四角形 10">
              <a:extLst>
                <a:ext uri="{FF2B5EF4-FFF2-40B4-BE49-F238E27FC236}">
                  <a16:creationId xmlns:a16="http://schemas.microsoft.com/office/drawing/2014/main" id="{90375224-8888-43B8-8FB9-F9CCCB90CCBF}"/>
                </a:ext>
              </a:extLst>
            </p:cNvPr>
            <p:cNvSpPr/>
            <p:nvPr/>
          </p:nvSpPr>
          <p:spPr>
            <a:xfrm>
              <a:off x="1385301" y="4282601"/>
              <a:ext cx="303961" cy="1807968"/>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t>取組状況様式を提示・検討</a:t>
              </a:r>
              <a:endParaRPr lang="en-US" altLang="ja-JP" sz="1100" dirty="0"/>
            </a:p>
          </p:txBody>
        </p:sp>
      </p:grpSp>
      <p:grpSp>
        <p:nvGrpSpPr>
          <p:cNvPr id="43" name="グループ化 42">
            <a:extLst>
              <a:ext uri="{FF2B5EF4-FFF2-40B4-BE49-F238E27FC236}">
                <a16:creationId xmlns:a16="http://schemas.microsoft.com/office/drawing/2014/main" id="{6C19A07D-9940-4903-AE43-526267D93F6C}"/>
              </a:ext>
            </a:extLst>
          </p:cNvPr>
          <p:cNvGrpSpPr/>
          <p:nvPr/>
        </p:nvGrpSpPr>
        <p:grpSpPr>
          <a:xfrm>
            <a:off x="5152891" y="4177053"/>
            <a:ext cx="648000" cy="2574024"/>
            <a:chOff x="2025842" y="3895297"/>
            <a:chExt cx="648000" cy="2574024"/>
          </a:xfrm>
        </p:grpSpPr>
        <p:sp>
          <p:nvSpPr>
            <p:cNvPr id="44" name="正方形/長方形 43">
              <a:extLst>
                <a:ext uri="{FF2B5EF4-FFF2-40B4-BE49-F238E27FC236}">
                  <a16:creationId xmlns:a16="http://schemas.microsoft.com/office/drawing/2014/main" id="{B8172AA2-C808-4325-8BD6-2ABED6405013}"/>
                </a:ext>
              </a:extLst>
            </p:cNvPr>
            <p:cNvSpPr/>
            <p:nvPr/>
          </p:nvSpPr>
          <p:spPr>
            <a:xfrm>
              <a:off x="2025842" y="3895297"/>
              <a:ext cx="648000" cy="38160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11</a:t>
              </a:r>
              <a:r>
                <a:rPr lang="en-US" altLang="ja-JP" sz="1000" dirty="0"/>
                <a:t>/27</a:t>
              </a:r>
              <a:r>
                <a:rPr kumimoji="1" lang="ja-JP" altLang="en-US" sz="1000" dirty="0"/>
                <a:t>）</a:t>
              </a:r>
            </a:p>
          </p:txBody>
        </p:sp>
        <p:sp>
          <p:nvSpPr>
            <p:cNvPr id="45" name="角丸四角形 10">
              <a:extLst>
                <a:ext uri="{FF2B5EF4-FFF2-40B4-BE49-F238E27FC236}">
                  <a16:creationId xmlns:a16="http://schemas.microsoft.com/office/drawing/2014/main" id="{D5420F93-E395-450E-9B6F-66A13F9A8865}"/>
                </a:ext>
              </a:extLst>
            </p:cNvPr>
            <p:cNvSpPr/>
            <p:nvPr/>
          </p:nvSpPr>
          <p:spPr>
            <a:xfrm>
              <a:off x="2307238" y="4319852"/>
              <a:ext cx="303960" cy="21494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中間報告（中間評価）とりまとめ</a:t>
              </a:r>
              <a:endParaRPr lang="en-US" altLang="ja-JP" sz="1100" dirty="0"/>
            </a:p>
          </p:txBody>
        </p:sp>
      </p:grpSp>
      <p:grpSp>
        <p:nvGrpSpPr>
          <p:cNvPr id="46" name="グループ化 45">
            <a:extLst>
              <a:ext uri="{FF2B5EF4-FFF2-40B4-BE49-F238E27FC236}">
                <a16:creationId xmlns:a16="http://schemas.microsoft.com/office/drawing/2014/main" id="{68CFADA9-BD9F-455B-9FF1-E577B7C62E54}"/>
              </a:ext>
            </a:extLst>
          </p:cNvPr>
          <p:cNvGrpSpPr/>
          <p:nvPr/>
        </p:nvGrpSpPr>
        <p:grpSpPr>
          <a:xfrm>
            <a:off x="6571863" y="4170330"/>
            <a:ext cx="648822" cy="2533227"/>
            <a:chOff x="2266922" y="3948244"/>
            <a:chExt cx="648822" cy="2533227"/>
          </a:xfrm>
        </p:grpSpPr>
        <p:sp>
          <p:nvSpPr>
            <p:cNvPr id="47" name="正方形/長方形 46">
              <a:extLst>
                <a:ext uri="{FF2B5EF4-FFF2-40B4-BE49-F238E27FC236}">
                  <a16:creationId xmlns:a16="http://schemas.microsoft.com/office/drawing/2014/main" id="{6F49D2B4-84F2-4EDE-BCF7-35EB9EA6AC98}"/>
                </a:ext>
              </a:extLst>
            </p:cNvPr>
            <p:cNvSpPr/>
            <p:nvPr/>
          </p:nvSpPr>
          <p:spPr>
            <a:xfrm>
              <a:off x="2267744" y="3948244"/>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a:t>
              </a:r>
              <a:r>
                <a:rPr kumimoji="1" lang="ja-JP" altLang="en-US" sz="1000" dirty="0"/>
                <a:t>月頃）</a:t>
              </a:r>
            </a:p>
          </p:txBody>
        </p:sp>
        <p:sp>
          <p:nvSpPr>
            <p:cNvPr id="48" name="角丸四角形 10">
              <a:extLst>
                <a:ext uri="{FF2B5EF4-FFF2-40B4-BE49-F238E27FC236}">
                  <a16:creationId xmlns:a16="http://schemas.microsoft.com/office/drawing/2014/main" id="{9C2E8AEE-C33C-4770-858C-56B4FF7AD6D0}"/>
                </a:ext>
              </a:extLst>
            </p:cNvPr>
            <p:cNvSpPr/>
            <p:nvPr/>
          </p:nvSpPr>
          <p:spPr>
            <a:xfrm>
              <a:off x="2266922" y="4377376"/>
              <a:ext cx="648000" cy="2104095"/>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　 期末評価）</a:t>
              </a:r>
              <a:endParaRPr lang="en-US" altLang="ja-JP" sz="1100" dirty="0"/>
            </a:p>
            <a:p>
              <a:r>
                <a:rPr lang="ja-JP" altLang="en-US" sz="1100" dirty="0"/>
                <a:t>・次年度の管理項目の設定・検討</a:t>
              </a:r>
              <a:endParaRPr lang="en-US" altLang="ja-JP" sz="1100" dirty="0"/>
            </a:p>
            <a:p>
              <a:r>
                <a:rPr lang="ja-JP" altLang="en-US" sz="900" dirty="0"/>
                <a:t>　　　　　</a:t>
              </a:r>
              <a:r>
                <a:rPr lang="en-US" altLang="ja-JP" sz="900" dirty="0"/>
                <a:t>※</a:t>
              </a:r>
              <a:r>
                <a:rPr lang="ja-JP" altLang="en-US" sz="900" dirty="0"/>
                <a:t>取組状況をもとに項目整理</a:t>
              </a:r>
              <a:endParaRPr kumimoji="1" lang="ja-JP" altLang="en-US" sz="900" dirty="0"/>
            </a:p>
          </p:txBody>
        </p:sp>
      </p:grpSp>
      <p:grpSp>
        <p:nvGrpSpPr>
          <p:cNvPr id="4" name="グループ化 3">
            <a:extLst>
              <a:ext uri="{FF2B5EF4-FFF2-40B4-BE49-F238E27FC236}">
                <a16:creationId xmlns:a16="http://schemas.microsoft.com/office/drawing/2014/main" id="{C29022C5-6757-48B5-A032-1432EDAEA883}"/>
              </a:ext>
            </a:extLst>
          </p:cNvPr>
          <p:cNvGrpSpPr/>
          <p:nvPr/>
        </p:nvGrpSpPr>
        <p:grpSpPr>
          <a:xfrm>
            <a:off x="8097718" y="1302706"/>
            <a:ext cx="984207" cy="1317064"/>
            <a:chOff x="8119031" y="1320318"/>
            <a:chExt cx="984207" cy="1317064"/>
          </a:xfrm>
        </p:grpSpPr>
        <p:sp>
          <p:nvSpPr>
            <p:cNvPr id="52" name="正方形/長方形 51">
              <a:extLst>
                <a:ext uri="{FF2B5EF4-FFF2-40B4-BE49-F238E27FC236}">
                  <a16:creationId xmlns:a16="http://schemas.microsoft.com/office/drawing/2014/main" id="{AD1EE31E-FAF8-42F4-9DC6-D0334BA850E8}"/>
                </a:ext>
              </a:extLst>
            </p:cNvPr>
            <p:cNvSpPr/>
            <p:nvPr/>
          </p:nvSpPr>
          <p:spPr>
            <a:xfrm>
              <a:off x="8231595" y="1320318"/>
              <a:ext cx="871643" cy="380480"/>
            </a:xfrm>
            <a:prstGeom prst="rect">
              <a:avLst/>
            </a:prstGeom>
            <a:solidFill>
              <a:schemeClr val="bg1"/>
            </a:solidFill>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●運営</a:t>
              </a:r>
              <a:r>
                <a:rPr kumimoji="1" lang="ja-JP" altLang="en-US" sz="1000" dirty="0"/>
                <a:t>協議会</a:t>
              </a:r>
              <a:endParaRPr kumimoji="1" lang="en-US" altLang="ja-JP" sz="1000" dirty="0"/>
            </a:p>
            <a:p>
              <a:pPr algn="r"/>
              <a:r>
                <a:rPr kumimoji="1" lang="ja-JP" altLang="en-US" sz="1000" dirty="0"/>
                <a:t>（</a:t>
              </a:r>
              <a:r>
                <a:rPr lang="en-US" altLang="ja-JP" sz="1000" dirty="0"/>
                <a:t>3</a:t>
              </a:r>
              <a:r>
                <a:rPr kumimoji="1" lang="ja-JP" altLang="en-US" sz="1000" dirty="0"/>
                <a:t>月頃）</a:t>
              </a:r>
            </a:p>
          </p:txBody>
        </p:sp>
        <p:sp>
          <p:nvSpPr>
            <p:cNvPr id="53" name="角丸四角形 10">
              <a:extLst>
                <a:ext uri="{FF2B5EF4-FFF2-40B4-BE49-F238E27FC236}">
                  <a16:creationId xmlns:a16="http://schemas.microsoft.com/office/drawing/2014/main" id="{15012B3E-F6BA-4C23-8DC4-61F59AD62CEC}"/>
                </a:ext>
              </a:extLst>
            </p:cNvPr>
            <p:cNvSpPr/>
            <p:nvPr/>
          </p:nvSpPr>
          <p:spPr>
            <a:xfrm>
              <a:off x="8119031" y="1737382"/>
              <a:ext cx="573270" cy="900000"/>
            </a:xfrm>
            <a:prstGeom prst="roundRect">
              <a:avLst/>
            </a:prstGeom>
          </p:spPr>
          <p:style>
            <a:lnRef idx="1">
              <a:schemeClr val="accent2"/>
            </a:lnRef>
            <a:fillRef idx="2">
              <a:schemeClr val="accent2"/>
            </a:fillRef>
            <a:effectRef idx="1">
              <a:schemeClr val="accent2"/>
            </a:effectRef>
            <a:fontRef idx="minor">
              <a:schemeClr val="dk1"/>
            </a:fontRef>
          </p:style>
          <p:txBody>
            <a:bodyPr vert="eaVert" tIns="36000" bIns="36000" rtlCol="0" anchor="ctr"/>
            <a:lstStyle/>
            <a:p>
              <a:r>
                <a:rPr lang="ja-JP" altLang="en-US" sz="1100" dirty="0"/>
                <a:t>・期末報告</a:t>
              </a:r>
              <a:endParaRPr lang="en-US" altLang="ja-JP" sz="1100" dirty="0"/>
            </a:p>
            <a:p>
              <a:r>
                <a:rPr lang="ja-JP" altLang="en-US" sz="1100" dirty="0"/>
                <a:t>・次年度管理</a:t>
              </a:r>
              <a:endParaRPr lang="en-US" altLang="ja-JP" sz="1100" dirty="0"/>
            </a:p>
            <a:p>
              <a:r>
                <a:rPr lang="ja-JP" altLang="en-US" sz="1100" dirty="0"/>
                <a:t>　項目報告</a:t>
              </a:r>
              <a:endParaRPr lang="en-US" altLang="ja-JP" sz="1100" dirty="0"/>
            </a:p>
          </p:txBody>
        </p:sp>
      </p:grpSp>
      <p:grpSp>
        <p:nvGrpSpPr>
          <p:cNvPr id="54" name="グループ化 53">
            <a:extLst>
              <a:ext uri="{FF2B5EF4-FFF2-40B4-BE49-F238E27FC236}">
                <a16:creationId xmlns:a16="http://schemas.microsoft.com/office/drawing/2014/main" id="{98B8B7A8-150A-4999-BBF3-9AA16A4C86AE}"/>
              </a:ext>
            </a:extLst>
          </p:cNvPr>
          <p:cNvGrpSpPr/>
          <p:nvPr/>
        </p:nvGrpSpPr>
        <p:grpSpPr>
          <a:xfrm>
            <a:off x="7952923" y="2742755"/>
            <a:ext cx="1116000" cy="1330324"/>
            <a:chOff x="6248511" y="2925821"/>
            <a:chExt cx="1116000" cy="1330324"/>
          </a:xfrm>
        </p:grpSpPr>
        <p:sp>
          <p:nvSpPr>
            <p:cNvPr id="55" name="正方形/長方形 54">
              <a:extLst>
                <a:ext uri="{FF2B5EF4-FFF2-40B4-BE49-F238E27FC236}">
                  <a16:creationId xmlns:a16="http://schemas.microsoft.com/office/drawing/2014/main" id="{90C83255-C5A7-4745-A8E2-511496E0E29C}"/>
                </a:ext>
              </a:extLst>
            </p:cNvPr>
            <p:cNvSpPr/>
            <p:nvPr/>
          </p:nvSpPr>
          <p:spPr>
            <a:xfrm>
              <a:off x="6248511" y="2925821"/>
              <a:ext cx="1116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広域化調整会議</a:t>
              </a:r>
            </a:p>
            <a:p>
              <a:pPr algn="r"/>
              <a:r>
                <a:rPr kumimoji="1" lang="ja-JP" altLang="en-US" sz="1000" dirty="0"/>
                <a:t>（</a:t>
              </a:r>
              <a:r>
                <a:rPr lang="en-US" altLang="ja-JP" sz="1000" dirty="0"/>
                <a:t>3</a:t>
              </a:r>
              <a:r>
                <a:rPr kumimoji="1" lang="ja-JP" altLang="en-US" sz="1000" dirty="0"/>
                <a:t>月頃）</a:t>
              </a:r>
            </a:p>
          </p:txBody>
        </p:sp>
        <p:sp>
          <p:nvSpPr>
            <p:cNvPr id="56" name="角丸四角形 10">
              <a:extLst>
                <a:ext uri="{FF2B5EF4-FFF2-40B4-BE49-F238E27FC236}">
                  <a16:creationId xmlns:a16="http://schemas.microsoft.com/office/drawing/2014/main" id="{AD3A2751-4F1C-4494-826D-9278EEAFAB8F}"/>
                </a:ext>
              </a:extLst>
            </p:cNvPr>
            <p:cNvSpPr/>
            <p:nvPr/>
          </p:nvSpPr>
          <p:spPr>
            <a:xfrm>
              <a:off x="6329675" y="3336680"/>
              <a:ext cx="598181" cy="919465"/>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・期末報告</a:t>
              </a:r>
              <a:endParaRPr lang="en-US" altLang="ja-JP" sz="1100" dirty="0"/>
            </a:p>
            <a:p>
              <a:r>
                <a:rPr lang="ja-JP" altLang="en-US" sz="1100" dirty="0"/>
                <a:t>・次年度管理</a:t>
              </a:r>
              <a:endParaRPr lang="en-US" altLang="ja-JP" sz="1100" dirty="0"/>
            </a:p>
            <a:p>
              <a:r>
                <a:rPr lang="ja-JP" altLang="en-US" sz="1100" dirty="0"/>
                <a:t>　項目報告</a:t>
              </a:r>
              <a:endParaRPr lang="en-US" altLang="ja-JP" sz="1100" dirty="0"/>
            </a:p>
          </p:txBody>
        </p:sp>
      </p:grpSp>
      <p:grpSp>
        <p:nvGrpSpPr>
          <p:cNvPr id="60" name="グループ化 59">
            <a:extLst>
              <a:ext uri="{FF2B5EF4-FFF2-40B4-BE49-F238E27FC236}">
                <a16:creationId xmlns:a16="http://schemas.microsoft.com/office/drawing/2014/main" id="{4F54B60C-5EC7-4559-AF79-526B4A2C7EE7}"/>
              </a:ext>
            </a:extLst>
          </p:cNvPr>
          <p:cNvGrpSpPr/>
          <p:nvPr/>
        </p:nvGrpSpPr>
        <p:grpSpPr>
          <a:xfrm>
            <a:off x="7304923" y="4172334"/>
            <a:ext cx="648000" cy="2595616"/>
            <a:chOff x="2058206" y="3921575"/>
            <a:chExt cx="648000" cy="2645912"/>
          </a:xfrm>
        </p:grpSpPr>
        <p:sp>
          <p:nvSpPr>
            <p:cNvPr id="61" name="正方形/長方形 60">
              <a:extLst>
                <a:ext uri="{FF2B5EF4-FFF2-40B4-BE49-F238E27FC236}">
                  <a16:creationId xmlns:a16="http://schemas.microsoft.com/office/drawing/2014/main" id="{43DAE508-7F04-49D4-8594-6C094DC00047}"/>
                </a:ext>
              </a:extLst>
            </p:cNvPr>
            <p:cNvSpPr/>
            <p:nvPr/>
          </p:nvSpPr>
          <p:spPr>
            <a:xfrm>
              <a:off x="2058206" y="3921575"/>
              <a:ext cx="648000" cy="387853"/>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lang="en-US" altLang="ja-JP" sz="1000" dirty="0"/>
                <a:t>2</a:t>
              </a:r>
              <a:r>
                <a:rPr kumimoji="1" lang="ja-JP" altLang="en-US" sz="1000" dirty="0"/>
                <a:t>月頃）</a:t>
              </a:r>
            </a:p>
          </p:txBody>
        </p:sp>
        <p:sp>
          <p:nvSpPr>
            <p:cNvPr id="62" name="角丸四角形 10">
              <a:extLst>
                <a:ext uri="{FF2B5EF4-FFF2-40B4-BE49-F238E27FC236}">
                  <a16:creationId xmlns:a16="http://schemas.microsoft.com/office/drawing/2014/main" id="{CDBE2342-D981-43D1-B79A-AA6A492F3784}"/>
                </a:ext>
              </a:extLst>
            </p:cNvPr>
            <p:cNvSpPr/>
            <p:nvPr/>
          </p:nvSpPr>
          <p:spPr>
            <a:xfrm>
              <a:off x="2153970" y="4335487"/>
              <a:ext cx="455008" cy="2232000"/>
            </a:xfrm>
            <a:prstGeom prst="roundRect">
              <a:avLst/>
            </a:prstGeom>
          </p:spPr>
          <p:style>
            <a:lnRef idx="1">
              <a:schemeClr val="accent5"/>
            </a:lnRef>
            <a:fillRef idx="2">
              <a:schemeClr val="accent5"/>
            </a:fillRef>
            <a:effectRef idx="1">
              <a:schemeClr val="accent5"/>
            </a:effectRef>
            <a:fontRef idx="minor">
              <a:schemeClr val="dk1"/>
            </a:fontRef>
          </p:style>
          <p:txBody>
            <a:bodyPr vert="eaVert" lIns="36000" tIns="36000" rIns="36000" bIns="0" rtlCol="0" anchor="ctr">
              <a:spAutoFit/>
            </a:bodyPr>
            <a:lstStyle/>
            <a:p>
              <a:r>
                <a:rPr lang="ja-JP" altLang="en-US" sz="1100" dirty="0"/>
                <a:t>・期末報告（　期末評価）とりまとめ</a:t>
              </a:r>
              <a:endParaRPr lang="en-US" altLang="ja-JP" sz="1100" dirty="0"/>
            </a:p>
            <a:p>
              <a:r>
                <a:rPr lang="ja-JP" altLang="en-US" sz="1100" dirty="0"/>
                <a:t>・次年度の管理項目を設定・決定</a:t>
              </a:r>
              <a:endParaRPr lang="en-US" altLang="ja-JP" sz="1100" dirty="0"/>
            </a:p>
          </p:txBody>
        </p:sp>
      </p:grpSp>
      <p:sp>
        <p:nvSpPr>
          <p:cNvPr id="63" name="矢印: 折線 62">
            <a:extLst>
              <a:ext uri="{FF2B5EF4-FFF2-40B4-BE49-F238E27FC236}">
                <a16:creationId xmlns:a16="http://schemas.microsoft.com/office/drawing/2014/main" id="{9BBB5574-876D-4FAA-A8F4-C73F5155E6A9}"/>
              </a:ext>
            </a:extLst>
          </p:cNvPr>
          <p:cNvSpPr/>
          <p:nvPr/>
        </p:nvSpPr>
        <p:spPr>
          <a:xfrm>
            <a:off x="5474910" y="2916421"/>
            <a:ext cx="400355" cy="1287327"/>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矢印: 折線 63">
            <a:extLst>
              <a:ext uri="{FF2B5EF4-FFF2-40B4-BE49-F238E27FC236}">
                <a16:creationId xmlns:a16="http://schemas.microsoft.com/office/drawing/2014/main" id="{ABE0C750-79C8-4E37-9406-65E8C7D473E8}"/>
              </a:ext>
            </a:extLst>
          </p:cNvPr>
          <p:cNvSpPr/>
          <p:nvPr/>
        </p:nvSpPr>
        <p:spPr>
          <a:xfrm>
            <a:off x="5921357" y="1446126"/>
            <a:ext cx="266338" cy="1332000"/>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0" name="グループ化 39">
            <a:extLst>
              <a:ext uri="{FF2B5EF4-FFF2-40B4-BE49-F238E27FC236}">
                <a16:creationId xmlns:a16="http://schemas.microsoft.com/office/drawing/2014/main" id="{7FF0D93E-99CB-4207-9020-3CAEFAEAFE43}"/>
              </a:ext>
            </a:extLst>
          </p:cNvPr>
          <p:cNvGrpSpPr/>
          <p:nvPr/>
        </p:nvGrpSpPr>
        <p:grpSpPr>
          <a:xfrm>
            <a:off x="4446986" y="4177053"/>
            <a:ext cx="648000" cy="2577490"/>
            <a:chOff x="2181246" y="3930247"/>
            <a:chExt cx="648000" cy="2577490"/>
          </a:xfrm>
        </p:grpSpPr>
        <p:sp>
          <p:nvSpPr>
            <p:cNvPr id="41" name="正方形/長方形 40">
              <a:extLst>
                <a:ext uri="{FF2B5EF4-FFF2-40B4-BE49-F238E27FC236}">
                  <a16:creationId xmlns:a16="http://schemas.microsoft.com/office/drawing/2014/main" id="{52E951B7-4A66-48FA-BE26-853DB74BB40E}"/>
                </a:ext>
              </a:extLst>
            </p:cNvPr>
            <p:cNvSpPr/>
            <p:nvPr/>
          </p:nvSpPr>
          <p:spPr>
            <a:xfrm>
              <a:off x="2181246" y="3930247"/>
              <a:ext cx="648000" cy="38801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10</a:t>
              </a:r>
              <a:r>
                <a:rPr lang="en-US" altLang="ja-JP" sz="1000" dirty="0"/>
                <a:t>/31</a:t>
              </a:r>
              <a:r>
                <a:rPr kumimoji="1" lang="ja-JP" altLang="en-US" sz="1000" dirty="0"/>
                <a:t>）</a:t>
              </a:r>
            </a:p>
          </p:txBody>
        </p:sp>
        <p:sp>
          <p:nvSpPr>
            <p:cNvPr id="42" name="角丸四角形 10">
              <a:extLst>
                <a:ext uri="{FF2B5EF4-FFF2-40B4-BE49-F238E27FC236}">
                  <a16:creationId xmlns:a16="http://schemas.microsoft.com/office/drawing/2014/main" id="{40523DF5-5A1D-4D64-8A11-2DE1414A0AE2}"/>
                </a:ext>
              </a:extLst>
            </p:cNvPr>
            <p:cNvSpPr/>
            <p:nvPr/>
          </p:nvSpPr>
          <p:spPr>
            <a:xfrm>
              <a:off x="2487972" y="4354802"/>
              <a:ext cx="303960" cy="2152935"/>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ブロック報告（中間評価）</a:t>
              </a:r>
              <a:endParaRPr lang="en-US" altLang="ja-JP" sz="1100" dirty="0"/>
            </a:p>
          </p:txBody>
        </p:sp>
      </p:grpSp>
      <p:sp>
        <p:nvSpPr>
          <p:cNvPr id="49" name="正方形/長方形 48">
            <a:extLst>
              <a:ext uri="{FF2B5EF4-FFF2-40B4-BE49-F238E27FC236}">
                <a16:creationId xmlns:a16="http://schemas.microsoft.com/office/drawing/2014/main" id="{2C64509F-F00B-4388-BEA0-20A2952B1D8E}"/>
              </a:ext>
            </a:extLst>
          </p:cNvPr>
          <p:cNvSpPr/>
          <p:nvPr/>
        </p:nvSpPr>
        <p:spPr>
          <a:xfrm>
            <a:off x="3451544" y="4197230"/>
            <a:ext cx="268857" cy="2509401"/>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各市町村における取組状況の自己点検</a:t>
            </a:r>
            <a:endParaRPr kumimoji="1" lang="en-US" altLang="ja-JP" sz="1100" dirty="0"/>
          </a:p>
        </p:txBody>
      </p:sp>
      <p:sp>
        <p:nvSpPr>
          <p:cNvPr id="57" name="正方形/長方形 56">
            <a:extLst>
              <a:ext uri="{FF2B5EF4-FFF2-40B4-BE49-F238E27FC236}">
                <a16:creationId xmlns:a16="http://schemas.microsoft.com/office/drawing/2014/main" id="{1FCA0ACA-5392-4348-87DF-BB6A95A110BB}"/>
              </a:ext>
            </a:extLst>
          </p:cNvPr>
          <p:cNvSpPr/>
          <p:nvPr/>
        </p:nvSpPr>
        <p:spPr>
          <a:xfrm>
            <a:off x="5998394" y="5214459"/>
            <a:ext cx="314304" cy="1526908"/>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中間評価の</a:t>
            </a:r>
            <a:r>
              <a:rPr lang="ja-JP" altLang="en-US" sz="1100" dirty="0"/>
              <a:t>時点修正</a:t>
            </a:r>
            <a:endParaRPr kumimoji="1" lang="en-US" altLang="ja-JP" sz="1100" dirty="0"/>
          </a:p>
        </p:txBody>
      </p:sp>
      <p:grpSp>
        <p:nvGrpSpPr>
          <p:cNvPr id="72" name="グループ化 71">
            <a:extLst>
              <a:ext uri="{FF2B5EF4-FFF2-40B4-BE49-F238E27FC236}">
                <a16:creationId xmlns:a16="http://schemas.microsoft.com/office/drawing/2014/main" id="{98D6539F-FDD2-428A-8575-159B424E75EE}"/>
              </a:ext>
            </a:extLst>
          </p:cNvPr>
          <p:cNvGrpSpPr/>
          <p:nvPr/>
        </p:nvGrpSpPr>
        <p:grpSpPr>
          <a:xfrm>
            <a:off x="2598241" y="4169604"/>
            <a:ext cx="648000" cy="1855249"/>
            <a:chOff x="1880352" y="3918100"/>
            <a:chExt cx="648000" cy="1855249"/>
          </a:xfrm>
        </p:grpSpPr>
        <p:sp>
          <p:nvSpPr>
            <p:cNvPr id="73" name="正方形/長方形 72">
              <a:extLst>
                <a:ext uri="{FF2B5EF4-FFF2-40B4-BE49-F238E27FC236}">
                  <a16:creationId xmlns:a16="http://schemas.microsoft.com/office/drawing/2014/main" id="{8F69CB2A-D030-4F39-AD09-1D4BE031808E}"/>
                </a:ext>
              </a:extLst>
            </p:cNvPr>
            <p:cNvSpPr/>
            <p:nvPr/>
          </p:nvSpPr>
          <p:spPr>
            <a:xfrm>
              <a:off x="1880352" y="3918100"/>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solidFill>
                    <a:schemeClr val="tx1"/>
                  </a:solidFill>
                </a:rPr>
                <a:t>●</a:t>
              </a:r>
              <a:r>
                <a:rPr kumimoji="1" lang="ja-JP" altLang="en-US" sz="1000" dirty="0">
                  <a:solidFill>
                    <a:schemeClr val="tx1"/>
                  </a:solidFill>
                </a:rPr>
                <a:t>事業</a:t>
              </a:r>
              <a:r>
                <a:rPr kumimoji="1" lang="en-US" altLang="ja-JP" sz="1000" dirty="0">
                  <a:solidFill>
                    <a:schemeClr val="tx1"/>
                  </a:solidFill>
                </a:rPr>
                <a:t>WG</a:t>
              </a:r>
            </a:p>
            <a:p>
              <a:pPr algn="r"/>
              <a:r>
                <a:rPr kumimoji="1" lang="ja-JP" altLang="en-US" sz="1000" dirty="0">
                  <a:solidFill>
                    <a:schemeClr val="tx1"/>
                  </a:solidFill>
                </a:rPr>
                <a:t>（</a:t>
              </a:r>
              <a:r>
                <a:rPr kumimoji="1" lang="en-US" altLang="ja-JP" sz="1000" dirty="0">
                  <a:solidFill>
                    <a:schemeClr val="tx1"/>
                  </a:solidFill>
                </a:rPr>
                <a:t>7/31</a:t>
              </a:r>
              <a:r>
                <a:rPr kumimoji="1" lang="ja-JP" altLang="en-US" sz="1000" dirty="0">
                  <a:solidFill>
                    <a:schemeClr val="tx1"/>
                  </a:solidFill>
                </a:rPr>
                <a:t>）</a:t>
              </a:r>
            </a:p>
          </p:txBody>
        </p:sp>
        <p:sp>
          <p:nvSpPr>
            <p:cNvPr id="74" name="角丸四角形 10">
              <a:extLst>
                <a:ext uri="{FF2B5EF4-FFF2-40B4-BE49-F238E27FC236}">
                  <a16:creationId xmlns:a16="http://schemas.microsoft.com/office/drawing/2014/main" id="{708FE831-1CBF-40CE-8931-CBF6C6DA4FC1}"/>
                </a:ext>
              </a:extLst>
            </p:cNvPr>
            <p:cNvSpPr/>
            <p:nvPr/>
          </p:nvSpPr>
          <p:spPr>
            <a:xfrm>
              <a:off x="2195071" y="4355780"/>
              <a:ext cx="303960" cy="14175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solidFill>
                    <a:schemeClr val="tx1"/>
                  </a:solidFill>
                </a:rPr>
                <a:t>取組状況様式を決定</a:t>
              </a:r>
              <a:endParaRPr lang="en-US" altLang="ja-JP" sz="1100" dirty="0">
                <a:solidFill>
                  <a:schemeClr val="tx1"/>
                </a:solidFill>
              </a:endParaRPr>
            </a:p>
          </p:txBody>
        </p:sp>
      </p:grpSp>
      <p:sp>
        <p:nvSpPr>
          <p:cNvPr id="76" name="テキスト ボックス 5">
            <a:extLst>
              <a:ext uri="{FF2B5EF4-FFF2-40B4-BE49-F238E27FC236}">
                <a16:creationId xmlns:a16="http://schemas.microsoft.com/office/drawing/2014/main" id="{D1C9360A-DAD1-4C01-BA68-684959441E52}"/>
              </a:ext>
            </a:extLst>
          </p:cNvPr>
          <p:cNvSpPr txBox="1"/>
          <p:nvPr/>
        </p:nvSpPr>
        <p:spPr>
          <a:xfrm>
            <a:off x="5751985" y="606701"/>
            <a:ext cx="3312000" cy="230832"/>
          </a:xfrm>
          <a:prstGeom prst="rect">
            <a:avLst/>
          </a:prstGeom>
          <a:solidFill>
            <a:schemeClr val="bg1"/>
          </a:solidFill>
          <a:ln w="12700">
            <a:solidFill>
              <a:schemeClr val="tx1"/>
            </a:solidFill>
            <a:prstDash val="sysDot"/>
          </a:ln>
        </p:spPr>
        <p:txBody>
          <a:bodyPr wrap="square" lIns="36000" r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82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R6.7.31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lang="en-US" altLang="ja-JP" sz="900" dirty="0">
                <a:solidFill>
                  <a:prstClr val="black"/>
                </a:solidFill>
                <a:latin typeface="HGSｺﾞｼｯｸE" panose="020B0900000000000000" pitchFamily="50" charset="-128"/>
                <a:ea typeface="HGSｺﾞｼｯｸE" panose="020B0900000000000000" pitchFamily="50" charset="-128"/>
              </a:rPr>
              <a:t>2</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r>
              <a:rPr lang="ja-JP" altLang="en-US" sz="900" dirty="0">
                <a:solidFill>
                  <a:prstClr val="black"/>
                </a:solidFill>
                <a:latin typeface="HGSｺﾞｼｯｸE" panose="020B0900000000000000" pitchFamily="50" charset="-128"/>
                <a:ea typeface="HGSｺﾞｼｯｸE" panose="020B0900000000000000" pitchFamily="50" charset="-128"/>
              </a:rPr>
              <a:t>・修正</a:t>
            </a:r>
            <a:endPar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77" name="矢印: 折線 76">
            <a:extLst>
              <a:ext uri="{FF2B5EF4-FFF2-40B4-BE49-F238E27FC236}">
                <a16:creationId xmlns:a16="http://schemas.microsoft.com/office/drawing/2014/main" id="{BB58CE1D-8657-42A5-9E06-02834475DE41}"/>
              </a:ext>
            </a:extLst>
          </p:cNvPr>
          <p:cNvSpPr/>
          <p:nvPr/>
        </p:nvSpPr>
        <p:spPr>
          <a:xfrm>
            <a:off x="7556014" y="2916420"/>
            <a:ext cx="400355" cy="1287327"/>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矢印: 折線 77">
            <a:extLst>
              <a:ext uri="{FF2B5EF4-FFF2-40B4-BE49-F238E27FC236}">
                <a16:creationId xmlns:a16="http://schemas.microsoft.com/office/drawing/2014/main" id="{D7AF526B-7975-439F-BD0A-945883AA641F}"/>
              </a:ext>
            </a:extLst>
          </p:cNvPr>
          <p:cNvSpPr/>
          <p:nvPr/>
        </p:nvSpPr>
        <p:spPr>
          <a:xfrm>
            <a:off x="7978070" y="1437764"/>
            <a:ext cx="266338" cy="1332000"/>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91334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9392</TotalTime>
  <Words>1231</Words>
  <Application>Microsoft Office PowerPoint</Application>
  <PresentationFormat>画面に合わせる (4:3)</PresentationFormat>
  <Paragraphs>123</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根来　拓也</cp:lastModifiedBy>
  <cp:revision>940</cp:revision>
  <cp:lastPrinted>2024-12-10T09:18:50Z</cp:lastPrinted>
  <dcterms:created xsi:type="dcterms:W3CDTF">2017-09-18T04:43:12Z</dcterms:created>
  <dcterms:modified xsi:type="dcterms:W3CDTF">2024-12-12T06:05:21Z</dcterms:modified>
</cp:coreProperties>
</file>