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8" r:id="rId3"/>
    <p:sldId id="259" r:id="rId4"/>
    <p:sldId id="260" r:id="rId5"/>
    <p:sldId id="261"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574" autoAdjust="0"/>
    <p:restoredTop sz="94434" autoAdjust="0"/>
  </p:normalViewPr>
  <p:slideViewPr>
    <p:cSldViewPr>
      <p:cViewPr varScale="1">
        <p:scale>
          <a:sx n="94" d="100"/>
          <a:sy n="94" d="100"/>
        </p:scale>
        <p:origin x="821" y="8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4A6057D-477C-4764-BC07-DCC020D03686}" type="datetimeFigureOut">
              <a:rPr kumimoji="1" lang="ja-JP" altLang="en-US" smtClean="0"/>
              <a:t>2024/12/27</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3FD7110-116F-46CC-9138-DD40F5C060FA}" type="slidenum">
              <a:rPr kumimoji="1" lang="ja-JP" altLang="en-US" smtClean="0"/>
              <a:t>‹#›</a:t>
            </a:fld>
            <a:endParaRPr kumimoji="1" lang="ja-JP" altLang="en-US"/>
          </a:p>
        </p:txBody>
      </p:sp>
    </p:spTree>
    <p:extLst>
      <p:ext uri="{BB962C8B-B14F-4D97-AF65-F5344CB8AC3E}">
        <p14:creationId xmlns:p14="http://schemas.microsoft.com/office/powerpoint/2010/main" val="21328150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1</a:t>
            </a:fld>
            <a:endParaRPr kumimoji="1" lang="ja-JP" altLang="en-US"/>
          </a:p>
        </p:txBody>
      </p:sp>
    </p:spTree>
    <p:extLst>
      <p:ext uri="{BB962C8B-B14F-4D97-AF65-F5344CB8AC3E}">
        <p14:creationId xmlns:p14="http://schemas.microsoft.com/office/powerpoint/2010/main" val="110420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3</a:t>
            </a:fld>
            <a:endParaRPr kumimoji="1" lang="ja-JP" altLang="en-US"/>
          </a:p>
        </p:txBody>
      </p:sp>
    </p:spTree>
    <p:extLst>
      <p:ext uri="{BB962C8B-B14F-4D97-AF65-F5344CB8AC3E}">
        <p14:creationId xmlns:p14="http://schemas.microsoft.com/office/powerpoint/2010/main" val="25013848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z="1200"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4" name="スライド番号プレースホルダー 3"/>
          <p:cNvSpPr>
            <a:spLocks noGrp="1"/>
          </p:cNvSpPr>
          <p:nvPr>
            <p:ph type="sldNum" sz="quarter" idx="5"/>
          </p:nvPr>
        </p:nvSpPr>
        <p:spPr/>
        <p:txBody>
          <a:bodyPr/>
          <a:lstStyle/>
          <a:p>
            <a:fld id="{A3FD7110-116F-46CC-9138-DD40F5C060FA}" type="slidenum">
              <a:rPr kumimoji="1" lang="ja-JP" altLang="en-US" smtClean="0"/>
              <a:t>4</a:t>
            </a:fld>
            <a:endParaRPr kumimoji="1" lang="ja-JP" altLang="en-US"/>
          </a:p>
        </p:txBody>
      </p:sp>
    </p:spTree>
    <p:extLst>
      <p:ext uri="{BB962C8B-B14F-4D97-AF65-F5344CB8AC3E}">
        <p14:creationId xmlns:p14="http://schemas.microsoft.com/office/powerpoint/2010/main" val="3354328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3FD7110-116F-46CC-9138-DD40F5C060FA}" type="slidenum">
              <a:rPr kumimoji="1" lang="ja-JP" altLang="en-US" smtClean="0"/>
              <a:t>5</a:t>
            </a:fld>
            <a:endParaRPr kumimoji="1" lang="ja-JP" altLang="en-US"/>
          </a:p>
        </p:txBody>
      </p:sp>
    </p:spTree>
    <p:extLst>
      <p:ext uri="{BB962C8B-B14F-4D97-AF65-F5344CB8AC3E}">
        <p14:creationId xmlns:p14="http://schemas.microsoft.com/office/powerpoint/2010/main" val="41767704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8D90EC3-2059-4806-B4E7-04E8EDD2FB62}" type="datetime1">
              <a:rPr kumimoji="1" lang="ja-JP" altLang="en-US" smtClean="0"/>
              <a:t>2024/12/27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BC33C87-0631-4C02-A014-82364BB7E01F}" type="datetime1">
              <a:rPr kumimoji="1" lang="ja-JP" altLang="en-US" smtClean="0"/>
              <a:t>2024/12/27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34BE70E-2CA6-4AE8-9F1C-DB7B2722C317}" type="datetime1">
              <a:rPr kumimoji="1" lang="ja-JP" altLang="en-US" smtClean="0"/>
              <a:t>2024/12/27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3C07D02-5576-4A84-85D1-CACB1278048E}" type="datetime1">
              <a:rPr kumimoji="1" lang="ja-JP" altLang="en-US" smtClean="0"/>
              <a:t>2024/12/27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B23EEE-AA80-4C3C-94FE-B836542D8425}" type="datetime1">
              <a:rPr kumimoji="1" lang="ja-JP" altLang="en-US" smtClean="0"/>
              <a:t>2024/12/27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6684090-64AC-43E1-81CF-A8AAD2DB9F6E}" type="datetime1">
              <a:rPr kumimoji="1" lang="ja-JP" altLang="en-US" smtClean="0"/>
              <a:t>2024/12/27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B2366FE-93AE-4E0E-BCFF-D3702D5E3336}" type="datetime1">
              <a:rPr kumimoji="1" lang="ja-JP" altLang="en-US" smtClean="0"/>
              <a:t>2024/12/27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9C454D3-94B1-4C8E-8B58-08C524B4EEEB}" type="datetime1">
              <a:rPr kumimoji="1" lang="ja-JP" altLang="en-US" smtClean="0"/>
              <a:t>2024/12/27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697DE36-645D-4CB0-8987-BAC3AE6F4D36}" type="datetime1">
              <a:rPr kumimoji="1" lang="ja-JP" altLang="en-US" smtClean="0"/>
              <a:t>2024/12/27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C3D68CB-13B8-4085-93DC-EE8382EF6C1E}" type="datetime1">
              <a:rPr kumimoji="1" lang="ja-JP" altLang="en-US" smtClean="0"/>
              <a:t>2024/12/27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0683ADE-5EAD-42D0-9115-8776C9EA0685}" type="datetime1">
              <a:rPr kumimoji="1" lang="ja-JP" altLang="en-US" smtClean="0"/>
              <a:t>2024/12/27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3BF6D4-0AF8-4534-BBEF-F00E9997AC1B}" type="datetime1">
              <a:rPr kumimoji="1" lang="ja-JP" altLang="en-US" smtClean="0"/>
              <a:t>2024/12/27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25767"/>
            <a:ext cx="8784976" cy="434479"/>
          </a:xfrm>
        </p:spPr>
        <p:txBody>
          <a:bodyPr>
            <a:noAutofit/>
          </a:bodyPr>
          <a:lstStyle/>
          <a:p>
            <a:r>
              <a:rPr kumimoji="1" lang="ja-JP" altLang="en-US" sz="1800" dirty="0">
                <a:latin typeface="HGS創英角ｺﾞｼｯｸUB" panose="020B0900000000000000" pitchFamily="50" charset="-128"/>
                <a:ea typeface="HGS創英角ｺﾞｼｯｸUB" panose="020B0900000000000000" pitchFamily="50" charset="-128"/>
              </a:rPr>
              <a:t>令和６年度</a:t>
            </a:r>
            <a:r>
              <a:rPr lang="ja-JP" altLang="en-US" sz="1800" dirty="0">
                <a:latin typeface="HGS創英角ｺﾞｼｯｸUB" panose="020B0900000000000000" pitchFamily="50" charset="-128"/>
                <a:ea typeface="HGS創英角ｺﾞｼｯｸUB" panose="020B0900000000000000" pitchFamily="50" charset="-128"/>
              </a:rPr>
              <a:t>　</a:t>
            </a:r>
            <a:r>
              <a:rPr kumimoji="1" lang="ja-JP" altLang="en-US" sz="1800" dirty="0">
                <a:latin typeface="HGS創英角ｺﾞｼｯｸUB" panose="020B0900000000000000" pitchFamily="50" charset="-128"/>
                <a:ea typeface="HGS創英角ｺﾞｼｯｸUB" panose="020B0900000000000000" pitchFamily="50" charset="-128"/>
              </a:rPr>
              <a:t>事業運営検討Ｗ・Ｇ</a:t>
            </a:r>
            <a:r>
              <a:rPr lang="ja-JP" altLang="en-US" sz="1800" dirty="0">
                <a:latin typeface="HGS創英角ｺﾞｼｯｸUB" panose="020B0900000000000000" pitchFamily="50" charset="-128"/>
                <a:ea typeface="HGS創英角ｺﾞｼｯｸUB" panose="020B0900000000000000" pitchFamily="50" charset="-128"/>
              </a:rPr>
              <a:t>の</a:t>
            </a:r>
            <a:r>
              <a:rPr kumimoji="1" lang="ja-JP" altLang="en-US" sz="1800" dirty="0">
                <a:latin typeface="HGS創英角ｺﾞｼｯｸUB" panose="020B0900000000000000" pitchFamily="50" charset="-128"/>
                <a:ea typeface="HGS創英角ｺﾞｼｯｸUB" panose="020B0900000000000000" pitchFamily="50" charset="-128"/>
              </a:rPr>
              <a:t>検討事項（中間報告）</a:t>
            </a:r>
            <a:endParaRPr kumimoji="1" lang="ja-JP" altLang="en-US" sz="1800" strike="sngStrike" dirty="0">
              <a:solidFill>
                <a:srgbClr val="FF0000"/>
              </a:solidFill>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462220372"/>
              </p:ext>
            </p:extLst>
          </p:nvPr>
        </p:nvGraphicFramePr>
        <p:xfrm>
          <a:off x="302296" y="457815"/>
          <a:ext cx="8662193" cy="5635481"/>
        </p:xfrm>
        <a:graphic>
          <a:graphicData uri="http://schemas.openxmlformats.org/drawingml/2006/table">
            <a:tbl>
              <a:tblPr firstRow="1" bandRow="1">
                <a:tableStyleId>{5940675A-B579-460E-94D1-54222C63F5DA}</a:tableStyleId>
              </a:tblPr>
              <a:tblGrid>
                <a:gridCol w="669825">
                  <a:extLst>
                    <a:ext uri="{9D8B030D-6E8A-4147-A177-3AD203B41FA5}">
                      <a16:colId xmlns:a16="http://schemas.microsoft.com/office/drawing/2014/main" val="20000"/>
                    </a:ext>
                  </a:extLst>
                </a:gridCol>
                <a:gridCol w="585804">
                  <a:extLst>
                    <a:ext uri="{9D8B030D-6E8A-4147-A177-3AD203B41FA5}">
                      <a16:colId xmlns:a16="http://schemas.microsoft.com/office/drawing/2014/main" val="20001"/>
                    </a:ext>
                  </a:extLst>
                </a:gridCol>
                <a:gridCol w="3452391">
                  <a:extLst>
                    <a:ext uri="{9D8B030D-6E8A-4147-A177-3AD203B41FA5}">
                      <a16:colId xmlns:a16="http://schemas.microsoft.com/office/drawing/2014/main" val="20002"/>
                    </a:ext>
                  </a:extLst>
                </a:gridCol>
                <a:gridCol w="1977086">
                  <a:extLst>
                    <a:ext uri="{9D8B030D-6E8A-4147-A177-3AD203B41FA5}">
                      <a16:colId xmlns:a16="http://schemas.microsoft.com/office/drawing/2014/main" val="2756383616"/>
                    </a:ext>
                  </a:extLst>
                </a:gridCol>
                <a:gridCol w="1977087">
                  <a:extLst>
                    <a:ext uri="{9D8B030D-6E8A-4147-A177-3AD203B41FA5}">
                      <a16:colId xmlns:a16="http://schemas.microsoft.com/office/drawing/2014/main" val="20003"/>
                    </a:ext>
                  </a:extLst>
                </a:gridCol>
              </a:tblGrid>
              <a:tr h="291063">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令和６年度に検討すべき主な事項</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a:t>
                      </a:r>
                      <a:r>
                        <a:rPr kumimoji="1" lang="en-US" altLang="ja-JP" sz="800" dirty="0">
                          <a:solidFill>
                            <a:schemeClr val="tx1"/>
                          </a:solidFill>
                          <a:latin typeface="HGPｺﾞｼｯｸE" panose="020B0900000000000000" pitchFamily="50" charset="-128"/>
                          <a:ea typeface="HGPｺﾞｼｯｸE" panose="020B0900000000000000" pitchFamily="50" charset="-128"/>
                        </a:rPr>
                        <a:t>5/27</a:t>
                      </a:r>
                      <a:r>
                        <a:rPr kumimoji="1" lang="ja-JP" altLang="en-US" sz="800" dirty="0">
                          <a:solidFill>
                            <a:schemeClr val="tx1"/>
                          </a:solidFill>
                          <a:latin typeface="HGPｺﾞｼｯｸE" panose="020B0900000000000000" pitchFamily="50" charset="-128"/>
                          <a:ea typeface="HGPｺﾞｼｯｸE" panose="020B0900000000000000" pitchFamily="50" charset="-128"/>
                        </a:rPr>
                        <a:t>広域化調整会議にて決定）</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これまでの検討状況</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394489">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10001"/>
                  </a:ext>
                </a:extLst>
              </a:tr>
              <a:tr h="838577">
                <a:tc>
                  <a:txBody>
                    <a:bodyPr/>
                    <a:lstStyle/>
                    <a:p>
                      <a:r>
                        <a:rPr kumimoji="1" lang="zh-TW" altLang="en-US" sz="800" dirty="0">
                          <a:solidFill>
                            <a:schemeClr val="tx1"/>
                          </a:solidFill>
                          <a:latin typeface="HGPｺﾞｼｯｸM" panose="020B0600000000000000" pitchFamily="50" charset="-128"/>
                          <a:ea typeface="HGPｺﾞｼｯｸM" panose="020B0600000000000000" pitchFamily="50" charset="-128"/>
                        </a:rPr>
                        <a:t>一</a:t>
                      </a:r>
                      <a:r>
                        <a:rPr kumimoji="1" lang="ja-JP" altLang="en-US" sz="800" dirty="0">
                          <a:solidFill>
                            <a:schemeClr val="tx1"/>
                          </a:solidFill>
                          <a:latin typeface="HGPｺﾞｼｯｸM" panose="020B0600000000000000" pitchFamily="50" charset="-128"/>
                          <a:ea typeface="HGPｺﾞｼｯｸM" panose="020B0600000000000000" pitchFamily="50" charset="-128"/>
                        </a:rPr>
                        <a:t>部負担金</a:t>
                      </a:r>
                      <a:r>
                        <a:rPr kumimoji="1" lang="zh-TW" altLang="en-US" sz="800" dirty="0">
                          <a:solidFill>
                            <a:schemeClr val="tx1"/>
                          </a:solidFill>
                          <a:latin typeface="HGPｺﾞｼｯｸM" panose="020B0600000000000000" pitchFamily="50" charset="-128"/>
                          <a:ea typeface="HGPｺﾞｼｯｸM" panose="020B0600000000000000" pitchFamily="50" charset="-128"/>
                        </a:rPr>
                        <a:t>減免</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H30</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年度から、「災害」・「収入減少」の事由に基づく減免は「共通基準」として運営方針「別に定める基準」に定めている。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国が示す基準及び財政支援に基づく一部負担金減免は、府内統一的に実施することを基本として、調整会議での協議により方針を決定。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上記以外の国通知に基づく一部負担金減免は、その必要性や保険料への影響等を勘案したうえで、調整会議での協議により方針を決定。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10003"/>
                  </a:ext>
                </a:extLst>
              </a:tr>
              <a:tr h="312400">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出産育児一時金</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r>
                        <a:rPr kumimoji="1" lang="ja-JP" altLang="en-US" sz="800" dirty="0">
                          <a:solidFill>
                            <a:schemeClr val="tx1"/>
                          </a:solidFill>
                          <a:latin typeface="HGPｺﾞｼｯｸM" panose="020B0600000000000000" pitchFamily="50" charset="-128"/>
                          <a:ea typeface="HGPｺﾞｼｯｸM" panose="020B0600000000000000" pitchFamily="50" charset="-128"/>
                        </a:rPr>
                        <a:t>葬祭費</a:t>
                      </a: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a:t>
                      </a:r>
                      <a:r>
                        <a:rPr kumimoji="1" lang="zh-TW" altLang="en-US" sz="800" dirty="0">
                          <a:solidFill>
                            <a:schemeClr val="tx1"/>
                          </a:solidFill>
                          <a:latin typeface="HGPｺﾞｼｯｸM" panose="020B0600000000000000" pitchFamily="50" charset="-128"/>
                          <a:ea typeface="HGPｺﾞｼｯｸM" panose="020B0600000000000000" pitchFamily="50" charset="-128"/>
                        </a:rPr>
                        <a:t>出</a:t>
                      </a:r>
                      <a:r>
                        <a:rPr kumimoji="1" lang="ja-JP" altLang="en-US" sz="800" dirty="0">
                          <a:solidFill>
                            <a:schemeClr val="tx1"/>
                          </a:solidFill>
                          <a:latin typeface="HGPｺﾞｼｯｸM" panose="020B0600000000000000" pitchFamily="50" charset="-128"/>
                          <a:ea typeface="HGPｺﾞｼｯｸM" panose="020B0600000000000000" pitchFamily="50" charset="-128"/>
                        </a:rPr>
                        <a:t>産</a:t>
                      </a:r>
                      <a:r>
                        <a:rPr kumimoji="1" lang="zh-TW" altLang="en-US" sz="800" dirty="0">
                          <a:solidFill>
                            <a:schemeClr val="tx1"/>
                          </a:solidFill>
                          <a:latin typeface="HGPｺﾞｼｯｸM" panose="020B0600000000000000" pitchFamily="50" charset="-128"/>
                          <a:ea typeface="HGPｺﾞｼｯｸM" panose="020B0600000000000000" pitchFamily="50" charset="-128"/>
                        </a:rPr>
                        <a:t>育</a:t>
                      </a:r>
                      <a:r>
                        <a:rPr kumimoji="1" lang="ja-JP" altLang="en-US" sz="800" dirty="0">
                          <a:solidFill>
                            <a:schemeClr val="tx1"/>
                          </a:solidFill>
                          <a:latin typeface="HGPｺﾞｼｯｸM" panose="020B0600000000000000" pitchFamily="50" charset="-128"/>
                          <a:ea typeface="HGPｺﾞｼｯｸM" panose="020B0600000000000000" pitchFamily="50" charset="-128"/>
                        </a:rPr>
                        <a:t>児一時金：健康保険法施行令に規定する金額を府内統一基準」</a:t>
                      </a:r>
                      <a:r>
                        <a:rPr kumimoji="1" lang="zh-TW" altLang="en-US" sz="800" dirty="0">
                          <a:solidFill>
                            <a:schemeClr val="tx1"/>
                          </a:solidFill>
                          <a:latin typeface="HGPｺﾞｼｯｸM" panose="020B0600000000000000" pitchFamily="50" charset="-128"/>
                          <a:ea typeface="HGPｺﾞｼｯｸM" panose="020B0600000000000000" pitchFamily="50" charset="-128"/>
                        </a:rPr>
                        <a:t> </a:t>
                      </a:r>
                      <a:endParaRPr kumimoji="1" lang="en-US" altLang="zh-TW"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　　　　　　　　　　　　　　　　　　　（</a:t>
                      </a:r>
                      <a:r>
                        <a:rPr kumimoji="1" lang="en-US" altLang="ja-JP" sz="800" dirty="0">
                          <a:solidFill>
                            <a:schemeClr val="tx1"/>
                          </a:solidFill>
                          <a:latin typeface="HGPｺﾞｼｯｸM" panose="020B0600000000000000" pitchFamily="50" charset="-128"/>
                          <a:ea typeface="HGPｺﾞｼｯｸM" panose="020B0600000000000000" pitchFamily="50" charset="-128"/>
                        </a:rPr>
                        <a:t>R5.4.1</a:t>
                      </a:r>
                      <a:r>
                        <a:rPr kumimoji="1" lang="ja-JP" altLang="en-US" sz="800" dirty="0">
                          <a:solidFill>
                            <a:schemeClr val="tx1"/>
                          </a:solidFill>
                          <a:latin typeface="HGPｺﾞｼｯｸM" panose="020B0600000000000000" pitchFamily="50" charset="-128"/>
                          <a:ea typeface="HGPｺﾞｼｯｸM" panose="020B0600000000000000" pitchFamily="50" charset="-128"/>
                        </a:rPr>
                        <a:t>より改正健保令のとおり</a:t>
                      </a:r>
                      <a:r>
                        <a:rPr kumimoji="1" lang="en-US" altLang="ja-JP" sz="800" dirty="0">
                          <a:solidFill>
                            <a:schemeClr val="tx1"/>
                          </a:solidFill>
                          <a:latin typeface="HGPｺﾞｼｯｸM" panose="020B0600000000000000" pitchFamily="50" charset="-128"/>
                          <a:ea typeface="HGPｺﾞｼｯｸM" panose="020B0600000000000000" pitchFamily="50" charset="-128"/>
                        </a:rPr>
                        <a:t>500,000</a:t>
                      </a:r>
                      <a:r>
                        <a:rPr kumimoji="1" lang="ja-JP" altLang="en-US" sz="800" dirty="0">
                          <a:solidFill>
                            <a:schemeClr val="tx1"/>
                          </a:solidFill>
                          <a:latin typeface="HGPｺﾞｼｯｸM" panose="020B0600000000000000" pitchFamily="50" charset="-128"/>
                          <a:ea typeface="HGPｺﾞｼｯｸM" panose="020B0600000000000000" pitchFamily="50" charset="-128"/>
                        </a:rPr>
                        <a:t>円）</a:t>
                      </a:r>
                      <a:endParaRPr kumimoji="1" lang="zh-TW" altLang="en-US" sz="800" dirty="0">
                        <a:solidFill>
                          <a:schemeClr val="tx1"/>
                        </a:solidFill>
                        <a:latin typeface="HGPｺﾞｼｯｸM" panose="020B0600000000000000" pitchFamily="50" charset="-128"/>
                        <a:ea typeface="HGPｺﾞｼｯｸM" panose="020B0600000000000000" pitchFamily="50" charset="-128"/>
                      </a:endParaRPr>
                    </a:p>
                    <a:p>
                      <a:pPr marL="171450" indent="-171450" algn="l">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a:t>
                      </a:r>
                      <a:r>
                        <a:rPr kumimoji="1" lang="zh-TW" altLang="en-US" sz="800" dirty="0">
                          <a:solidFill>
                            <a:schemeClr val="tx1"/>
                          </a:solidFill>
                          <a:latin typeface="HGPｺﾞｼｯｸM" panose="020B0600000000000000" pitchFamily="50" charset="-128"/>
                          <a:ea typeface="HGPｺﾞｼｯｸM" panose="020B0600000000000000" pitchFamily="50" charset="-128"/>
                        </a:rPr>
                        <a:t>葬祭</a:t>
                      </a:r>
                      <a:r>
                        <a:rPr kumimoji="1" lang="ja-JP" altLang="en-US" sz="800" dirty="0">
                          <a:solidFill>
                            <a:schemeClr val="tx1"/>
                          </a:solidFill>
                          <a:latin typeface="HGPｺﾞｼｯｸM" panose="020B0600000000000000" pitchFamily="50" charset="-128"/>
                          <a:ea typeface="HGPｺﾞｼｯｸM" panose="020B0600000000000000" pitchFamily="50" charset="-128"/>
                        </a:rPr>
                        <a:t>費：府内統一基準</a:t>
                      </a:r>
                      <a:r>
                        <a:rPr kumimoji="1" lang="zh-TW" altLang="en-US" sz="800" dirty="0">
                          <a:solidFill>
                            <a:schemeClr val="tx1"/>
                          </a:solidFill>
                          <a:latin typeface="HGPｺﾞｼｯｸM" panose="020B0600000000000000" pitchFamily="50" charset="-128"/>
                          <a:ea typeface="HGPｺﾞｼｯｸM" panose="020B0600000000000000" pitchFamily="50" charset="-128"/>
                        </a:rPr>
                        <a:t> </a:t>
                      </a:r>
                      <a:r>
                        <a:rPr kumimoji="1" lang="en-US" altLang="ja-JP" sz="800" dirty="0">
                          <a:solidFill>
                            <a:schemeClr val="tx1"/>
                          </a:solidFill>
                          <a:latin typeface="HGPｺﾞｼｯｸM" panose="020B0600000000000000" pitchFamily="50" charset="-128"/>
                          <a:ea typeface="HGPｺﾞｼｯｸM" panose="020B0600000000000000" pitchFamily="50" charset="-128"/>
                        </a:rPr>
                        <a:t>50,000</a:t>
                      </a:r>
                      <a:r>
                        <a:rPr kumimoji="1" lang="ja-JP" altLang="en-US" sz="800" dirty="0">
                          <a:solidFill>
                            <a:schemeClr val="tx1"/>
                          </a:solidFill>
                          <a:latin typeface="HGPｺﾞｼｯｸM" panose="020B0600000000000000" pitchFamily="50" charset="-128"/>
                          <a:ea typeface="HGPｺﾞｼｯｸM" panose="020B0600000000000000" pitchFamily="50" charset="-128"/>
                        </a:rPr>
                        <a:t>円」</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a:solidFill>
                            <a:schemeClr val="tx1"/>
                          </a:solidFill>
                          <a:latin typeface="HGPｺﾞｼｯｸM" panose="020B0600000000000000" pitchFamily="50" charset="-128"/>
                          <a:ea typeface="HGPｺﾞｼｯｸM" panose="020B0600000000000000" pitchFamily="50" charset="-128"/>
                        </a:rPr>
                        <a:t>4</a:t>
                      </a:r>
                      <a:r>
                        <a:rPr kumimoji="1" lang="ja-JP" altLang="en-US" sz="800" dirty="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10004"/>
                  </a:ext>
                </a:extLst>
              </a:tr>
              <a:tr h="2136264">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保健事業</a:t>
                      </a: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indent="-171450">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特定健康診査：</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9388" indent="-179388">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　　　血清クレアチニン検査（ｅＧＦＲ） 、血清尿酸検査 、血糖検査（ＨｂＡ１ｃ） について、特定健康診査の基本的な項目に加えて実施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indent="-171450">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人間ドック：</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9388" indent="-179388">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　　</a:t>
                      </a:r>
                      <a:r>
                        <a:rPr kumimoji="1" lang="ja-JP" altLang="en-US" sz="800" baseline="0" dirty="0">
                          <a:solidFill>
                            <a:schemeClr val="tx1"/>
                          </a:solidFill>
                          <a:latin typeface="HGPｺﾞｼｯｸM" panose="020B0600000000000000" pitchFamily="50" charset="-128"/>
                          <a:ea typeface="HGPｺﾞｼｯｸM" panose="020B0600000000000000" pitchFamily="50" charset="-128"/>
                        </a:rPr>
                        <a:t> </a:t>
                      </a:r>
                      <a:r>
                        <a:rPr kumimoji="1" lang="ja-JP" altLang="en-US" sz="800" dirty="0">
                          <a:solidFill>
                            <a:schemeClr val="tx1"/>
                          </a:solidFill>
                          <a:latin typeface="HGPｺﾞｼｯｸM" panose="020B0600000000000000" pitchFamily="50" charset="-128"/>
                          <a:ea typeface="HGPｺﾞｼｯｸM" panose="020B0600000000000000" pitchFamily="50" charset="-128"/>
                        </a:rPr>
                        <a:t>特定健診の検査項目等を充足する検査項目について、府内全市町村で実施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a:solidFill>
                            <a:schemeClr val="tx1"/>
                          </a:solidFill>
                          <a:latin typeface="HGPｺﾞｼｯｸM" panose="020B0600000000000000" pitchFamily="50" charset="-128"/>
                          <a:ea typeface="HGPｺﾞｼｯｸM" panose="020B0600000000000000" pitchFamily="50" charset="-128"/>
                        </a:rPr>
                        <a:t>4</a:t>
                      </a:r>
                      <a:r>
                        <a:rPr kumimoji="1" lang="ja-JP" altLang="en-US" sz="800" dirty="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独自事業分の財源は、標準保険料率（事業費納付金の対象経費）で確保するものとする。</a:t>
                      </a:r>
                      <a:r>
                        <a:rPr kumimoji="1" lang="ja-JP" altLang="en-US" sz="800" u="none" dirty="0">
                          <a:solidFill>
                            <a:schemeClr val="tx1"/>
                          </a:solidFill>
                          <a:latin typeface="HGPｺﾞｼｯｸM" panose="020B0600000000000000" pitchFamily="50" charset="-128"/>
                          <a:ea typeface="HGPｺﾞｼｯｸM" panose="020B0600000000000000" pitchFamily="50" charset="-128"/>
                        </a:rPr>
                        <a:t>標準保険料率で賄う対象経費は、府保険料総額（医療分）の</a:t>
                      </a:r>
                      <a:r>
                        <a:rPr kumimoji="1" lang="en-US" altLang="ja-JP" sz="800" u="none" dirty="0">
                          <a:solidFill>
                            <a:schemeClr val="tx1"/>
                          </a:solidFill>
                          <a:latin typeface="HGPｺﾞｼｯｸM" panose="020B0600000000000000" pitchFamily="50" charset="-128"/>
                          <a:ea typeface="HGPｺﾞｼｯｸM" panose="020B0600000000000000" pitchFamily="50" charset="-128"/>
                        </a:rPr>
                        <a:t>3.5</a:t>
                      </a:r>
                      <a:r>
                        <a:rPr kumimoji="1" lang="ja-JP" altLang="en-US" sz="800" u="none" dirty="0">
                          <a:solidFill>
                            <a:schemeClr val="tx1"/>
                          </a:solidFill>
                          <a:latin typeface="HGPｺﾞｼｯｸM" panose="020B0600000000000000" pitchFamily="50" charset="-128"/>
                          <a:ea typeface="HGPｺﾞｼｯｸM" panose="020B0600000000000000" pitchFamily="50" charset="-128"/>
                        </a:rPr>
                        <a:t>％（被保険者数</a:t>
                      </a:r>
                      <a:r>
                        <a:rPr kumimoji="1" lang="en-US" altLang="ja-JP" sz="800" u="none" dirty="0">
                          <a:solidFill>
                            <a:schemeClr val="tx1"/>
                          </a:solidFill>
                          <a:latin typeface="HGPｺﾞｼｯｸM" panose="020B0600000000000000" pitchFamily="50" charset="-128"/>
                          <a:ea typeface="HGPｺﾞｼｯｸM" panose="020B0600000000000000" pitchFamily="50" charset="-128"/>
                        </a:rPr>
                        <a:t>10</a:t>
                      </a:r>
                      <a:r>
                        <a:rPr kumimoji="1" lang="ja-JP" altLang="en-US" sz="800" u="none" dirty="0">
                          <a:solidFill>
                            <a:schemeClr val="tx1"/>
                          </a:solidFill>
                          <a:latin typeface="HGPｺﾞｼｯｸM" panose="020B0600000000000000" pitchFamily="50" charset="-128"/>
                          <a:ea typeface="HGPｺﾞｼｯｸM" panose="020B0600000000000000" pitchFamily="50" charset="-128"/>
                        </a:rPr>
                        <a:t>万人以上の保険者）、</a:t>
                      </a:r>
                      <a:r>
                        <a:rPr kumimoji="1" lang="en-US" altLang="ja-JP" sz="800" u="none" dirty="0">
                          <a:solidFill>
                            <a:schemeClr val="tx1"/>
                          </a:solidFill>
                          <a:latin typeface="HGPｺﾞｼｯｸM" panose="020B0600000000000000" pitchFamily="50" charset="-128"/>
                          <a:ea typeface="HGPｺﾞｼｯｸM" panose="020B0600000000000000" pitchFamily="50" charset="-128"/>
                        </a:rPr>
                        <a:t>5.0</a:t>
                      </a:r>
                      <a:r>
                        <a:rPr kumimoji="1" lang="ja-JP" altLang="en-US" sz="800" u="none" dirty="0">
                          <a:solidFill>
                            <a:schemeClr val="tx1"/>
                          </a:solidFill>
                          <a:latin typeface="HGPｺﾞｼｯｸM" panose="020B0600000000000000" pitchFamily="50" charset="-128"/>
                          <a:ea typeface="HGPｺﾞｼｯｸM" panose="020B0600000000000000" pitchFamily="50" charset="-128"/>
                        </a:rPr>
                        <a:t>％ （その他の保険者）を保健事業分の上限として、事業費納付金の対象 となる保健事業費（共通分）を除く部分を独自事業分とする。</a:t>
                      </a:r>
                    </a:p>
                  </a:txBody>
                  <a:tcPr anchor="ctr">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保険料完全統一後の保健事業の在り方について、引き続き検討を進める。</a:t>
                      </a: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171450" indent="-171450">
                        <a:buFont typeface="Wingdings" panose="05000000000000000000" pitchFamily="2" charset="2"/>
                        <a:buChar char="n"/>
                      </a:pPr>
                      <a:r>
                        <a:rPr kumimoji="1" lang="ja-JP" altLang="en-US" sz="800" dirty="0">
                          <a:solidFill>
                            <a:schemeClr val="tx1"/>
                          </a:solidFill>
                          <a:latin typeface="UD デジタル 教科書体 N-B" panose="02020700000000000000" pitchFamily="17" charset="-128"/>
                          <a:ea typeface="UD デジタル 教科書体 N-B" panose="02020700000000000000" pitchFamily="17" charset="-128"/>
                        </a:rPr>
                        <a:t>保健事業実施にあたっての財源の充て方や考え方に基づき、令和７年度保健事業について、独自事業分は申請事業を全て採択し、効果的取組は採択なしとした。</a:t>
                      </a:r>
                      <a:endParaRPr kumimoji="1" lang="en-US" altLang="ja-JP" sz="800" dirty="0">
                        <a:solidFill>
                          <a:schemeClr val="tx1"/>
                        </a:solidFill>
                        <a:latin typeface="UD デジタル 教科書体 N-B" panose="02020700000000000000" pitchFamily="17" charset="-128"/>
                        <a:ea typeface="UD デジタル 教科書体 N-B" panose="02020700000000000000" pitchFamily="17" charset="-128"/>
                      </a:endParaRPr>
                    </a:p>
                    <a:p>
                      <a:pPr marL="0" indent="0">
                        <a:buFont typeface="Wingdings" panose="05000000000000000000" pitchFamily="2" charset="2"/>
                        <a:buNone/>
                      </a:pPr>
                      <a:endParaRPr kumimoji="1" lang="en-US" altLang="ja-JP" sz="800" dirty="0">
                        <a:solidFill>
                          <a:schemeClr val="tx1"/>
                        </a:solidFill>
                        <a:latin typeface="UD デジタル 教科書体 N-B" panose="02020700000000000000" pitchFamily="17" charset="-128"/>
                        <a:ea typeface="UD デジタル 教科書体 N-B" panose="02020700000000000000" pitchFamily="17" charset="-128"/>
                      </a:endParaRPr>
                    </a:p>
                    <a:p>
                      <a:pPr marL="171450" indent="-171450">
                        <a:buFont typeface="UD デジタル 教科書体 N-B" panose="02020700000000000000" pitchFamily="17" charset="-128"/>
                        <a:buChar char="○"/>
                      </a:pPr>
                      <a:r>
                        <a:rPr kumimoji="1" lang="ja-JP" altLang="en-US" sz="800" dirty="0">
                          <a:solidFill>
                            <a:schemeClr val="tx1"/>
                          </a:solidFill>
                          <a:latin typeface="UD デジタル 教科書体 N-B" panose="02020700000000000000" pitchFamily="17" charset="-128"/>
                          <a:ea typeface="UD デジタル 教科書体 N-B" panose="02020700000000000000" pitchFamily="17" charset="-128"/>
                        </a:rPr>
                        <a:t>上記の事業評価や、好事例の横展開について、検討中。</a:t>
                      </a:r>
                      <a:endParaRPr kumimoji="1" lang="en-US" altLang="ja-JP" sz="800" dirty="0">
                        <a:solidFill>
                          <a:schemeClr val="tx1"/>
                        </a:solidFill>
                        <a:latin typeface="UD デジタル 教科書体 N-B" panose="02020700000000000000" pitchFamily="17" charset="-128"/>
                        <a:ea typeface="UD デジタル 教科書体 N-B" panose="02020700000000000000" pitchFamily="17" charset="-128"/>
                      </a:endParaRPr>
                    </a:p>
                    <a:p>
                      <a:pPr marL="0" indent="0">
                        <a:buFont typeface="UD デジタル 教科書体 N-B" panose="02020700000000000000" pitchFamily="17" charset="-128"/>
                        <a:buNone/>
                      </a:pPr>
                      <a:endParaRPr kumimoji="1" lang="en-US" altLang="ja-JP" sz="800" dirty="0">
                        <a:solidFill>
                          <a:schemeClr val="tx1"/>
                        </a:solidFill>
                        <a:latin typeface="UD デジタル 教科書体 N-B" panose="02020700000000000000" pitchFamily="17" charset="-128"/>
                        <a:ea typeface="UD デジタル 教科書体 N-B" panose="02020700000000000000" pitchFamily="17" charset="-128"/>
                      </a:endParaRPr>
                    </a:p>
                    <a:p>
                      <a:pPr marL="171450" marR="0" lvl="0" indent="-171450" algn="l" defTabSz="914400" rtl="0" eaLnBrk="1" fontAlgn="auto" latinLnBrk="0" hangingPunct="1">
                        <a:lnSpc>
                          <a:spcPct val="100000"/>
                        </a:lnSpc>
                        <a:spcBef>
                          <a:spcPts val="0"/>
                        </a:spcBef>
                        <a:spcAft>
                          <a:spcPts val="0"/>
                        </a:spcAft>
                        <a:buClrTx/>
                        <a:buSzTx/>
                        <a:buFont typeface="UD デジタル 教科書体 N-B" panose="02020700000000000000" pitchFamily="17" charset="-128"/>
                        <a:buChar char="○"/>
                        <a:tabLst/>
                        <a:defRPr/>
                      </a:pPr>
                      <a:r>
                        <a:rPr kumimoji="1" lang="ja-JP" altLang="en-US" sz="800" dirty="0">
                          <a:solidFill>
                            <a:schemeClr val="tx1"/>
                          </a:solidFill>
                          <a:latin typeface="UD デジタル 教科書体 N-B" panose="02020700000000000000" pitchFamily="17" charset="-128"/>
                          <a:ea typeface="UD デジタル 教科書体 N-B" panose="02020700000000000000" pitchFamily="17" charset="-128"/>
                        </a:rPr>
                        <a:t>保険者努力支援制度の評価点下位の市町村への介入支援について、府が実施する国保ヘルスアップ支援事業「市町村保健事業への介入支援事業」において実施することを検討中。</a:t>
                      </a:r>
                      <a:endParaRPr kumimoji="1" lang="en-US" altLang="ja-JP" sz="800" dirty="0">
                        <a:solidFill>
                          <a:schemeClr val="tx1"/>
                        </a:solidFill>
                        <a:latin typeface="UD デジタル 教科書体 N-B" panose="02020700000000000000" pitchFamily="17" charset="-128"/>
                        <a:ea typeface="UD デジタル 教科書体 N-B" panose="02020700000000000000" pitchFamily="17"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1152128">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医療費適正化</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（医療費通知、ジェネリック差額通知など）</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医療費通知及びジェネリック差額通知：</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9388" indent="-179388" algn="l">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　　</a:t>
                      </a:r>
                      <a:r>
                        <a:rPr kumimoji="1" lang="ja-JP" altLang="en-US" sz="800" baseline="0" dirty="0">
                          <a:solidFill>
                            <a:schemeClr val="tx1"/>
                          </a:solidFill>
                          <a:latin typeface="HGPｺﾞｼｯｸM" panose="020B0600000000000000" pitchFamily="50" charset="-128"/>
                          <a:ea typeface="HGPｺﾞｼｯｸM" panose="020B0600000000000000" pitchFamily="50" charset="-128"/>
                        </a:rPr>
                        <a:t> </a:t>
                      </a:r>
                      <a:r>
                        <a:rPr kumimoji="1" lang="ja-JP" altLang="en-US" sz="800" dirty="0">
                          <a:solidFill>
                            <a:schemeClr val="tx1"/>
                          </a:solidFill>
                          <a:latin typeface="HGPｺﾞｼｯｸM" panose="020B0600000000000000" pitchFamily="50" charset="-128"/>
                          <a:ea typeface="HGPｺﾞｼｯｸM" panose="020B0600000000000000" pitchFamily="50" charset="-128"/>
                        </a:rPr>
                        <a:t>実施回数、記載項目、通知の規格について、府内共通基準を設定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a:solidFill>
                            <a:schemeClr val="tx1"/>
                          </a:solidFill>
                          <a:latin typeface="HGPｺﾞｼｯｸM" panose="020B0600000000000000" pitchFamily="50" charset="-128"/>
                          <a:ea typeface="HGPｺﾞｼｯｸM" panose="020B0600000000000000" pitchFamily="50" charset="-128"/>
                        </a:rPr>
                        <a:t>4</a:t>
                      </a:r>
                      <a:r>
                        <a:rPr kumimoji="1" lang="ja-JP" altLang="en-US" sz="800" dirty="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extLst>
                  <a:ext uri="{0D108BD9-81ED-4DB2-BD59-A6C34878D82A}">
                    <a16:rowId xmlns:a16="http://schemas.microsoft.com/office/drawing/2014/main" val="10006"/>
                  </a:ext>
                </a:extLst>
              </a:tr>
            </a:tbl>
          </a:graphicData>
        </a:graphic>
      </p:graphicFrame>
      <p:sp>
        <p:nvSpPr>
          <p:cNvPr id="6" name="テキスト ボックス 5"/>
          <p:cNvSpPr txBox="1"/>
          <p:nvPr/>
        </p:nvSpPr>
        <p:spPr>
          <a:xfrm>
            <a:off x="7956376" y="127665"/>
            <a:ext cx="1080120" cy="276999"/>
          </a:xfrm>
          <a:prstGeom prst="rect">
            <a:avLst/>
          </a:prstGeom>
          <a:noFill/>
          <a:ln w="25400">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200" b="1" dirty="0">
                <a:latin typeface="HGSｺﾞｼｯｸE" panose="020B0900000000000000" pitchFamily="50" charset="-128"/>
                <a:ea typeface="HGSｺﾞｼｯｸE" panose="020B0900000000000000" pitchFamily="50" charset="-128"/>
              </a:rPr>
              <a:t>資料２</a:t>
            </a:r>
            <a:endParaRPr kumimoji="1" lang="en-US" altLang="ja-JP" sz="1200" b="1" dirty="0">
              <a:latin typeface="HGSｺﾞｼｯｸE" panose="020B0900000000000000" pitchFamily="50" charset="-128"/>
              <a:ea typeface="HGSｺﾞｼｯｸE" panose="020B0900000000000000" pitchFamily="50" charset="-128"/>
            </a:endParaRPr>
          </a:p>
        </p:txBody>
      </p:sp>
      <p:sp>
        <p:nvSpPr>
          <p:cNvPr id="4" name="スライド番号プレースホルダー 3"/>
          <p:cNvSpPr>
            <a:spLocks noGrp="1"/>
          </p:cNvSpPr>
          <p:nvPr>
            <p:ph type="sldNum" sz="quarter" idx="12"/>
          </p:nvPr>
        </p:nvSpPr>
        <p:spPr>
          <a:xfrm>
            <a:off x="7020272" y="6356350"/>
            <a:ext cx="2133600" cy="365125"/>
          </a:xfrm>
        </p:spPr>
        <p:txBody>
          <a:bodyPr/>
          <a:lstStyle/>
          <a:p>
            <a:fld id="{E4D4D2C3-0BAC-45EE-BEAA-AC94A6365396}" type="slidenum">
              <a:rPr kumimoji="1" lang="ja-JP" altLang="en-US" smtClean="0"/>
              <a:t>1</a:t>
            </a:fld>
            <a:endParaRPr kumimoji="1" lang="ja-JP" altLang="en-US" dirty="0"/>
          </a:p>
        </p:txBody>
      </p:sp>
      <p:sp>
        <p:nvSpPr>
          <p:cNvPr id="8" name="大かっこ 7"/>
          <p:cNvSpPr/>
          <p:nvPr/>
        </p:nvSpPr>
        <p:spPr>
          <a:xfrm>
            <a:off x="1619672" y="3789040"/>
            <a:ext cx="3312368" cy="1080120"/>
          </a:xfrm>
          <a:prstGeom prst="bracketPair">
            <a:avLst>
              <a:gd name="adj" fmla="val 11574"/>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0" name="大かっこ 9">
            <a:extLst>
              <a:ext uri="{FF2B5EF4-FFF2-40B4-BE49-F238E27FC236}">
                <a16:creationId xmlns:a16="http://schemas.microsoft.com/office/drawing/2014/main" id="{128952D7-A961-4B62-AF76-22AC9B9E9778}"/>
              </a:ext>
            </a:extLst>
          </p:cNvPr>
          <p:cNvSpPr/>
          <p:nvPr/>
        </p:nvSpPr>
        <p:spPr>
          <a:xfrm>
            <a:off x="7524328" y="802204"/>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a:latin typeface="HGPｺﾞｼｯｸM" panose="020B0600000000000000" pitchFamily="50" charset="-128"/>
                <a:ea typeface="HGPｺﾞｼｯｸM" panose="020B0600000000000000" pitchFamily="50" charset="-128"/>
              </a:rPr>
              <a:t>検討済み・・・■</a:t>
            </a:r>
            <a:endParaRPr kumimoji="1" lang="en-US" altLang="ja-JP" sz="800" dirty="0">
              <a:latin typeface="HGPｺﾞｼｯｸM" panose="020B0600000000000000" pitchFamily="50" charset="-128"/>
              <a:ea typeface="HGPｺﾞｼｯｸM" panose="020B0600000000000000" pitchFamily="50" charset="-128"/>
            </a:endParaRPr>
          </a:p>
          <a:p>
            <a:pPr algn="ctr"/>
            <a:r>
              <a:rPr lang="ja-JP" altLang="en-US" sz="800" dirty="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1552668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4691"/>
            <a:ext cx="8784976" cy="434479"/>
          </a:xfrm>
        </p:spPr>
        <p:txBody>
          <a:bodyPr>
            <a:noAutofit/>
          </a:bodyPr>
          <a:lstStyle/>
          <a:p>
            <a:r>
              <a:rPr lang="ja-JP" altLang="en-US" sz="1800" dirty="0">
                <a:latin typeface="HGS創英角ｺﾞｼｯｸUB" panose="020B0900000000000000" pitchFamily="50" charset="-128"/>
                <a:ea typeface="HGS創英角ｺﾞｼｯｸUB" panose="020B0900000000000000" pitchFamily="50" charset="-128"/>
              </a:rPr>
              <a:t>令和６年度　事業運営検討Ｗ・Ｇの検討事項（中間報告）</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649313051"/>
              </p:ext>
            </p:extLst>
          </p:nvPr>
        </p:nvGraphicFramePr>
        <p:xfrm>
          <a:off x="396714" y="439170"/>
          <a:ext cx="8567774" cy="5185042"/>
        </p:xfrm>
        <a:graphic>
          <a:graphicData uri="http://schemas.openxmlformats.org/drawingml/2006/table">
            <a:tbl>
              <a:tblPr firstRow="1" bandRow="1">
                <a:tableStyleId>{5940675A-B579-460E-94D1-54222C63F5DA}</a:tableStyleId>
              </a:tblPr>
              <a:tblGrid>
                <a:gridCol w="1088275">
                  <a:extLst>
                    <a:ext uri="{9D8B030D-6E8A-4147-A177-3AD203B41FA5}">
                      <a16:colId xmlns:a16="http://schemas.microsoft.com/office/drawing/2014/main" val="20000"/>
                    </a:ext>
                  </a:extLst>
                </a:gridCol>
                <a:gridCol w="798939">
                  <a:extLst>
                    <a:ext uri="{9D8B030D-6E8A-4147-A177-3AD203B41FA5}">
                      <a16:colId xmlns:a16="http://schemas.microsoft.com/office/drawing/2014/main" val="20002"/>
                    </a:ext>
                  </a:extLst>
                </a:gridCol>
                <a:gridCol w="2614710">
                  <a:extLst>
                    <a:ext uri="{9D8B030D-6E8A-4147-A177-3AD203B41FA5}">
                      <a16:colId xmlns:a16="http://schemas.microsoft.com/office/drawing/2014/main" val="20003"/>
                    </a:ext>
                  </a:extLst>
                </a:gridCol>
                <a:gridCol w="2032925">
                  <a:extLst>
                    <a:ext uri="{9D8B030D-6E8A-4147-A177-3AD203B41FA5}">
                      <a16:colId xmlns:a16="http://schemas.microsoft.com/office/drawing/2014/main" val="3398176744"/>
                    </a:ext>
                  </a:extLst>
                </a:gridCol>
                <a:gridCol w="2032925">
                  <a:extLst>
                    <a:ext uri="{9D8B030D-6E8A-4147-A177-3AD203B41FA5}">
                      <a16:colId xmlns:a16="http://schemas.microsoft.com/office/drawing/2014/main" val="20004"/>
                    </a:ext>
                  </a:extLst>
                </a:gridCol>
              </a:tblGrid>
              <a:tr h="209201">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令和６年度に検討すべき主な事項</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a:t>
                      </a:r>
                      <a:r>
                        <a:rPr kumimoji="1" lang="en-US" altLang="ja-JP" sz="800" dirty="0">
                          <a:solidFill>
                            <a:schemeClr val="tx1"/>
                          </a:solidFill>
                          <a:latin typeface="HGPｺﾞｼｯｸE" panose="020B0900000000000000" pitchFamily="50" charset="-128"/>
                          <a:ea typeface="HGPｺﾞｼｯｸE" panose="020B0900000000000000" pitchFamily="50" charset="-128"/>
                        </a:rPr>
                        <a:t>5/27</a:t>
                      </a:r>
                      <a:r>
                        <a:rPr kumimoji="1" lang="ja-JP" altLang="en-US" sz="800" dirty="0">
                          <a:solidFill>
                            <a:schemeClr val="tx1"/>
                          </a:solidFill>
                          <a:latin typeface="HGPｺﾞｼｯｸE" panose="020B0900000000000000" pitchFamily="50" charset="-128"/>
                          <a:ea typeface="HGPｺﾞｼｯｸE" panose="020B0900000000000000" pitchFamily="50" charset="-128"/>
                        </a:rPr>
                        <a:t>広域化調整会議にて決定）</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ysClr val="windowText" lastClr="000000"/>
                          </a:solidFill>
                          <a:latin typeface="HGPｺﾞｼｯｸE" panose="020B0900000000000000" pitchFamily="50" charset="-128"/>
                          <a:ea typeface="HGPｺﾞｼｯｸE" panose="020B0900000000000000" pitchFamily="50" charset="-128"/>
                        </a:rPr>
                        <a:t>これまでの検討</a:t>
                      </a:r>
                      <a:r>
                        <a:rPr kumimoji="1" lang="ja-JP" altLang="en-US" sz="800" dirty="0">
                          <a:solidFill>
                            <a:schemeClr val="tx1"/>
                          </a:solidFill>
                          <a:latin typeface="HGPｺﾞｼｯｸE" panose="020B0900000000000000" pitchFamily="50" charset="-128"/>
                          <a:ea typeface="HGPｺﾞｼｯｸE" panose="020B0900000000000000" pitchFamily="50" charset="-128"/>
                        </a:rPr>
                        <a:t>状況</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523551">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10001"/>
                  </a:ext>
                </a:extLst>
              </a:tr>
              <a:tr h="5977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予防・健康づくり等の推進</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市町村は、被保険者の特性に応じたきめ細かい保健事業を実施し、府は市町村に対して、必要な助言・支援を行うという役割分担を踏まえ、保険者努力支援制度（予防・健康づくり支援交付金）の活用を図り、それぞれの取組みを行う。</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101417485"/>
                  </a:ext>
                </a:extLst>
              </a:tr>
              <a:tr h="5977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a:solidFill>
                            <a:schemeClr val="tx1"/>
                          </a:solidFill>
                          <a:latin typeface="HGSｺﾞｼｯｸM" panose="020B0600000000000000" pitchFamily="50" charset="-128"/>
                          <a:ea typeface="HGSｺﾞｼｯｸM" panose="020B0600000000000000" pitchFamily="50" charset="-128"/>
                        </a:rPr>
                        <a:t>施術療養費の支給</a:t>
                      </a:r>
                      <a:endParaRPr lang="en-US" altLang="ja-JP" sz="800" strike="noStrike" dirty="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a:solidFill>
                            <a:schemeClr val="tx1"/>
                          </a:solidFill>
                          <a:latin typeface="HGSｺﾞｼｯｸM" panose="020B0600000000000000" pitchFamily="50" charset="-128"/>
                          <a:ea typeface="HGSｺﾞｼｯｸM" panose="020B0600000000000000" pitchFamily="50" charset="-128"/>
                        </a:rPr>
                        <a:t>に係る共通基準の設定</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「柔道整復」及び「あん摩・マッサージ、はり・きゅう」の施術に係る国等の議論の状況を踏まえ、府内共通基準の指標の設定について調整会議等において検討を進める。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10002"/>
                  </a:ext>
                </a:extLst>
              </a:tr>
              <a:tr h="10157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府による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給付点検</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当面は、国の例示項目が府による点検内容の対象</a:t>
                      </a: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具体的な点検内容については、国保総合システムのレセプト点検機能等を踏まえ、今後、検討を進め、可能なものから実施に努める。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「大阪府給付点検調査に係る事務処理方針」（平成</a:t>
                      </a:r>
                      <a:r>
                        <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31</a:t>
                      </a: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年</a:t>
                      </a:r>
                      <a:r>
                        <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3</a:t>
                      </a: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月策定）に基づき運用。</a:t>
                      </a:r>
                      <a:endPar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　　</a:t>
                      </a:r>
                      <a:r>
                        <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a:t>
                      </a: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平成</a:t>
                      </a:r>
                      <a:r>
                        <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30</a:t>
                      </a: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年度に整理済み（令和元年度から運用）</a:t>
                      </a:r>
                      <a:endParaRPr kumimoji="1" lang="ja-JP" altLang="en-US"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2771840354"/>
                  </a:ext>
                </a:extLst>
              </a:tr>
              <a:tr h="825378">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不正利得等の回収</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都道府県は、保険医療機関等による大規模な不正が発覚した場合、広域的又は医療に関する専門的な見地から、市町村の委託を受けて、不正請求等に係る費用返還を求める等の取組みを行うことが可能</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171450" indent="-171450" algn="l">
                        <a:buFont typeface="Wingdings" panose="05000000000000000000" pitchFamily="2" charset="2"/>
                        <a:buChar char="l"/>
                      </a:pP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「大阪府における国民健康保険診療報酬等の不正利得の回収に係る事務処理規約」（平成</a:t>
                      </a:r>
                      <a:r>
                        <a:rPr kumimoji="1" lang="en-US" altLang="ja-JP"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31</a:t>
                      </a: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年</a:t>
                      </a:r>
                      <a:r>
                        <a:rPr kumimoji="1" lang="en-US" altLang="ja-JP"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4</a:t>
                      </a: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月施行）に基づき運用。</a:t>
                      </a:r>
                      <a:endParaRPr kumimoji="1" lang="en-US" altLang="ja-JP"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0" indent="0" algn="l">
                        <a:buFont typeface="Wingdings" panose="05000000000000000000" pitchFamily="2" charset="2"/>
                        <a:buNone/>
                      </a:pP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　</a:t>
                      </a:r>
                      <a:r>
                        <a:rPr kumimoji="1" lang="en-US" altLang="ja-JP"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a:t>
                      </a: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平成</a:t>
                      </a:r>
                      <a:r>
                        <a:rPr kumimoji="1" lang="en-US" altLang="ja-JP"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30</a:t>
                      </a: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年度に整理済み（令和元年度から運用）</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472135670"/>
                  </a:ext>
                </a:extLst>
              </a:tr>
              <a:tr h="350520">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保険者間調整の実態把握</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保険者間調整の円滑化に資する取組（他の保険者に対する制度理解の求めや、過誤調整の好事例の横展開）</a:t>
                      </a: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過誤調整できなかった場合の速やかな債権回収の実施</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過誤調整の未然防止に向けた取組</a:t>
                      </a: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extLst>
                  <a:ext uri="{0D108BD9-81ED-4DB2-BD59-A6C34878D82A}">
                    <a16:rowId xmlns:a16="http://schemas.microsoft.com/office/drawing/2014/main" val="10003"/>
                  </a:ext>
                </a:extLst>
              </a:tr>
            </a:tbl>
          </a:graphicData>
        </a:graphic>
      </p:graphicFrame>
      <p:sp>
        <p:nvSpPr>
          <p:cNvPr id="3" name="スライド番号プレースホルダー 2"/>
          <p:cNvSpPr>
            <a:spLocks noGrp="1"/>
          </p:cNvSpPr>
          <p:nvPr>
            <p:ph type="sldNum" sz="quarter" idx="12"/>
          </p:nvPr>
        </p:nvSpPr>
        <p:spPr>
          <a:xfrm>
            <a:off x="7020272" y="6356350"/>
            <a:ext cx="2133600" cy="365125"/>
          </a:xfrm>
        </p:spPr>
        <p:txBody>
          <a:bodyPr/>
          <a:lstStyle/>
          <a:p>
            <a:fld id="{E4D4D2C3-0BAC-45EE-BEAA-AC94A6365396}" type="slidenum">
              <a:rPr kumimoji="1" lang="ja-JP" altLang="en-US" smtClean="0"/>
              <a:t>2</a:t>
            </a:fld>
            <a:endParaRPr kumimoji="1" lang="ja-JP" altLang="en-US" dirty="0"/>
          </a:p>
        </p:txBody>
      </p:sp>
      <p:sp>
        <p:nvSpPr>
          <p:cNvPr id="5" name="大かっこ 4">
            <a:extLst>
              <a:ext uri="{FF2B5EF4-FFF2-40B4-BE49-F238E27FC236}">
                <a16:creationId xmlns:a16="http://schemas.microsoft.com/office/drawing/2014/main" id="{8C339DA0-3E55-4F21-8A60-6A9023A09E9E}"/>
              </a:ext>
            </a:extLst>
          </p:cNvPr>
          <p:cNvSpPr/>
          <p:nvPr/>
        </p:nvSpPr>
        <p:spPr>
          <a:xfrm>
            <a:off x="7524328" y="802204"/>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a:latin typeface="HGPｺﾞｼｯｸM" panose="020B0600000000000000" pitchFamily="50" charset="-128"/>
                <a:ea typeface="HGPｺﾞｼｯｸM" panose="020B0600000000000000" pitchFamily="50" charset="-128"/>
              </a:rPr>
              <a:t>検討済み・・・■</a:t>
            </a:r>
            <a:endParaRPr kumimoji="1" lang="en-US" altLang="ja-JP" sz="800" dirty="0">
              <a:latin typeface="HGPｺﾞｼｯｸM" panose="020B0600000000000000" pitchFamily="50" charset="-128"/>
              <a:ea typeface="HGPｺﾞｼｯｸM" panose="020B0600000000000000" pitchFamily="50" charset="-128"/>
            </a:endParaRPr>
          </a:p>
          <a:p>
            <a:pPr algn="ctr"/>
            <a:r>
              <a:rPr lang="ja-JP" altLang="en-US" sz="800" dirty="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591820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4377"/>
            <a:ext cx="8784976" cy="434479"/>
          </a:xfrm>
        </p:spPr>
        <p:txBody>
          <a:bodyPr>
            <a:noAutofit/>
          </a:bodyPr>
          <a:lstStyle/>
          <a:p>
            <a:r>
              <a:rPr lang="ja-JP" altLang="en-US" sz="1800" dirty="0">
                <a:latin typeface="HGS創英角ｺﾞｼｯｸUB" panose="020B0900000000000000" pitchFamily="50" charset="-128"/>
                <a:ea typeface="HGS創英角ｺﾞｼｯｸUB" panose="020B0900000000000000" pitchFamily="50" charset="-128"/>
              </a:rPr>
              <a:t>令和６年度　事業運営検討Ｗ・Ｇの検討事項（中間報告）</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419837675"/>
              </p:ext>
            </p:extLst>
          </p:nvPr>
        </p:nvGraphicFramePr>
        <p:xfrm>
          <a:off x="324707" y="474320"/>
          <a:ext cx="8495765" cy="5468536"/>
        </p:xfrm>
        <a:graphic>
          <a:graphicData uri="http://schemas.openxmlformats.org/drawingml/2006/table">
            <a:tbl>
              <a:tblPr firstRow="1" bandRow="1">
                <a:tableStyleId>{5940675A-B579-460E-94D1-54222C63F5DA}</a:tableStyleId>
              </a:tblPr>
              <a:tblGrid>
                <a:gridCol w="668035">
                  <a:extLst>
                    <a:ext uri="{9D8B030D-6E8A-4147-A177-3AD203B41FA5}">
                      <a16:colId xmlns:a16="http://schemas.microsoft.com/office/drawing/2014/main" val="20000"/>
                    </a:ext>
                  </a:extLst>
                </a:gridCol>
                <a:gridCol w="668035">
                  <a:extLst>
                    <a:ext uri="{9D8B030D-6E8A-4147-A177-3AD203B41FA5}">
                      <a16:colId xmlns:a16="http://schemas.microsoft.com/office/drawing/2014/main" val="3837712147"/>
                    </a:ext>
                  </a:extLst>
                </a:gridCol>
                <a:gridCol w="736044">
                  <a:extLst>
                    <a:ext uri="{9D8B030D-6E8A-4147-A177-3AD203B41FA5}">
                      <a16:colId xmlns:a16="http://schemas.microsoft.com/office/drawing/2014/main" val="20001"/>
                    </a:ext>
                  </a:extLst>
                </a:gridCol>
                <a:gridCol w="2141217">
                  <a:extLst>
                    <a:ext uri="{9D8B030D-6E8A-4147-A177-3AD203B41FA5}">
                      <a16:colId xmlns:a16="http://schemas.microsoft.com/office/drawing/2014/main" val="20002"/>
                    </a:ext>
                  </a:extLst>
                </a:gridCol>
                <a:gridCol w="2141217">
                  <a:extLst>
                    <a:ext uri="{9D8B030D-6E8A-4147-A177-3AD203B41FA5}">
                      <a16:colId xmlns:a16="http://schemas.microsoft.com/office/drawing/2014/main" val="585633033"/>
                    </a:ext>
                  </a:extLst>
                </a:gridCol>
                <a:gridCol w="2141217">
                  <a:extLst>
                    <a:ext uri="{9D8B030D-6E8A-4147-A177-3AD203B41FA5}">
                      <a16:colId xmlns:a16="http://schemas.microsoft.com/office/drawing/2014/main" val="20003"/>
                    </a:ext>
                  </a:extLst>
                </a:gridCol>
              </a:tblGrid>
              <a:tr h="288032">
                <a:tc rowSpan="2"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rowSpan="2" hMerge="1">
                  <a:txBody>
                    <a:bodyPr/>
                    <a:lstStyle/>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令和６年度に検討すべき主な事項</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a:t>
                      </a:r>
                      <a:r>
                        <a:rPr kumimoji="1" lang="en-US" altLang="ja-JP" sz="800" dirty="0">
                          <a:solidFill>
                            <a:schemeClr val="tx1"/>
                          </a:solidFill>
                          <a:latin typeface="HGPｺﾞｼｯｸE" panose="020B0900000000000000" pitchFamily="50" charset="-128"/>
                          <a:ea typeface="HGPｺﾞｼｯｸE" panose="020B0900000000000000" pitchFamily="50" charset="-128"/>
                        </a:rPr>
                        <a:t>5/27</a:t>
                      </a:r>
                      <a:r>
                        <a:rPr kumimoji="1" lang="ja-JP" altLang="en-US" sz="800" dirty="0">
                          <a:solidFill>
                            <a:schemeClr val="tx1"/>
                          </a:solidFill>
                          <a:latin typeface="HGPｺﾞｼｯｸE" panose="020B0900000000000000" pitchFamily="50" charset="-128"/>
                          <a:ea typeface="HGPｺﾞｼｯｸE" panose="020B0900000000000000" pitchFamily="50" charset="-128"/>
                        </a:rPr>
                        <a:t>広域化調整会議にて決定）</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これまでの検討状況</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362392">
                <a:tc gridSpan="2" vMerge="1">
                  <a:txBody>
                    <a:bodyPr/>
                    <a:lstStyle/>
                    <a:p>
                      <a:endParaRPr kumimoji="1" lang="ja-JP" altLang="en-US"/>
                    </a:p>
                  </a:txBody>
                  <a:tcPr/>
                </a:tc>
                <a:tc hMerge="1"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10001"/>
                  </a:ext>
                </a:extLst>
              </a:tr>
              <a:tr h="397001">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あはき療養費受領委任制度導入検討</a:t>
                      </a: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保険給付費交付金の連合会直接払い</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令和元年度に整理済み（令和元年度から</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　　運用）</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269836947"/>
                  </a:ext>
                </a:extLst>
              </a:tr>
              <a:tr h="397001">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第三者行為求償</a:t>
                      </a: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indent="0" algn="l">
                        <a:buFont typeface="Wingdings" panose="05000000000000000000" pitchFamily="2" charset="2"/>
                        <a:buNone/>
                      </a:pPr>
                      <a:r>
                        <a:rPr kumimoji="1" lang="ja-JP" altLang="en-US" sz="800" dirty="0">
                          <a:solidFill>
                            <a:schemeClr val="tx1"/>
                          </a:solidFill>
                          <a:latin typeface="HGSｺﾞｼｯｸM" panose="020B0600000000000000" pitchFamily="50" charset="-128"/>
                          <a:ea typeface="HGSｺﾞｼｯｸM" panose="020B0600000000000000" pitchFamily="50" charset="-128"/>
                        </a:rPr>
                        <a:t>　　－</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府国保連合会が開催する研修会の継続実施</a:t>
                      </a:r>
                      <a:endParaRPr kumimoji="1" lang="en-US" altLang="ja-JP"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第三者直接求償に係る事務の請負体制の整備及び委託契約解除後における法的解決支援（</a:t>
                      </a:r>
                      <a:r>
                        <a:rPr kumimoji="1" lang="ja-JP" altLang="en-US" sz="800" dirty="0">
                          <a:solidFill>
                            <a:schemeClr val="tx1"/>
                          </a:solidFill>
                          <a:latin typeface="HGSｺﾞｼｯｸM" panose="020B0600000000000000" pitchFamily="50" charset="-128"/>
                          <a:ea typeface="HGSｺﾞｼｯｸM" panose="020B0600000000000000" pitchFamily="50" charset="-128"/>
                        </a:rPr>
                        <a:t>国保連顧問弁護士、保険者、国保連の協議の場を設定</a:t>
                      </a: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a:t>
                      </a: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974951533"/>
                  </a:ext>
                </a:extLst>
              </a:tr>
              <a:tr h="397001">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被保険者証</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様式</a:t>
                      </a:r>
                    </a:p>
                  </a:txBody>
                  <a:tcPr anchor="ctr"/>
                </a:tc>
                <a:tc>
                  <a:txBody>
                    <a:bodyPr/>
                    <a:lstStyle/>
                    <a:p>
                      <a:pPr algn="ct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運営方針「別に定める基準」に記載の様式に統一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rowSpan="3">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a:solidFill>
                            <a:schemeClr val="tx1"/>
                          </a:solidFill>
                          <a:latin typeface="UD デジタル 教科書体 N-B" panose="02020700000000000000" pitchFamily="17" charset="-128"/>
                          <a:ea typeface="UD デジタル 教科書体 N-B" panose="02020700000000000000" pitchFamily="17" charset="-128"/>
                        </a:rPr>
                        <a:t>運営方針に基づく、各保険者のマイナ保険証の目標値の設定や利用促進方法等の検討。</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tc rowSpan="3">
                  <a:txBody>
                    <a:bodyPr/>
                    <a:lstStyle/>
                    <a:p>
                      <a:pPr marL="171450" indent="-171450">
                        <a:buFont typeface="Wingdings" panose="05000000000000000000" pitchFamily="2" charset="2"/>
                        <a:buChar char="n"/>
                      </a:pPr>
                      <a:r>
                        <a:rPr kumimoji="1" lang="ja-JP" altLang="en-US" sz="800" dirty="0">
                          <a:solidFill>
                            <a:schemeClr val="tx1"/>
                          </a:solidFill>
                          <a:latin typeface="UD デジタル 教科書体 N-B" panose="02020700000000000000" pitchFamily="17" charset="-128"/>
                          <a:ea typeface="UD デジタル 教科書体 N-B" panose="02020700000000000000" pitchFamily="17" charset="-128"/>
                        </a:rPr>
                        <a:t>マイナ保険証の利用率について、各市町村が、令和６年５月・８月・１１月ごとに目標値を定め、厚生労働省にシステムにより報告。</a:t>
                      </a:r>
                    </a:p>
                    <a:p>
                      <a:pPr marL="171450" indent="-171450">
                        <a:buFont typeface="Wingdings" panose="05000000000000000000" pitchFamily="2" charset="2"/>
                        <a:buChar char="n"/>
                      </a:pPr>
                      <a:r>
                        <a:rPr kumimoji="1" lang="ja-JP" altLang="en-US" sz="800" dirty="0">
                          <a:solidFill>
                            <a:schemeClr val="tx1"/>
                          </a:solidFill>
                          <a:latin typeface="UD デジタル 教科書体 N-B" panose="02020700000000000000" pitchFamily="17" charset="-128"/>
                          <a:ea typeface="UD デジタル 教科書体 N-B" panose="02020700000000000000" pitchFamily="17" charset="-128"/>
                        </a:rPr>
                        <a:t>利用促進について、広報共同実施における</a:t>
                      </a:r>
                      <a:r>
                        <a:rPr kumimoji="1" lang="en-US" altLang="ja-JP" sz="800" dirty="0">
                          <a:solidFill>
                            <a:schemeClr val="tx1"/>
                          </a:solidFill>
                          <a:latin typeface="UD デジタル 教科書体 N-B" panose="02020700000000000000" pitchFamily="17" charset="-128"/>
                          <a:ea typeface="UD デジタル 教科書体 N-B" panose="02020700000000000000" pitchFamily="17" charset="-128"/>
                        </a:rPr>
                        <a:t>11</a:t>
                      </a:r>
                      <a:r>
                        <a:rPr kumimoji="1" lang="ja-JP" altLang="en-US" sz="800" dirty="0">
                          <a:solidFill>
                            <a:schemeClr val="tx1"/>
                          </a:solidFill>
                          <a:latin typeface="UD デジタル 教科書体 N-B" panose="02020700000000000000" pitchFamily="17" charset="-128"/>
                          <a:ea typeface="UD デジタル 教科書体 N-B" panose="02020700000000000000" pitchFamily="17" charset="-128"/>
                        </a:rPr>
                        <a:t>月の共通記事として、マイナ保険証を利用するメリット、資格確認書または資格情報のお知らせに関する情報を発信。今後、令和７年３月府政だよりにもマイナ保険証関係の記事を掲載予定。</a:t>
                      </a:r>
                      <a:endParaRPr kumimoji="1" lang="en-US" altLang="ja-JP" sz="800" dirty="0">
                        <a:solidFill>
                          <a:schemeClr val="tx1"/>
                        </a:solidFill>
                        <a:latin typeface="UD デジタル 教科書体 N-B" panose="02020700000000000000" pitchFamily="17" charset="-128"/>
                        <a:ea typeface="UD デジタル 教科書体 N-B" panose="02020700000000000000" pitchFamily="17" charset="-128"/>
                      </a:endParaRPr>
                    </a:p>
                    <a:p>
                      <a:pPr marL="171450" indent="-171450">
                        <a:buFont typeface="Wingdings" panose="05000000000000000000" pitchFamily="2" charset="2"/>
                        <a:buChar char="n"/>
                      </a:pPr>
                      <a:r>
                        <a:rPr kumimoji="1" lang="ja-JP" altLang="en-US" sz="800" dirty="0">
                          <a:solidFill>
                            <a:schemeClr val="tx1"/>
                          </a:solidFill>
                          <a:latin typeface="UD デジタル 教科書体 N-B" panose="02020700000000000000" pitchFamily="17" charset="-128"/>
                          <a:ea typeface="UD デジタル 教科書体 N-B" panose="02020700000000000000" pitchFamily="17" charset="-128"/>
                        </a:rPr>
                        <a:t>資格確認書等について、第１回市町村国民健康保険主管課長会議（</a:t>
                      </a:r>
                      <a:r>
                        <a:rPr kumimoji="1" lang="en-US" altLang="ja-JP" sz="800" dirty="0">
                          <a:solidFill>
                            <a:schemeClr val="tx1"/>
                          </a:solidFill>
                          <a:latin typeface="UD デジタル 教科書体 N-B" panose="02020700000000000000" pitchFamily="17" charset="-128"/>
                          <a:ea typeface="UD デジタル 教科書体 N-B" panose="02020700000000000000" pitchFamily="17" charset="-128"/>
                        </a:rPr>
                        <a:t>R6.9.5</a:t>
                      </a:r>
                      <a:r>
                        <a:rPr kumimoji="1" lang="ja-JP" altLang="en-US" sz="800" dirty="0">
                          <a:solidFill>
                            <a:schemeClr val="tx1"/>
                          </a:solidFill>
                          <a:latin typeface="UD デジタル 教科書体 N-B" panose="02020700000000000000" pitchFamily="17" charset="-128"/>
                          <a:ea typeface="UD デジタル 教科書体 N-B" panose="02020700000000000000" pitchFamily="17" charset="-128"/>
                        </a:rPr>
                        <a:t>）において、交付方法、様式・記載事項・有効期限など、統一する取扱いを確認。</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3562123419"/>
                  </a:ext>
                </a:extLst>
              </a:tr>
              <a:tr h="360040">
                <a:tc vMerge="1">
                  <a:txBody>
                    <a:bodyPr/>
                    <a:lstStyle/>
                    <a:p>
                      <a:endParaRPr kumimoji="1" lang="ja-JP" altLang="en-US"/>
                    </a:p>
                  </a:txBody>
                  <a:tcPr/>
                </a:tc>
                <a:tc>
                  <a:txBody>
                    <a:bodyPr/>
                    <a:lstStyle/>
                    <a:p>
                      <a:r>
                        <a:rPr kumimoji="1" lang="zh-TW" altLang="en-US" sz="800" dirty="0">
                          <a:solidFill>
                            <a:schemeClr val="tx1"/>
                          </a:solidFill>
                          <a:latin typeface="HGSｺﾞｼｯｸM" panose="020B0600000000000000" pitchFamily="50" charset="-128"/>
                          <a:ea typeface="HGSｺﾞｼｯｸM" panose="020B0600000000000000" pitchFamily="50" charset="-128"/>
                        </a:rPr>
                        <a:t>更新時期</a:t>
                      </a:r>
                    </a:p>
                    <a:p>
                      <a:r>
                        <a:rPr kumimoji="1" lang="zh-TW" altLang="en-US" sz="800" dirty="0">
                          <a:solidFill>
                            <a:schemeClr val="tx1"/>
                          </a:solidFill>
                          <a:latin typeface="HGSｺﾞｼｯｸM" panose="020B0600000000000000" pitchFamily="50" charset="-128"/>
                          <a:ea typeface="HGSｺﾞｼｯｸM" panose="020B0600000000000000" pitchFamily="50" charset="-128"/>
                        </a:rPr>
                        <a:t>有効期間</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a:t>
                      </a:r>
                      <a:r>
                        <a:rPr kumimoji="1" lang="en-US" altLang="ja-JP" sz="800" dirty="0">
                          <a:solidFill>
                            <a:schemeClr val="tx1"/>
                          </a:solidFill>
                          <a:latin typeface="HGSｺﾞｼｯｸM" panose="020B0600000000000000" pitchFamily="50" charset="-128"/>
                          <a:ea typeface="HGSｺﾞｼｯｸM" panose="020B0600000000000000" pitchFamily="50" charset="-128"/>
                        </a:rPr>
                        <a:t>11</a:t>
                      </a:r>
                      <a:r>
                        <a:rPr kumimoji="1" lang="ja-JP" altLang="en-US" sz="800" dirty="0">
                          <a:solidFill>
                            <a:schemeClr val="tx1"/>
                          </a:solidFill>
                          <a:latin typeface="HGSｺﾞｼｯｸM" panose="020B0600000000000000" pitchFamily="50" charset="-128"/>
                          <a:ea typeface="HGSｺﾞｼｯｸM" panose="020B0600000000000000" pitchFamily="50" charset="-128"/>
                        </a:rPr>
                        <a:t>月１日更新、有効期間は１年間」</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endParaRPr>
                    </a:p>
                  </a:txBody>
                  <a:tcPr anchor="ctr"/>
                </a:tc>
                <a:extLst>
                  <a:ext uri="{0D108BD9-81ED-4DB2-BD59-A6C34878D82A}">
                    <a16:rowId xmlns:a16="http://schemas.microsoft.com/office/drawing/2014/main" val="2958018120"/>
                  </a:ext>
                </a:extLst>
              </a:tr>
              <a:tr h="288032">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800" dirty="0">
                          <a:solidFill>
                            <a:schemeClr val="tx1"/>
                          </a:solidFill>
                          <a:latin typeface="HGSｺﾞｼｯｸM" panose="020B0600000000000000" pitchFamily="50" charset="-128"/>
                          <a:ea typeface="HGSｺﾞｼｯｸM" panose="020B0600000000000000" pitchFamily="50" charset="-128"/>
                        </a:rPr>
                        <a:t>交付方法</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R w="28575" cap="flat" cmpd="sng" algn="ctr">
                      <a:solidFill>
                        <a:schemeClr val="tx1"/>
                      </a:solidFill>
                      <a:prstDash val="solid"/>
                      <a:round/>
                      <a:headEnd type="none" w="med" len="med"/>
                      <a:tailEnd type="none" w="med" len="med"/>
                    </a:lnR>
                  </a:tcPr>
                </a:tc>
                <a:tc vMerge="1">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vMerge="1">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946647807"/>
                  </a:ext>
                </a:extLst>
              </a:tr>
              <a:tr h="384800">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被保険者番号</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現行どおり、各市町村の付番ルールに基づいて付番</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829004735"/>
                  </a:ext>
                </a:extLst>
              </a:tr>
              <a:tr h="288032">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世帯の継続性</a:t>
                      </a:r>
                    </a:p>
                  </a:txBody>
                  <a:tcPr anchor="ctr"/>
                </a:tc>
                <a:tc h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国が示す基準どおりに判定</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276627008"/>
                  </a:ext>
                </a:extLst>
              </a:tr>
              <a:tr h="648072">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その他の証</a:t>
                      </a:r>
                    </a:p>
                  </a:txBody>
                  <a:tcPr anchor="ct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被保険者証以外の様式について、国民健康保険施行規則に定められている様式を府内共通様式とし、各市町村において、システム改修のタイミングで統一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extLst>
                  <a:ext uri="{0D108BD9-81ED-4DB2-BD59-A6C34878D82A}">
                    <a16:rowId xmlns:a16="http://schemas.microsoft.com/office/drawing/2014/main" val="2421682862"/>
                  </a:ext>
                </a:extLst>
              </a:tr>
            </a:tbl>
          </a:graphicData>
        </a:graphic>
      </p:graphicFrame>
      <p:sp>
        <p:nvSpPr>
          <p:cNvPr id="3" name="スライド番号プレースホルダー 2"/>
          <p:cNvSpPr>
            <a:spLocks noGrp="1"/>
          </p:cNvSpPr>
          <p:nvPr>
            <p:ph type="sldNum" sz="quarter" idx="12"/>
          </p:nvPr>
        </p:nvSpPr>
        <p:spPr>
          <a:xfrm>
            <a:off x="7020272" y="6453336"/>
            <a:ext cx="2133600" cy="365125"/>
          </a:xfrm>
        </p:spPr>
        <p:txBody>
          <a:bodyPr/>
          <a:lstStyle/>
          <a:p>
            <a:fld id="{E4D4D2C3-0BAC-45EE-BEAA-AC94A6365396}" type="slidenum">
              <a:rPr kumimoji="1" lang="ja-JP" altLang="en-US" smtClean="0"/>
              <a:t>3</a:t>
            </a:fld>
            <a:endParaRPr kumimoji="1" lang="ja-JP" altLang="en-US" dirty="0"/>
          </a:p>
        </p:txBody>
      </p:sp>
      <p:sp>
        <p:nvSpPr>
          <p:cNvPr id="5" name="大かっこ 4">
            <a:extLst>
              <a:ext uri="{FF2B5EF4-FFF2-40B4-BE49-F238E27FC236}">
                <a16:creationId xmlns:a16="http://schemas.microsoft.com/office/drawing/2014/main" id="{C88A400A-D0BF-4894-B4D1-E59A435F0AEC}"/>
              </a:ext>
            </a:extLst>
          </p:cNvPr>
          <p:cNvSpPr/>
          <p:nvPr/>
        </p:nvSpPr>
        <p:spPr>
          <a:xfrm>
            <a:off x="7308304" y="802204"/>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a:latin typeface="HGPｺﾞｼｯｸM" panose="020B0600000000000000" pitchFamily="50" charset="-128"/>
                <a:ea typeface="HGPｺﾞｼｯｸM" panose="020B0600000000000000" pitchFamily="50" charset="-128"/>
              </a:rPr>
              <a:t>検討済み・・・■</a:t>
            </a:r>
            <a:endParaRPr kumimoji="1" lang="en-US" altLang="ja-JP" sz="800" dirty="0">
              <a:latin typeface="HGPｺﾞｼｯｸM" panose="020B0600000000000000" pitchFamily="50" charset="-128"/>
              <a:ea typeface="HGPｺﾞｼｯｸM" panose="020B0600000000000000" pitchFamily="50" charset="-128"/>
            </a:endParaRPr>
          </a:p>
          <a:p>
            <a:pPr algn="ctr"/>
            <a:r>
              <a:rPr lang="ja-JP" altLang="en-US" sz="800" dirty="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2751997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946431753"/>
              </p:ext>
            </p:extLst>
          </p:nvPr>
        </p:nvGraphicFramePr>
        <p:xfrm>
          <a:off x="457200" y="508663"/>
          <a:ext cx="8435278" cy="5364434"/>
        </p:xfrm>
        <a:graphic>
          <a:graphicData uri="http://schemas.openxmlformats.org/drawingml/2006/table">
            <a:tbl>
              <a:tblPr firstRow="1" bandRow="1">
                <a:tableStyleId>{5940675A-B579-460E-94D1-54222C63F5DA}</a:tableStyleId>
              </a:tblPr>
              <a:tblGrid>
                <a:gridCol w="658013">
                  <a:extLst>
                    <a:ext uri="{9D8B030D-6E8A-4147-A177-3AD203B41FA5}">
                      <a16:colId xmlns:a16="http://schemas.microsoft.com/office/drawing/2014/main" val="2964373169"/>
                    </a:ext>
                  </a:extLst>
                </a:gridCol>
                <a:gridCol w="724999">
                  <a:extLst>
                    <a:ext uri="{9D8B030D-6E8A-4147-A177-3AD203B41FA5}">
                      <a16:colId xmlns:a16="http://schemas.microsoft.com/office/drawing/2014/main" val="3609181759"/>
                    </a:ext>
                  </a:extLst>
                </a:gridCol>
                <a:gridCol w="724999">
                  <a:extLst>
                    <a:ext uri="{9D8B030D-6E8A-4147-A177-3AD203B41FA5}">
                      <a16:colId xmlns:a16="http://schemas.microsoft.com/office/drawing/2014/main" val="3143523431"/>
                    </a:ext>
                  </a:extLst>
                </a:gridCol>
                <a:gridCol w="2109089">
                  <a:extLst>
                    <a:ext uri="{9D8B030D-6E8A-4147-A177-3AD203B41FA5}">
                      <a16:colId xmlns:a16="http://schemas.microsoft.com/office/drawing/2014/main" val="1846586638"/>
                    </a:ext>
                  </a:extLst>
                </a:gridCol>
                <a:gridCol w="2109089">
                  <a:extLst>
                    <a:ext uri="{9D8B030D-6E8A-4147-A177-3AD203B41FA5}">
                      <a16:colId xmlns:a16="http://schemas.microsoft.com/office/drawing/2014/main" val="2350160649"/>
                    </a:ext>
                  </a:extLst>
                </a:gridCol>
                <a:gridCol w="2109089">
                  <a:extLst>
                    <a:ext uri="{9D8B030D-6E8A-4147-A177-3AD203B41FA5}">
                      <a16:colId xmlns:a16="http://schemas.microsoft.com/office/drawing/2014/main" val="850145452"/>
                    </a:ext>
                  </a:extLst>
                </a:gridCol>
              </a:tblGrid>
              <a:tr h="288032">
                <a:tc rowSpan="2"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rowSpan="2" hMerge="1">
                  <a:txBody>
                    <a:bodyPr/>
                    <a:lstStyle/>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令和６年度に検討すべき主な事項</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a:t>
                      </a:r>
                      <a:r>
                        <a:rPr kumimoji="1" lang="en-US" altLang="ja-JP" sz="800" dirty="0">
                          <a:solidFill>
                            <a:schemeClr val="tx1"/>
                          </a:solidFill>
                          <a:latin typeface="HGPｺﾞｼｯｸE" panose="020B0900000000000000" pitchFamily="50" charset="-128"/>
                          <a:ea typeface="HGPｺﾞｼｯｸE" panose="020B0900000000000000" pitchFamily="50" charset="-128"/>
                        </a:rPr>
                        <a:t>5/27</a:t>
                      </a:r>
                      <a:r>
                        <a:rPr kumimoji="1" lang="ja-JP" altLang="en-US" sz="800" dirty="0">
                          <a:solidFill>
                            <a:schemeClr val="tx1"/>
                          </a:solidFill>
                          <a:latin typeface="HGPｺﾞｼｯｸE" panose="020B0900000000000000" pitchFamily="50" charset="-128"/>
                          <a:ea typeface="HGPｺﾞｼｯｸE" panose="020B0900000000000000" pitchFamily="50" charset="-128"/>
                        </a:rPr>
                        <a:t>広域化調整会議にて決定）</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これまでの検討状況</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413587894"/>
                  </a:ext>
                </a:extLst>
              </a:tr>
              <a:tr h="400057">
                <a:tc gridSpan="2" vMerge="1">
                  <a:txBody>
                    <a:bodyPr/>
                    <a:lstStyle/>
                    <a:p>
                      <a:endParaRPr kumimoji="1" lang="ja-JP" altLang="en-US"/>
                    </a:p>
                  </a:txBody>
                  <a:tcPr/>
                </a:tc>
                <a:tc hMerge="1" vMerge="1">
                  <a:txBody>
                    <a:bodyPr/>
                    <a:lstStyle/>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3377723001"/>
                  </a:ext>
                </a:extLst>
              </a:tr>
              <a:tr h="630469">
                <a:tc rowSpan="4">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収納対策</a:t>
                      </a:r>
                    </a:p>
                  </a:txBody>
                  <a:tcPr anchor="ctr"/>
                </a:tc>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短期証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rowSpan="4">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i="0" dirty="0">
                          <a:solidFill>
                            <a:schemeClr val="tx1"/>
                          </a:solidFill>
                          <a:latin typeface="UD デジタル 教科書体 NP-B" panose="02020700000000000000" pitchFamily="18" charset="-128"/>
                          <a:ea typeface="UD デジタル 教科書体 NP-B" panose="02020700000000000000" pitchFamily="18" charset="-128"/>
                        </a:rPr>
                        <a:t>収納率向上に向けた収納対策について、引き続き検討を進める。</a:t>
                      </a:r>
                      <a:endParaRPr kumimoji="1" lang="en-US" altLang="ja-JP" sz="800" i="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rowSpan="4">
                  <a:txBody>
                    <a:bodyPr/>
                    <a:lstStyle/>
                    <a:p>
                      <a:pPr marL="171450" marR="0" lvl="0" indent="-171450" algn="l" defTabSz="914400" rtl="0" eaLnBrk="1" fontAlgn="auto" latinLnBrk="0" hangingPunct="1">
                        <a:lnSpc>
                          <a:spcPct val="100000"/>
                        </a:lnSpc>
                        <a:spcBef>
                          <a:spcPts val="0"/>
                        </a:spcBef>
                        <a:spcAft>
                          <a:spcPts val="0"/>
                        </a:spcAft>
                        <a:buClrTx/>
                        <a:buSzTx/>
                        <a:buFont typeface="UD デジタル 教科書体 NP-B" panose="02020700000000000000" pitchFamily="18" charset="-128"/>
                        <a:buChar char="○"/>
                        <a:tabLst/>
                        <a:defRPr/>
                      </a:pPr>
                      <a:r>
                        <a:rPr kumimoji="1" lang="ja-JP" altLang="en-US" sz="800" i="0" dirty="0">
                          <a:solidFill>
                            <a:schemeClr val="tx1"/>
                          </a:solidFill>
                          <a:latin typeface="UD デジタル 教科書体 NP-B" panose="02020700000000000000" pitchFamily="18" charset="-128"/>
                          <a:ea typeface="UD デジタル 教科書体 NP-B" panose="02020700000000000000" pitchFamily="18" charset="-128"/>
                        </a:rPr>
                        <a:t>収納率向上に向けた収納対策について、収納率が低い要因分析の手法や短期証廃止後における滞納者との接触の機会の確保方法等を検討予定。</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192139837"/>
                  </a:ext>
                </a:extLst>
              </a:tr>
              <a:tr h="630469">
                <a:tc vMerge="1">
                  <a:txBody>
                    <a:bodyPr/>
                    <a:lstStyle/>
                    <a:p>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資格証明書</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10573493"/>
                  </a:ext>
                </a:extLst>
              </a:tr>
              <a:tr h="630469">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その他</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「収納担当者研修会」の実施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大阪府域地方税徴収機構との連携</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vMerge="1">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vMerge="1">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571010463"/>
                  </a:ext>
                </a:extLst>
              </a:tr>
              <a:tr h="630469">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滞納処分</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8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n-cs"/>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8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n-cs"/>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51081998"/>
                  </a:ext>
                </a:extLst>
              </a:tr>
              <a:tr h="63046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インセンティブ（収納）</a:t>
                      </a:r>
                    </a:p>
                  </a:txBody>
                  <a:tcPr anchor="ct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目標収納率及び</a:t>
                      </a:r>
                      <a:r>
                        <a:rPr kumimoji="1" lang="zh-TW" altLang="en-US" sz="800" dirty="0">
                          <a:solidFill>
                            <a:schemeClr val="tx1"/>
                          </a:solidFill>
                          <a:latin typeface="HGPｺﾞｼｯｸM" panose="020B0600000000000000" pitchFamily="50" charset="-128"/>
                          <a:ea typeface="HGPｺﾞｼｯｸM" panose="020B0600000000000000" pitchFamily="50" charset="-128"/>
                        </a:rPr>
                        <a:t>規模別収納率上昇目標値</a:t>
                      </a:r>
                      <a:r>
                        <a:rPr kumimoji="1" lang="ja-JP" altLang="en-US" sz="800" dirty="0">
                          <a:solidFill>
                            <a:schemeClr val="tx1"/>
                          </a:solidFill>
                          <a:latin typeface="HGPｺﾞｼｯｸM" panose="020B0600000000000000" pitchFamily="50" charset="-128"/>
                          <a:ea typeface="HGPｺﾞｼｯｸM" panose="020B0600000000000000" pitchFamily="50" charset="-128"/>
                        </a:rPr>
                        <a:t>を設定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4077441112"/>
                  </a:ext>
                </a:extLst>
              </a:tr>
              <a:tr h="63046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広報活動</a:t>
                      </a:r>
                    </a:p>
                  </a:txBody>
                  <a:tcPr anchor="ctr">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医療費適正化に関する啓発など、被保険者や関係機関等に対して府と市町村が連携し、広域的かつ計画的な広報活動を実施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令和７年度からの広報共同実施における年間計画について、検討を進める。</a:t>
                      </a: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UD デジタル 教科書体 NP-B" panose="02020700000000000000" pitchFamily="18" charset="-128"/>
                        <a:buChar char="○"/>
                        <a:tabLst/>
                        <a:defRPr/>
                      </a:pP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令和７年度の広報共同実施における広報項目について、各市町村に調査（</a:t>
                      </a:r>
                      <a:r>
                        <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rPr>
                        <a:t>R6.9.26</a:t>
                      </a: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付け依頼）した結果をもとに項目を検討中。</a:t>
                      </a: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3213968001"/>
                  </a:ext>
                </a:extLst>
              </a:tr>
              <a:tr h="315235">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報奨金制度</a:t>
                      </a:r>
                    </a:p>
                  </a:txBody>
                  <a:tcPr anchor="ctr">
                    <a:solidFill>
                      <a:schemeClr val="bg1"/>
                    </a:solidFill>
                  </a:tcPr>
                </a:tc>
                <a:tc hMerge="1">
                  <a:txBody>
                    <a:bodyPr/>
                    <a:lstStyle/>
                    <a:p>
                      <a:pPr algn="ct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（激変緩和対象）</a:t>
                      </a:r>
                    </a:p>
                  </a:txBody>
                  <a:tcPr anchor="ctr">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激変緩和措置期間に限り、実施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年度に整理済み</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92075"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令和５年度で激変緩和措置期間終了により廃止。</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extLst>
                  <a:ext uri="{0D108BD9-81ED-4DB2-BD59-A6C34878D82A}">
                    <a16:rowId xmlns:a16="http://schemas.microsoft.com/office/drawing/2014/main" val="3220917763"/>
                  </a:ext>
                </a:extLst>
              </a:tr>
            </a:tbl>
          </a:graphicData>
        </a:graphic>
      </p:graphicFrame>
      <p:sp>
        <p:nvSpPr>
          <p:cNvPr id="5" name="タイトル 1"/>
          <p:cNvSpPr>
            <a:spLocks noGrp="1"/>
          </p:cNvSpPr>
          <p:nvPr>
            <p:ph type="title"/>
          </p:nvPr>
        </p:nvSpPr>
        <p:spPr>
          <a:xfrm>
            <a:off x="457200" y="18597"/>
            <a:ext cx="8229600" cy="490066"/>
          </a:xfrm>
        </p:spPr>
        <p:txBody>
          <a:bodyPr>
            <a:noAutofit/>
          </a:bodyPr>
          <a:lstStyle/>
          <a:p>
            <a:r>
              <a:rPr lang="ja-JP" altLang="en-US" sz="1800" dirty="0">
                <a:latin typeface="HGS創英角ｺﾞｼｯｸUB" panose="020B0900000000000000" pitchFamily="50" charset="-128"/>
                <a:ea typeface="HGS創英角ｺﾞｼｯｸUB" panose="020B0900000000000000" pitchFamily="50" charset="-128"/>
              </a:rPr>
              <a:t>令和６年度　事業運営検討Ｗ・Ｇの検討事項（中間報告）</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6" name="スライド番号プレースホルダー 5"/>
          <p:cNvSpPr>
            <a:spLocks noGrp="1"/>
          </p:cNvSpPr>
          <p:nvPr>
            <p:ph type="sldNum" sz="quarter" idx="12"/>
          </p:nvPr>
        </p:nvSpPr>
        <p:spPr>
          <a:xfrm>
            <a:off x="6974904" y="6356350"/>
            <a:ext cx="2133600" cy="365125"/>
          </a:xfrm>
        </p:spPr>
        <p:txBody>
          <a:bodyPr/>
          <a:lstStyle/>
          <a:p>
            <a:fld id="{E4D4D2C3-0BAC-45EE-BEAA-AC94A6365396}" type="slidenum">
              <a:rPr kumimoji="1" lang="ja-JP" altLang="en-US" smtClean="0"/>
              <a:t>4</a:t>
            </a:fld>
            <a:endParaRPr kumimoji="1" lang="ja-JP" altLang="en-US" dirty="0"/>
          </a:p>
        </p:txBody>
      </p:sp>
      <p:sp>
        <p:nvSpPr>
          <p:cNvPr id="7" name="大かっこ 6">
            <a:extLst>
              <a:ext uri="{FF2B5EF4-FFF2-40B4-BE49-F238E27FC236}">
                <a16:creationId xmlns:a16="http://schemas.microsoft.com/office/drawing/2014/main" id="{102597A1-394F-4907-9B34-202EB7EC30F0}"/>
              </a:ext>
            </a:extLst>
          </p:cNvPr>
          <p:cNvSpPr/>
          <p:nvPr/>
        </p:nvSpPr>
        <p:spPr>
          <a:xfrm>
            <a:off x="7308304" y="874212"/>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a:latin typeface="HGPｺﾞｼｯｸM" panose="020B0600000000000000" pitchFamily="50" charset="-128"/>
                <a:ea typeface="HGPｺﾞｼｯｸM" panose="020B0600000000000000" pitchFamily="50" charset="-128"/>
              </a:rPr>
              <a:t>検討済み・・・■</a:t>
            </a:r>
            <a:endParaRPr kumimoji="1" lang="en-US" altLang="ja-JP" sz="800" dirty="0">
              <a:latin typeface="HGPｺﾞｼｯｸM" panose="020B0600000000000000" pitchFamily="50" charset="-128"/>
              <a:ea typeface="HGPｺﾞｼｯｸM" panose="020B0600000000000000" pitchFamily="50" charset="-128"/>
            </a:endParaRPr>
          </a:p>
          <a:p>
            <a:pPr algn="ctr"/>
            <a:r>
              <a:rPr lang="ja-JP" altLang="en-US" sz="800" dirty="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714649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33735158"/>
              </p:ext>
            </p:extLst>
          </p:nvPr>
        </p:nvGraphicFramePr>
        <p:xfrm>
          <a:off x="457200" y="424557"/>
          <a:ext cx="8435282" cy="3575589"/>
        </p:xfrm>
        <a:graphic>
          <a:graphicData uri="http://schemas.openxmlformats.org/drawingml/2006/table">
            <a:tbl>
              <a:tblPr firstRow="1" bandRow="1">
                <a:tableStyleId>{5940675A-B579-460E-94D1-54222C63F5DA}</a:tableStyleId>
              </a:tblPr>
              <a:tblGrid>
                <a:gridCol w="719886">
                  <a:extLst>
                    <a:ext uri="{9D8B030D-6E8A-4147-A177-3AD203B41FA5}">
                      <a16:colId xmlns:a16="http://schemas.microsoft.com/office/drawing/2014/main" val="2964373169"/>
                    </a:ext>
                  </a:extLst>
                </a:gridCol>
                <a:gridCol w="793172">
                  <a:extLst>
                    <a:ext uri="{9D8B030D-6E8A-4147-A177-3AD203B41FA5}">
                      <a16:colId xmlns:a16="http://schemas.microsoft.com/office/drawing/2014/main" val="3143523431"/>
                    </a:ext>
                  </a:extLst>
                </a:gridCol>
                <a:gridCol w="2307408">
                  <a:extLst>
                    <a:ext uri="{9D8B030D-6E8A-4147-A177-3AD203B41FA5}">
                      <a16:colId xmlns:a16="http://schemas.microsoft.com/office/drawing/2014/main" val="1846586638"/>
                    </a:ext>
                  </a:extLst>
                </a:gridCol>
                <a:gridCol w="2307408">
                  <a:extLst>
                    <a:ext uri="{9D8B030D-6E8A-4147-A177-3AD203B41FA5}">
                      <a16:colId xmlns:a16="http://schemas.microsoft.com/office/drawing/2014/main" val="1831131068"/>
                    </a:ext>
                  </a:extLst>
                </a:gridCol>
                <a:gridCol w="2307408">
                  <a:extLst>
                    <a:ext uri="{9D8B030D-6E8A-4147-A177-3AD203B41FA5}">
                      <a16:colId xmlns:a16="http://schemas.microsoft.com/office/drawing/2014/main" val="850145452"/>
                    </a:ext>
                  </a:extLst>
                </a:gridCol>
              </a:tblGrid>
              <a:tr h="288032">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令和６年度に検討すべき主な事項</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a:t>
                      </a:r>
                      <a:r>
                        <a:rPr kumimoji="1" lang="en-US" altLang="ja-JP" sz="800" dirty="0">
                          <a:solidFill>
                            <a:schemeClr val="tx1"/>
                          </a:solidFill>
                          <a:latin typeface="HGPｺﾞｼｯｸE" panose="020B0900000000000000" pitchFamily="50" charset="-128"/>
                          <a:ea typeface="HGPｺﾞｼｯｸE" panose="020B0900000000000000" pitchFamily="50" charset="-128"/>
                        </a:rPr>
                        <a:t>5/27</a:t>
                      </a:r>
                      <a:r>
                        <a:rPr kumimoji="1" lang="ja-JP" altLang="en-US" sz="800" dirty="0">
                          <a:solidFill>
                            <a:schemeClr val="tx1"/>
                          </a:solidFill>
                          <a:latin typeface="HGPｺﾞｼｯｸE" panose="020B0900000000000000" pitchFamily="50" charset="-128"/>
                          <a:ea typeface="HGPｺﾞｼｯｸE" panose="020B0900000000000000" pitchFamily="50" charset="-128"/>
                        </a:rPr>
                        <a:t>広域化調整会議にて決定）</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ysClr val="windowText" lastClr="000000"/>
                          </a:solidFill>
                          <a:latin typeface="HGPｺﾞｼｯｸE" panose="020B0900000000000000" pitchFamily="50" charset="-128"/>
                          <a:ea typeface="HGPｺﾞｼｯｸE" panose="020B0900000000000000" pitchFamily="50" charset="-128"/>
                        </a:rPr>
                        <a:t>これまでの検討</a:t>
                      </a:r>
                      <a:r>
                        <a:rPr kumimoji="1" lang="ja-JP" altLang="en-US" sz="800" dirty="0">
                          <a:solidFill>
                            <a:schemeClr val="tx1"/>
                          </a:solidFill>
                          <a:latin typeface="HGPｺﾞｼｯｸE" panose="020B0900000000000000" pitchFamily="50" charset="-128"/>
                          <a:ea typeface="HGPｺﾞｼｯｸE" panose="020B0900000000000000" pitchFamily="50" charset="-128"/>
                        </a:rPr>
                        <a:t>状況</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413587894"/>
                  </a:ext>
                </a:extLst>
              </a:tr>
              <a:tr h="432048">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3377723001"/>
                  </a:ext>
                </a:extLst>
              </a:tr>
              <a:tr h="3152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精神・結核</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給付</a:t>
                      </a:r>
                    </a:p>
                  </a:txBody>
                  <a:tcPr anchor="ctr">
                    <a:solidFill>
                      <a:schemeClr val="bg1"/>
                    </a:solidFill>
                  </a:tcPr>
                </a:tc>
                <a:tc>
                  <a:txBody>
                    <a:bodyPr/>
                    <a:lstStyle/>
                    <a:p>
                      <a:pPr algn="ctr"/>
                      <a:r>
                        <a:rPr kumimoji="1" lang="ja-JP" altLang="en-US" sz="800" dirty="0" err="1">
                          <a:solidFill>
                            <a:schemeClr val="tx1"/>
                          </a:solidFill>
                          <a:latin typeface="HGPｺﾞｼｯｸM" panose="020B0600000000000000" pitchFamily="50" charset="-128"/>
                          <a:ea typeface="HGPｺﾞｼｯｸM" panose="020B0600000000000000" pitchFamily="50" charset="-128"/>
                        </a:rPr>
                        <a:t>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これまでの経過や被保険者（給付対象者）への影響を考慮し、当面の間は現行制度を継続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他制度との整合性や公平性確保の観点を踏まえ、概３年ごとに実態調査を実施し、調整会議において方向性を検討。</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2462642917"/>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高額療養費の計算方法等</a:t>
                      </a:r>
                    </a:p>
                  </a:txBody>
                  <a:tcPr anchor="ctr">
                    <a:solidFill>
                      <a:schemeClr val="bg1"/>
                    </a:solidFill>
                  </a:tcPr>
                </a:tc>
                <a:tc>
                  <a:txBody>
                    <a:bodyPr/>
                    <a:lstStyle/>
                    <a:p>
                      <a:pPr algn="ctr"/>
                      <a:r>
                        <a:rPr kumimoji="1" lang="ja-JP" altLang="en-US" sz="800" dirty="0" err="1">
                          <a:solidFill>
                            <a:schemeClr val="tx1"/>
                          </a:solidFill>
                          <a:latin typeface="HGPｺﾞｼｯｸM" panose="020B0600000000000000" pitchFamily="50" charset="-128"/>
                          <a:ea typeface="HGPｺﾞｼｯｸM" panose="020B0600000000000000" pitchFamily="50" charset="-128"/>
                        </a:rPr>
                        <a:t>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高額療養費の計算方法や申請勧奨事務については、適宜、事務運用を定めて実施。</a:t>
                      </a:r>
                      <a:endParaRPr kumimoji="1" lang="en-US" altLang="ja-JP" sz="800" strike="sngStrike"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strike="noStrike" dirty="0">
                          <a:solidFill>
                            <a:schemeClr val="tx1"/>
                          </a:solidFill>
                          <a:latin typeface="HGPｺﾞｼｯｸM" panose="020B0600000000000000" pitchFamily="50" charset="-128"/>
                          <a:ea typeface="HGPｺﾞｼｯｸM" panose="020B0600000000000000" pitchFamily="50" charset="-128"/>
                        </a:rPr>
                        <a:t>申請手続きの簡素化については、原則として実施。</a:t>
                      </a:r>
                      <a:endParaRPr kumimoji="1" lang="en-US" altLang="ja-JP" sz="800" strike="noStrike"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568169998"/>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高齢者の保健事業と介護予防の取組みとの連携</a:t>
                      </a:r>
                    </a:p>
                  </a:txBody>
                  <a:tcPr anchor="ctr">
                    <a:solidFill>
                      <a:schemeClr val="bg1"/>
                    </a:solidFill>
                  </a:tcP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市町村における国保の保健事業と後期高齢者医療制度の保健事業、介護保険の地域支援事業との一体的な実施を推進。</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府は、高齢者の保健事業と介護予防の取組を一体的に推進する市町村に、適切な助言や支援等を行う。</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997424750"/>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円滑な制度運営に向けた調整</a:t>
                      </a:r>
                    </a:p>
                  </a:txBody>
                  <a:tcPr anchor="ctr">
                    <a:solidFill>
                      <a:schemeClr val="bg1"/>
                    </a:solidFill>
                  </a:tcPr>
                </a:tc>
                <a:tc>
                  <a:txBody>
                    <a:bodyPr/>
                    <a:lstStyle/>
                    <a:p>
                      <a:pPr algn="ctr"/>
                      <a:r>
                        <a:rPr kumimoji="1" lang="en-US" altLang="ja-JP" sz="800" dirty="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客観的な事実に基づき、重大な事象等が生じていると認められる場合には、状況の把握・分析、評価することにより検証を行い、調整会議等の意見を聴きながら、運営方針に沿った対応措置を別途設ける。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extLst>
                  <a:ext uri="{0D108BD9-81ED-4DB2-BD59-A6C34878D82A}">
                    <a16:rowId xmlns:a16="http://schemas.microsoft.com/office/drawing/2014/main" val="1423263086"/>
                  </a:ext>
                </a:extLst>
              </a:tr>
            </a:tbl>
          </a:graphicData>
        </a:graphic>
      </p:graphicFrame>
      <p:sp>
        <p:nvSpPr>
          <p:cNvPr id="5" name="タイトル 1"/>
          <p:cNvSpPr>
            <a:spLocks noGrp="1"/>
          </p:cNvSpPr>
          <p:nvPr>
            <p:ph type="title"/>
          </p:nvPr>
        </p:nvSpPr>
        <p:spPr>
          <a:xfrm>
            <a:off x="457200" y="6499"/>
            <a:ext cx="8229600" cy="418058"/>
          </a:xfrm>
        </p:spPr>
        <p:txBody>
          <a:bodyPr>
            <a:noAutofit/>
          </a:bodyPr>
          <a:lstStyle/>
          <a:p>
            <a:r>
              <a:rPr lang="ja-JP" altLang="en-US" sz="1800" dirty="0">
                <a:latin typeface="HGS創英角ｺﾞｼｯｸUB" panose="020B0900000000000000" pitchFamily="50" charset="-128"/>
                <a:ea typeface="HGS創英角ｺﾞｼｯｸUB" panose="020B0900000000000000" pitchFamily="50" charset="-128"/>
              </a:rPr>
              <a:t>令和６年度　事業運営検討Ｗ・Ｇの検討事項（中間報告）</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6" name="スライド番号プレースホルダー 5"/>
          <p:cNvSpPr>
            <a:spLocks noGrp="1"/>
          </p:cNvSpPr>
          <p:nvPr>
            <p:ph type="sldNum" sz="quarter" idx="12"/>
          </p:nvPr>
        </p:nvSpPr>
        <p:spPr>
          <a:xfrm>
            <a:off x="6974904" y="6453336"/>
            <a:ext cx="2133600" cy="365125"/>
          </a:xfrm>
        </p:spPr>
        <p:txBody>
          <a:bodyPr/>
          <a:lstStyle/>
          <a:p>
            <a:fld id="{E4D4D2C3-0BAC-45EE-BEAA-AC94A6365396}" type="slidenum">
              <a:rPr kumimoji="1" lang="ja-JP" altLang="en-US" smtClean="0"/>
              <a:t>5</a:t>
            </a:fld>
            <a:endParaRPr kumimoji="1" lang="ja-JP" altLang="en-US" dirty="0"/>
          </a:p>
        </p:txBody>
      </p:sp>
      <p:sp>
        <p:nvSpPr>
          <p:cNvPr id="8" name="正方形/長方形 7">
            <a:extLst>
              <a:ext uri="{FF2B5EF4-FFF2-40B4-BE49-F238E27FC236}">
                <a16:creationId xmlns:a16="http://schemas.microsoft.com/office/drawing/2014/main" id="{93B9D72E-0FB6-4F6F-9591-829C1CF4E15A}"/>
              </a:ext>
            </a:extLst>
          </p:cNvPr>
          <p:cNvSpPr/>
          <p:nvPr/>
        </p:nvSpPr>
        <p:spPr>
          <a:xfrm>
            <a:off x="440344" y="4103058"/>
            <a:ext cx="8423541" cy="622086"/>
          </a:xfrm>
          <a:prstGeom prst="rect">
            <a:avLst/>
          </a:prstGeom>
          <a:noFill/>
          <a:ln>
            <a:solidFill>
              <a:schemeClr val="accent1">
                <a:alpha val="0"/>
              </a:schemeClr>
            </a:solidFill>
          </a:ln>
        </p:spPr>
        <p:style>
          <a:lnRef idx="2">
            <a:schemeClr val="dk1"/>
          </a:lnRef>
          <a:fillRef idx="1">
            <a:schemeClr val="lt1"/>
          </a:fillRef>
          <a:effectRef idx="0">
            <a:schemeClr val="dk1"/>
          </a:effectRef>
          <a:fontRef idx="minor">
            <a:schemeClr val="dk1"/>
          </a:fontRef>
        </p:style>
        <p:txBody>
          <a:bodyPr rtlCol="0" anchor="t"/>
          <a:lstStyle/>
          <a:p>
            <a:pPr marL="93663" indent="-93663"/>
            <a:r>
              <a:rPr kumimoji="1" lang="en-US" altLang="ja-JP" sz="1000" dirty="0">
                <a:solidFill>
                  <a:schemeClr val="tx1"/>
                </a:solidFill>
              </a:rPr>
              <a:t>※</a:t>
            </a:r>
            <a:r>
              <a:rPr kumimoji="1" lang="ja-JP" altLang="en-US" sz="1000" dirty="0">
                <a:solidFill>
                  <a:schemeClr val="tx1"/>
                </a:solidFill>
              </a:rPr>
              <a:t>「検討すべき主な事項」・ 「検討状況」欄に記載している「－」について、既に整理済み及び方向性等が決定、また国の動向を注視するものとして表記しているが、今後、必要に応じて検討するものとする。</a:t>
            </a:r>
            <a:endParaRPr kumimoji="1" lang="en-US" altLang="ja-JP" sz="1000" dirty="0">
              <a:solidFill>
                <a:schemeClr val="tx1"/>
              </a:solidFill>
            </a:endParaRPr>
          </a:p>
        </p:txBody>
      </p:sp>
      <p:sp>
        <p:nvSpPr>
          <p:cNvPr id="7" name="大かっこ 6">
            <a:extLst>
              <a:ext uri="{FF2B5EF4-FFF2-40B4-BE49-F238E27FC236}">
                <a16:creationId xmlns:a16="http://schemas.microsoft.com/office/drawing/2014/main" id="{7AE96B3E-CF50-4A42-9292-132F857BB00A}"/>
              </a:ext>
            </a:extLst>
          </p:cNvPr>
          <p:cNvSpPr/>
          <p:nvPr/>
        </p:nvSpPr>
        <p:spPr>
          <a:xfrm>
            <a:off x="7308304" y="802204"/>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a:latin typeface="HGPｺﾞｼｯｸM" panose="020B0600000000000000" pitchFamily="50" charset="-128"/>
                <a:ea typeface="HGPｺﾞｼｯｸM" panose="020B0600000000000000" pitchFamily="50" charset="-128"/>
              </a:rPr>
              <a:t>検討済み・・・■</a:t>
            </a:r>
            <a:endParaRPr kumimoji="1" lang="en-US" altLang="ja-JP" sz="800" dirty="0">
              <a:latin typeface="HGPｺﾞｼｯｸM" panose="020B0600000000000000" pitchFamily="50" charset="-128"/>
              <a:ea typeface="HGPｺﾞｼｯｸM" panose="020B0600000000000000" pitchFamily="50" charset="-128"/>
            </a:endParaRPr>
          </a:p>
          <a:p>
            <a:pPr algn="ctr"/>
            <a:r>
              <a:rPr lang="ja-JP" altLang="en-US" sz="800" dirty="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162724625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5819</TotalTime>
  <Words>2167</Words>
  <Application>Microsoft Office PowerPoint</Application>
  <PresentationFormat>画面に合わせる (4:3)</PresentationFormat>
  <Paragraphs>243</Paragraphs>
  <Slides>5</Slides>
  <Notes>4</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5</vt:i4>
      </vt:variant>
    </vt:vector>
  </HeadingPairs>
  <TitlesOfParts>
    <vt:vector size="17" baseType="lpstr">
      <vt:lpstr>HGPｺﾞｼｯｸE</vt:lpstr>
      <vt:lpstr>HGPｺﾞｼｯｸM</vt:lpstr>
      <vt:lpstr>HGSｺﾞｼｯｸE</vt:lpstr>
      <vt:lpstr>HGSｺﾞｼｯｸM</vt:lpstr>
      <vt:lpstr>HGS創英角ｺﾞｼｯｸUB</vt:lpstr>
      <vt:lpstr>UD デジタル 教科書体 N-B</vt:lpstr>
      <vt:lpstr>UD デジタル 教科書体 NP-B</vt:lpstr>
      <vt:lpstr>游ゴシック</vt:lpstr>
      <vt:lpstr>Arial</vt:lpstr>
      <vt:lpstr>Calibri</vt:lpstr>
      <vt:lpstr>Wingdings</vt:lpstr>
      <vt:lpstr>Office ​​テーマ</vt:lpstr>
      <vt:lpstr>令和６年度　事業運営検討Ｗ・Ｇの検討事項（中間報告）</vt:lpstr>
      <vt:lpstr>令和６年度　事業運営検討Ｗ・Ｇの検討事項（中間報告）</vt:lpstr>
      <vt:lpstr>令和６年度　事業運営検討Ｗ・Ｇの検討事項（中間報告）</vt:lpstr>
      <vt:lpstr>令和６年度　事業運営検討Ｗ・Ｇの検討事項（中間報告）</vt:lpstr>
      <vt:lpstr>令和６年度　事業運営検討Ｗ・Ｇの検討事項（中間報告）</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令和６年度　事業運営検討Ｗ・Ｇの検討事項（中間報告）</dc:title>
  <dc:creator>HOSTNAME</dc:creator>
  <cp:lastModifiedBy>小野　渚彩</cp:lastModifiedBy>
  <cp:revision>525</cp:revision>
  <cp:lastPrinted>2024-12-10T08:07:47Z</cp:lastPrinted>
  <dcterms:created xsi:type="dcterms:W3CDTF">2016-01-05T01:34:32Z</dcterms:created>
  <dcterms:modified xsi:type="dcterms:W3CDTF">2024-12-27T08:12:42Z</dcterms:modified>
</cp:coreProperties>
</file>