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5" r:id="rId2"/>
    <p:sldMasterId id="2147483711" r:id="rId3"/>
  </p:sldMasterIdLst>
  <p:notesMasterIdLst>
    <p:notesMasterId r:id="rId16"/>
  </p:notesMasterIdLst>
  <p:sldIdLst>
    <p:sldId id="278" r:id="rId4"/>
    <p:sldId id="284" r:id="rId5"/>
    <p:sldId id="282" r:id="rId6"/>
    <p:sldId id="285" r:id="rId7"/>
    <p:sldId id="279" r:id="rId8"/>
    <p:sldId id="298" r:id="rId9"/>
    <p:sldId id="286" r:id="rId10"/>
    <p:sldId id="287" r:id="rId11"/>
    <p:sldId id="295" r:id="rId12"/>
    <p:sldId id="288" r:id="rId13"/>
    <p:sldId id="280" r:id="rId14"/>
    <p:sldId id="299" r:id="rId1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法務省" initials="H" lastIdx="2" clrIdx="0">
    <p:extLst>
      <p:ext uri="{19B8F6BF-5375-455C-9EA6-DF929625EA0E}">
        <p15:presenceInfo xmlns:p15="http://schemas.microsoft.com/office/powerpoint/2012/main" userId="法務省"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9999FF"/>
    <a:srgbClr val="99CC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124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529" cy="497524"/>
          </a:xfrm>
          <a:prstGeom prst="rect">
            <a:avLst/>
          </a:prstGeom>
        </p:spPr>
        <p:txBody>
          <a:bodyPr vert="horz" lIns="91550" tIns="45774" rIns="91550" bIns="4577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082" y="0"/>
            <a:ext cx="2950529" cy="497524"/>
          </a:xfrm>
          <a:prstGeom prst="rect">
            <a:avLst/>
          </a:prstGeom>
        </p:spPr>
        <p:txBody>
          <a:bodyPr vert="horz" lIns="91550" tIns="45774" rIns="91550" bIns="45774" rtlCol="0"/>
          <a:lstStyle>
            <a:lvl1pPr algn="r">
              <a:defRPr sz="1200"/>
            </a:lvl1pPr>
          </a:lstStyle>
          <a:p>
            <a:fld id="{53C976F8-0E1F-4F82-B2C2-0246D1A92B1A}" type="datetimeFigureOut">
              <a:rPr kumimoji="1" lang="ja-JP" altLang="en-US" smtClean="0"/>
              <a:t>2021/11/16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550" tIns="45774" rIns="91550" bIns="45774" rtlCol="0" anchor="ctr"/>
          <a:lstStyle/>
          <a:p>
            <a:endParaRPr lang="ja-JP" altLang="en-US"/>
          </a:p>
        </p:txBody>
      </p:sp>
      <p:sp>
        <p:nvSpPr>
          <p:cNvPr id="5" name="ノート プレースホルダー 4"/>
          <p:cNvSpPr>
            <a:spLocks noGrp="1"/>
          </p:cNvSpPr>
          <p:nvPr>
            <p:ph type="body" sz="quarter" idx="3"/>
          </p:nvPr>
        </p:nvSpPr>
        <p:spPr>
          <a:xfrm>
            <a:off x="680404" y="4782901"/>
            <a:ext cx="5446396" cy="3913425"/>
          </a:xfrm>
          <a:prstGeom prst="rect">
            <a:avLst/>
          </a:prstGeom>
        </p:spPr>
        <p:txBody>
          <a:bodyPr vert="horz" lIns="91550" tIns="45774" rIns="91550" bIns="4577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1814"/>
            <a:ext cx="2950529" cy="497524"/>
          </a:xfrm>
          <a:prstGeom prst="rect">
            <a:avLst/>
          </a:prstGeom>
        </p:spPr>
        <p:txBody>
          <a:bodyPr vert="horz" lIns="91550" tIns="45774" rIns="91550" bIns="4577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082" y="9441814"/>
            <a:ext cx="2950529" cy="497524"/>
          </a:xfrm>
          <a:prstGeom prst="rect">
            <a:avLst/>
          </a:prstGeom>
        </p:spPr>
        <p:txBody>
          <a:bodyPr vert="horz" lIns="91550" tIns="45774" rIns="91550" bIns="45774" rtlCol="0" anchor="b"/>
          <a:lstStyle>
            <a:lvl1pPr algn="r">
              <a:defRPr sz="1200"/>
            </a:lvl1pPr>
          </a:lstStyle>
          <a:p>
            <a:fld id="{C71724AE-A910-431F-850D-745A4A6A4119}" type="slidenum">
              <a:rPr kumimoji="1" lang="ja-JP" altLang="en-US" smtClean="0"/>
              <a:t>‹#›</a:t>
            </a:fld>
            <a:endParaRPr kumimoji="1" lang="ja-JP" altLang="en-US"/>
          </a:p>
        </p:txBody>
      </p:sp>
    </p:spTree>
    <p:extLst>
      <p:ext uri="{BB962C8B-B14F-4D97-AF65-F5344CB8AC3E}">
        <p14:creationId xmlns:p14="http://schemas.microsoft.com/office/powerpoint/2010/main" val="5581538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で</a:t>
            </a:r>
            <a:endParaRPr kumimoji="1" lang="ja-JP" altLang="en-US" dirty="0"/>
          </a:p>
        </p:txBody>
      </p:sp>
      <p:sp>
        <p:nvSpPr>
          <p:cNvPr id="4" name="スライド番号プレースホルダー 3"/>
          <p:cNvSpPr>
            <a:spLocks noGrp="1"/>
          </p:cNvSpPr>
          <p:nvPr>
            <p:ph type="sldNum" sz="quarter" idx="10"/>
          </p:nvPr>
        </p:nvSpPr>
        <p:spPr/>
        <p:txBody>
          <a:bodyPr/>
          <a:lstStyle/>
          <a:p>
            <a:fld id="{BD01ADDB-19F5-4193-9611-C69945592DCF}" type="slidenum">
              <a:rPr kumimoji="1" lang="ja-JP" altLang="en-US" smtClean="0"/>
              <a:t>1</a:t>
            </a:fld>
            <a:endParaRPr kumimoji="1" lang="ja-JP" altLang="en-US"/>
          </a:p>
        </p:txBody>
      </p:sp>
    </p:spTree>
    <p:extLst>
      <p:ext uri="{BB962C8B-B14F-4D97-AF65-F5344CB8AC3E}">
        <p14:creationId xmlns:p14="http://schemas.microsoft.com/office/powerpoint/2010/main" val="375497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AF8AAFE-B9F5-4925-8385-8815EEAD7FFB}"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790685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AF8AAFE-B9F5-4925-8385-8815EEAD7FFB}" type="slidenum">
              <a:rPr kumimoji="1" lang="ja-JP" altLang="en-US" smtClean="0"/>
              <a:t>5</a:t>
            </a:fld>
            <a:endParaRPr kumimoji="1" lang="ja-JP" altLang="en-US"/>
          </a:p>
        </p:txBody>
      </p:sp>
    </p:spTree>
    <p:extLst>
      <p:ext uri="{BB962C8B-B14F-4D97-AF65-F5344CB8AC3E}">
        <p14:creationId xmlns:p14="http://schemas.microsoft.com/office/powerpoint/2010/main" val="1036630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AF8AAFE-B9F5-4925-8385-8815EEAD7FFB}" type="slidenum">
              <a:rPr kumimoji="1" lang="ja-JP" altLang="en-US" smtClean="0"/>
              <a:t>8</a:t>
            </a:fld>
            <a:endParaRPr kumimoji="1" lang="ja-JP" altLang="en-US"/>
          </a:p>
        </p:txBody>
      </p:sp>
    </p:spTree>
    <p:extLst>
      <p:ext uri="{BB962C8B-B14F-4D97-AF65-F5344CB8AC3E}">
        <p14:creationId xmlns:p14="http://schemas.microsoft.com/office/powerpoint/2010/main" val="1235059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AF8AAFE-B9F5-4925-8385-8815EEAD7FFB}" type="slidenum">
              <a:rPr kumimoji="1" lang="ja-JP" altLang="en-US" smtClean="0"/>
              <a:t>11</a:t>
            </a:fld>
            <a:endParaRPr kumimoji="1" lang="ja-JP" altLang="en-US"/>
          </a:p>
        </p:txBody>
      </p:sp>
    </p:spTree>
    <p:extLst>
      <p:ext uri="{BB962C8B-B14F-4D97-AF65-F5344CB8AC3E}">
        <p14:creationId xmlns:p14="http://schemas.microsoft.com/office/powerpoint/2010/main" val="2224981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8B3944-2943-4AB9-A46C-CDF16A7B3708}" type="slidenum">
              <a:rPr kumimoji="1" lang="ja-JP" altLang="en-US" smtClean="0"/>
              <a:t>‹#›</a:t>
            </a:fld>
            <a:endParaRPr kumimoji="1" lang="ja-JP" altLang="en-US"/>
          </a:p>
        </p:txBody>
      </p:sp>
    </p:spTree>
    <p:extLst>
      <p:ext uri="{BB962C8B-B14F-4D97-AF65-F5344CB8AC3E}">
        <p14:creationId xmlns:p14="http://schemas.microsoft.com/office/powerpoint/2010/main" val="2193088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8B3944-2943-4AB9-A46C-CDF16A7B3708}" type="slidenum">
              <a:rPr kumimoji="1" lang="ja-JP" altLang="en-US" smtClean="0"/>
              <a:t>‹#›</a:t>
            </a:fld>
            <a:endParaRPr kumimoji="1" lang="ja-JP" altLang="en-US"/>
          </a:p>
        </p:txBody>
      </p:sp>
    </p:spTree>
    <p:extLst>
      <p:ext uri="{BB962C8B-B14F-4D97-AF65-F5344CB8AC3E}">
        <p14:creationId xmlns:p14="http://schemas.microsoft.com/office/powerpoint/2010/main" val="2389006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8B3944-2943-4AB9-A46C-CDF16A7B3708}" type="slidenum">
              <a:rPr kumimoji="1" lang="ja-JP" altLang="en-US" smtClean="0"/>
              <a:t>‹#›</a:t>
            </a:fld>
            <a:endParaRPr kumimoji="1" lang="ja-JP" altLang="en-US"/>
          </a:p>
        </p:txBody>
      </p:sp>
    </p:spTree>
    <p:extLst>
      <p:ext uri="{BB962C8B-B14F-4D97-AF65-F5344CB8AC3E}">
        <p14:creationId xmlns:p14="http://schemas.microsoft.com/office/powerpoint/2010/main" val="34409144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ロゴ無し-タイトル">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6" name="テキスト プレースホルダー 6">
            <a:extLst>
              <a:ext uri="{FF2B5EF4-FFF2-40B4-BE49-F238E27FC236}">
                <a16:creationId xmlns:a16="http://schemas.microsoft.com/office/drawing/2014/main" id="{4B66BDE1-5ABE-1A49-831A-CACBD5DC5471}"/>
              </a:ext>
            </a:extLst>
          </p:cNvPr>
          <p:cNvSpPr txBox="1">
            <a:spLocks/>
          </p:cNvSpPr>
          <p:nvPr userDrawn="1"/>
        </p:nvSpPr>
        <p:spPr>
          <a:xfrm>
            <a:off x="0" y="3027"/>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128C7BBE-DA91-2546-9948-0ECF38C7D752}"/>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8" name="Title 1">
            <a:extLst>
              <a:ext uri="{FF2B5EF4-FFF2-40B4-BE49-F238E27FC236}">
                <a16:creationId xmlns:a16="http://schemas.microsoft.com/office/drawing/2014/main" id="{24636362-6DC1-7D45-87A6-A2F4247CD968}"/>
              </a:ext>
            </a:extLst>
          </p:cNvPr>
          <p:cNvSpPr>
            <a:spLocks noGrp="1"/>
          </p:cNvSpPr>
          <p:nvPr>
            <p:ph type="title"/>
          </p:nvPr>
        </p:nvSpPr>
        <p:spPr>
          <a:xfrm>
            <a:off x="0" y="-1"/>
            <a:ext cx="9906000" cy="827999"/>
          </a:xfrm>
        </p:spPr>
        <p:txBody>
          <a:bodyPr/>
          <a:lstStyle/>
          <a:p>
            <a:r>
              <a:rPr lang="ja-JP" altLang="en-US" smtClean="0"/>
              <a:t>マスター タイトルの書式設定</a:t>
            </a:r>
            <a:endParaRPr lang="en-US" dirty="0"/>
          </a:p>
        </p:txBody>
      </p:sp>
      <p:sp>
        <p:nvSpPr>
          <p:cNvPr id="9" name="Date Placeholder 3">
            <a:extLst>
              <a:ext uri="{FF2B5EF4-FFF2-40B4-BE49-F238E27FC236}">
                <a16:creationId xmlns:a16="http://schemas.microsoft.com/office/drawing/2014/main" id="{7A7A2EE5-AF89-5B47-A63C-DED06F0883A2}"/>
              </a:ext>
            </a:extLst>
          </p:cNvPr>
          <p:cNvSpPr>
            <a:spLocks noGrp="1"/>
          </p:cNvSpPr>
          <p:nvPr>
            <p:ph type="dt" sz="half" idx="10"/>
          </p:nvPr>
        </p:nvSpPr>
        <p:spPr>
          <a:xfrm>
            <a:off x="7306040" y="427034"/>
            <a:ext cx="2228850" cy="365125"/>
          </a:xfrm>
        </p:spPr>
        <p:txBody>
          <a:bodyPr/>
          <a:lstStyle/>
          <a:p>
            <a:endParaRPr lang="en-US" dirty="0"/>
          </a:p>
        </p:txBody>
      </p:sp>
      <p:sp>
        <p:nvSpPr>
          <p:cNvPr id="10" name="Slide Number Placeholder 5">
            <a:extLst>
              <a:ext uri="{FF2B5EF4-FFF2-40B4-BE49-F238E27FC236}">
                <a16:creationId xmlns:a16="http://schemas.microsoft.com/office/drawing/2014/main" id="{45C1C095-3D5F-3846-A68B-623E5D5B3BA2}"/>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12" name="テキスト プレースホルダー 12">
            <a:extLst>
              <a:ext uri="{FF2B5EF4-FFF2-40B4-BE49-F238E27FC236}">
                <a16:creationId xmlns:a16="http://schemas.microsoft.com/office/drawing/2014/main" id="{E32FF9E2-AACC-F14F-A96C-A0E9FD2730C0}"/>
              </a:ext>
            </a:extLst>
          </p:cNvPr>
          <p:cNvSpPr>
            <a:spLocks noGrp="1"/>
          </p:cNvSpPr>
          <p:nvPr>
            <p:ph type="body" sz="quarter" idx="13"/>
          </p:nvPr>
        </p:nvSpPr>
        <p:spPr>
          <a:xfrm>
            <a:off x="0" y="828000"/>
            <a:ext cx="9907200" cy="535880"/>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00">
              <a:spcAft>
                <a:spcPts val="1000"/>
              </a:spcAft>
            </a:pPr>
            <a:r>
              <a:rPr kumimoji="1" lang="ja-JP" altLang="en-US" smtClean="0"/>
              <a:t>マスター テキストの書式設定</a:t>
            </a:r>
          </a:p>
        </p:txBody>
      </p:sp>
    </p:spTree>
    <p:extLst>
      <p:ext uri="{BB962C8B-B14F-4D97-AF65-F5344CB8AC3E}">
        <p14:creationId xmlns:p14="http://schemas.microsoft.com/office/powerpoint/2010/main" val="1110377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1"/>
            </a:lvl1pPr>
            <a:lvl2pPr marL="457181" indent="0" algn="ctr">
              <a:buNone/>
              <a:defRPr sz="2000"/>
            </a:lvl2pPr>
            <a:lvl3pPr marL="914362" indent="0" algn="ctr">
              <a:buNone/>
              <a:defRPr sz="1800"/>
            </a:lvl3pPr>
            <a:lvl4pPr marL="1371543" indent="0" algn="ctr">
              <a:buNone/>
              <a:defRPr sz="1600"/>
            </a:lvl4pPr>
            <a:lvl5pPr marL="1828723" indent="0" algn="ctr">
              <a:buNone/>
              <a:defRPr sz="1600"/>
            </a:lvl5pPr>
            <a:lvl6pPr marL="2285905" indent="0" algn="ctr">
              <a:buNone/>
              <a:defRPr sz="1600"/>
            </a:lvl6pPr>
            <a:lvl7pPr marL="2743085" indent="0" algn="ctr">
              <a:buNone/>
              <a:defRPr sz="1600"/>
            </a:lvl7pPr>
            <a:lvl8pPr marL="3200266" indent="0" algn="ctr">
              <a:buNone/>
              <a:defRPr sz="1600"/>
            </a:lvl8pPr>
            <a:lvl9pPr marL="3657446"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E0AF78-F848-40CA-9B9D-580FF836282E}" type="slidenum">
              <a:rPr kumimoji="1" lang="ja-JP" altLang="en-US" smtClean="0"/>
              <a:t>‹#›</a:t>
            </a:fld>
            <a:endParaRPr kumimoji="1" lang="ja-JP" altLang="en-US"/>
          </a:p>
        </p:txBody>
      </p:sp>
    </p:spTree>
    <p:extLst>
      <p:ext uri="{BB962C8B-B14F-4D97-AF65-F5344CB8AC3E}">
        <p14:creationId xmlns:p14="http://schemas.microsoft.com/office/powerpoint/2010/main" val="8928109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E0AF78-F848-40CA-9B9D-580FF836282E}" type="slidenum">
              <a:rPr kumimoji="1" lang="ja-JP" altLang="en-US" smtClean="0"/>
              <a:t>‹#›</a:t>
            </a:fld>
            <a:endParaRPr kumimoji="1" lang="ja-JP" altLang="en-US"/>
          </a:p>
        </p:txBody>
      </p:sp>
    </p:spTree>
    <p:extLst>
      <p:ext uri="{BB962C8B-B14F-4D97-AF65-F5344CB8AC3E}">
        <p14:creationId xmlns:p14="http://schemas.microsoft.com/office/powerpoint/2010/main" val="32099369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81"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81" y="4589466"/>
            <a:ext cx="8543925" cy="1500187"/>
          </a:xfrm>
        </p:spPr>
        <p:txBody>
          <a:bodyPr/>
          <a:lstStyle>
            <a:lvl1pPr marL="0" indent="0">
              <a:buNone/>
              <a:defRPr sz="2401">
                <a:solidFill>
                  <a:schemeClr val="tx1"/>
                </a:solidFill>
              </a:defRPr>
            </a:lvl1pPr>
            <a:lvl2pPr marL="457181" indent="0">
              <a:buNone/>
              <a:defRPr sz="2000">
                <a:solidFill>
                  <a:schemeClr val="tx1">
                    <a:tint val="75000"/>
                  </a:schemeClr>
                </a:solidFill>
              </a:defRPr>
            </a:lvl2pPr>
            <a:lvl3pPr marL="914362" indent="0">
              <a:buNone/>
              <a:defRPr sz="1800">
                <a:solidFill>
                  <a:schemeClr val="tx1">
                    <a:tint val="75000"/>
                  </a:schemeClr>
                </a:solidFill>
              </a:defRPr>
            </a:lvl3pPr>
            <a:lvl4pPr marL="1371543" indent="0">
              <a:buNone/>
              <a:defRPr sz="1600">
                <a:solidFill>
                  <a:schemeClr val="tx1">
                    <a:tint val="75000"/>
                  </a:schemeClr>
                </a:solidFill>
              </a:defRPr>
            </a:lvl4pPr>
            <a:lvl5pPr marL="1828723" indent="0">
              <a:buNone/>
              <a:defRPr sz="1600">
                <a:solidFill>
                  <a:schemeClr val="tx1">
                    <a:tint val="75000"/>
                  </a:schemeClr>
                </a:solidFill>
              </a:defRPr>
            </a:lvl5pPr>
            <a:lvl6pPr marL="2285905" indent="0">
              <a:buNone/>
              <a:defRPr sz="1600">
                <a:solidFill>
                  <a:schemeClr val="tx1">
                    <a:tint val="75000"/>
                  </a:schemeClr>
                </a:solidFill>
              </a:defRPr>
            </a:lvl6pPr>
            <a:lvl7pPr marL="2743085" indent="0">
              <a:buNone/>
              <a:defRPr sz="1600">
                <a:solidFill>
                  <a:schemeClr val="tx1">
                    <a:tint val="75000"/>
                  </a:schemeClr>
                </a:solidFill>
              </a:defRPr>
            </a:lvl7pPr>
            <a:lvl8pPr marL="3200266" indent="0">
              <a:buNone/>
              <a:defRPr sz="1600">
                <a:solidFill>
                  <a:schemeClr val="tx1">
                    <a:tint val="75000"/>
                  </a:schemeClr>
                </a:solidFill>
              </a:defRPr>
            </a:lvl8pPr>
            <a:lvl9pPr marL="3657446"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E0AF78-F848-40CA-9B9D-580FF836282E}" type="slidenum">
              <a:rPr kumimoji="1" lang="ja-JP" altLang="en-US" smtClean="0"/>
              <a:t>‹#›</a:t>
            </a:fld>
            <a:endParaRPr kumimoji="1" lang="ja-JP" altLang="en-US"/>
          </a:p>
        </p:txBody>
      </p:sp>
    </p:spTree>
    <p:extLst>
      <p:ext uri="{BB962C8B-B14F-4D97-AF65-F5344CB8AC3E}">
        <p14:creationId xmlns:p14="http://schemas.microsoft.com/office/powerpoint/2010/main" val="476303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E0AF78-F848-40CA-9B9D-580FF836282E}" type="slidenum">
              <a:rPr kumimoji="1" lang="ja-JP" altLang="en-US" smtClean="0"/>
              <a:t>‹#›</a:t>
            </a:fld>
            <a:endParaRPr kumimoji="1" lang="ja-JP" altLang="en-US"/>
          </a:p>
        </p:txBody>
      </p:sp>
    </p:spTree>
    <p:extLst>
      <p:ext uri="{BB962C8B-B14F-4D97-AF65-F5344CB8AC3E}">
        <p14:creationId xmlns:p14="http://schemas.microsoft.com/office/powerpoint/2010/main" val="8695289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9"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30" y="1681164"/>
            <a:ext cx="4190702" cy="823912"/>
          </a:xfrm>
        </p:spPr>
        <p:txBody>
          <a:bodyPr anchor="b"/>
          <a:lstStyle>
            <a:lvl1pPr marL="0" indent="0">
              <a:buNone/>
              <a:defRPr sz="2401" b="1"/>
            </a:lvl1pPr>
            <a:lvl2pPr marL="457181" indent="0">
              <a:buNone/>
              <a:defRPr sz="2000" b="1"/>
            </a:lvl2pPr>
            <a:lvl3pPr marL="914362" indent="0">
              <a:buNone/>
              <a:defRPr sz="1800" b="1"/>
            </a:lvl3pPr>
            <a:lvl4pPr marL="1371543" indent="0">
              <a:buNone/>
              <a:defRPr sz="1600" b="1"/>
            </a:lvl4pPr>
            <a:lvl5pPr marL="1828723" indent="0">
              <a:buNone/>
              <a:defRPr sz="1600" b="1"/>
            </a:lvl5pPr>
            <a:lvl6pPr marL="2285905" indent="0">
              <a:buNone/>
              <a:defRPr sz="1600" b="1"/>
            </a:lvl6pPr>
            <a:lvl7pPr marL="2743085" indent="0">
              <a:buNone/>
              <a:defRPr sz="1600" b="1"/>
            </a:lvl7pPr>
            <a:lvl8pPr marL="3200266" indent="0">
              <a:buNone/>
              <a:defRPr sz="1600" b="1"/>
            </a:lvl8pPr>
            <a:lvl9pPr marL="3657446"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30" y="2505076"/>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4" y="1681164"/>
            <a:ext cx="4211340" cy="823912"/>
          </a:xfrm>
        </p:spPr>
        <p:txBody>
          <a:bodyPr anchor="b"/>
          <a:lstStyle>
            <a:lvl1pPr marL="0" indent="0">
              <a:buNone/>
              <a:defRPr sz="2401" b="1"/>
            </a:lvl1pPr>
            <a:lvl2pPr marL="457181" indent="0">
              <a:buNone/>
              <a:defRPr sz="2000" b="1"/>
            </a:lvl2pPr>
            <a:lvl3pPr marL="914362" indent="0">
              <a:buNone/>
              <a:defRPr sz="1800" b="1"/>
            </a:lvl3pPr>
            <a:lvl4pPr marL="1371543" indent="0">
              <a:buNone/>
              <a:defRPr sz="1600" b="1"/>
            </a:lvl4pPr>
            <a:lvl5pPr marL="1828723" indent="0">
              <a:buNone/>
              <a:defRPr sz="1600" b="1"/>
            </a:lvl5pPr>
            <a:lvl6pPr marL="2285905" indent="0">
              <a:buNone/>
              <a:defRPr sz="1600" b="1"/>
            </a:lvl6pPr>
            <a:lvl7pPr marL="2743085" indent="0">
              <a:buNone/>
              <a:defRPr sz="1600" b="1"/>
            </a:lvl7pPr>
            <a:lvl8pPr marL="3200266" indent="0">
              <a:buNone/>
              <a:defRPr sz="1600" b="1"/>
            </a:lvl8pPr>
            <a:lvl9pPr marL="3657446"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4" y="2505076"/>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BE0AF78-F848-40CA-9B9D-580FF836282E}" type="slidenum">
              <a:rPr kumimoji="1" lang="ja-JP" altLang="en-US" smtClean="0"/>
              <a:t>‹#›</a:t>
            </a:fld>
            <a:endParaRPr kumimoji="1" lang="ja-JP" altLang="en-US"/>
          </a:p>
        </p:txBody>
      </p:sp>
    </p:spTree>
    <p:extLst>
      <p:ext uri="{BB962C8B-B14F-4D97-AF65-F5344CB8AC3E}">
        <p14:creationId xmlns:p14="http://schemas.microsoft.com/office/powerpoint/2010/main" val="17314330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BE0AF78-F848-40CA-9B9D-580FF836282E}" type="slidenum">
              <a:rPr kumimoji="1" lang="ja-JP" altLang="en-US" smtClean="0"/>
              <a:t>‹#›</a:t>
            </a:fld>
            <a:endParaRPr kumimoji="1" lang="ja-JP" altLang="en-US"/>
          </a:p>
        </p:txBody>
      </p:sp>
    </p:spTree>
    <p:extLst>
      <p:ext uri="{BB962C8B-B14F-4D97-AF65-F5344CB8AC3E}">
        <p14:creationId xmlns:p14="http://schemas.microsoft.com/office/powerpoint/2010/main" val="18733005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BE0AF78-F848-40CA-9B9D-580FF836282E}" type="slidenum">
              <a:rPr kumimoji="1" lang="ja-JP" altLang="en-US" smtClean="0"/>
              <a:t>‹#›</a:t>
            </a:fld>
            <a:endParaRPr kumimoji="1" lang="ja-JP" altLang="en-US"/>
          </a:p>
        </p:txBody>
      </p:sp>
    </p:spTree>
    <p:extLst>
      <p:ext uri="{BB962C8B-B14F-4D97-AF65-F5344CB8AC3E}">
        <p14:creationId xmlns:p14="http://schemas.microsoft.com/office/powerpoint/2010/main" val="1798146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8B3944-2943-4AB9-A46C-CDF16A7B3708}" type="slidenum">
              <a:rPr kumimoji="1" lang="ja-JP" altLang="en-US" smtClean="0"/>
              <a:t>‹#›</a:t>
            </a:fld>
            <a:endParaRPr kumimoji="1" lang="ja-JP" altLang="en-US"/>
          </a:p>
        </p:txBody>
      </p:sp>
    </p:spTree>
    <p:extLst>
      <p:ext uri="{BB962C8B-B14F-4D97-AF65-F5344CB8AC3E}">
        <p14:creationId xmlns:p14="http://schemas.microsoft.com/office/powerpoint/2010/main" val="18263681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4" cy="1600200"/>
          </a:xfrm>
        </p:spPr>
        <p:txBody>
          <a:bodyPr anchor="b"/>
          <a:lstStyle>
            <a:lvl1pPr>
              <a:defRPr sz="3199"/>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1" y="987428"/>
            <a:ext cx="5014913" cy="4873625"/>
          </a:xfrm>
        </p:spPr>
        <p:txBody>
          <a:bodyPr/>
          <a:lstStyle>
            <a:lvl1pPr>
              <a:defRPr sz="3199"/>
            </a:lvl1pPr>
            <a:lvl2pPr>
              <a:defRPr sz="2799"/>
            </a:lvl2pPr>
            <a:lvl3pPr>
              <a:defRPr sz="2401"/>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4" cy="3811588"/>
          </a:xfrm>
        </p:spPr>
        <p:txBody>
          <a:bodyPr/>
          <a:lstStyle>
            <a:lvl1pPr marL="0" indent="0">
              <a:buNone/>
              <a:defRPr sz="1600"/>
            </a:lvl1pPr>
            <a:lvl2pPr marL="457181" indent="0">
              <a:buNone/>
              <a:defRPr sz="1400"/>
            </a:lvl2pPr>
            <a:lvl3pPr marL="914362" indent="0">
              <a:buNone/>
              <a:defRPr sz="1200"/>
            </a:lvl3pPr>
            <a:lvl4pPr marL="1371543" indent="0">
              <a:buNone/>
              <a:defRPr sz="1000"/>
            </a:lvl4pPr>
            <a:lvl5pPr marL="1828723" indent="0">
              <a:buNone/>
              <a:defRPr sz="1000"/>
            </a:lvl5pPr>
            <a:lvl6pPr marL="2285905" indent="0">
              <a:buNone/>
              <a:defRPr sz="1000"/>
            </a:lvl6pPr>
            <a:lvl7pPr marL="2743085" indent="0">
              <a:buNone/>
              <a:defRPr sz="1000"/>
            </a:lvl7pPr>
            <a:lvl8pPr marL="3200266" indent="0">
              <a:buNone/>
              <a:defRPr sz="1000"/>
            </a:lvl8pPr>
            <a:lvl9pPr marL="3657446"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E0AF78-F848-40CA-9B9D-580FF836282E}" type="slidenum">
              <a:rPr kumimoji="1" lang="ja-JP" altLang="en-US" smtClean="0"/>
              <a:t>‹#›</a:t>
            </a:fld>
            <a:endParaRPr kumimoji="1" lang="ja-JP" altLang="en-US"/>
          </a:p>
        </p:txBody>
      </p:sp>
    </p:spTree>
    <p:extLst>
      <p:ext uri="{BB962C8B-B14F-4D97-AF65-F5344CB8AC3E}">
        <p14:creationId xmlns:p14="http://schemas.microsoft.com/office/powerpoint/2010/main" val="27857064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4" cy="1600200"/>
          </a:xfrm>
        </p:spPr>
        <p:txBody>
          <a:bodyPr anchor="b"/>
          <a:lstStyle>
            <a:lvl1pPr>
              <a:defRPr sz="3199"/>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1" y="987428"/>
            <a:ext cx="5014913" cy="4873625"/>
          </a:xfrm>
        </p:spPr>
        <p:txBody>
          <a:bodyPr anchor="t"/>
          <a:lstStyle>
            <a:lvl1pPr marL="0" indent="0">
              <a:buNone/>
              <a:defRPr sz="3199"/>
            </a:lvl1pPr>
            <a:lvl2pPr marL="457181" indent="0">
              <a:buNone/>
              <a:defRPr sz="2799"/>
            </a:lvl2pPr>
            <a:lvl3pPr marL="914362" indent="0">
              <a:buNone/>
              <a:defRPr sz="2401"/>
            </a:lvl3pPr>
            <a:lvl4pPr marL="1371543" indent="0">
              <a:buNone/>
              <a:defRPr sz="2000"/>
            </a:lvl4pPr>
            <a:lvl5pPr marL="1828723" indent="0">
              <a:buNone/>
              <a:defRPr sz="2000"/>
            </a:lvl5pPr>
            <a:lvl6pPr marL="2285905" indent="0">
              <a:buNone/>
              <a:defRPr sz="2000"/>
            </a:lvl6pPr>
            <a:lvl7pPr marL="2743085" indent="0">
              <a:buNone/>
              <a:defRPr sz="2000"/>
            </a:lvl7pPr>
            <a:lvl8pPr marL="3200266" indent="0">
              <a:buNone/>
              <a:defRPr sz="2000"/>
            </a:lvl8pPr>
            <a:lvl9pPr marL="3657446"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4" cy="3811588"/>
          </a:xfrm>
        </p:spPr>
        <p:txBody>
          <a:bodyPr/>
          <a:lstStyle>
            <a:lvl1pPr marL="0" indent="0">
              <a:buNone/>
              <a:defRPr sz="1600"/>
            </a:lvl1pPr>
            <a:lvl2pPr marL="457181" indent="0">
              <a:buNone/>
              <a:defRPr sz="1400"/>
            </a:lvl2pPr>
            <a:lvl3pPr marL="914362" indent="0">
              <a:buNone/>
              <a:defRPr sz="1200"/>
            </a:lvl3pPr>
            <a:lvl4pPr marL="1371543" indent="0">
              <a:buNone/>
              <a:defRPr sz="1000"/>
            </a:lvl4pPr>
            <a:lvl5pPr marL="1828723" indent="0">
              <a:buNone/>
              <a:defRPr sz="1000"/>
            </a:lvl5pPr>
            <a:lvl6pPr marL="2285905" indent="0">
              <a:buNone/>
              <a:defRPr sz="1000"/>
            </a:lvl6pPr>
            <a:lvl7pPr marL="2743085" indent="0">
              <a:buNone/>
              <a:defRPr sz="1000"/>
            </a:lvl7pPr>
            <a:lvl8pPr marL="3200266" indent="0">
              <a:buNone/>
              <a:defRPr sz="1000"/>
            </a:lvl8pPr>
            <a:lvl9pPr marL="3657446"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E0AF78-F848-40CA-9B9D-580FF836282E}" type="slidenum">
              <a:rPr kumimoji="1" lang="ja-JP" altLang="en-US" smtClean="0"/>
              <a:t>‹#›</a:t>
            </a:fld>
            <a:endParaRPr kumimoji="1" lang="ja-JP" altLang="en-US"/>
          </a:p>
        </p:txBody>
      </p:sp>
    </p:spTree>
    <p:extLst>
      <p:ext uri="{BB962C8B-B14F-4D97-AF65-F5344CB8AC3E}">
        <p14:creationId xmlns:p14="http://schemas.microsoft.com/office/powerpoint/2010/main" val="23735142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E0AF78-F848-40CA-9B9D-580FF836282E}" type="slidenum">
              <a:rPr kumimoji="1" lang="ja-JP" altLang="en-US" smtClean="0"/>
              <a:t>‹#›</a:t>
            </a:fld>
            <a:endParaRPr kumimoji="1" lang="ja-JP" altLang="en-US"/>
          </a:p>
        </p:txBody>
      </p:sp>
    </p:spTree>
    <p:extLst>
      <p:ext uri="{BB962C8B-B14F-4D97-AF65-F5344CB8AC3E}">
        <p14:creationId xmlns:p14="http://schemas.microsoft.com/office/powerpoint/2010/main" val="14590297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E0AF78-F848-40CA-9B9D-580FF836282E}" type="slidenum">
              <a:rPr kumimoji="1" lang="ja-JP" altLang="en-US" smtClean="0"/>
              <a:t>‹#›</a:t>
            </a:fld>
            <a:endParaRPr kumimoji="1" lang="ja-JP" altLang="en-US"/>
          </a:p>
        </p:txBody>
      </p:sp>
    </p:spTree>
    <p:extLst>
      <p:ext uri="{BB962C8B-B14F-4D97-AF65-F5344CB8AC3E}">
        <p14:creationId xmlns:p14="http://schemas.microsoft.com/office/powerpoint/2010/main" val="6747868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ロゴ無し-タイトル">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6" name="テキスト プレースホルダー 6">
            <a:extLst>
              <a:ext uri="{FF2B5EF4-FFF2-40B4-BE49-F238E27FC236}">
                <a16:creationId xmlns:a16="http://schemas.microsoft.com/office/drawing/2014/main" id="{4B66BDE1-5ABE-1A49-831A-CACBD5DC5471}"/>
              </a:ext>
            </a:extLst>
          </p:cNvPr>
          <p:cNvSpPr txBox="1">
            <a:spLocks/>
          </p:cNvSpPr>
          <p:nvPr userDrawn="1"/>
        </p:nvSpPr>
        <p:spPr>
          <a:xfrm>
            <a:off x="0" y="3027"/>
            <a:ext cx="9907200" cy="617661"/>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128C7BBE-DA91-2546-9948-0ECF38C7D752}"/>
              </a:ext>
            </a:extLst>
          </p:cNvPr>
          <p:cNvSpPr txBox="1">
            <a:spLocks/>
          </p:cNvSpPr>
          <p:nvPr userDrawn="1"/>
        </p:nvSpPr>
        <p:spPr>
          <a:xfrm>
            <a:off x="6019800" y="1"/>
            <a:ext cx="3896710" cy="62068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8" name="Title 1">
            <a:extLst>
              <a:ext uri="{FF2B5EF4-FFF2-40B4-BE49-F238E27FC236}">
                <a16:creationId xmlns:a16="http://schemas.microsoft.com/office/drawing/2014/main" id="{24636362-6DC1-7D45-87A6-A2F4247CD968}"/>
              </a:ext>
            </a:extLst>
          </p:cNvPr>
          <p:cNvSpPr>
            <a:spLocks noGrp="1"/>
          </p:cNvSpPr>
          <p:nvPr>
            <p:ph type="title"/>
          </p:nvPr>
        </p:nvSpPr>
        <p:spPr>
          <a:xfrm>
            <a:off x="0" y="-1"/>
            <a:ext cx="9906000" cy="827999"/>
          </a:xfrm>
        </p:spPr>
        <p:txBody>
          <a:bodyPr/>
          <a:lstStyle/>
          <a:p>
            <a:r>
              <a:rPr lang="ja-JP" altLang="en-US" smtClean="0"/>
              <a:t>マスター タイトルの書式設定</a:t>
            </a:r>
            <a:endParaRPr lang="en-US" dirty="0"/>
          </a:p>
        </p:txBody>
      </p:sp>
      <p:sp>
        <p:nvSpPr>
          <p:cNvPr id="9" name="Date Placeholder 3">
            <a:extLst>
              <a:ext uri="{FF2B5EF4-FFF2-40B4-BE49-F238E27FC236}">
                <a16:creationId xmlns:a16="http://schemas.microsoft.com/office/drawing/2014/main" id="{7A7A2EE5-AF89-5B47-A63C-DED06F0883A2}"/>
              </a:ext>
            </a:extLst>
          </p:cNvPr>
          <p:cNvSpPr>
            <a:spLocks noGrp="1"/>
          </p:cNvSpPr>
          <p:nvPr>
            <p:ph type="dt" sz="half" idx="10"/>
          </p:nvPr>
        </p:nvSpPr>
        <p:spPr>
          <a:xfrm>
            <a:off x="7306040" y="427034"/>
            <a:ext cx="2228850" cy="365125"/>
          </a:xfrm>
        </p:spPr>
        <p:txBody>
          <a:bodyPr/>
          <a:lstStyle/>
          <a:p>
            <a:endParaRPr lang="en-US" dirty="0"/>
          </a:p>
        </p:txBody>
      </p:sp>
      <p:sp>
        <p:nvSpPr>
          <p:cNvPr id="10" name="Slide Number Placeholder 5">
            <a:extLst>
              <a:ext uri="{FF2B5EF4-FFF2-40B4-BE49-F238E27FC236}">
                <a16:creationId xmlns:a16="http://schemas.microsoft.com/office/drawing/2014/main" id="{45C1C095-3D5F-3846-A68B-623E5D5B3BA2}"/>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12" name="テキスト プレースホルダー 12">
            <a:extLst>
              <a:ext uri="{FF2B5EF4-FFF2-40B4-BE49-F238E27FC236}">
                <a16:creationId xmlns:a16="http://schemas.microsoft.com/office/drawing/2014/main" id="{E32FF9E2-AACC-F14F-A96C-A0E9FD2730C0}"/>
              </a:ext>
            </a:extLst>
          </p:cNvPr>
          <p:cNvSpPr>
            <a:spLocks noGrp="1"/>
          </p:cNvSpPr>
          <p:nvPr>
            <p:ph type="body" sz="quarter" idx="13"/>
          </p:nvPr>
        </p:nvSpPr>
        <p:spPr>
          <a:xfrm>
            <a:off x="0" y="828000"/>
            <a:ext cx="9907200" cy="535880"/>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00">
              <a:spcAft>
                <a:spcPts val="1000"/>
              </a:spcAft>
            </a:pPr>
            <a:r>
              <a:rPr kumimoji="1" lang="ja-JP" altLang="en-US" smtClean="0"/>
              <a:t>マスター テキストの書式設定</a:t>
            </a:r>
          </a:p>
        </p:txBody>
      </p:sp>
    </p:spTree>
    <p:extLst>
      <p:ext uri="{BB962C8B-B14F-4D97-AF65-F5344CB8AC3E}">
        <p14:creationId xmlns:p14="http://schemas.microsoft.com/office/powerpoint/2010/main" val="102283880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1"/>
            </a:lvl1pPr>
            <a:lvl2pPr marL="457181" indent="0" algn="ctr">
              <a:buNone/>
              <a:defRPr sz="2000"/>
            </a:lvl2pPr>
            <a:lvl3pPr marL="914362" indent="0" algn="ctr">
              <a:buNone/>
              <a:defRPr sz="1800"/>
            </a:lvl3pPr>
            <a:lvl4pPr marL="1371543" indent="0" algn="ctr">
              <a:buNone/>
              <a:defRPr sz="1600"/>
            </a:lvl4pPr>
            <a:lvl5pPr marL="1828723" indent="0" algn="ctr">
              <a:buNone/>
              <a:defRPr sz="1600"/>
            </a:lvl5pPr>
            <a:lvl6pPr marL="2285905" indent="0" algn="ctr">
              <a:buNone/>
              <a:defRPr sz="1600"/>
            </a:lvl6pPr>
            <a:lvl7pPr marL="2743085" indent="0" algn="ctr">
              <a:buNone/>
              <a:defRPr sz="1600"/>
            </a:lvl7pPr>
            <a:lvl8pPr marL="3200266" indent="0" algn="ctr">
              <a:buNone/>
              <a:defRPr sz="1600"/>
            </a:lvl8pPr>
            <a:lvl9pPr marL="3657446"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85B0456-66DA-404D-B96D-DDB4FE78C4A7}" type="datetimeFigureOut">
              <a:rPr kumimoji="1" lang="ja-JP" altLang="en-US" smtClean="0"/>
              <a:t>2021/11/16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E0AF78-F848-40CA-9B9D-580FF836282E}" type="slidenum">
              <a:rPr kumimoji="1" lang="ja-JP" altLang="en-US" smtClean="0"/>
              <a:t>‹#›</a:t>
            </a:fld>
            <a:endParaRPr kumimoji="1" lang="ja-JP" altLang="en-US"/>
          </a:p>
        </p:txBody>
      </p:sp>
    </p:spTree>
    <p:extLst>
      <p:ext uri="{BB962C8B-B14F-4D97-AF65-F5344CB8AC3E}">
        <p14:creationId xmlns:p14="http://schemas.microsoft.com/office/powerpoint/2010/main" val="22273396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85B0456-66DA-404D-B96D-DDB4FE78C4A7}" type="datetimeFigureOut">
              <a:rPr kumimoji="1" lang="ja-JP" altLang="en-US" smtClean="0"/>
              <a:t>2021/11/16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E0AF78-F848-40CA-9B9D-580FF836282E}" type="slidenum">
              <a:rPr kumimoji="1" lang="ja-JP" altLang="en-US" smtClean="0"/>
              <a:t>‹#›</a:t>
            </a:fld>
            <a:endParaRPr kumimoji="1" lang="ja-JP" altLang="en-US"/>
          </a:p>
        </p:txBody>
      </p:sp>
    </p:spTree>
    <p:extLst>
      <p:ext uri="{BB962C8B-B14F-4D97-AF65-F5344CB8AC3E}">
        <p14:creationId xmlns:p14="http://schemas.microsoft.com/office/powerpoint/2010/main" val="33947042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81"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81" y="4589466"/>
            <a:ext cx="8543925" cy="1500187"/>
          </a:xfrm>
        </p:spPr>
        <p:txBody>
          <a:bodyPr/>
          <a:lstStyle>
            <a:lvl1pPr marL="0" indent="0">
              <a:buNone/>
              <a:defRPr sz="2401">
                <a:solidFill>
                  <a:schemeClr val="tx1"/>
                </a:solidFill>
              </a:defRPr>
            </a:lvl1pPr>
            <a:lvl2pPr marL="457181" indent="0">
              <a:buNone/>
              <a:defRPr sz="2000">
                <a:solidFill>
                  <a:schemeClr val="tx1">
                    <a:tint val="75000"/>
                  </a:schemeClr>
                </a:solidFill>
              </a:defRPr>
            </a:lvl2pPr>
            <a:lvl3pPr marL="914362" indent="0">
              <a:buNone/>
              <a:defRPr sz="1800">
                <a:solidFill>
                  <a:schemeClr val="tx1">
                    <a:tint val="75000"/>
                  </a:schemeClr>
                </a:solidFill>
              </a:defRPr>
            </a:lvl3pPr>
            <a:lvl4pPr marL="1371543" indent="0">
              <a:buNone/>
              <a:defRPr sz="1600">
                <a:solidFill>
                  <a:schemeClr val="tx1">
                    <a:tint val="75000"/>
                  </a:schemeClr>
                </a:solidFill>
              </a:defRPr>
            </a:lvl4pPr>
            <a:lvl5pPr marL="1828723" indent="0">
              <a:buNone/>
              <a:defRPr sz="1600">
                <a:solidFill>
                  <a:schemeClr val="tx1">
                    <a:tint val="75000"/>
                  </a:schemeClr>
                </a:solidFill>
              </a:defRPr>
            </a:lvl5pPr>
            <a:lvl6pPr marL="2285905" indent="0">
              <a:buNone/>
              <a:defRPr sz="1600">
                <a:solidFill>
                  <a:schemeClr val="tx1">
                    <a:tint val="75000"/>
                  </a:schemeClr>
                </a:solidFill>
              </a:defRPr>
            </a:lvl6pPr>
            <a:lvl7pPr marL="2743085" indent="0">
              <a:buNone/>
              <a:defRPr sz="1600">
                <a:solidFill>
                  <a:schemeClr val="tx1">
                    <a:tint val="75000"/>
                  </a:schemeClr>
                </a:solidFill>
              </a:defRPr>
            </a:lvl7pPr>
            <a:lvl8pPr marL="3200266" indent="0">
              <a:buNone/>
              <a:defRPr sz="1600">
                <a:solidFill>
                  <a:schemeClr val="tx1">
                    <a:tint val="75000"/>
                  </a:schemeClr>
                </a:solidFill>
              </a:defRPr>
            </a:lvl8pPr>
            <a:lvl9pPr marL="3657446"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85B0456-66DA-404D-B96D-DDB4FE78C4A7}" type="datetimeFigureOut">
              <a:rPr kumimoji="1" lang="ja-JP" altLang="en-US" smtClean="0"/>
              <a:t>2021/11/16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E0AF78-F848-40CA-9B9D-580FF836282E}" type="slidenum">
              <a:rPr kumimoji="1" lang="ja-JP" altLang="en-US" smtClean="0"/>
              <a:t>‹#›</a:t>
            </a:fld>
            <a:endParaRPr kumimoji="1" lang="ja-JP" altLang="en-US"/>
          </a:p>
        </p:txBody>
      </p:sp>
    </p:spTree>
    <p:extLst>
      <p:ext uri="{BB962C8B-B14F-4D97-AF65-F5344CB8AC3E}">
        <p14:creationId xmlns:p14="http://schemas.microsoft.com/office/powerpoint/2010/main" val="36390993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85B0456-66DA-404D-B96D-DDB4FE78C4A7}" type="datetimeFigureOut">
              <a:rPr kumimoji="1" lang="ja-JP" altLang="en-US" smtClean="0"/>
              <a:t>2021/11/16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E0AF78-F848-40CA-9B9D-580FF836282E}" type="slidenum">
              <a:rPr kumimoji="1" lang="ja-JP" altLang="en-US" smtClean="0"/>
              <a:t>‹#›</a:t>
            </a:fld>
            <a:endParaRPr kumimoji="1" lang="ja-JP" altLang="en-US"/>
          </a:p>
        </p:txBody>
      </p:sp>
    </p:spTree>
    <p:extLst>
      <p:ext uri="{BB962C8B-B14F-4D97-AF65-F5344CB8AC3E}">
        <p14:creationId xmlns:p14="http://schemas.microsoft.com/office/powerpoint/2010/main" val="39503784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9"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30" y="1681164"/>
            <a:ext cx="4190702" cy="823912"/>
          </a:xfrm>
        </p:spPr>
        <p:txBody>
          <a:bodyPr anchor="b"/>
          <a:lstStyle>
            <a:lvl1pPr marL="0" indent="0">
              <a:buNone/>
              <a:defRPr sz="2401" b="1"/>
            </a:lvl1pPr>
            <a:lvl2pPr marL="457181" indent="0">
              <a:buNone/>
              <a:defRPr sz="2000" b="1"/>
            </a:lvl2pPr>
            <a:lvl3pPr marL="914362" indent="0">
              <a:buNone/>
              <a:defRPr sz="1800" b="1"/>
            </a:lvl3pPr>
            <a:lvl4pPr marL="1371543" indent="0">
              <a:buNone/>
              <a:defRPr sz="1600" b="1"/>
            </a:lvl4pPr>
            <a:lvl5pPr marL="1828723" indent="0">
              <a:buNone/>
              <a:defRPr sz="1600" b="1"/>
            </a:lvl5pPr>
            <a:lvl6pPr marL="2285905" indent="0">
              <a:buNone/>
              <a:defRPr sz="1600" b="1"/>
            </a:lvl6pPr>
            <a:lvl7pPr marL="2743085" indent="0">
              <a:buNone/>
              <a:defRPr sz="1600" b="1"/>
            </a:lvl7pPr>
            <a:lvl8pPr marL="3200266" indent="0">
              <a:buNone/>
              <a:defRPr sz="1600" b="1"/>
            </a:lvl8pPr>
            <a:lvl9pPr marL="3657446"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30" y="2505076"/>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4" y="1681164"/>
            <a:ext cx="4211340" cy="823912"/>
          </a:xfrm>
        </p:spPr>
        <p:txBody>
          <a:bodyPr anchor="b"/>
          <a:lstStyle>
            <a:lvl1pPr marL="0" indent="0">
              <a:buNone/>
              <a:defRPr sz="2401" b="1"/>
            </a:lvl1pPr>
            <a:lvl2pPr marL="457181" indent="0">
              <a:buNone/>
              <a:defRPr sz="2000" b="1"/>
            </a:lvl2pPr>
            <a:lvl3pPr marL="914362" indent="0">
              <a:buNone/>
              <a:defRPr sz="1800" b="1"/>
            </a:lvl3pPr>
            <a:lvl4pPr marL="1371543" indent="0">
              <a:buNone/>
              <a:defRPr sz="1600" b="1"/>
            </a:lvl4pPr>
            <a:lvl5pPr marL="1828723" indent="0">
              <a:buNone/>
              <a:defRPr sz="1600" b="1"/>
            </a:lvl5pPr>
            <a:lvl6pPr marL="2285905" indent="0">
              <a:buNone/>
              <a:defRPr sz="1600" b="1"/>
            </a:lvl6pPr>
            <a:lvl7pPr marL="2743085" indent="0">
              <a:buNone/>
              <a:defRPr sz="1600" b="1"/>
            </a:lvl7pPr>
            <a:lvl8pPr marL="3200266" indent="0">
              <a:buNone/>
              <a:defRPr sz="1600" b="1"/>
            </a:lvl8pPr>
            <a:lvl9pPr marL="3657446"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4" y="2505076"/>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85B0456-66DA-404D-B96D-DDB4FE78C4A7}" type="datetimeFigureOut">
              <a:rPr kumimoji="1" lang="ja-JP" altLang="en-US" smtClean="0"/>
              <a:t>2021/11/16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BE0AF78-F848-40CA-9B9D-580FF836282E}" type="slidenum">
              <a:rPr kumimoji="1" lang="ja-JP" altLang="en-US" smtClean="0"/>
              <a:t>‹#›</a:t>
            </a:fld>
            <a:endParaRPr kumimoji="1" lang="ja-JP" altLang="en-US"/>
          </a:p>
        </p:txBody>
      </p:sp>
    </p:spTree>
    <p:extLst>
      <p:ext uri="{BB962C8B-B14F-4D97-AF65-F5344CB8AC3E}">
        <p14:creationId xmlns:p14="http://schemas.microsoft.com/office/powerpoint/2010/main" val="1975753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8B3944-2943-4AB9-A46C-CDF16A7B3708}" type="slidenum">
              <a:rPr kumimoji="1" lang="ja-JP" altLang="en-US" smtClean="0"/>
              <a:t>‹#›</a:t>
            </a:fld>
            <a:endParaRPr kumimoji="1" lang="ja-JP" altLang="en-US"/>
          </a:p>
        </p:txBody>
      </p:sp>
    </p:spTree>
    <p:extLst>
      <p:ext uri="{BB962C8B-B14F-4D97-AF65-F5344CB8AC3E}">
        <p14:creationId xmlns:p14="http://schemas.microsoft.com/office/powerpoint/2010/main" val="9975566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85B0456-66DA-404D-B96D-DDB4FE78C4A7}" type="datetimeFigureOut">
              <a:rPr kumimoji="1" lang="ja-JP" altLang="en-US" smtClean="0"/>
              <a:t>2021/11/16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BE0AF78-F848-40CA-9B9D-580FF836282E}" type="slidenum">
              <a:rPr kumimoji="1" lang="ja-JP" altLang="en-US" smtClean="0"/>
              <a:t>‹#›</a:t>
            </a:fld>
            <a:endParaRPr kumimoji="1" lang="ja-JP" altLang="en-US"/>
          </a:p>
        </p:txBody>
      </p:sp>
    </p:spTree>
    <p:extLst>
      <p:ext uri="{BB962C8B-B14F-4D97-AF65-F5344CB8AC3E}">
        <p14:creationId xmlns:p14="http://schemas.microsoft.com/office/powerpoint/2010/main" val="62349500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5B0456-66DA-404D-B96D-DDB4FE78C4A7}" type="datetimeFigureOut">
              <a:rPr kumimoji="1" lang="ja-JP" altLang="en-US" smtClean="0"/>
              <a:t>2021/11/16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BE0AF78-F848-40CA-9B9D-580FF836282E}" type="slidenum">
              <a:rPr kumimoji="1" lang="ja-JP" altLang="en-US" smtClean="0"/>
              <a:t>‹#›</a:t>
            </a:fld>
            <a:endParaRPr kumimoji="1" lang="ja-JP" altLang="en-US"/>
          </a:p>
        </p:txBody>
      </p:sp>
    </p:spTree>
    <p:extLst>
      <p:ext uri="{BB962C8B-B14F-4D97-AF65-F5344CB8AC3E}">
        <p14:creationId xmlns:p14="http://schemas.microsoft.com/office/powerpoint/2010/main" val="8981678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4" cy="1600200"/>
          </a:xfrm>
        </p:spPr>
        <p:txBody>
          <a:bodyPr anchor="b"/>
          <a:lstStyle>
            <a:lvl1pPr>
              <a:defRPr sz="3199"/>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1" y="987428"/>
            <a:ext cx="5014913" cy="4873625"/>
          </a:xfrm>
        </p:spPr>
        <p:txBody>
          <a:bodyPr/>
          <a:lstStyle>
            <a:lvl1pPr>
              <a:defRPr sz="3199"/>
            </a:lvl1pPr>
            <a:lvl2pPr>
              <a:defRPr sz="2799"/>
            </a:lvl2pPr>
            <a:lvl3pPr>
              <a:defRPr sz="2401"/>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4" cy="3811588"/>
          </a:xfrm>
        </p:spPr>
        <p:txBody>
          <a:bodyPr/>
          <a:lstStyle>
            <a:lvl1pPr marL="0" indent="0">
              <a:buNone/>
              <a:defRPr sz="1600"/>
            </a:lvl1pPr>
            <a:lvl2pPr marL="457181" indent="0">
              <a:buNone/>
              <a:defRPr sz="1400"/>
            </a:lvl2pPr>
            <a:lvl3pPr marL="914362" indent="0">
              <a:buNone/>
              <a:defRPr sz="1200"/>
            </a:lvl3pPr>
            <a:lvl4pPr marL="1371543" indent="0">
              <a:buNone/>
              <a:defRPr sz="1000"/>
            </a:lvl4pPr>
            <a:lvl5pPr marL="1828723" indent="0">
              <a:buNone/>
              <a:defRPr sz="1000"/>
            </a:lvl5pPr>
            <a:lvl6pPr marL="2285905" indent="0">
              <a:buNone/>
              <a:defRPr sz="1000"/>
            </a:lvl6pPr>
            <a:lvl7pPr marL="2743085" indent="0">
              <a:buNone/>
              <a:defRPr sz="1000"/>
            </a:lvl7pPr>
            <a:lvl8pPr marL="3200266" indent="0">
              <a:buNone/>
              <a:defRPr sz="1000"/>
            </a:lvl8pPr>
            <a:lvl9pPr marL="3657446"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85B0456-66DA-404D-B96D-DDB4FE78C4A7}" type="datetimeFigureOut">
              <a:rPr kumimoji="1" lang="ja-JP" altLang="en-US" smtClean="0"/>
              <a:t>2021/11/16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E0AF78-F848-40CA-9B9D-580FF836282E}" type="slidenum">
              <a:rPr kumimoji="1" lang="ja-JP" altLang="en-US" smtClean="0"/>
              <a:t>‹#›</a:t>
            </a:fld>
            <a:endParaRPr kumimoji="1" lang="ja-JP" altLang="en-US"/>
          </a:p>
        </p:txBody>
      </p:sp>
    </p:spTree>
    <p:extLst>
      <p:ext uri="{BB962C8B-B14F-4D97-AF65-F5344CB8AC3E}">
        <p14:creationId xmlns:p14="http://schemas.microsoft.com/office/powerpoint/2010/main" val="32502000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4" cy="1600200"/>
          </a:xfrm>
        </p:spPr>
        <p:txBody>
          <a:bodyPr anchor="b"/>
          <a:lstStyle>
            <a:lvl1pPr>
              <a:defRPr sz="3199"/>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1" y="987428"/>
            <a:ext cx="5014913" cy="4873625"/>
          </a:xfrm>
        </p:spPr>
        <p:txBody>
          <a:bodyPr anchor="t"/>
          <a:lstStyle>
            <a:lvl1pPr marL="0" indent="0">
              <a:buNone/>
              <a:defRPr sz="3199"/>
            </a:lvl1pPr>
            <a:lvl2pPr marL="457181" indent="0">
              <a:buNone/>
              <a:defRPr sz="2799"/>
            </a:lvl2pPr>
            <a:lvl3pPr marL="914362" indent="0">
              <a:buNone/>
              <a:defRPr sz="2401"/>
            </a:lvl3pPr>
            <a:lvl4pPr marL="1371543" indent="0">
              <a:buNone/>
              <a:defRPr sz="2000"/>
            </a:lvl4pPr>
            <a:lvl5pPr marL="1828723" indent="0">
              <a:buNone/>
              <a:defRPr sz="2000"/>
            </a:lvl5pPr>
            <a:lvl6pPr marL="2285905" indent="0">
              <a:buNone/>
              <a:defRPr sz="2000"/>
            </a:lvl6pPr>
            <a:lvl7pPr marL="2743085" indent="0">
              <a:buNone/>
              <a:defRPr sz="2000"/>
            </a:lvl7pPr>
            <a:lvl8pPr marL="3200266" indent="0">
              <a:buNone/>
              <a:defRPr sz="2000"/>
            </a:lvl8pPr>
            <a:lvl9pPr marL="3657446"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4" cy="3811588"/>
          </a:xfrm>
        </p:spPr>
        <p:txBody>
          <a:bodyPr/>
          <a:lstStyle>
            <a:lvl1pPr marL="0" indent="0">
              <a:buNone/>
              <a:defRPr sz="1600"/>
            </a:lvl1pPr>
            <a:lvl2pPr marL="457181" indent="0">
              <a:buNone/>
              <a:defRPr sz="1400"/>
            </a:lvl2pPr>
            <a:lvl3pPr marL="914362" indent="0">
              <a:buNone/>
              <a:defRPr sz="1200"/>
            </a:lvl3pPr>
            <a:lvl4pPr marL="1371543" indent="0">
              <a:buNone/>
              <a:defRPr sz="1000"/>
            </a:lvl4pPr>
            <a:lvl5pPr marL="1828723" indent="0">
              <a:buNone/>
              <a:defRPr sz="1000"/>
            </a:lvl5pPr>
            <a:lvl6pPr marL="2285905" indent="0">
              <a:buNone/>
              <a:defRPr sz="1000"/>
            </a:lvl6pPr>
            <a:lvl7pPr marL="2743085" indent="0">
              <a:buNone/>
              <a:defRPr sz="1000"/>
            </a:lvl7pPr>
            <a:lvl8pPr marL="3200266" indent="0">
              <a:buNone/>
              <a:defRPr sz="1000"/>
            </a:lvl8pPr>
            <a:lvl9pPr marL="3657446"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85B0456-66DA-404D-B96D-DDB4FE78C4A7}" type="datetimeFigureOut">
              <a:rPr kumimoji="1" lang="ja-JP" altLang="en-US" smtClean="0"/>
              <a:t>2021/11/16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E0AF78-F848-40CA-9B9D-580FF836282E}" type="slidenum">
              <a:rPr kumimoji="1" lang="ja-JP" altLang="en-US" smtClean="0"/>
              <a:t>‹#›</a:t>
            </a:fld>
            <a:endParaRPr kumimoji="1" lang="ja-JP" altLang="en-US"/>
          </a:p>
        </p:txBody>
      </p:sp>
    </p:spTree>
    <p:extLst>
      <p:ext uri="{BB962C8B-B14F-4D97-AF65-F5344CB8AC3E}">
        <p14:creationId xmlns:p14="http://schemas.microsoft.com/office/powerpoint/2010/main" val="214726697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85B0456-66DA-404D-B96D-DDB4FE78C4A7}" type="datetimeFigureOut">
              <a:rPr kumimoji="1" lang="ja-JP" altLang="en-US" smtClean="0"/>
              <a:t>2021/11/16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E0AF78-F848-40CA-9B9D-580FF836282E}" type="slidenum">
              <a:rPr kumimoji="1" lang="ja-JP" altLang="en-US" smtClean="0"/>
              <a:t>‹#›</a:t>
            </a:fld>
            <a:endParaRPr kumimoji="1" lang="ja-JP" altLang="en-US"/>
          </a:p>
        </p:txBody>
      </p:sp>
    </p:spTree>
    <p:extLst>
      <p:ext uri="{BB962C8B-B14F-4D97-AF65-F5344CB8AC3E}">
        <p14:creationId xmlns:p14="http://schemas.microsoft.com/office/powerpoint/2010/main" val="25714319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85B0456-66DA-404D-B96D-DDB4FE78C4A7}" type="datetimeFigureOut">
              <a:rPr kumimoji="1" lang="ja-JP" altLang="en-US" smtClean="0"/>
              <a:t>2021/11/16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E0AF78-F848-40CA-9B9D-580FF836282E}" type="slidenum">
              <a:rPr kumimoji="1" lang="ja-JP" altLang="en-US" smtClean="0"/>
              <a:t>‹#›</a:t>
            </a:fld>
            <a:endParaRPr kumimoji="1" lang="ja-JP" altLang="en-US"/>
          </a:p>
        </p:txBody>
      </p:sp>
    </p:spTree>
    <p:extLst>
      <p:ext uri="{BB962C8B-B14F-4D97-AF65-F5344CB8AC3E}">
        <p14:creationId xmlns:p14="http://schemas.microsoft.com/office/powerpoint/2010/main" val="385302777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ロゴ無し-タイトル">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6" name="テキスト プレースホルダー 6">
            <a:extLst>
              <a:ext uri="{FF2B5EF4-FFF2-40B4-BE49-F238E27FC236}">
                <a16:creationId xmlns:a16="http://schemas.microsoft.com/office/drawing/2014/main" id="{4B66BDE1-5ABE-1A49-831A-CACBD5DC5471}"/>
              </a:ext>
            </a:extLst>
          </p:cNvPr>
          <p:cNvSpPr txBox="1">
            <a:spLocks/>
          </p:cNvSpPr>
          <p:nvPr userDrawn="1"/>
        </p:nvSpPr>
        <p:spPr>
          <a:xfrm>
            <a:off x="0" y="3027"/>
            <a:ext cx="9907200" cy="617661"/>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128C7BBE-DA91-2546-9948-0ECF38C7D752}"/>
              </a:ext>
            </a:extLst>
          </p:cNvPr>
          <p:cNvSpPr txBox="1">
            <a:spLocks/>
          </p:cNvSpPr>
          <p:nvPr userDrawn="1"/>
        </p:nvSpPr>
        <p:spPr>
          <a:xfrm>
            <a:off x="6019800" y="1"/>
            <a:ext cx="3896710" cy="62068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8" name="Title 1">
            <a:extLst>
              <a:ext uri="{FF2B5EF4-FFF2-40B4-BE49-F238E27FC236}">
                <a16:creationId xmlns:a16="http://schemas.microsoft.com/office/drawing/2014/main" id="{24636362-6DC1-7D45-87A6-A2F4247CD968}"/>
              </a:ext>
            </a:extLst>
          </p:cNvPr>
          <p:cNvSpPr>
            <a:spLocks noGrp="1"/>
          </p:cNvSpPr>
          <p:nvPr>
            <p:ph type="title"/>
          </p:nvPr>
        </p:nvSpPr>
        <p:spPr>
          <a:xfrm>
            <a:off x="0" y="-1"/>
            <a:ext cx="9906000" cy="827999"/>
          </a:xfrm>
        </p:spPr>
        <p:txBody>
          <a:bodyPr/>
          <a:lstStyle/>
          <a:p>
            <a:r>
              <a:rPr lang="ja-JP" altLang="en-US" smtClean="0"/>
              <a:t>マスター タイトルの書式設定</a:t>
            </a:r>
            <a:endParaRPr lang="en-US" dirty="0"/>
          </a:p>
        </p:txBody>
      </p:sp>
      <p:sp>
        <p:nvSpPr>
          <p:cNvPr id="9" name="Date Placeholder 3">
            <a:extLst>
              <a:ext uri="{FF2B5EF4-FFF2-40B4-BE49-F238E27FC236}">
                <a16:creationId xmlns:a16="http://schemas.microsoft.com/office/drawing/2014/main" id="{7A7A2EE5-AF89-5B47-A63C-DED06F0883A2}"/>
              </a:ext>
            </a:extLst>
          </p:cNvPr>
          <p:cNvSpPr>
            <a:spLocks noGrp="1"/>
          </p:cNvSpPr>
          <p:nvPr>
            <p:ph type="dt" sz="half" idx="10"/>
          </p:nvPr>
        </p:nvSpPr>
        <p:spPr>
          <a:xfrm>
            <a:off x="7306040" y="427034"/>
            <a:ext cx="2228850" cy="365125"/>
          </a:xfrm>
        </p:spPr>
        <p:txBody>
          <a:bodyPr/>
          <a:lstStyle/>
          <a:p>
            <a:endParaRPr lang="en-US" dirty="0"/>
          </a:p>
        </p:txBody>
      </p:sp>
      <p:sp>
        <p:nvSpPr>
          <p:cNvPr id="10" name="Slide Number Placeholder 5">
            <a:extLst>
              <a:ext uri="{FF2B5EF4-FFF2-40B4-BE49-F238E27FC236}">
                <a16:creationId xmlns:a16="http://schemas.microsoft.com/office/drawing/2014/main" id="{45C1C095-3D5F-3846-A68B-623E5D5B3BA2}"/>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12" name="テキスト プレースホルダー 12">
            <a:extLst>
              <a:ext uri="{FF2B5EF4-FFF2-40B4-BE49-F238E27FC236}">
                <a16:creationId xmlns:a16="http://schemas.microsoft.com/office/drawing/2014/main" id="{E32FF9E2-AACC-F14F-A96C-A0E9FD2730C0}"/>
              </a:ext>
            </a:extLst>
          </p:cNvPr>
          <p:cNvSpPr>
            <a:spLocks noGrp="1"/>
          </p:cNvSpPr>
          <p:nvPr>
            <p:ph type="body" sz="quarter" idx="13"/>
          </p:nvPr>
        </p:nvSpPr>
        <p:spPr>
          <a:xfrm>
            <a:off x="0" y="828000"/>
            <a:ext cx="9907200" cy="535880"/>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00">
              <a:spcAft>
                <a:spcPts val="1000"/>
              </a:spcAft>
            </a:pPr>
            <a:r>
              <a:rPr kumimoji="1" lang="ja-JP" altLang="en-US" smtClean="0"/>
              <a:t>マスター テキストの書式設定</a:t>
            </a:r>
          </a:p>
        </p:txBody>
      </p:sp>
    </p:spTree>
    <p:extLst>
      <p:ext uri="{BB962C8B-B14F-4D97-AF65-F5344CB8AC3E}">
        <p14:creationId xmlns:p14="http://schemas.microsoft.com/office/powerpoint/2010/main" val="232352653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48B3944-2943-4AB9-A46C-CDF16A7B3708}" type="slidenum">
              <a:rPr kumimoji="1" lang="ja-JP" altLang="en-US" smtClean="0"/>
              <a:t>‹#›</a:t>
            </a:fld>
            <a:endParaRPr kumimoji="1" lang="ja-JP" altLang="en-US"/>
          </a:p>
        </p:txBody>
      </p:sp>
    </p:spTree>
    <p:extLst>
      <p:ext uri="{BB962C8B-B14F-4D97-AF65-F5344CB8AC3E}">
        <p14:creationId xmlns:p14="http://schemas.microsoft.com/office/powerpoint/2010/main" val="884301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48B3944-2943-4AB9-A46C-CDF16A7B3708}" type="slidenum">
              <a:rPr kumimoji="1" lang="ja-JP" altLang="en-US" smtClean="0"/>
              <a:t>‹#›</a:t>
            </a:fld>
            <a:endParaRPr kumimoji="1" lang="ja-JP" altLang="en-US"/>
          </a:p>
        </p:txBody>
      </p:sp>
    </p:spTree>
    <p:extLst>
      <p:ext uri="{BB962C8B-B14F-4D97-AF65-F5344CB8AC3E}">
        <p14:creationId xmlns:p14="http://schemas.microsoft.com/office/powerpoint/2010/main" val="1161052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48B3944-2943-4AB9-A46C-CDF16A7B3708}" type="slidenum">
              <a:rPr kumimoji="1" lang="ja-JP" altLang="en-US" smtClean="0"/>
              <a:t>‹#›</a:t>
            </a:fld>
            <a:endParaRPr kumimoji="1" lang="ja-JP" altLang="en-US"/>
          </a:p>
        </p:txBody>
      </p:sp>
    </p:spTree>
    <p:extLst>
      <p:ext uri="{BB962C8B-B14F-4D97-AF65-F5344CB8AC3E}">
        <p14:creationId xmlns:p14="http://schemas.microsoft.com/office/powerpoint/2010/main" val="3435132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48B3944-2943-4AB9-A46C-CDF16A7B3708}" type="slidenum">
              <a:rPr kumimoji="1" lang="ja-JP" altLang="en-US" smtClean="0"/>
              <a:t>‹#›</a:t>
            </a:fld>
            <a:endParaRPr kumimoji="1" lang="ja-JP" altLang="en-US"/>
          </a:p>
        </p:txBody>
      </p:sp>
    </p:spTree>
    <p:extLst>
      <p:ext uri="{BB962C8B-B14F-4D97-AF65-F5344CB8AC3E}">
        <p14:creationId xmlns:p14="http://schemas.microsoft.com/office/powerpoint/2010/main" val="2557865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48B3944-2943-4AB9-A46C-CDF16A7B3708}" type="slidenum">
              <a:rPr kumimoji="1" lang="ja-JP" altLang="en-US" smtClean="0"/>
              <a:t>‹#›</a:t>
            </a:fld>
            <a:endParaRPr kumimoji="1" lang="ja-JP" altLang="en-US"/>
          </a:p>
        </p:txBody>
      </p:sp>
    </p:spTree>
    <p:extLst>
      <p:ext uri="{BB962C8B-B14F-4D97-AF65-F5344CB8AC3E}">
        <p14:creationId xmlns:p14="http://schemas.microsoft.com/office/powerpoint/2010/main" val="3795627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48B3944-2943-4AB9-A46C-CDF16A7B3708}" type="slidenum">
              <a:rPr kumimoji="1" lang="ja-JP" altLang="en-US" smtClean="0"/>
              <a:t>‹#›</a:t>
            </a:fld>
            <a:endParaRPr kumimoji="1" lang="ja-JP" altLang="en-US"/>
          </a:p>
        </p:txBody>
      </p:sp>
    </p:spTree>
    <p:extLst>
      <p:ext uri="{BB962C8B-B14F-4D97-AF65-F5344CB8AC3E}">
        <p14:creationId xmlns:p14="http://schemas.microsoft.com/office/powerpoint/2010/main" val="2665152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8B3944-2943-4AB9-A46C-CDF16A7B3708}" type="slidenum">
              <a:rPr kumimoji="1" lang="ja-JP" altLang="en-US" smtClean="0"/>
              <a:t>‹#›</a:t>
            </a:fld>
            <a:endParaRPr kumimoji="1" lang="ja-JP" altLang="en-US"/>
          </a:p>
        </p:txBody>
      </p:sp>
    </p:spTree>
    <p:extLst>
      <p:ext uri="{BB962C8B-B14F-4D97-AF65-F5344CB8AC3E}">
        <p14:creationId xmlns:p14="http://schemas.microsoft.com/office/powerpoint/2010/main" val="37903749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9"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4"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E0AF78-F848-40CA-9B9D-580FF836282E}" type="slidenum">
              <a:rPr kumimoji="1" lang="ja-JP" altLang="en-US" smtClean="0"/>
              <a:t>‹#›</a:t>
            </a:fld>
            <a:endParaRPr kumimoji="1" lang="ja-JP" altLang="en-US"/>
          </a:p>
        </p:txBody>
      </p:sp>
    </p:spTree>
    <p:extLst>
      <p:ext uri="{BB962C8B-B14F-4D97-AF65-F5344CB8AC3E}">
        <p14:creationId xmlns:p14="http://schemas.microsoft.com/office/powerpoint/2010/main" val="3618974774"/>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hf hdr="0" ftr="0" dt="0"/>
  <p:txStyles>
    <p:titleStyle>
      <a:lvl1pPr algn="l" defTabSz="914362"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1" indent="-228591" algn="l" defTabSz="914362" rtl="0" eaLnBrk="1" latinLnBrk="0" hangingPunct="1">
        <a:lnSpc>
          <a:spcPct val="90000"/>
        </a:lnSpc>
        <a:spcBef>
          <a:spcPts val="1000"/>
        </a:spcBef>
        <a:buFont typeface="Arial" panose="020B0604020202020204" pitchFamily="34" charset="0"/>
        <a:buChar char="•"/>
        <a:defRPr kumimoji="1" sz="2799" kern="1200">
          <a:solidFill>
            <a:schemeClr val="tx1"/>
          </a:solidFill>
          <a:latin typeface="+mn-lt"/>
          <a:ea typeface="+mn-ea"/>
          <a:cs typeface="+mn-cs"/>
        </a:defRPr>
      </a:lvl1pPr>
      <a:lvl2pPr marL="685771" indent="-228591" algn="l" defTabSz="914362" rtl="0" eaLnBrk="1" latinLnBrk="0" hangingPunct="1">
        <a:lnSpc>
          <a:spcPct val="90000"/>
        </a:lnSpc>
        <a:spcBef>
          <a:spcPts val="500"/>
        </a:spcBef>
        <a:buFont typeface="Arial" panose="020B0604020202020204" pitchFamily="34" charset="0"/>
        <a:buChar char="•"/>
        <a:defRPr kumimoji="1" sz="2401" kern="1200">
          <a:solidFill>
            <a:schemeClr val="tx1"/>
          </a:solidFill>
          <a:latin typeface="+mn-lt"/>
          <a:ea typeface="+mn-ea"/>
          <a:cs typeface="+mn-cs"/>
        </a:defRPr>
      </a:lvl2pPr>
      <a:lvl3pPr marL="1142952" indent="-228591" algn="l" defTabSz="914362"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32" indent="-228591" algn="l" defTabSz="91436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14" indent="-228591" algn="l" defTabSz="91436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495" indent="-228591" algn="l" defTabSz="91436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675" indent="-228591" algn="l" defTabSz="91436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857" indent="-228591" algn="l" defTabSz="91436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037" indent="-228591" algn="l" defTabSz="91436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62" rtl="0" eaLnBrk="1" latinLnBrk="0" hangingPunct="1">
        <a:defRPr kumimoji="1" sz="1800" kern="1200">
          <a:solidFill>
            <a:schemeClr val="tx1"/>
          </a:solidFill>
          <a:latin typeface="+mn-lt"/>
          <a:ea typeface="+mn-ea"/>
          <a:cs typeface="+mn-cs"/>
        </a:defRPr>
      </a:lvl1pPr>
      <a:lvl2pPr marL="457181" algn="l" defTabSz="914362" rtl="0" eaLnBrk="1" latinLnBrk="0" hangingPunct="1">
        <a:defRPr kumimoji="1" sz="1800" kern="1200">
          <a:solidFill>
            <a:schemeClr val="tx1"/>
          </a:solidFill>
          <a:latin typeface="+mn-lt"/>
          <a:ea typeface="+mn-ea"/>
          <a:cs typeface="+mn-cs"/>
        </a:defRPr>
      </a:lvl2pPr>
      <a:lvl3pPr marL="914362" algn="l" defTabSz="914362" rtl="0" eaLnBrk="1" latinLnBrk="0" hangingPunct="1">
        <a:defRPr kumimoji="1" sz="1800" kern="1200">
          <a:solidFill>
            <a:schemeClr val="tx1"/>
          </a:solidFill>
          <a:latin typeface="+mn-lt"/>
          <a:ea typeface="+mn-ea"/>
          <a:cs typeface="+mn-cs"/>
        </a:defRPr>
      </a:lvl3pPr>
      <a:lvl4pPr marL="1371543" algn="l" defTabSz="914362" rtl="0" eaLnBrk="1" latinLnBrk="0" hangingPunct="1">
        <a:defRPr kumimoji="1" sz="1800" kern="1200">
          <a:solidFill>
            <a:schemeClr val="tx1"/>
          </a:solidFill>
          <a:latin typeface="+mn-lt"/>
          <a:ea typeface="+mn-ea"/>
          <a:cs typeface="+mn-cs"/>
        </a:defRPr>
      </a:lvl4pPr>
      <a:lvl5pPr marL="1828723" algn="l" defTabSz="914362" rtl="0" eaLnBrk="1" latinLnBrk="0" hangingPunct="1">
        <a:defRPr kumimoji="1" sz="1800" kern="1200">
          <a:solidFill>
            <a:schemeClr val="tx1"/>
          </a:solidFill>
          <a:latin typeface="+mn-lt"/>
          <a:ea typeface="+mn-ea"/>
          <a:cs typeface="+mn-cs"/>
        </a:defRPr>
      </a:lvl5pPr>
      <a:lvl6pPr marL="2285905" algn="l" defTabSz="914362" rtl="0" eaLnBrk="1" latinLnBrk="0" hangingPunct="1">
        <a:defRPr kumimoji="1" sz="1800" kern="1200">
          <a:solidFill>
            <a:schemeClr val="tx1"/>
          </a:solidFill>
          <a:latin typeface="+mn-lt"/>
          <a:ea typeface="+mn-ea"/>
          <a:cs typeface="+mn-cs"/>
        </a:defRPr>
      </a:lvl6pPr>
      <a:lvl7pPr marL="2743085" algn="l" defTabSz="914362" rtl="0" eaLnBrk="1" latinLnBrk="0" hangingPunct="1">
        <a:defRPr kumimoji="1" sz="1800" kern="1200">
          <a:solidFill>
            <a:schemeClr val="tx1"/>
          </a:solidFill>
          <a:latin typeface="+mn-lt"/>
          <a:ea typeface="+mn-ea"/>
          <a:cs typeface="+mn-cs"/>
        </a:defRPr>
      </a:lvl7pPr>
      <a:lvl8pPr marL="3200266" algn="l" defTabSz="914362" rtl="0" eaLnBrk="1" latinLnBrk="0" hangingPunct="1">
        <a:defRPr kumimoji="1" sz="1800" kern="1200">
          <a:solidFill>
            <a:schemeClr val="tx1"/>
          </a:solidFill>
          <a:latin typeface="+mn-lt"/>
          <a:ea typeface="+mn-ea"/>
          <a:cs typeface="+mn-cs"/>
        </a:defRPr>
      </a:lvl8pPr>
      <a:lvl9pPr marL="3657446" algn="l" defTabSz="914362"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9"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5B0456-66DA-404D-B96D-DDB4FE78C4A7}" type="datetimeFigureOut">
              <a:rPr kumimoji="1" lang="ja-JP" altLang="en-US" smtClean="0"/>
              <a:t>2021/11/16</a:t>
            </a:fld>
            <a:endParaRPr kumimoji="1" lang="ja-JP" altLang="en-US"/>
          </a:p>
        </p:txBody>
      </p:sp>
      <p:sp>
        <p:nvSpPr>
          <p:cNvPr id="5" name="Footer Placeholder 4"/>
          <p:cNvSpPr>
            <a:spLocks noGrp="1"/>
          </p:cNvSpPr>
          <p:nvPr>
            <p:ph type="ftr" sz="quarter" idx="3"/>
          </p:nvPr>
        </p:nvSpPr>
        <p:spPr>
          <a:xfrm>
            <a:off x="3281364"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E0AF78-F848-40CA-9B9D-580FF836282E}" type="slidenum">
              <a:rPr kumimoji="1" lang="ja-JP" altLang="en-US" smtClean="0"/>
              <a:t>‹#›</a:t>
            </a:fld>
            <a:endParaRPr kumimoji="1" lang="ja-JP" altLang="en-US"/>
          </a:p>
        </p:txBody>
      </p:sp>
    </p:spTree>
    <p:extLst>
      <p:ext uri="{BB962C8B-B14F-4D97-AF65-F5344CB8AC3E}">
        <p14:creationId xmlns:p14="http://schemas.microsoft.com/office/powerpoint/2010/main" val="475772236"/>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txStyles>
    <p:titleStyle>
      <a:lvl1pPr algn="l" defTabSz="914362"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1" indent="-228591" algn="l" defTabSz="914362" rtl="0" eaLnBrk="1" latinLnBrk="0" hangingPunct="1">
        <a:lnSpc>
          <a:spcPct val="90000"/>
        </a:lnSpc>
        <a:spcBef>
          <a:spcPts val="1000"/>
        </a:spcBef>
        <a:buFont typeface="Arial" panose="020B0604020202020204" pitchFamily="34" charset="0"/>
        <a:buChar char="•"/>
        <a:defRPr kumimoji="1" sz="2799" kern="1200">
          <a:solidFill>
            <a:schemeClr val="tx1"/>
          </a:solidFill>
          <a:latin typeface="+mn-lt"/>
          <a:ea typeface="+mn-ea"/>
          <a:cs typeface="+mn-cs"/>
        </a:defRPr>
      </a:lvl1pPr>
      <a:lvl2pPr marL="685771" indent="-228591" algn="l" defTabSz="914362" rtl="0" eaLnBrk="1" latinLnBrk="0" hangingPunct="1">
        <a:lnSpc>
          <a:spcPct val="90000"/>
        </a:lnSpc>
        <a:spcBef>
          <a:spcPts val="500"/>
        </a:spcBef>
        <a:buFont typeface="Arial" panose="020B0604020202020204" pitchFamily="34" charset="0"/>
        <a:buChar char="•"/>
        <a:defRPr kumimoji="1" sz="2401" kern="1200">
          <a:solidFill>
            <a:schemeClr val="tx1"/>
          </a:solidFill>
          <a:latin typeface="+mn-lt"/>
          <a:ea typeface="+mn-ea"/>
          <a:cs typeface="+mn-cs"/>
        </a:defRPr>
      </a:lvl2pPr>
      <a:lvl3pPr marL="1142952" indent="-228591" algn="l" defTabSz="914362"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32" indent="-228591" algn="l" defTabSz="91436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14" indent="-228591" algn="l" defTabSz="91436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495" indent="-228591" algn="l" defTabSz="91436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675" indent="-228591" algn="l" defTabSz="91436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857" indent="-228591" algn="l" defTabSz="91436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037" indent="-228591" algn="l" defTabSz="91436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62" rtl="0" eaLnBrk="1" latinLnBrk="0" hangingPunct="1">
        <a:defRPr kumimoji="1" sz="1800" kern="1200">
          <a:solidFill>
            <a:schemeClr val="tx1"/>
          </a:solidFill>
          <a:latin typeface="+mn-lt"/>
          <a:ea typeface="+mn-ea"/>
          <a:cs typeface="+mn-cs"/>
        </a:defRPr>
      </a:lvl1pPr>
      <a:lvl2pPr marL="457181" algn="l" defTabSz="914362" rtl="0" eaLnBrk="1" latinLnBrk="0" hangingPunct="1">
        <a:defRPr kumimoji="1" sz="1800" kern="1200">
          <a:solidFill>
            <a:schemeClr val="tx1"/>
          </a:solidFill>
          <a:latin typeface="+mn-lt"/>
          <a:ea typeface="+mn-ea"/>
          <a:cs typeface="+mn-cs"/>
        </a:defRPr>
      </a:lvl2pPr>
      <a:lvl3pPr marL="914362" algn="l" defTabSz="914362" rtl="0" eaLnBrk="1" latinLnBrk="0" hangingPunct="1">
        <a:defRPr kumimoji="1" sz="1800" kern="1200">
          <a:solidFill>
            <a:schemeClr val="tx1"/>
          </a:solidFill>
          <a:latin typeface="+mn-lt"/>
          <a:ea typeface="+mn-ea"/>
          <a:cs typeface="+mn-cs"/>
        </a:defRPr>
      </a:lvl3pPr>
      <a:lvl4pPr marL="1371543" algn="l" defTabSz="914362" rtl="0" eaLnBrk="1" latinLnBrk="0" hangingPunct="1">
        <a:defRPr kumimoji="1" sz="1800" kern="1200">
          <a:solidFill>
            <a:schemeClr val="tx1"/>
          </a:solidFill>
          <a:latin typeface="+mn-lt"/>
          <a:ea typeface="+mn-ea"/>
          <a:cs typeface="+mn-cs"/>
        </a:defRPr>
      </a:lvl4pPr>
      <a:lvl5pPr marL="1828723" algn="l" defTabSz="914362" rtl="0" eaLnBrk="1" latinLnBrk="0" hangingPunct="1">
        <a:defRPr kumimoji="1" sz="1800" kern="1200">
          <a:solidFill>
            <a:schemeClr val="tx1"/>
          </a:solidFill>
          <a:latin typeface="+mn-lt"/>
          <a:ea typeface="+mn-ea"/>
          <a:cs typeface="+mn-cs"/>
        </a:defRPr>
      </a:lvl5pPr>
      <a:lvl6pPr marL="2285905" algn="l" defTabSz="914362" rtl="0" eaLnBrk="1" latinLnBrk="0" hangingPunct="1">
        <a:defRPr kumimoji="1" sz="1800" kern="1200">
          <a:solidFill>
            <a:schemeClr val="tx1"/>
          </a:solidFill>
          <a:latin typeface="+mn-lt"/>
          <a:ea typeface="+mn-ea"/>
          <a:cs typeface="+mn-cs"/>
        </a:defRPr>
      </a:lvl6pPr>
      <a:lvl7pPr marL="2743085" algn="l" defTabSz="914362" rtl="0" eaLnBrk="1" latinLnBrk="0" hangingPunct="1">
        <a:defRPr kumimoji="1" sz="1800" kern="1200">
          <a:solidFill>
            <a:schemeClr val="tx1"/>
          </a:solidFill>
          <a:latin typeface="+mn-lt"/>
          <a:ea typeface="+mn-ea"/>
          <a:cs typeface="+mn-cs"/>
        </a:defRPr>
      </a:lvl7pPr>
      <a:lvl8pPr marL="3200266" algn="l" defTabSz="914362" rtl="0" eaLnBrk="1" latinLnBrk="0" hangingPunct="1">
        <a:defRPr kumimoji="1" sz="1800" kern="1200">
          <a:solidFill>
            <a:schemeClr val="tx1"/>
          </a:solidFill>
          <a:latin typeface="+mn-lt"/>
          <a:ea typeface="+mn-ea"/>
          <a:cs typeface="+mn-cs"/>
        </a:defRPr>
      </a:lvl8pPr>
      <a:lvl9pPr marL="3657446" algn="l" defTabSz="914362"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a:extLst>
              <a:ext uri="{FF2B5EF4-FFF2-40B4-BE49-F238E27FC236}">
                <a16:creationId xmlns:a16="http://schemas.microsoft.com/office/drawing/2014/main" id="{EF073841-9F5D-FD4A-830C-D251D9219013}"/>
              </a:ext>
            </a:extLst>
          </p:cNvPr>
          <p:cNvSpPr>
            <a:spLocks noGrp="1"/>
          </p:cNvSpPr>
          <p:nvPr>
            <p:ph type="title"/>
          </p:nvPr>
        </p:nvSpPr>
        <p:spPr>
          <a:noFill/>
        </p:spPr>
        <p:txBody>
          <a:bodyPr>
            <a:normAutofit/>
          </a:bodyPr>
          <a:lstStyle/>
          <a:p>
            <a:pPr algn="ctr">
              <a:spcBef>
                <a:spcPts val="0"/>
              </a:spcBef>
            </a:pPr>
            <a:r>
              <a:rPr lang="ja-JP" altLang="en-US" sz="2400" b="1" dirty="0" smtClean="0">
                <a:solidFill>
                  <a:schemeClr val="bg1"/>
                </a:solidFill>
              </a:rPr>
              <a:t>水際対策に</a:t>
            </a:r>
            <a:r>
              <a:rPr lang="ja-JP" altLang="en-US" sz="2400" b="1" dirty="0">
                <a:solidFill>
                  <a:schemeClr val="bg1"/>
                </a:solidFill>
              </a:rPr>
              <a:t>係る新たな</a:t>
            </a:r>
            <a:r>
              <a:rPr lang="ja-JP" altLang="en-US" sz="2400" b="1" dirty="0" smtClean="0">
                <a:solidFill>
                  <a:schemeClr val="bg1"/>
                </a:solidFill>
              </a:rPr>
              <a:t>措置について</a:t>
            </a:r>
            <a:endParaRPr lang="ja-JP" altLang="en-US" sz="2400" b="1" dirty="0">
              <a:solidFill>
                <a:schemeClr val="bg1"/>
              </a:solidFill>
            </a:endParaRPr>
          </a:p>
        </p:txBody>
      </p:sp>
      <p:sp>
        <p:nvSpPr>
          <p:cNvPr id="12" name="正方形/長方形 11"/>
          <p:cNvSpPr/>
          <p:nvPr/>
        </p:nvSpPr>
        <p:spPr>
          <a:xfrm>
            <a:off x="157072" y="854015"/>
            <a:ext cx="9591855" cy="1260421"/>
          </a:xfrm>
          <a:prstGeom prst="rect">
            <a:avLst/>
          </a:prstGeom>
          <a:ln w="19050">
            <a:solidFill>
              <a:schemeClr val="accent5">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marL="174625" indent="-174625"/>
            <a:r>
              <a:rPr kumimoji="1" lang="ja-JP" altLang="en-US" sz="1400" b="1" u="sng" dirty="0" smtClean="0">
                <a:solidFill>
                  <a:schemeClr val="tx1"/>
                </a:solidFill>
                <a:latin typeface="ＭＳ ゴシック" panose="020B0609070205080204" pitchFamily="49" charset="-128"/>
                <a:ea typeface="ＭＳ ゴシック" panose="020B0609070205080204" pitchFamily="49" charset="-128"/>
              </a:rPr>
              <a:t>新たな措置</a:t>
            </a:r>
            <a:endParaRPr kumimoji="1" lang="en-US" altLang="ja-JP" sz="1400" b="1" u="sng" dirty="0" smtClean="0">
              <a:solidFill>
                <a:schemeClr val="tx1"/>
              </a:solidFill>
              <a:latin typeface="ＭＳ ゴシック" panose="020B0609070205080204" pitchFamily="49" charset="-128"/>
              <a:ea typeface="ＭＳ ゴシック" panose="020B0609070205080204" pitchFamily="49" charset="-128"/>
            </a:endParaRPr>
          </a:p>
          <a:p>
            <a:pPr marL="361950" indent="-276225"/>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①</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企業等の受入責任者の管理の下で、ワクチン接種済者に対する入国後の行動制限の緩和</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marL="361950" indent="-276225"/>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　（</a:t>
            </a: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10</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日待機→３日待機＋７日行動管理）</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marL="361950" indent="-276225"/>
            <a:endParaRPr kumimoji="1" lang="en-US" altLang="ja-JP" sz="600" dirty="0" smtClean="0">
              <a:solidFill>
                <a:schemeClr val="tx1"/>
              </a:solidFill>
              <a:latin typeface="ＭＳ ゴシック" panose="020B0609070205080204" pitchFamily="49" charset="-128"/>
              <a:ea typeface="ＭＳ ゴシック" panose="020B0609070205080204" pitchFamily="49" charset="-128"/>
            </a:endParaRPr>
          </a:p>
          <a:p>
            <a:pPr marL="180975" indent="-95250"/>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②</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外国人</a:t>
            </a:r>
            <a:r>
              <a:rPr kumimoji="1" lang="ja-JP" altLang="en-US" sz="1400" dirty="0">
                <a:solidFill>
                  <a:schemeClr val="tx1"/>
                </a:solidFill>
                <a:latin typeface="ＭＳ ゴシック" panose="020B0609070205080204" pitchFamily="49" charset="-128"/>
                <a:ea typeface="ＭＳ ゴシック" panose="020B0609070205080204" pitchFamily="49" charset="-128"/>
              </a:rPr>
              <a:t>の新規入国制限</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の緩和</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pPr marL="180975" indent="-95250"/>
            <a:r>
              <a:rPr kumimoji="1" lang="ja-JP" altLang="en-US" sz="1400" dirty="0">
                <a:solidFill>
                  <a:srgbClr val="FF0000"/>
                </a:solidFill>
                <a:latin typeface="ＭＳ ゴシック" panose="020B0609070205080204" pitchFamily="49" charset="-128"/>
                <a:ea typeface="ＭＳ ゴシック" panose="020B0609070205080204" pitchFamily="49" charset="-128"/>
              </a:rPr>
              <a:t>　</a:t>
            </a:r>
            <a:r>
              <a:rPr kumimoji="1" lang="ja-JP" altLang="en-US" sz="1400" dirty="0">
                <a:solidFill>
                  <a:schemeClr val="tx1"/>
                </a:solidFill>
                <a:latin typeface="ＭＳ ゴシック" panose="020B0609070205080204" pitchFamily="49" charset="-128"/>
                <a:ea typeface="ＭＳ ゴシック" panose="020B0609070205080204" pitchFamily="49" charset="-128"/>
              </a:rPr>
              <a:t>（短期ビジネス滞在</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、長期</a:t>
            </a:r>
            <a:r>
              <a:rPr kumimoji="1" lang="ja-JP" altLang="en-US" sz="1400" dirty="0">
                <a:solidFill>
                  <a:schemeClr val="tx1"/>
                </a:solidFill>
                <a:latin typeface="ＭＳ ゴシック" panose="020B0609070205080204" pitchFamily="49" charset="-128"/>
                <a:ea typeface="ＭＳ ゴシック" panose="020B0609070205080204" pitchFamily="49" charset="-128"/>
              </a:rPr>
              <a:t>滞在の新規入国を許可</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p:txBody>
      </p:sp>
      <p:sp>
        <p:nvSpPr>
          <p:cNvPr id="5" name="正方形/長方形 4"/>
          <p:cNvSpPr/>
          <p:nvPr/>
        </p:nvSpPr>
        <p:spPr>
          <a:xfrm>
            <a:off x="115106" y="5022556"/>
            <a:ext cx="2265786" cy="1333288"/>
          </a:xfrm>
          <a:prstGeom prst="rect">
            <a:avLst/>
          </a:prstGeom>
          <a:no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新たな措置①の対象</a:t>
            </a:r>
            <a:endParaRPr kumimoji="1" lang="en-US" altLang="ja-JP" sz="1400" b="1" dirty="0" smtClean="0">
              <a:solidFill>
                <a:schemeClr val="tx1"/>
              </a:solidFill>
            </a:endParaRPr>
          </a:p>
          <a:p>
            <a:pPr algn="ctr"/>
            <a:endParaRPr kumimoji="1" lang="en-US" altLang="ja-JP" sz="800" b="1" dirty="0" smtClean="0">
              <a:solidFill>
                <a:schemeClr val="tx1"/>
              </a:solidFill>
            </a:endParaRPr>
          </a:p>
          <a:p>
            <a:pPr algn="ctr"/>
            <a:r>
              <a:rPr kumimoji="1" lang="ja-JP" altLang="en-US" sz="1400" b="1" dirty="0" smtClean="0">
                <a:solidFill>
                  <a:schemeClr val="tx1"/>
                </a:solidFill>
                <a:latin typeface="游ゴシック" panose="020B0400000000000000" pitchFamily="50" charset="-128"/>
                <a:ea typeface="游ゴシック" panose="020B0400000000000000" pitchFamily="50" charset="-128"/>
              </a:rPr>
              <a:t>入国後</a:t>
            </a:r>
            <a:r>
              <a:rPr kumimoji="1" lang="zh-TW" altLang="en-US" sz="1400" b="1" dirty="0" smtClean="0">
                <a:solidFill>
                  <a:schemeClr val="tx1"/>
                </a:solidFill>
                <a:latin typeface="游ゴシック" panose="020B0400000000000000" pitchFamily="50" charset="-128"/>
                <a:ea typeface="游ゴシック" panose="020B0400000000000000" pitchFamily="50" charset="-128"/>
              </a:rPr>
              <a:t>３日待機</a:t>
            </a:r>
            <a:endParaRPr kumimoji="1" lang="en-US" altLang="zh-TW" sz="1400" b="1" dirty="0" smtClean="0">
              <a:solidFill>
                <a:schemeClr val="tx1"/>
              </a:solidFill>
              <a:latin typeface="游ゴシック" panose="020B0400000000000000" pitchFamily="50" charset="-128"/>
              <a:ea typeface="游ゴシック" panose="020B0400000000000000" pitchFamily="50" charset="-128"/>
            </a:endParaRPr>
          </a:p>
          <a:p>
            <a:pPr algn="ctr"/>
            <a:r>
              <a:rPr kumimoji="1" lang="zh-TW" altLang="en-US" sz="1400" b="1" dirty="0" smtClean="0">
                <a:solidFill>
                  <a:schemeClr val="tx1"/>
                </a:solidFill>
                <a:latin typeface="游ゴシック" panose="020B0400000000000000" pitchFamily="50" charset="-128"/>
                <a:ea typeface="游ゴシック" panose="020B0400000000000000" pitchFamily="50" charset="-128"/>
              </a:rPr>
              <a:t>＋７日行動管理</a:t>
            </a:r>
            <a:endParaRPr kumimoji="1" lang="zh-TW"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7" name="正方形/長方形 6"/>
          <p:cNvSpPr/>
          <p:nvPr/>
        </p:nvSpPr>
        <p:spPr>
          <a:xfrm>
            <a:off x="2590887" y="5022556"/>
            <a:ext cx="2265786" cy="1333288"/>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400" b="1" dirty="0" smtClean="0">
                <a:solidFill>
                  <a:schemeClr val="tx1"/>
                </a:solidFill>
              </a:rPr>
              <a:t>現行の措置の対象</a:t>
            </a:r>
            <a:endParaRPr kumimoji="1" lang="en-US" altLang="ja-JP" sz="1400" b="1" dirty="0" smtClean="0">
              <a:solidFill>
                <a:schemeClr val="tx1"/>
              </a:solidFill>
            </a:endParaRPr>
          </a:p>
          <a:p>
            <a:pPr algn="ctr"/>
            <a:endParaRPr kumimoji="1" lang="en-US" altLang="ja-JP" sz="800" b="1" dirty="0" smtClean="0">
              <a:solidFill>
                <a:schemeClr val="tx1"/>
              </a:solidFill>
            </a:endParaRPr>
          </a:p>
          <a:p>
            <a:pPr algn="ctr"/>
            <a:r>
              <a:rPr kumimoji="1" lang="ja-JP" altLang="en-US" sz="1400" b="1" dirty="0" smtClean="0">
                <a:solidFill>
                  <a:schemeClr val="tx1"/>
                </a:solidFill>
              </a:rPr>
              <a:t>入国後</a:t>
            </a:r>
            <a:r>
              <a:rPr kumimoji="1" lang="en-US" altLang="ja-JP" sz="1400" b="1" dirty="0" smtClean="0">
                <a:solidFill>
                  <a:schemeClr val="tx1"/>
                </a:solidFill>
              </a:rPr>
              <a:t>14</a:t>
            </a:r>
            <a:r>
              <a:rPr kumimoji="1" lang="ja-JP" altLang="en-US" sz="1400" b="1" dirty="0" smtClean="0">
                <a:solidFill>
                  <a:schemeClr val="tx1"/>
                </a:solidFill>
              </a:rPr>
              <a:t>日間待機</a:t>
            </a:r>
            <a:endParaRPr kumimoji="1" lang="en-US" altLang="ja-JP" sz="1400" b="1" dirty="0" smtClean="0">
              <a:solidFill>
                <a:schemeClr val="tx1"/>
              </a:solidFill>
            </a:endParaRPr>
          </a:p>
          <a:p>
            <a:pPr algn="ctr"/>
            <a:endParaRPr kumimoji="1" lang="en-US" altLang="ja-JP" sz="800" b="1" dirty="0" smtClean="0">
              <a:solidFill>
                <a:schemeClr val="tx1"/>
              </a:solidFill>
            </a:endParaRPr>
          </a:p>
          <a:p>
            <a:pPr algn="ctr"/>
            <a:r>
              <a:rPr kumimoji="1" lang="en-US" altLang="ja-JP" sz="1100" b="1" dirty="0" smtClean="0">
                <a:solidFill>
                  <a:schemeClr val="tx1"/>
                </a:solidFill>
              </a:rPr>
              <a:t>(</a:t>
            </a:r>
            <a:r>
              <a:rPr kumimoji="1" lang="ja-JP" altLang="en-US" sz="1100" b="1" dirty="0" smtClean="0">
                <a:solidFill>
                  <a:schemeClr val="tx1"/>
                </a:solidFill>
              </a:rPr>
              <a:t>一部のワクチン接種済者は</a:t>
            </a:r>
            <a:r>
              <a:rPr kumimoji="1" lang="en-US" altLang="ja-JP" sz="1100" b="1" dirty="0" smtClean="0">
                <a:solidFill>
                  <a:schemeClr val="tx1"/>
                </a:solidFill>
              </a:rPr>
              <a:t>10</a:t>
            </a:r>
            <a:r>
              <a:rPr kumimoji="1" lang="ja-JP" altLang="en-US" sz="1100" b="1" dirty="0" smtClean="0">
                <a:solidFill>
                  <a:schemeClr val="tx1"/>
                </a:solidFill>
              </a:rPr>
              <a:t>日間</a:t>
            </a:r>
            <a:r>
              <a:rPr kumimoji="1" lang="en-US" altLang="ja-JP" sz="1100" b="1" dirty="0" smtClean="0">
                <a:solidFill>
                  <a:schemeClr val="tx1"/>
                </a:solidFill>
              </a:rPr>
              <a:t>)</a:t>
            </a:r>
            <a:endParaRPr kumimoji="1" lang="ja-JP" altLang="en-US" sz="1100" b="1" dirty="0">
              <a:solidFill>
                <a:schemeClr val="tx1"/>
              </a:solidFill>
            </a:endParaRPr>
          </a:p>
        </p:txBody>
      </p:sp>
      <p:sp>
        <p:nvSpPr>
          <p:cNvPr id="8" name="正方形/長方形 7"/>
          <p:cNvSpPr/>
          <p:nvPr/>
        </p:nvSpPr>
        <p:spPr>
          <a:xfrm>
            <a:off x="5066668" y="5022556"/>
            <a:ext cx="2265786" cy="1333288"/>
          </a:xfrm>
          <a:prstGeom prst="rect">
            <a:avLst/>
          </a:prstGeom>
          <a:noFill/>
          <a:ln w="508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新たな措置①＋②の対象</a:t>
            </a:r>
            <a:endParaRPr kumimoji="1" lang="en-US" altLang="ja-JP" sz="1400" b="1" dirty="0" smtClean="0">
              <a:solidFill>
                <a:schemeClr val="tx1"/>
              </a:solidFill>
            </a:endParaRPr>
          </a:p>
          <a:p>
            <a:pPr algn="ctr"/>
            <a:endParaRPr kumimoji="1" lang="en-US" altLang="ja-JP" sz="800" b="1" dirty="0" smtClean="0">
              <a:solidFill>
                <a:schemeClr val="tx1"/>
              </a:solidFill>
            </a:endParaRPr>
          </a:p>
          <a:p>
            <a:pPr algn="ctr"/>
            <a:r>
              <a:rPr kumimoji="1" lang="ja-JP" altLang="en-US" sz="1400" b="1" dirty="0" smtClean="0">
                <a:solidFill>
                  <a:schemeClr val="tx1"/>
                </a:solidFill>
                <a:latin typeface="游ゴシック" panose="020B0400000000000000" pitchFamily="50" charset="-128"/>
                <a:ea typeface="游ゴシック" panose="020B0400000000000000" pitchFamily="50" charset="-128"/>
              </a:rPr>
              <a:t>入国後</a:t>
            </a:r>
            <a:r>
              <a:rPr kumimoji="1" lang="zh-TW" altLang="en-US" sz="1400" b="1" dirty="0" smtClean="0">
                <a:solidFill>
                  <a:schemeClr val="tx1"/>
                </a:solidFill>
                <a:latin typeface="游ゴシック" panose="020B0400000000000000" pitchFamily="50" charset="-128"/>
                <a:ea typeface="游ゴシック" panose="020B0400000000000000" pitchFamily="50" charset="-128"/>
              </a:rPr>
              <a:t>３日待機</a:t>
            </a:r>
            <a:endParaRPr kumimoji="1" lang="en-US" altLang="zh-TW" sz="1400" b="1" dirty="0" smtClean="0">
              <a:solidFill>
                <a:schemeClr val="tx1"/>
              </a:solidFill>
              <a:latin typeface="游ゴシック" panose="020B0400000000000000" pitchFamily="50" charset="-128"/>
              <a:ea typeface="游ゴシック" panose="020B0400000000000000" pitchFamily="50" charset="-128"/>
            </a:endParaRPr>
          </a:p>
          <a:p>
            <a:pPr algn="ctr"/>
            <a:r>
              <a:rPr kumimoji="1" lang="zh-TW" altLang="en-US" sz="1400" b="1" dirty="0" smtClean="0">
                <a:solidFill>
                  <a:schemeClr val="tx1"/>
                </a:solidFill>
                <a:latin typeface="游ゴシック" panose="020B0400000000000000" pitchFamily="50" charset="-128"/>
                <a:ea typeface="游ゴシック" panose="020B0400000000000000" pitchFamily="50" charset="-128"/>
              </a:rPr>
              <a:t>＋</a:t>
            </a:r>
            <a:r>
              <a:rPr kumimoji="1" lang="zh-TW" altLang="en-US" sz="1400" b="1" dirty="0">
                <a:solidFill>
                  <a:schemeClr val="tx1"/>
                </a:solidFill>
                <a:latin typeface="游ゴシック" panose="020B0400000000000000" pitchFamily="50" charset="-128"/>
                <a:ea typeface="游ゴシック" panose="020B0400000000000000" pitchFamily="50" charset="-128"/>
              </a:rPr>
              <a:t>７日行動</a:t>
            </a:r>
            <a:r>
              <a:rPr kumimoji="1" lang="zh-TW" altLang="en-US" sz="1400" b="1" dirty="0" smtClean="0">
                <a:solidFill>
                  <a:schemeClr val="tx1"/>
                </a:solidFill>
                <a:latin typeface="游ゴシック" panose="020B0400000000000000" pitchFamily="50" charset="-128"/>
                <a:ea typeface="游ゴシック" panose="020B0400000000000000" pitchFamily="50" charset="-128"/>
              </a:rPr>
              <a:t>管理</a:t>
            </a:r>
            <a:endParaRPr kumimoji="1" lang="zh-TW" altLang="en-US" sz="1400" b="1" dirty="0">
              <a:solidFill>
                <a:schemeClr val="tx1"/>
              </a:solidFill>
              <a:latin typeface="游ゴシック" panose="020B0400000000000000" pitchFamily="50" charset="-128"/>
              <a:ea typeface="游ゴシック" panose="020B0400000000000000" pitchFamily="50" charset="-128"/>
            </a:endParaRPr>
          </a:p>
        </p:txBody>
      </p:sp>
      <p:sp>
        <p:nvSpPr>
          <p:cNvPr id="10" name="正方形/長方形 9"/>
          <p:cNvSpPr/>
          <p:nvPr/>
        </p:nvSpPr>
        <p:spPr>
          <a:xfrm>
            <a:off x="7542449" y="5022556"/>
            <a:ext cx="2265786" cy="1333288"/>
          </a:xfrm>
          <a:prstGeom prst="rect">
            <a:avLst/>
          </a:prstGeom>
          <a:noFill/>
          <a:ln w="508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400" b="1" dirty="0" smtClean="0">
                <a:solidFill>
                  <a:schemeClr val="tx1"/>
                </a:solidFill>
              </a:rPr>
              <a:t>新たな措置②の対象</a:t>
            </a:r>
            <a:endParaRPr kumimoji="1" lang="en-US" altLang="ja-JP" sz="1400" b="1" dirty="0" smtClean="0">
              <a:solidFill>
                <a:schemeClr val="tx1"/>
              </a:solidFill>
            </a:endParaRPr>
          </a:p>
          <a:p>
            <a:pPr algn="ctr"/>
            <a:endParaRPr kumimoji="1" lang="en-US" altLang="ja-JP" sz="800" b="1" dirty="0" smtClean="0">
              <a:solidFill>
                <a:schemeClr val="tx1"/>
              </a:solidFill>
            </a:endParaRPr>
          </a:p>
          <a:p>
            <a:pPr algn="ctr"/>
            <a:r>
              <a:rPr kumimoji="1" lang="ja-JP" altLang="en-US" sz="1400" b="1" dirty="0" smtClean="0">
                <a:solidFill>
                  <a:schemeClr val="tx1"/>
                </a:solidFill>
              </a:rPr>
              <a:t>入国後</a:t>
            </a:r>
            <a:r>
              <a:rPr kumimoji="1" lang="en-US" altLang="ja-JP" sz="1400" b="1" dirty="0" smtClean="0">
                <a:solidFill>
                  <a:schemeClr val="tx1"/>
                </a:solidFill>
              </a:rPr>
              <a:t>14</a:t>
            </a:r>
            <a:r>
              <a:rPr kumimoji="1" lang="ja-JP" altLang="en-US" sz="1400" b="1" dirty="0" smtClean="0">
                <a:solidFill>
                  <a:schemeClr val="tx1"/>
                </a:solidFill>
              </a:rPr>
              <a:t>日間待機</a:t>
            </a:r>
            <a:endParaRPr kumimoji="1" lang="en-US" altLang="ja-JP" sz="1200" b="1" dirty="0" smtClean="0">
              <a:solidFill>
                <a:schemeClr val="tx1"/>
              </a:solidFill>
            </a:endParaRPr>
          </a:p>
          <a:p>
            <a:pPr algn="ctr"/>
            <a:endParaRPr kumimoji="1" lang="en-US" altLang="ja-JP" sz="800" b="1" dirty="0" smtClean="0">
              <a:solidFill>
                <a:schemeClr val="tx1"/>
              </a:solidFill>
            </a:endParaRPr>
          </a:p>
          <a:p>
            <a:pPr algn="ctr"/>
            <a:r>
              <a:rPr kumimoji="1" lang="en-US" altLang="ja-JP" sz="1100" b="1" dirty="0" smtClean="0">
                <a:solidFill>
                  <a:schemeClr val="tx1"/>
                </a:solidFill>
              </a:rPr>
              <a:t>(</a:t>
            </a:r>
            <a:r>
              <a:rPr kumimoji="1" lang="ja-JP" altLang="en-US" sz="1100" b="1" dirty="0" smtClean="0">
                <a:solidFill>
                  <a:schemeClr val="tx1"/>
                </a:solidFill>
              </a:rPr>
              <a:t>一部のワクチン接種済者は</a:t>
            </a:r>
            <a:r>
              <a:rPr kumimoji="1" lang="en-US" altLang="ja-JP" sz="1100" b="1" dirty="0" smtClean="0">
                <a:solidFill>
                  <a:schemeClr val="tx1"/>
                </a:solidFill>
              </a:rPr>
              <a:t>10</a:t>
            </a:r>
            <a:r>
              <a:rPr kumimoji="1" lang="ja-JP" altLang="en-US" sz="1100" b="1" dirty="0" smtClean="0">
                <a:solidFill>
                  <a:schemeClr val="tx1"/>
                </a:solidFill>
              </a:rPr>
              <a:t>日間</a:t>
            </a:r>
            <a:r>
              <a:rPr kumimoji="1" lang="en-US" altLang="ja-JP" sz="1100" b="1" dirty="0" smtClean="0">
                <a:solidFill>
                  <a:schemeClr val="tx1"/>
                </a:solidFill>
              </a:rPr>
              <a:t>)</a:t>
            </a:r>
            <a:endParaRPr kumimoji="1" lang="ja-JP" altLang="en-US" sz="1100" b="1" dirty="0">
              <a:solidFill>
                <a:schemeClr val="tx1"/>
              </a:solidFill>
            </a:endParaRPr>
          </a:p>
        </p:txBody>
      </p:sp>
      <p:sp>
        <p:nvSpPr>
          <p:cNvPr id="11" name="正方形/長方形 10"/>
          <p:cNvSpPr/>
          <p:nvPr/>
        </p:nvSpPr>
        <p:spPr>
          <a:xfrm>
            <a:off x="1244420" y="2220416"/>
            <a:ext cx="2479360" cy="94959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日本人の帰国者・</a:t>
            </a:r>
            <a:endParaRPr kumimoji="1" lang="en-US" altLang="ja-JP" sz="1400" b="1" dirty="0" smtClean="0">
              <a:solidFill>
                <a:schemeClr val="tx1"/>
              </a:solidFill>
            </a:endParaRPr>
          </a:p>
          <a:p>
            <a:pPr algn="ctr"/>
            <a:r>
              <a:rPr kumimoji="1" lang="ja-JP" altLang="en-US" sz="1400" b="1" dirty="0" smtClean="0">
                <a:solidFill>
                  <a:schemeClr val="tx1"/>
                </a:solidFill>
              </a:rPr>
              <a:t>外国人の再入国者</a:t>
            </a:r>
            <a:endParaRPr kumimoji="1" lang="ja-JP" altLang="en-US" sz="1400" b="1" dirty="0">
              <a:solidFill>
                <a:schemeClr val="tx1"/>
              </a:solidFill>
            </a:endParaRPr>
          </a:p>
        </p:txBody>
      </p:sp>
      <p:sp>
        <p:nvSpPr>
          <p:cNvPr id="20" name="正方形/長方形 19"/>
          <p:cNvSpPr/>
          <p:nvPr/>
        </p:nvSpPr>
        <p:spPr>
          <a:xfrm>
            <a:off x="99741" y="3689266"/>
            <a:ext cx="2289355" cy="99685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indent="-180975"/>
            <a:r>
              <a:rPr kumimoji="1" lang="ja-JP" altLang="en-US" sz="1200" b="1" dirty="0" smtClean="0">
                <a:solidFill>
                  <a:schemeClr val="tx1"/>
                </a:solidFill>
                <a:latin typeface="+mj-ea"/>
                <a:ea typeface="+mj-ea"/>
              </a:rPr>
              <a:t>〇受入責任者が管理</a:t>
            </a:r>
          </a:p>
          <a:p>
            <a:r>
              <a:rPr kumimoji="1" lang="ja-JP" altLang="en-US" sz="1200" b="1" dirty="0" smtClean="0">
                <a:solidFill>
                  <a:schemeClr val="tx1"/>
                </a:solidFill>
                <a:latin typeface="+mj-ea"/>
                <a:ea typeface="+mj-ea"/>
              </a:rPr>
              <a:t>〇ワクチン接種済</a:t>
            </a:r>
          </a:p>
          <a:p>
            <a:r>
              <a:rPr kumimoji="1" lang="ja-JP" altLang="en-US" sz="1200" b="1" dirty="0" smtClean="0">
                <a:solidFill>
                  <a:schemeClr val="tx1"/>
                </a:solidFill>
                <a:latin typeface="+mj-ea"/>
                <a:ea typeface="+mj-ea"/>
              </a:rPr>
              <a:t>〇ビジネス往来等</a:t>
            </a:r>
          </a:p>
          <a:p>
            <a:r>
              <a:rPr kumimoji="1" lang="ja-JP" altLang="en-US" sz="1200" b="1" dirty="0" smtClean="0">
                <a:solidFill>
                  <a:schemeClr val="tx1"/>
                </a:solidFill>
                <a:latin typeface="+mj-ea"/>
                <a:ea typeface="+mj-ea"/>
              </a:rPr>
              <a:t>〇非指定国・３日指定国発</a:t>
            </a:r>
            <a:endParaRPr kumimoji="1" lang="en-US" altLang="ja-JP" sz="1200" b="1" dirty="0" smtClean="0">
              <a:solidFill>
                <a:schemeClr val="tx1"/>
              </a:solidFill>
              <a:latin typeface="+mj-ea"/>
              <a:ea typeface="+mj-ea"/>
            </a:endParaRPr>
          </a:p>
        </p:txBody>
      </p:sp>
      <p:sp>
        <p:nvSpPr>
          <p:cNvPr id="26" name="正方形/長方形 25"/>
          <p:cNvSpPr/>
          <p:nvPr/>
        </p:nvSpPr>
        <p:spPr>
          <a:xfrm>
            <a:off x="5053893" y="3687588"/>
            <a:ext cx="2289355" cy="99853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latin typeface="+mj-ea"/>
                <a:ea typeface="+mj-ea"/>
              </a:rPr>
              <a:t>○受入責任者が管理</a:t>
            </a:r>
            <a:endParaRPr kumimoji="1" lang="en-US" altLang="ja-JP" sz="1200" b="1" dirty="0" smtClean="0">
              <a:solidFill>
                <a:schemeClr val="tx1"/>
              </a:solidFill>
              <a:latin typeface="+mj-ea"/>
              <a:ea typeface="+mj-ea"/>
            </a:endParaRPr>
          </a:p>
          <a:p>
            <a:r>
              <a:rPr kumimoji="1" lang="ja-JP" altLang="en-US" sz="1200" b="1" dirty="0" smtClean="0">
                <a:solidFill>
                  <a:schemeClr val="tx1"/>
                </a:solidFill>
                <a:latin typeface="+mj-ea"/>
                <a:ea typeface="+mj-ea"/>
              </a:rPr>
              <a:t>〇ワクチン接種済</a:t>
            </a:r>
            <a:endParaRPr kumimoji="1" lang="en-US" altLang="ja-JP" sz="1200" b="1" dirty="0" smtClean="0">
              <a:solidFill>
                <a:schemeClr val="tx1"/>
              </a:solidFill>
              <a:latin typeface="+mj-ea"/>
              <a:ea typeface="+mj-ea"/>
            </a:endParaRPr>
          </a:p>
          <a:p>
            <a:pPr marL="180975" indent="-180975"/>
            <a:r>
              <a:rPr kumimoji="1" lang="ja-JP" altLang="en-US" sz="1200" b="1" dirty="0" smtClean="0">
                <a:solidFill>
                  <a:schemeClr val="tx1"/>
                </a:solidFill>
                <a:latin typeface="+mj-ea"/>
                <a:ea typeface="+mj-ea"/>
              </a:rPr>
              <a:t>〇短期ビジネス等</a:t>
            </a:r>
            <a:endParaRPr kumimoji="1" lang="en-US" altLang="ja-JP" sz="1200" b="1" dirty="0" smtClean="0">
              <a:solidFill>
                <a:schemeClr val="tx1"/>
              </a:solidFill>
              <a:latin typeface="+mj-ea"/>
              <a:ea typeface="+mj-ea"/>
            </a:endParaRPr>
          </a:p>
          <a:p>
            <a:pPr marL="180975" indent="-180975"/>
            <a:r>
              <a:rPr kumimoji="1" lang="ja-JP" altLang="en-US" sz="1200" b="1" dirty="0" smtClean="0">
                <a:solidFill>
                  <a:schemeClr val="tx1"/>
                </a:solidFill>
                <a:latin typeface="+mj-ea"/>
                <a:ea typeface="+mj-ea"/>
              </a:rPr>
              <a:t>〇</a:t>
            </a:r>
            <a:r>
              <a:rPr kumimoji="1" lang="ja-JP" altLang="en-US" sz="1200" b="1" dirty="0">
                <a:solidFill>
                  <a:schemeClr val="tx1"/>
                </a:solidFill>
                <a:latin typeface="+mj-ea"/>
                <a:ea typeface="+mj-ea"/>
              </a:rPr>
              <a:t>非指定国・３日指定</a:t>
            </a:r>
            <a:r>
              <a:rPr kumimoji="1" lang="ja-JP" altLang="en-US" sz="1200" b="1" dirty="0" smtClean="0">
                <a:solidFill>
                  <a:schemeClr val="tx1"/>
                </a:solidFill>
                <a:latin typeface="+mj-ea"/>
                <a:ea typeface="+mj-ea"/>
              </a:rPr>
              <a:t>国発</a:t>
            </a:r>
            <a:endParaRPr kumimoji="1" lang="en-US" altLang="ja-JP" sz="1200" b="1" dirty="0">
              <a:solidFill>
                <a:schemeClr val="tx1"/>
              </a:solidFill>
              <a:latin typeface="+mj-ea"/>
              <a:ea typeface="+mj-ea"/>
            </a:endParaRPr>
          </a:p>
        </p:txBody>
      </p:sp>
      <p:sp>
        <p:nvSpPr>
          <p:cNvPr id="28" name="正方形/長方形 27"/>
          <p:cNvSpPr/>
          <p:nvPr/>
        </p:nvSpPr>
        <p:spPr>
          <a:xfrm>
            <a:off x="7536728" y="3687588"/>
            <a:ext cx="2265786" cy="99853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indent="-180975" algn="ctr"/>
            <a:r>
              <a:rPr kumimoji="1" lang="ja-JP" altLang="en-US" sz="1200" b="1" dirty="0" smtClean="0">
                <a:solidFill>
                  <a:schemeClr val="tx1"/>
                </a:solidFill>
                <a:latin typeface="+mj-ea"/>
                <a:ea typeface="+mj-ea"/>
              </a:rPr>
              <a:t>左記以外</a:t>
            </a:r>
            <a:endParaRPr kumimoji="1" lang="en-US" altLang="ja-JP" sz="1200" b="1" dirty="0" smtClean="0">
              <a:solidFill>
                <a:schemeClr val="tx1"/>
              </a:solidFill>
              <a:latin typeface="+mj-ea"/>
              <a:ea typeface="+mj-ea"/>
            </a:endParaRPr>
          </a:p>
        </p:txBody>
      </p:sp>
      <p:sp>
        <p:nvSpPr>
          <p:cNvPr id="22" name="正方形/長方形 21"/>
          <p:cNvSpPr/>
          <p:nvPr/>
        </p:nvSpPr>
        <p:spPr>
          <a:xfrm>
            <a:off x="2590887" y="3689266"/>
            <a:ext cx="2265786" cy="99685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indent="-180975" algn="ctr"/>
            <a:r>
              <a:rPr kumimoji="1" lang="ja-JP" altLang="en-US" sz="1200" b="1" dirty="0" smtClean="0">
                <a:solidFill>
                  <a:schemeClr val="tx1"/>
                </a:solidFill>
                <a:latin typeface="+mj-ea"/>
                <a:ea typeface="+mj-ea"/>
              </a:rPr>
              <a:t>左記以外</a:t>
            </a:r>
            <a:endParaRPr kumimoji="1" lang="en-US" altLang="ja-JP" sz="1200" b="1" dirty="0" smtClean="0">
              <a:solidFill>
                <a:schemeClr val="tx1"/>
              </a:solidFill>
              <a:latin typeface="+mj-ea"/>
              <a:ea typeface="+mj-ea"/>
            </a:endParaRPr>
          </a:p>
        </p:txBody>
      </p:sp>
      <p:cxnSp>
        <p:nvCxnSpPr>
          <p:cNvPr id="6" name="カギ線コネクタ 5"/>
          <p:cNvCxnSpPr>
            <a:stCxn id="11" idx="2"/>
            <a:endCxn id="20" idx="0"/>
          </p:cNvCxnSpPr>
          <p:nvPr/>
        </p:nvCxnSpPr>
        <p:spPr>
          <a:xfrm rot="5400000">
            <a:off x="1604633" y="2809798"/>
            <a:ext cx="519255" cy="123968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カギ線コネクタ 18"/>
          <p:cNvCxnSpPr>
            <a:stCxn id="11" idx="2"/>
            <a:endCxn id="22" idx="0"/>
          </p:cNvCxnSpPr>
          <p:nvPr/>
        </p:nvCxnSpPr>
        <p:spPr>
          <a:xfrm rot="16200000" flipH="1">
            <a:off x="2844313" y="2809798"/>
            <a:ext cx="519255" cy="1239680"/>
          </a:xfrm>
          <a:prstGeom prst="bentConnector3">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カギ線コネクタ 36"/>
          <p:cNvCxnSpPr>
            <a:endCxn id="26" idx="0"/>
          </p:cNvCxnSpPr>
          <p:nvPr/>
        </p:nvCxnSpPr>
        <p:spPr>
          <a:xfrm rot="5400000">
            <a:off x="6552569" y="2816014"/>
            <a:ext cx="517576" cy="122557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カギ線コネクタ 37"/>
          <p:cNvCxnSpPr>
            <a:endCxn id="28" idx="0"/>
          </p:cNvCxnSpPr>
          <p:nvPr/>
        </p:nvCxnSpPr>
        <p:spPr>
          <a:xfrm rot="16200000" flipH="1">
            <a:off x="7788094" y="2806061"/>
            <a:ext cx="517576" cy="124547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a:stCxn id="20" idx="2"/>
            <a:endCxn id="5" idx="0"/>
          </p:cNvCxnSpPr>
          <p:nvPr/>
        </p:nvCxnSpPr>
        <p:spPr>
          <a:xfrm>
            <a:off x="1244419" y="4686125"/>
            <a:ext cx="3580" cy="33643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a:stCxn id="22" idx="2"/>
            <a:endCxn id="7" idx="0"/>
          </p:cNvCxnSpPr>
          <p:nvPr/>
        </p:nvCxnSpPr>
        <p:spPr>
          <a:xfrm>
            <a:off x="3723780" y="4686125"/>
            <a:ext cx="0" cy="33643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a:stCxn id="26" idx="2"/>
            <a:endCxn id="8" idx="0"/>
          </p:cNvCxnSpPr>
          <p:nvPr/>
        </p:nvCxnSpPr>
        <p:spPr>
          <a:xfrm>
            <a:off x="6198571" y="4686125"/>
            <a:ext cx="990" cy="33643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a:stCxn id="28" idx="2"/>
            <a:endCxn id="10" idx="0"/>
          </p:cNvCxnSpPr>
          <p:nvPr/>
        </p:nvCxnSpPr>
        <p:spPr>
          <a:xfrm>
            <a:off x="8669621" y="4686126"/>
            <a:ext cx="5721" cy="33643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右矢印 3"/>
          <p:cNvSpPr/>
          <p:nvPr/>
        </p:nvSpPr>
        <p:spPr>
          <a:xfrm>
            <a:off x="157072" y="6478420"/>
            <a:ext cx="391568" cy="250040"/>
          </a:xfrm>
          <a:prstGeom prst="rightArrow">
            <a:avLst/>
          </a:prstGeom>
          <a:solidFill>
            <a:srgbClr val="C00000"/>
          </a:solidFill>
          <a:ln>
            <a:solidFill>
              <a:srgbClr val="C0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32" name="テキスト ボックス 31"/>
          <p:cNvSpPr txBox="1"/>
          <p:nvPr/>
        </p:nvSpPr>
        <p:spPr>
          <a:xfrm>
            <a:off x="548640" y="6453246"/>
            <a:ext cx="1086025" cy="307777"/>
          </a:xfrm>
          <a:prstGeom prst="rect">
            <a:avLst/>
          </a:prstGeom>
          <a:noFill/>
        </p:spPr>
        <p:txBody>
          <a:bodyPr wrap="square" rtlCol="0">
            <a:spAutoFit/>
          </a:bodyPr>
          <a:lstStyle/>
          <a:p>
            <a:pPr defTabSz="844083"/>
            <a:r>
              <a:rPr lang="ja-JP" altLang="en-US" sz="1400" b="1" dirty="0" smtClean="0">
                <a:solidFill>
                  <a:srgbClr val="C00000"/>
                </a:solidFill>
                <a:latin typeface="+mn-ea"/>
              </a:rPr>
              <a:t>４ページへ</a:t>
            </a:r>
            <a:endParaRPr lang="ja-JP" altLang="en-US" sz="1400" b="1" dirty="0">
              <a:solidFill>
                <a:srgbClr val="C00000"/>
              </a:solidFill>
              <a:latin typeface="+mn-ea"/>
            </a:endParaRPr>
          </a:p>
        </p:txBody>
      </p:sp>
      <p:sp>
        <p:nvSpPr>
          <p:cNvPr id="33" name="右矢印 32"/>
          <p:cNvSpPr/>
          <p:nvPr/>
        </p:nvSpPr>
        <p:spPr>
          <a:xfrm>
            <a:off x="5073688" y="6503594"/>
            <a:ext cx="391568" cy="250040"/>
          </a:xfrm>
          <a:prstGeom prst="rightArrow">
            <a:avLst/>
          </a:prstGeom>
          <a:solidFill>
            <a:srgbClr val="00B0F0"/>
          </a:solidFill>
          <a:ln>
            <a:solidFill>
              <a:srgbClr val="00B0F0"/>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rgbClr val="00B0F0"/>
              </a:solidFill>
            </a:endParaRPr>
          </a:p>
        </p:txBody>
      </p:sp>
      <p:sp>
        <p:nvSpPr>
          <p:cNvPr id="34" name="テキスト ボックス 33"/>
          <p:cNvSpPr txBox="1"/>
          <p:nvPr/>
        </p:nvSpPr>
        <p:spPr>
          <a:xfrm>
            <a:off x="5465256" y="6478420"/>
            <a:ext cx="1086025" cy="307777"/>
          </a:xfrm>
          <a:prstGeom prst="rect">
            <a:avLst/>
          </a:prstGeom>
          <a:noFill/>
        </p:spPr>
        <p:txBody>
          <a:bodyPr wrap="square" rtlCol="0">
            <a:spAutoFit/>
          </a:bodyPr>
          <a:lstStyle/>
          <a:p>
            <a:pPr defTabSz="844083"/>
            <a:r>
              <a:rPr lang="ja-JP" altLang="en-US" sz="1400" b="1" dirty="0" smtClean="0">
                <a:solidFill>
                  <a:srgbClr val="00B0F0"/>
                </a:solidFill>
                <a:latin typeface="+mn-ea"/>
              </a:rPr>
              <a:t>７ページへ</a:t>
            </a:r>
            <a:endParaRPr lang="ja-JP" altLang="en-US" sz="1400" b="1" dirty="0">
              <a:solidFill>
                <a:srgbClr val="00B0F0"/>
              </a:solidFill>
              <a:latin typeface="+mn-ea"/>
            </a:endParaRPr>
          </a:p>
        </p:txBody>
      </p:sp>
      <p:sp>
        <p:nvSpPr>
          <p:cNvPr id="35" name="右矢印 34"/>
          <p:cNvSpPr/>
          <p:nvPr/>
        </p:nvSpPr>
        <p:spPr>
          <a:xfrm>
            <a:off x="2590887" y="6478420"/>
            <a:ext cx="391568" cy="250040"/>
          </a:xfrm>
          <a:prstGeom prst="rightArrow">
            <a:avLst/>
          </a:prstGeom>
        </p:spPr>
        <p:style>
          <a:lnRef idx="3">
            <a:schemeClr val="lt1"/>
          </a:lnRef>
          <a:fillRef idx="1">
            <a:schemeClr val="dk1"/>
          </a:fillRef>
          <a:effectRef idx="1">
            <a:schemeClr val="dk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2982455" y="6453246"/>
            <a:ext cx="1086025" cy="307777"/>
          </a:xfrm>
          <a:prstGeom prst="rect">
            <a:avLst/>
          </a:prstGeom>
          <a:noFill/>
        </p:spPr>
        <p:txBody>
          <a:bodyPr wrap="square" rtlCol="0">
            <a:spAutoFit/>
          </a:bodyPr>
          <a:lstStyle/>
          <a:p>
            <a:pPr defTabSz="844083"/>
            <a:r>
              <a:rPr lang="ja-JP" altLang="en-US" sz="1400" b="1" dirty="0" smtClean="0">
                <a:latin typeface="+mn-ea"/>
              </a:rPr>
              <a:t>２ページへ</a:t>
            </a:r>
            <a:endParaRPr lang="ja-JP" altLang="en-US" sz="1400" b="1" dirty="0">
              <a:latin typeface="+mn-ea"/>
            </a:endParaRPr>
          </a:p>
        </p:txBody>
      </p:sp>
      <p:sp>
        <p:nvSpPr>
          <p:cNvPr id="39" name="右矢印 38"/>
          <p:cNvSpPr/>
          <p:nvPr/>
        </p:nvSpPr>
        <p:spPr>
          <a:xfrm>
            <a:off x="7556489" y="6478420"/>
            <a:ext cx="391568" cy="250040"/>
          </a:xfrm>
          <a:prstGeom prst="rightArrow">
            <a:avLst/>
          </a:prstGeom>
          <a:solidFill>
            <a:schemeClr val="accent6"/>
          </a:solidFill>
          <a:ln>
            <a:solidFill>
              <a:schemeClr val="accent6"/>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40" name="テキスト ボックス 39"/>
          <p:cNvSpPr txBox="1"/>
          <p:nvPr/>
        </p:nvSpPr>
        <p:spPr>
          <a:xfrm>
            <a:off x="7948057" y="6453246"/>
            <a:ext cx="1230449" cy="307777"/>
          </a:xfrm>
          <a:prstGeom prst="rect">
            <a:avLst/>
          </a:prstGeom>
          <a:noFill/>
        </p:spPr>
        <p:txBody>
          <a:bodyPr wrap="square" rtlCol="0">
            <a:spAutoFit/>
          </a:bodyPr>
          <a:lstStyle/>
          <a:p>
            <a:pPr defTabSz="844083"/>
            <a:r>
              <a:rPr lang="en-US" altLang="ja-JP" sz="1400" b="1" dirty="0" smtClean="0">
                <a:solidFill>
                  <a:schemeClr val="accent6"/>
                </a:solidFill>
                <a:latin typeface="+mn-ea"/>
              </a:rPr>
              <a:t>10</a:t>
            </a:r>
            <a:r>
              <a:rPr lang="ja-JP" altLang="en-US" sz="1400" b="1" dirty="0" smtClean="0">
                <a:solidFill>
                  <a:schemeClr val="accent6"/>
                </a:solidFill>
                <a:latin typeface="+mn-ea"/>
              </a:rPr>
              <a:t>ページへ</a:t>
            </a:r>
            <a:endParaRPr lang="ja-JP" altLang="en-US" sz="1400" b="1" dirty="0">
              <a:solidFill>
                <a:schemeClr val="accent6"/>
              </a:solidFill>
              <a:latin typeface="+mn-ea"/>
            </a:endParaRPr>
          </a:p>
        </p:txBody>
      </p:sp>
      <p:sp>
        <p:nvSpPr>
          <p:cNvPr id="41" name="正方形/長方形 40"/>
          <p:cNvSpPr/>
          <p:nvPr/>
        </p:nvSpPr>
        <p:spPr>
          <a:xfrm>
            <a:off x="6192686" y="2220416"/>
            <a:ext cx="2475343" cy="94959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受入責任者の管理の下で</a:t>
            </a:r>
            <a:endParaRPr kumimoji="1" lang="en-US" altLang="ja-JP" sz="1200" b="1" dirty="0" smtClean="0">
              <a:solidFill>
                <a:schemeClr val="tx1"/>
              </a:solidFill>
            </a:endParaRPr>
          </a:p>
          <a:p>
            <a:pPr algn="ctr"/>
            <a:r>
              <a:rPr kumimoji="1" lang="ja-JP" altLang="en-US" sz="1200" b="1" dirty="0" smtClean="0">
                <a:solidFill>
                  <a:schemeClr val="tx1"/>
                </a:solidFill>
              </a:rPr>
              <a:t>新規入国を認める</a:t>
            </a:r>
            <a:endParaRPr kumimoji="1" lang="en-US" altLang="ja-JP" sz="1200" b="1" dirty="0" smtClean="0">
              <a:solidFill>
                <a:schemeClr val="tx1"/>
              </a:solidFill>
            </a:endParaRPr>
          </a:p>
          <a:p>
            <a:pPr algn="ctr"/>
            <a:r>
              <a:rPr kumimoji="1" lang="ja-JP" altLang="en-US" sz="1400" b="1" dirty="0" smtClean="0">
                <a:solidFill>
                  <a:schemeClr val="tx1"/>
                </a:solidFill>
              </a:rPr>
              <a:t>外国人</a:t>
            </a:r>
            <a:endParaRPr kumimoji="1" lang="en-US" altLang="ja-JP" sz="1400" b="1" dirty="0" smtClean="0">
              <a:solidFill>
                <a:schemeClr val="tx1"/>
              </a:solidFill>
            </a:endParaRPr>
          </a:p>
          <a:p>
            <a:pPr algn="ctr"/>
            <a:r>
              <a:rPr kumimoji="1" lang="en-US" altLang="ja-JP" sz="1200" b="1" dirty="0">
                <a:solidFill>
                  <a:schemeClr val="tx1"/>
                </a:solidFill>
              </a:rPr>
              <a:t>(</a:t>
            </a:r>
            <a:r>
              <a:rPr kumimoji="1" lang="ja-JP" altLang="en-US" sz="1200" b="1" dirty="0" smtClean="0">
                <a:solidFill>
                  <a:schemeClr val="tx1"/>
                </a:solidFill>
              </a:rPr>
              <a:t>短期ビジネス・長期滞在</a:t>
            </a:r>
            <a:r>
              <a:rPr kumimoji="1" lang="en-US" altLang="ja-JP" sz="1200" b="1" dirty="0" smtClean="0">
                <a:solidFill>
                  <a:schemeClr val="tx1"/>
                </a:solidFill>
              </a:rPr>
              <a:t>)</a:t>
            </a:r>
          </a:p>
        </p:txBody>
      </p:sp>
      <p:sp>
        <p:nvSpPr>
          <p:cNvPr id="42" name="スライド番号プレースホルダー 2"/>
          <p:cNvSpPr>
            <a:spLocks noGrp="1"/>
          </p:cNvSpPr>
          <p:nvPr>
            <p:ph type="sldNum" sz="quarter" idx="4"/>
          </p:nvPr>
        </p:nvSpPr>
        <p:spPr>
          <a:xfrm>
            <a:off x="9240983" y="6579579"/>
            <a:ext cx="630513" cy="278421"/>
          </a:xfrm>
          <a:prstGeom prst="rect">
            <a:avLst/>
          </a:prstGeom>
        </p:spPr>
        <p:txBody>
          <a:bodyPr anchor="ctr"/>
          <a:lstStyle/>
          <a:p>
            <a:fld id="{48F63A3B-78C7-47BE-AE5E-E10140E04643}" type="slidenum">
              <a:rPr lang="en-US" sz="1400" smtClean="0">
                <a:latin typeface="Arial" panose="020B0604020202020204" pitchFamily="34" charset="0"/>
                <a:cs typeface="Arial" panose="020B0604020202020204" pitchFamily="34" charset="0"/>
              </a:rPr>
              <a:pPr/>
              <a:t>1</a:t>
            </a:fld>
            <a:endParaRPr lang="en-US" sz="1400" dirty="0">
              <a:latin typeface="Arial" panose="020B0604020202020204" pitchFamily="34" charset="0"/>
              <a:cs typeface="Arial" panose="020B0604020202020204" pitchFamily="34" charset="0"/>
            </a:endParaRPr>
          </a:p>
        </p:txBody>
      </p:sp>
      <p:sp>
        <p:nvSpPr>
          <p:cNvPr id="2" name="正方形/長方形 1"/>
          <p:cNvSpPr/>
          <p:nvPr/>
        </p:nvSpPr>
        <p:spPr>
          <a:xfrm>
            <a:off x="8668029" y="138023"/>
            <a:ext cx="1134485" cy="35368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11/17</a:t>
            </a:r>
            <a:r>
              <a:rPr kumimoji="1" lang="ja-JP" altLang="en-US" dirty="0" smtClean="0">
                <a:solidFill>
                  <a:schemeClr val="tx1"/>
                </a:solidFill>
              </a:rPr>
              <a:t>更新</a:t>
            </a:r>
            <a:endParaRPr kumimoji="1" lang="ja-JP" altLang="en-US" dirty="0">
              <a:solidFill>
                <a:schemeClr val="tx1"/>
              </a:solidFill>
            </a:endParaRPr>
          </a:p>
        </p:txBody>
      </p:sp>
    </p:spTree>
    <p:extLst>
      <p:ext uri="{BB962C8B-B14F-4D97-AF65-F5344CB8AC3E}">
        <p14:creationId xmlns:p14="http://schemas.microsoft.com/office/powerpoint/2010/main" val="902567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テキスト ボックス 13"/>
          <p:cNvSpPr txBox="1">
            <a:spLocks noChangeArrowheads="1"/>
          </p:cNvSpPr>
          <p:nvPr/>
        </p:nvSpPr>
        <p:spPr bwMode="auto">
          <a:xfrm>
            <a:off x="350044" y="2226540"/>
            <a:ext cx="920591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3600" dirty="0" smtClean="0">
                <a:latin typeface="+mn-ea"/>
                <a:ea typeface="+mn-ea"/>
              </a:rPr>
              <a:t>外国人の新規入国者</a:t>
            </a:r>
            <a:endParaRPr lang="en-US" altLang="ja-JP" sz="3600" dirty="0" smtClean="0">
              <a:latin typeface="+mn-ea"/>
              <a:ea typeface="+mn-ea"/>
            </a:endParaRPr>
          </a:p>
          <a:p>
            <a:pPr algn="ctr" eaLnBrk="1" hangingPunct="1">
              <a:spcBef>
                <a:spcPct val="0"/>
              </a:spcBef>
              <a:buFontTx/>
              <a:buNone/>
            </a:pPr>
            <a:r>
              <a:rPr lang="ja-JP" altLang="en-US" sz="3600" dirty="0" smtClean="0">
                <a:latin typeface="+mn-ea"/>
                <a:ea typeface="+mn-ea"/>
              </a:rPr>
              <a:t>（行動制限の緩和無し）</a:t>
            </a:r>
            <a:endParaRPr lang="ja-JP" altLang="en-US" sz="3600" dirty="0">
              <a:latin typeface="+mn-ea"/>
              <a:ea typeface="+mn-ea"/>
            </a:endParaRPr>
          </a:p>
        </p:txBody>
      </p:sp>
      <p:cxnSp>
        <p:nvCxnSpPr>
          <p:cNvPr id="8" name="直線コネクタ 7"/>
          <p:cNvCxnSpPr/>
          <p:nvPr/>
        </p:nvCxnSpPr>
        <p:spPr>
          <a:xfrm flipV="1">
            <a:off x="0" y="3424687"/>
            <a:ext cx="9906000" cy="8626"/>
          </a:xfrm>
          <a:prstGeom prst="line">
            <a:avLst/>
          </a:prstGeom>
          <a:ln w="63500">
            <a:gradFill flip="none" rotWithShape="1">
              <a:gsLst>
                <a:gs pos="0">
                  <a:srgbClr val="0033CC"/>
                </a:gs>
                <a:gs pos="39999">
                  <a:srgbClr val="85C2FF"/>
                </a:gs>
                <a:gs pos="70000">
                  <a:srgbClr val="C4D6EB"/>
                </a:gs>
                <a:gs pos="100000">
                  <a:srgbClr val="FFEBFA"/>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スライド番号プレースホルダー 2"/>
          <p:cNvSpPr>
            <a:spLocks noGrp="1"/>
          </p:cNvSpPr>
          <p:nvPr>
            <p:ph type="sldNum" sz="quarter" idx="4294967295"/>
          </p:nvPr>
        </p:nvSpPr>
        <p:spPr>
          <a:xfrm>
            <a:off x="9275487" y="6579579"/>
            <a:ext cx="630513" cy="278421"/>
          </a:xfrm>
          <a:prstGeom prst="rect">
            <a:avLst/>
          </a:prstGeom>
        </p:spPr>
        <p:txBody>
          <a:bodyPr anchor="ctr"/>
          <a:lstStyle/>
          <a:p>
            <a:pPr algn="ctr"/>
            <a:fld id="{48F63A3B-78C7-47BE-AE5E-E10140E04643}" type="slidenum">
              <a:rPr lang="en-US" sz="1400" smtClean="0">
                <a:latin typeface="Arial" panose="020B0604020202020204" pitchFamily="34" charset="0"/>
                <a:cs typeface="Arial" panose="020B0604020202020204" pitchFamily="34" charset="0"/>
              </a:rPr>
              <a:pPr algn="ctr"/>
              <a:t>10</a:t>
            </a:fld>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73409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1773741" y="2164190"/>
            <a:ext cx="906017" cy="523220"/>
          </a:xfrm>
          <a:prstGeom prst="rect">
            <a:avLst/>
          </a:prstGeom>
          <a:noFill/>
        </p:spPr>
        <p:txBody>
          <a:bodyPr wrap="none" rtlCol="0">
            <a:spAutoFit/>
          </a:bodyPr>
          <a:lstStyle/>
          <a:p>
            <a:pPr defTabSz="844083"/>
            <a:r>
              <a:rPr lang="ja-JP" altLang="en-US" sz="1400" b="1" dirty="0">
                <a:solidFill>
                  <a:prstClr val="black"/>
                </a:solidFill>
                <a:latin typeface="ＭＳ ゴシック" panose="020B0609070205080204" pitchFamily="49" charset="-128"/>
                <a:ea typeface="ＭＳ ゴシック" panose="020B0609070205080204" pitchFamily="49" charset="-128"/>
              </a:rPr>
              <a:t>出国前</a:t>
            </a:r>
            <a:r>
              <a:rPr lang="en-US" altLang="ja-JP" sz="1400" b="1" dirty="0">
                <a:solidFill>
                  <a:prstClr val="black"/>
                </a:solidFill>
                <a:latin typeface="ＭＳ ゴシック" panose="020B0609070205080204" pitchFamily="49" charset="-128"/>
                <a:ea typeface="ＭＳ ゴシック" panose="020B0609070205080204" pitchFamily="49" charset="-128"/>
              </a:rPr>
              <a:t>72</a:t>
            </a:r>
          </a:p>
          <a:p>
            <a:pPr defTabSz="844083"/>
            <a:r>
              <a:rPr lang="ja-JP" altLang="en-US" sz="1400" b="1" dirty="0">
                <a:solidFill>
                  <a:prstClr val="black"/>
                </a:solidFill>
                <a:latin typeface="ＭＳ ゴシック" panose="020B0609070205080204" pitchFamily="49" charset="-128"/>
                <a:ea typeface="ＭＳ ゴシック" panose="020B0609070205080204" pitchFamily="49" charset="-128"/>
              </a:rPr>
              <a:t>時間以内</a:t>
            </a:r>
          </a:p>
        </p:txBody>
      </p:sp>
      <p:sp>
        <p:nvSpPr>
          <p:cNvPr id="17" name="テキスト ボックス 16"/>
          <p:cNvSpPr txBox="1"/>
          <p:nvPr/>
        </p:nvSpPr>
        <p:spPr>
          <a:xfrm>
            <a:off x="3018270" y="2164190"/>
            <a:ext cx="902812" cy="523220"/>
          </a:xfrm>
          <a:prstGeom prst="rect">
            <a:avLst/>
          </a:prstGeom>
          <a:noFill/>
        </p:spPr>
        <p:txBody>
          <a:bodyPr wrap="none" rtlCol="0">
            <a:spAutoFit/>
          </a:bodyPr>
          <a:lstStyle/>
          <a:p>
            <a:pPr algn="ctr" defTabSz="844083"/>
            <a:r>
              <a:rPr lang="ja-JP" altLang="en-US" sz="1400" b="1" dirty="0">
                <a:solidFill>
                  <a:prstClr val="black"/>
                </a:solidFill>
                <a:latin typeface="ＭＳ ゴシック" panose="020B0609070205080204" pitchFamily="49" charset="-128"/>
                <a:ea typeface="ＭＳ ゴシック" panose="020B0609070205080204" pitchFamily="49" charset="-128"/>
              </a:rPr>
              <a:t>入国時</a:t>
            </a:r>
            <a:endParaRPr lang="en-US" altLang="ja-JP" sz="1400" b="1"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400" b="1" dirty="0">
                <a:solidFill>
                  <a:prstClr val="black"/>
                </a:solidFill>
                <a:latin typeface="ＭＳ ゴシック" panose="020B0609070205080204" pitchFamily="49" charset="-128"/>
                <a:ea typeface="ＭＳ ゴシック" panose="020B0609070205080204" pitchFamily="49" charset="-128"/>
              </a:rPr>
              <a:t>（空港）</a:t>
            </a:r>
          </a:p>
        </p:txBody>
      </p:sp>
      <p:sp>
        <p:nvSpPr>
          <p:cNvPr id="18" name="テキスト ボックス 17"/>
          <p:cNvSpPr txBox="1"/>
          <p:nvPr/>
        </p:nvSpPr>
        <p:spPr>
          <a:xfrm>
            <a:off x="5425408" y="2171810"/>
            <a:ext cx="723275" cy="307777"/>
          </a:xfrm>
          <a:prstGeom prst="rect">
            <a:avLst/>
          </a:prstGeom>
          <a:noFill/>
        </p:spPr>
        <p:txBody>
          <a:bodyPr wrap="none" rtlCol="0">
            <a:spAutoFit/>
          </a:bodyPr>
          <a:lstStyle/>
          <a:p>
            <a:pPr defTabSz="844083"/>
            <a:r>
              <a:rPr lang="ja-JP" altLang="en-US" sz="1400" b="1" dirty="0">
                <a:solidFill>
                  <a:prstClr val="black"/>
                </a:solidFill>
                <a:latin typeface="ＭＳ ゴシック" panose="020B0609070205080204" pitchFamily="49" charset="-128"/>
                <a:ea typeface="ＭＳ ゴシック" panose="020B0609070205080204" pitchFamily="49" charset="-128"/>
              </a:rPr>
              <a:t>３日目</a:t>
            </a:r>
          </a:p>
        </p:txBody>
      </p:sp>
      <p:sp>
        <p:nvSpPr>
          <p:cNvPr id="20" name="テキスト ボックス 19"/>
          <p:cNvSpPr txBox="1"/>
          <p:nvPr/>
        </p:nvSpPr>
        <p:spPr>
          <a:xfrm>
            <a:off x="8893303" y="2171810"/>
            <a:ext cx="906017" cy="307777"/>
          </a:xfrm>
          <a:prstGeom prst="rect">
            <a:avLst/>
          </a:prstGeom>
          <a:noFill/>
        </p:spPr>
        <p:txBody>
          <a:bodyPr wrap="none" rtlCol="0">
            <a:spAutoFit/>
          </a:bodyPr>
          <a:lstStyle/>
          <a:p>
            <a:pPr defTabSz="844083"/>
            <a:r>
              <a:rPr lang="ja-JP" altLang="en-US" sz="1400" b="1" dirty="0">
                <a:solidFill>
                  <a:prstClr val="black"/>
                </a:solidFill>
                <a:latin typeface="ＭＳ ゴシック" panose="020B0609070205080204" pitchFamily="49" charset="-128"/>
                <a:ea typeface="ＭＳ ゴシック" panose="020B0609070205080204" pitchFamily="49" charset="-128"/>
              </a:rPr>
              <a:t>～</a:t>
            </a:r>
            <a:r>
              <a:rPr lang="en-US" altLang="ja-JP" sz="1400" b="1" dirty="0">
                <a:solidFill>
                  <a:prstClr val="black"/>
                </a:solidFill>
                <a:latin typeface="ＭＳ ゴシック" panose="020B0609070205080204" pitchFamily="49" charset="-128"/>
                <a:ea typeface="ＭＳ ゴシック" panose="020B0609070205080204" pitchFamily="49" charset="-128"/>
              </a:rPr>
              <a:t>14</a:t>
            </a:r>
            <a:r>
              <a:rPr lang="ja-JP" altLang="en-US" sz="1400" b="1" dirty="0">
                <a:solidFill>
                  <a:prstClr val="black"/>
                </a:solidFill>
                <a:latin typeface="ＭＳ ゴシック" panose="020B0609070205080204" pitchFamily="49" charset="-128"/>
                <a:ea typeface="ＭＳ ゴシック" panose="020B0609070205080204" pitchFamily="49" charset="-128"/>
              </a:rPr>
              <a:t>日目</a:t>
            </a:r>
          </a:p>
        </p:txBody>
      </p:sp>
      <p:sp>
        <p:nvSpPr>
          <p:cNvPr id="61" name="テキスト ボックス 60"/>
          <p:cNvSpPr txBox="1"/>
          <p:nvPr/>
        </p:nvSpPr>
        <p:spPr>
          <a:xfrm>
            <a:off x="7962430" y="2171810"/>
            <a:ext cx="726481" cy="307777"/>
          </a:xfrm>
          <a:prstGeom prst="rect">
            <a:avLst/>
          </a:prstGeom>
          <a:noFill/>
        </p:spPr>
        <p:txBody>
          <a:bodyPr wrap="none" rtlCol="0">
            <a:spAutoFit/>
          </a:bodyPr>
          <a:lstStyle/>
          <a:p>
            <a:pPr defTabSz="844083"/>
            <a:r>
              <a:rPr lang="en-US" altLang="ja-JP" sz="1400" b="1" dirty="0">
                <a:solidFill>
                  <a:prstClr val="black"/>
                </a:solidFill>
                <a:latin typeface="ＭＳ ゴシック" panose="020B0609070205080204" pitchFamily="49" charset="-128"/>
                <a:ea typeface="ＭＳ ゴシック" panose="020B0609070205080204" pitchFamily="49" charset="-128"/>
              </a:rPr>
              <a:t>10</a:t>
            </a:r>
            <a:r>
              <a:rPr lang="ja-JP" altLang="en-US" sz="1400" b="1" dirty="0">
                <a:solidFill>
                  <a:prstClr val="black"/>
                </a:solidFill>
                <a:latin typeface="ＭＳ ゴシック" panose="020B0609070205080204" pitchFamily="49" charset="-128"/>
                <a:ea typeface="ＭＳ ゴシック" panose="020B0609070205080204" pitchFamily="49" charset="-128"/>
              </a:rPr>
              <a:t>日目</a:t>
            </a:r>
          </a:p>
        </p:txBody>
      </p:sp>
      <p:sp>
        <p:nvSpPr>
          <p:cNvPr id="88" name="正方形/長方形 87"/>
          <p:cNvSpPr/>
          <p:nvPr/>
        </p:nvSpPr>
        <p:spPr>
          <a:xfrm>
            <a:off x="0" y="2178041"/>
            <a:ext cx="1625342" cy="5095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7913" tIns="38957" rIns="77913" bIns="38957" numCol="1" spcCol="0" rtlCol="0" fromWordArt="0" anchor="ctr" anchorCtr="0" forceAA="0" compatLnSpc="1">
            <a:prstTxWarp prst="textNoShape">
              <a:avLst/>
            </a:prstTxWarp>
            <a:spAutoFit/>
          </a:bodyPr>
          <a:lstStyle/>
          <a:p>
            <a:pPr algn="ctr" defTabSz="779173"/>
            <a:r>
              <a:rPr lang="ja-JP" altLang="en-US" sz="1400" b="1" dirty="0" smtClean="0">
                <a:solidFill>
                  <a:prstClr val="black"/>
                </a:solidFill>
                <a:latin typeface="ＭＳ ゴシック" panose="020B0609070205080204" pitchFamily="49" charset="-128"/>
                <a:ea typeface="ＭＳ ゴシック" panose="020B0609070205080204" pitchFamily="49" charset="-128"/>
              </a:rPr>
              <a:t>入国前</a:t>
            </a:r>
            <a:r>
              <a:rPr lang="en-US" altLang="ja-JP" sz="1400" b="1" dirty="0" smtClean="0">
                <a:solidFill>
                  <a:prstClr val="black"/>
                </a:solidFill>
                <a:latin typeface="ＭＳ ゴシック" panose="020B0609070205080204" pitchFamily="49" charset="-128"/>
                <a:ea typeface="ＭＳ ゴシック" panose="020B0609070205080204" pitchFamily="49" charset="-128"/>
              </a:rPr>
              <a:t>14</a:t>
            </a:r>
            <a:r>
              <a:rPr lang="ja-JP" altLang="en-US" sz="1400" b="1" dirty="0" smtClean="0">
                <a:solidFill>
                  <a:prstClr val="black"/>
                </a:solidFill>
                <a:latin typeface="ＭＳ ゴシック" panose="020B0609070205080204" pitchFamily="49" charset="-128"/>
                <a:ea typeface="ＭＳ ゴシック" panose="020B0609070205080204" pitchFamily="49" charset="-128"/>
              </a:rPr>
              <a:t>日間の</a:t>
            </a:r>
            <a:endParaRPr lang="en-US" altLang="ja-JP" sz="1400" b="1" dirty="0" smtClean="0">
              <a:solidFill>
                <a:prstClr val="black"/>
              </a:solidFill>
              <a:latin typeface="ＭＳ ゴシック" panose="020B0609070205080204" pitchFamily="49" charset="-128"/>
              <a:ea typeface="ＭＳ ゴシック" panose="020B0609070205080204" pitchFamily="49" charset="-128"/>
            </a:endParaRPr>
          </a:p>
          <a:p>
            <a:pPr algn="ctr" defTabSz="779173"/>
            <a:r>
              <a:rPr lang="ja-JP" altLang="en-US" sz="1400" b="1" dirty="0" smtClean="0">
                <a:solidFill>
                  <a:prstClr val="black"/>
                </a:solidFill>
                <a:latin typeface="ＭＳ ゴシック" panose="020B0609070205080204" pitchFamily="49" charset="-128"/>
                <a:ea typeface="ＭＳ ゴシック" panose="020B0609070205080204" pitchFamily="49" charset="-128"/>
              </a:rPr>
              <a:t>滞在国・</a:t>
            </a:r>
            <a:r>
              <a:rPr lang="ja-JP" altLang="en-US" sz="1400" b="1" dirty="0">
                <a:solidFill>
                  <a:prstClr val="black"/>
                </a:solidFill>
                <a:latin typeface="ＭＳ ゴシック" panose="020B0609070205080204" pitchFamily="49" charset="-128"/>
                <a:ea typeface="ＭＳ ゴシック" panose="020B0609070205080204" pitchFamily="49" charset="-128"/>
              </a:rPr>
              <a:t>地域</a:t>
            </a:r>
            <a:endParaRPr lang="en-US" altLang="ja-JP" sz="1400" b="1" dirty="0">
              <a:solidFill>
                <a:prstClr val="black"/>
              </a:solidFill>
              <a:latin typeface="ＭＳ ゴシック" panose="020B0609070205080204" pitchFamily="49" charset="-128"/>
              <a:ea typeface="ＭＳ ゴシック" panose="020B0609070205080204" pitchFamily="49" charset="-128"/>
            </a:endParaRPr>
          </a:p>
        </p:txBody>
      </p:sp>
      <p:sp>
        <p:nvSpPr>
          <p:cNvPr id="73" name="タイトル 1"/>
          <p:cNvSpPr>
            <a:spLocks noGrp="1"/>
          </p:cNvSpPr>
          <p:nvPr>
            <p:ph type="title"/>
          </p:nvPr>
        </p:nvSpPr>
        <p:spPr>
          <a:xfrm>
            <a:off x="0" y="-1"/>
            <a:ext cx="9906000" cy="826857"/>
          </a:xfrm>
        </p:spPr>
        <p:txBody>
          <a:bodyPr>
            <a:noAutofit/>
          </a:bodyPr>
          <a:lstStyle/>
          <a:p>
            <a:pPr algn="ctr"/>
            <a:r>
              <a:rPr lang="ja-JP" altLang="en-US" sz="2000" b="1" dirty="0" smtClean="0">
                <a:solidFill>
                  <a:schemeClr val="bg1"/>
                </a:solidFill>
                <a:latin typeface="+mj-ea"/>
              </a:rPr>
              <a:t>水際対策に係る新たな措置による入国（行動制限緩和無し）</a:t>
            </a:r>
            <a:endParaRPr lang="ja-JP" altLang="en-US" sz="2000" b="1" dirty="0">
              <a:solidFill>
                <a:schemeClr val="bg1"/>
              </a:solidFill>
              <a:latin typeface="+mj-ea"/>
            </a:endParaRPr>
          </a:p>
        </p:txBody>
      </p:sp>
      <p:sp>
        <p:nvSpPr>
          <p:cNvPr id="95" name="テキスト ボックス 94"/>
          <p:cNvSpPr txBox="1"/>
          <p:nvPr/>
        </p:nvSpPr>
        <p:spPr>
          <a:xfrm>
            <a:off x="4235091" y="2460494"/>
            <a:ext cx="5513836" cy="261610"/>
          </a:xfrm>
          <a:prstGeom prst="rect">
            <a:avLst/>
          </a:prstGeom>
          <a:noFill/>
        </p:spPr>
        <p:txBody>
          <a:bodyPr wrap="square" rtlCol="0">
            <a:spAutoFit/>
          </a:bodyPr>
          <a:lstStyle/>
          <a:p>
            <a:pPr algn="ctr" defTabSz="844083"/>
            <a:r>
              <a:rPr lang="ja-JP" altLang="en-US" sz="1050" b="1" dirty="0" smtClean="0">
                <a:solidFill>
                  <a:schemeClr val="accent6"/>
                </a:solidFill>
                <a:latin typeface="+mn-ea"/>
              </a:rPr>
              <a:t>＜受入責任者が確保する施設又は自宅で</a:t>
            </a:r>
            <a:r>
              <a:rPr lang="ja-JP" altLang="en-US" sz="1050" b="1" dirty="0">
                <a:solidFill>
                  <a:schemeClr val="accent6"/>
                </a:solidFill>
                <a:latin typeface="+mn-ea"/>
              </a:rPr>
              <a:t>待機＞</a:t>
            </a:r>
          </a:p>
        </p:txBody>
      </p:sp>
      <p:sp>
        <p:nvSpPr>
          <p:cNvPr id="101" name="テキスト ボックス 100"/>
          <p:cNvSpPr txBox="1"/>
          <p:nvPr/>
        </p:nvSpPr>
        <p:spPr>
          <a:xfrm>
            <a:off x="4068429" y="2171810"/>
            <a:ext cx="723275" cy="307777"/>
          </a:xfrm>
          <a:prstGeom prst="rect">
            <a:avLst/>
          </a:prstGeom>
          <a:noFill/>
        </p:spPr>
        <p:txBody>
          <a:bodyPr wrap="none" rtlCol="0">
            <a:spAutoFit/>
          </a:bodyPr>
          <a:lstStyle/>
          <a:p>
            <a:pPr defTabSz="844083"/>
            <a:r>
              <a:rPr lang="ja-JP" altLang="en-US" sz="1400" b="1" dirty="0" smtClean="0">
                <a:solidFill>
                  <a:prstClr val="black"/>
                </a:solidFill>
                <a:latin typeface="ＭＳ ゴシック" panose="020B0609070205080204" pitchFamily="49" charset="-128"/>
                <a:ea typeface="ＭＳ ゴシック" panose="020B0609070205080204" pitchFamily="49" charset="-128"/>
              </a:rPr>
              <a:t>１日目</a:t>
            </a:r>
            <a:endParaRPr lang="ja-JP" altLang="en-US" sz="1400" b="1" dirty="0">
              <a:solidFill>
                <a:prstClr val="black"/>
              </a:solidFill>
              <a:latin typeface="ＭＳ ゴシック" panose="020B0609070205080204" pitchFamily="49" charset="-128"/>
              <a:ea typeface="ＭＳ ゴシック" panose="020B0609070205080204" pitchFamily="49" charset="-128"/>
            </a:endParaRPr>
          </a:p>
        </p:txBody>
      </p:sp>
      <p:sp>
        <p:nvSpPr>
          <p:cNvPr id="103" name="テキスト ボックス 102"/>
          <p:cNvSpPr txBox="1"/>
          <p:nvPr/>
        </p:nvSpPr>
        <p:spPr>
          <a:xfrm>
            <a:off x="6712336" y="2171810"/>
            <a:ext cx="723275" cy="307777"/>
          </a:xfrm>
          <a:prstGeom prst="rect">
            <a:avLst/>
          </a:prstGeom>
          <a:noFill/>
        </p:spPr>
        <p:txBody>
          <a:bodyPr wrap="none" rtlCol="0">
            <a:spAutoFit/>
          </a:bodyPr>
          <a:lstStyle/>
          <a:p>
            <a:pPr defTabSz="844083"/>
            <a:r>
              <a:rPr lang="ja-JP" altLang="en-US" sz="1400" b="1" dirty="0" smtClean="0">
                <a:solidFill>
                  <a:prstClr val="black"/>
                </a:solidFill>
                <a:latin typeface="ＭＳ ゴシック" panose="020B0609070205080204" pitchFamily="49" charset="-128"/>
                <a:ea typeface="ＭＳ ゴシック" panose="020B0609070205080204" pitchFamily="49" charset="-128"/>
              </a:rPr>
              <a:t>６日目</a:t>
            </a:r>
            <a:endParaRPr lang="ja-JP" altLang="en-US" sz="1400" b="1" dirty="0">
              <a:solidFill>
                <a:prstClr val="black"/>
              </a:solidFill>
              <a:latin typeface="ＭＳ ゴシック" panose="020B0609070205080204" pitchFamily="49" charset="-128"/>
              <a:ea typeface="ＭＳ ゴシック" panose="020B0609070205080204" pitchFamily="49" charset="-128"/>
            </a:endParaRPr>
          </a:p>
        </p:txBody>
      </p:sp>
      <p:sp>
        <p:nvSpPr>
          <p:cNvPr id="104" name="正方形/長方形 103"/>
          <p:cNvSpPr/>
          <p:nvPr/>
        </p:nvSpPr>
        <p:spPr>
          <a:xfrm>
            <a:off x="157072" y="899735"/>
            <a:ext cx="9591855" cy="857360"/>
          </a:xfrm>
          <a:prstGeom prst="rect">
            <a:avLst/>
          </a:prstGeom>
          <a:ln w="19050">
            <a:solidFill>
              <a:schemeClr val="accent5">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marL="174625" indent="-174625"/>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　入国後の待機期間中の行動制限緩和の対象とならない外国人であって</a:t>
            </a:r>
            <a:r>
              <a:rPr kumimoji="1" lang="ja-JP" altLang="en-US" sz="1400" dirty="0">
                <a:solidFill>
                  <a:schemeClr val="tx1"/>
                </a:solidFill>
                <a:latin typeface="ＭＳ ゴシック" panose="020B0609070205080204" pitchFamily="49" charset="-128"/>
                <a:ea typeface="ＭＳ ゴシック" panose="020B0609070205080204" pitchFamily="49" charset="-128"/>
              </a:rPr>
              <a:t>も、商用・就労目的の３月以下の短期間の滞在又</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は長期間の滞在の者については、入国前</a:t>
            </a:r>
            <a:r>
              <a:rPr kumimoji="1" lang="ja-JP" altLang="en-US" sz="1400" dirty="0">
                <a:solidFill>
                  <a:schemeClr val="tx1"/>
                </a:solidFill>
                <a:latin typeface="ＭＳ ゴシック" panose="020B0609070205080204" pitchFamily="49" charset="-128"/>
                <a:ea typeface="ＭＳ ゴシック" panose="020B0609070205080204" pitchFamily="49" charset="-128"/>
              </a:rPr>
              <a:t>に、受入責任者（企業等）が業所管省庁に</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申請を行い、審査を受けること</a:t>
            </a:r>
            <a:r>
              <a:rPr kumimoji="1" lang="ja-JP" altLang="en-US" sz="1400" dirty="0">
                <a:solidFill>
                  <a:schemeClr val="tx1"/>
                </a:solidFill>
                <a:latin typeface="ＭＳ ゴシック" panose="020B0609070205080204" pitchFamily="49" charset="-128"/>
                <a:ea typeface="ＭＳ ゴシック" panose="020B0609070205080204" pitchFamily="49" charset="-128"/>
              </a:rPr>
              <a:t>により、受入</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責任者の管理の下で、新規入国することができます。</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p:txBody>
      </p:sp>
      <p:sp>
        <p:nvSpPr>
          <p:cNvPr id="107" name="角丸四角形 106"/>
          <p:cNvSpPr/>
          <p:nvPr/>
        </p:nvSpPr>
        <p:spPr>
          <a:xfrm flipV="1">
            <a:off x="155744" y="2056492"/>
            <a:ext cx="2862526" cy="122592"/>
          </a:xfrm>
          <a:prstGeom prst="roundRect">
            <a:avLst>
              <a:gd name="adj" fmla="val 50000"/>
            </a:avLst>
          </a:prstGeom>
          <a:solidFill>
            <a:schemeClr val="accent1">
              <a:lumMod val="40000"/>
              <a:lumOff val="60000"/>
            </a:scheme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8" name="正方形/長方形 107"/>
          <p:cNvSpPr/>
          <p:nvPr/>
        </p:nvSpPr>
        <p:spPr>
          <a:xfrm>
            <a:off x="143266" y="1842051"/>
            <a:ext cx="2877711" cy="307777"/>
          </a:xfrm>
          <a:prstGeom prst="rect">
            <a:avLst/>
          </a:prstGeom>
        </p:spPr>
        <p:txBody>
          <a:bodyPr wrap="none">
            <a:spAutoFit/>
          </a:bodyPr>
          <a:lstStyle/>
          <a:p>
            <a:pPr marL="176213" indent="-176213" defTabSz="914400">
              <a:defRPr/>
            </a:pPr>
            <a:r>
              <a:rPr kumimoji="1" lang="ja-JP" altLang="en-US" sz="1400" dirty="0" smtClean="0">
                <a:solidFill>
                  <a:schemeClr val="accent1"/>
                </a:solidFill>
                <a:latin typeface="ＤＦ特太ゴシック体" panose="020B0509000000000000" pitchFamily="49" charset="-128"/>
                <a:ea typeface="ＤＦ特太ゴシック体" panose="020B0509000000000000" pitchFamily="49" charset="-128"/>
              </a:rPr>
              <a:t>＜入国後の待機解除までの流れ＞</a:t>
            </a:r>
            <a:endParaRPr kumimoji="1" lang="en-US" altLang="ja-JP" sz="1400" dirty="0">
              <a:solidFill>
                <a:schemeClr val="accent1"/>
              </a:solidFill>
              <a:latin typeface="ＤＦ特太ゴシック体" panose="020B0509000000000000" pitchFamily="49" charset="-128"/>
              <a:ea typeface="ＤＦ特太ゴシック体" panose="020B0509000000000000" pitchFamily="49" charset="-128"/>
            </a:endParaRPr>
          </a:p>
        </p:txBody>
      </p:sp>
      <p:sp>
        <p:nvSpPr>
          <p:cNvPr id="32" name="正方形/長方形 31"/>
          <p:cNvSpPr/>
          <p:nvPr/>
        </p:nvSpPr>
        <p:spPr>
          <a:xfrm>
            <a:off x="5437548" y="5848042"/>
            <a:ext cx="4311379" cy="787930"/>
          </a:xfrm>
          <a:prstGeom prst="rect">
            <a:avLst/>
          </a:prstGeom>
          <a:solidFill>
            <a:schemeClr val="bg1"/>
          </a:solidFill>
          <a:ln w="1270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4235091" y="5860025"/>
            <a:ext cx="4553489" cy="775947"/>
          </a:xfrm>
          <a:prstGeom prst="rect">
            <a:avLst/>
          </a:prstGeom>
          <a:solidFill>
            <a:schemeClr val="accent6">
              <a:lumMod val="20000"/>
              <a:lumOff val="80000"/>
            </a:schemeClr>
          </a:solid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4237303" y="2673015"/>
            <a:ext cx="5511624" cy="2995186"/>
          </a:xfrm>
          <a:prstGeom prst="rect">
            <a:avLst/>
          </a:prstGeom>
          <a:solidFill>
            <a:schemeClr val="accent6">
              <a:lumMod val="20000"/>
              <a:lumOff val="80000"/>
            </a:schemeClr>
          </a:solid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角丸四角形 34"/>
          <p:cNvSpPr/>
          <p:nvPr/>
        </p:nvSpPr>
        <p:spPr>
          <a:xfrm>
            <a:off x="1835555" y="3573250"/>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39" name="角丸四角形 38"/>
          <p:cNvSpPr/>
          <p:nvPr/>
        </p:nvSpPr>
        <p:spPr>
          <a:xfrm>
            <a:off x="1835555" y="5106773"/>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40" name="角丸四角形 39"/>
          <p:cNvSpPr/>
          <p:nvPr/>
        </p:nvSpPr>
        <p:spPr>
          <a:xfrm>
            <a:off x="1835555" y="4340012"/>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41" name="角丸四角形 40"/>
          <p:cNvSpPr/>
          <p:nvPr/>
        </p:nvSpPr>
        <p:spPr>
          <a:xfrm>
            <a:off x="3127939" y="4340012"/>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42" name="角丸四角形 41"/>
          <p:cNvSpPr/>
          <p:nvPr/>
        </p:nvSpPr>
        <p:spPr>
          <a:xfrm>
            <a:off x="3127939" y="5106773"/>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44" name="テキスト ボックス 43"/>
          <p:cNvSpPr txBox="1"/>
          <p:nvPr/>
        </p:nvSpPr>
        <p:spPr>
          <a:xfrm>
            <a:off x="2602213" y="3559252"/>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46" name="テキスト ボックス 45"/>
          <p:cNvSpPr txBox="1"/>
          <p:nvPr/>
        </p:nvSpPr>
        <p:spPr>
          <a:xfrm>
            <a:off x="3780876" y="4326014"/>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47" name="テキスト ボックス 46"/>
          <p:cNvSpPr txBox="1"/>
          <p:nvPr/>
        </p:nvSpPr>
        <p:spPr>
          <a:xfrm>
            <a:off x="3780876" y="3559252"/>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48" name="テキスト ボックス 47"/>
          <p:cNvSpPr txBox="1"/>
          <p:nvPr/>
        </p:nvSpPr>
        <p:spPr>
          <a:xfrm>
            <a:off x="2602213" y="5092775"/>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49" name="テキスト ボックス 48"/>
          <p:cNvSpPr txBox="1"/>
          <p:nvPr/>
        </p:nvSpPr>
        <p:spPr>
          <a:xfrm>
            <a:off x="2602213" y="4326014"/>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50" name="テキスト ボックス 49"/>
          <p:cNvSpPr txBox="1"/>
          <p:nvPr/>
        </p:nvSpPr>
        <p:spPr>
          <a:xfrm>
            <a:off x="3780876" y="5092775"/>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53" name="角丸四角形 52"/>
          <p:cNvSpPr/>
          <p:nvPr/>
        </p:nvSpPr>
        <p:spPr>
          <a:xfrm>
            <a:off x="3127939" y="3573250"/>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54" name="角丸四角形 53"/>
          <p:cNvSpPr/>
          <p:nvPr/>
        </p:nvSpPr>
        <p:spPr>
          <a:xfrm>
            <a:off x="1835555" y="2806488"/>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smtClean="0">
                <a:solidFill>
                  <a:prstClr val="white"/>
                </a:solidFill>
                <a:latin typeface="ＭＳ ゴシック" panose="020B0609070205080204" pitchFamily="49" charset="-128"/>
                <a:ea typeface="ＭＳ ゴシック" panose="020B0609070205080204" pitchFamily="49" charset="-128"/>
              </a:rPr>
              <a:t>検査</a:t>
            </a:r>
            <a:endParaRPr lang="en-US" altLang="ja-JP" sz="1400" dirty="0" smtClean="0">
              <a:solidFill>
                <a:prstClr val="white"/>
              </a:solidFill>
              <a:latin typeface="ＭＳ ゴシック" panose="020B0609070205080204" pitchFamily="49" charset="-128"/>
              <a:ea typeface="ＭＳ ゴシック" panose="020B0609070205080204" pitchFamily="49" charset="-128"/>
            </a:endParaRPr>
          </a:p>
        </p:txBody>
      </p:sp>
      <p:sp>
        <p:nvSpPr>
          <p:cNvPr id="55" name="角丸四角形 54"/>
          <p:cNvSpPr/>
          <p:nvPr/>
        </p:nvSpPr>
        <p:spPr>
          <a:xfrm>
            <a:off x="3127939" y="2806488"/>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62" name="テキスト ボックス 61"/>
          <p:cNvSpPr txBox="1"/>
          <p:nvPr/>
        </p:nvSpPr>
        <p:spPr>
          <a:xfrm>
            <a:off x="3780876" y="2792490"/>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64" name="テキスト ボックス 63"/>
          <p:cNvSpPr txBox="1"/>
          <p:nvPr/>
        </p:nvSpPr>
        <p:spPr>
          <a:xfrm>
            <a:off x="2608326" y="2792490"/>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65" name="テキスト ボックス 64"/>
          <p:cNvSpPr txBox="1"/>
          <p:nvPr/>
        </p:nvSpPr>
        <p:spPr>
          <a:xfrm>
            <a:off x="4231189" y="5185217"/>
            <a:ext cx="5517737" cy="276999"/>
          </a:xfrm>
          <a:prstGeom prst="rect">
            <a:avLst/>
          </a:prstGeom>
          <a:noFill/>
        </p:spPr>
        <p:txBody>
          <a:bodyPr wrap="square" rtlCol="0">
            <a:spAutoFit/>
          </a:bodyPr>
          <a:lstStyle/>
          <a:p>
            <a:pPr algn="ctr" defTabSz="844083"/>
            <a:r>
              <a:rPr lang="ja-JP" altLang="en-US" sz="1200" b="1" dirty="0" smtClean="0">
                <a:solidFill>
                  <a:prstClr val="black"/>
                </a:solidFill>
                <a:latin typeface="+mn-ea"/>
              </a:rPr>
              <a:t>入 国 者 健 康 確 認 セ ン タ </a:t>
            </a:r>
            <a:r>
              <a:rPr lang="ja-JP" altLang="en-US" sz="1200" b="1" dirty="0" err="1" smtClean="0">
                <a:solidFill>
                  <a:prstClr val="black"/>
                </a:solidFill>
                <a:latin typeface="+mn-ea"/>
              </a:rPr>
              <a:t>ー</a:t>
            </a:r>
            <a:r>
              <a:rPr lang="ja-JP" altLang="en-US" sz="1200" b="1" dirty="0" smtClean="0">
                <a:solidFill>
                  <a:prstClr val="black"/>
                </a:solidFill>
                <a:latin typeface="+mn-ea"/>
              </a:rPr>
              <a:t> に よ る フ ォ ロ </a:t>
            </a:r>
            <a:r>
              <a:rPr lang="ja-JP" altLang="en-US" sz="1200" b="1" dirty="0" err="1" smtClean="0">
                <a:solidFill>
                  <a:prstClr val="black"/>
                </a:solidFill>
                <a:latin typeface="+mn-ea"/>
              </a:rPr>
              <a:t>ー</a:t>
            </a:r>
            <a:r>
              <a:rPr lang="ja-JP" altLang="en-US" sz="1200" b="1" dirty="0" smtClean="0">
                <a:solidFill>
                  <a:prstClr val="black"/>
                </a:solidFill>
                <a:latin typeface="+mn-ea"/>
              </a:rPr>
              <a:t> ア ッ プ</a:t>
            </a:r>
            <a:endParaRPr lang="ja-JP" altLang="en-US" sz="1200" b="1" dirty="0">
              <a:solidFill>
                <a:prstClr val="black"/>
              </a:solidFill>
              <a:latin typeface="+mn-ea"/>
            </a:endParaRPr>
          </a:p>
        </p:txBody>
      </p:sp>
      <p:sp>
        <p:nvSpPr>
          <p:cNvPr id="66" name="角丸四角形 65"/>
          <p:cNvSpPr/>
          <p:nvPr/>
        </p:nvSpPr>
        <p:spPr>
          <a:xfrm>
            <a:off x="1848685" y="5978590"/>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67" name="角丸四角形 66"/>
          <p:cNvSpPr/>
          <p:nvPr/>
        </p:nvSpPr>
        <p:spPr>
          <a:xfrm>
            <a:off x="3141069" y="5978590"/>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68" name="テキスト ボックス 67"/>
          <p:cNvSpPr txBox="1"/>
          <p:nvPr/>
        </p:nvSpPr>
        <p:spPr>
          <a:xfrm>
            <a:off x="2615343" y="5964592"/>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69" name="テキスト ボックス 68"/>
          <p:cNvSpPr txBox="1"/>
          <p:nvPr/>
        </p:nvSpPr>
        <p:spPr>
          <a:xfrm>
            <a:off x="3794006" y="5964592"/>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70" name="角丸四角形 69"/>
          <p:cNvSpPr/>
          <p:nvPr/>
        </p:nvSpPr>
        <p:spPr>
          <a:xfrm>
            <a:off x="8192878" y="5951222"/>
            <a:ext cx="547023" cy="541367"/>
          </a:xfrm>
          <a:prstGeom prst="roundRect">
            <a:avLst/>
          </a:prstGeom>
          <a:solidFill>
            <a:schemeClr val="bg1">
              <a:lumMod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100" dirty="0" smtClean="0">
                <a:solidFill>
                  <a:prstClr val="white"/>
                </a:solidFill>
                <a:latin typeface="ＭＳ ゴシック" panose="020B0609070205080204" pitchFamily="49" charset="-128"/>
                <a:ea typeface="ＭＳ ゴシック" panose="020B0609070205080204" pitchFamily="49" charset="-128"/>
              </a:rPr>
              <a:t>検査</a:t>
            </a:r>
            <a:endParaRPr lang="en-US" altLang="ja-JP" sz="1100" dirty="0" smtClean="0">
              <a:solidFill>
                <a:prstClr val="white"/>
              </a:solidFill>
              <a:latin typeface="ＭＳ ゴシック" panose="020B0609070205080204" pitchFamily="49" charset="-128"/>
              <a:ea typeface="ＭＳ ゴシック" panose="020B0609070205080204" pitchFamily="49" charset="-128"/>
            </a:endParaRPr>
          </a:p>
          <a:p>
            <a:pPr algn="ctr" defTabSz="844083"/>
            <a:r>
              <a:rPr lang="en-US" altLang="ja-JP" sz="1100" dirty="0" smtClean="0">
                <a:solidFill>
                  <a:prstClr val="white"/>
                </a:solidFill>
                <a:latin typeface="ＭＳ ゴシック" panose="020B0609070205080204" pitchFamily="49" charset="-128"/>
                <a:ea typeface="ＭＳ ゴシック" panose="020B0609070205080204" pitchFamily="49" charset="-128"/>
              </a:rPr>
              <a:t>(※</a:t>
            </a:r>
            <a:r>
              <a:rPr lang="en-US" altLang="ja-JP" sz="1100" dirty="0">
                <a:solidFill>
                  <a:prstClr val="white"/>
                </a:solidFill>
                <a:latin typeface="ＭＳ ゴシック" panose="020B0609070205080204" pitchFamily="49" charset="-128"/>
                <a:ea typeface="ＭＳ ゴシック" panose="020B0609070205080204" pitchFamily="49" charset="-128"/>
              </a:rPr>
              <a:t>)</a:t>
            </a:r>
          </a:p>
        </p:txBody>
      </p:sp>
      <p:sp>
        <p:nvSpPr>
          <p:cNvPr id="71" name="屈折矢印 70"/>
          <p:cNvSpPr/>
          <p:nvPr/>
        </p:nvSpPr>
        <p:spPr>
          <a:xfrm rot="5400000">
            <a:off x="195006" y="5928971"/>
            <a:ext cx="650395" cy="281883"/>
          </a:xfrm>
          <a:prstGeom prst="bent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2" name="テキスト ボックス 71"/>
          <p:cNvSpPr txBox="1"/>
          <p:nvPr/>
        </p:nvSpPr>
        <p:spPr>
          <a:xfrm>
            <a:off x="618089" y="5969369"/>
            <a:ext cx="1226169" cy="523220"/>
          </a:xfrm>
          <a:prstGeom prst="rect">
            <a:avLst/>
          </a:prstGeom>
          <a:noFill/>
        </p:spPr>
        <p:txBody>
          <a:bodyPr wrap="square" lIns="72000" rIns="72000" rtlCol="0">
            <a:spAutoFit/>
          </a:bodyPr>
          <a:lstStyle/>
          <a:p>
            <a:r>
              <a:rPr kumimoji="1" lang="ja-JP" altLang="en-US" sz="1400" b="1" dirty="0" smtClean="0">
                <a:latin typeface="ＭＳ ゴシック" panose="020B0609070205080204" pitchFamily="49" charset="-128"/>
                <a:ea typeface="ＭＳ ゴシック" panose="020B0609070205080204" pitchFamily="49" charset="-128"/>
              </a:rPr>
              <a:t>ワクチン接種済者の場合</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74" name="テキスト ボックス 73"/>
          <p:cNvSpPr txBox="1"/>
          <p:nvPr/>
        </p:nvSpPr>
        <p:spPr>
          <a:xfrm>
            <a:off x="4235089" y="6109283"/>
            <a:ext cx="3957787" cy="276999"/>
          </a:xfrm>
          <a:prstGeom prst="rect">
            <a:avLst/>
          </a:prstGeom>
          <a:noFill/>
        </p:spPr>
        <p:txBody>
          <a:bodyPr wrap="square" rtlCol="0">
            <a:spAutoFit/>
          </a:bodyPr>
          <a:lstStyle/>
          <a:p>
            <a:pPr algn="ctr" defTabSz="844083"/>
            <a:r>
              <a:rPr lang="ja-JP" altLang="en-US" sz="1200" b="1" dirty="0" smtClean="0">
                <a:latin typeface="+mn-ea"/>
              </a:rPr>
              <a:t>入国者</a:t>
            </a:r>
            <a:r>
              <a:rPr lang="ja-JP" altLang="en-US" sz="1200" b="1" dirty="0">
                <a:latin typeface="+mn-ea"/>
              </a:rPr>
              <a:t>健康確認</a:t>
            </a:r>
            <a:r>
              <a:rPr lang="ja-JP" altLang="en-US" sz="1200" b="1" dirty="0" smtClean="0">
                <a:latin typeface="+mn-ea"/>
              </a:rPr>
              <a:t>センターによるフォローアップ</a:t>
            </a:r>
            <a:endParaRPr lang="ja-JP" altLang="en-US" sz="1200" b="1" dirty="0">
              <a:latin typeface="+mn-ea"/>
            </a:endParaRPr>
          </a:p>
        </p:txBody>
      </p:sp>
      <p:sp>
        <p:nvSpPr>
          <p:cNvPr id="77" name="左矢印 76"/>
          <p:cNvSpPr/>
          <p:nvPr/>
        </p:nvSpPr>
        <p:spPr>
          <a:xfrm>
            <a:off x="8788578" y="6424405"/>
            <a:ext cx="960349" cy="169520"/>
          </a:xfrm>
          <a:prstGeom prst="lef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テキスト ボックス 77"/>
          <p:cNvSpPr txBox="1"/>
          <p:nvPr/>
        </p:nvSpPr>
        <p:spPr>
          <a:xfrm>
            <a:off x="8788579" y="5826773"/>
            <a:ext cx="1038203" cy="646331"/>
          </a:xfrm>
          <a:prstGeom prst="rect">
            <a:avLst/>
          </a:prstGeom>
          <a:noFill/>
        </p:spPr>
        <p:txBody>
          <a:bodyPr wrap="square" lIns="36000" rIns="36000" rtlCol="0">
            <a:spAutoFit/>
          </a:bodyPr>
          <a:lstStyle/>
          <a:p>
            <a:r>
              <a:rPr kumimoji="1" lang="en-US" altLang="ja-JP" sz="1200" b="1" dirty="0" smtClean="0">
                <a:latin typeface="+mn-ea"/>
              </a:rPr>
              <a:t>10</a:t>
            </a:r>
            <a:r>
              <a:rPr kumimoji="1" lang="ja-JP" altLang="en-US" sz="1200" b="1" dirty="0" smtClean="0">
                <a:latin typeface="+mn-ea"/>
              </a:rPr>
              <a:t>日目以降の検査陰性で待機期間を短縮</a:t>
            </a:r>
            <a:endParaRPr kumimoji="1" lang="ja-JP" altLang="en-US" sz="1200" b="1" dirty="0">
              <a:latin typeface="+mn-ea"/>
            </a:endParaRPr>
          </a:p>
        </p:txBody>
      </p:sp>
      <p:sp>
        <p:nvSpPr>
          <p:cNvPr id="79" name="正方形/長方形 78"/>
          <p:cNvSpPr/>
          <p:nvPr/>
        </p:nvSpPr>
        <p:spPr>
          <a:xfrm>
            <a:off x="179595" y="4258761"/>
            <a:ext cx="1314316" cy="609254"/>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３日施設待機</a:t>
            </a:r>
            <a:endParaRPr kumimoji="1" lang="en-US" altLang="ja-JP" sz="1400" dirty="0" smtClean="0">
              <a:solidFill>
                <a:schemeClr val="tx1"/>
              </a:solidFill>
            </a:endParaRPr>
          </a:p>
          <a:p>
            <a:pPr algn="ctr"/>
            <a:r>
              <a:rPr kumimoji="1" lang="ja-JP" altLang="en-US" sz="1400" dirty="0" smtClean="0">
                <a:solidFill>
                  <a:schemeClr val="tx1"/>
                </a:solidFill>
              </a:rPr>
              <a:t>指定国・地域</a:t>
            </a:r>
            <a:endParaRPr kumimoji="1" lang="ja-JP" altLang="en-US" sz="1400" dirty="0">
              <a:solidFill>
                <a:schemeClr val="tx1"/>
              </a:solidFill>
            </a:endParaRPr>
          </a:p>
        </p:txBody>
      </p:sp>
      <p:sp>
        <p:nvSpPr>
          <p:cNvPr id="80" name="正方形/長方形 79"/>
          <p:cNvSpPr/>
          <p:nvPr/>
        </p:nvSpPr>
        <p:spPr>
          <a:xfrm>
            <a:off x="179595" y="5055980"/>
            <a:ext cx="1314316" cy="612221"/>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非指定</a:t>
            </a:r>
            <a:endParaRPr kumimoji="1" lang="en-US" altLang="ja-JP" sz="1400" dirty="0" smtClean="0">
              <a:solidFill>
                <a:schemeClr val="tx1"/>
              </a:solidFill>
            </a:endParaRPr>
          </a:p>
          <a:p>
            <a:pPr algn="ctr"/>
            <a:r>
              <a:rPr kumimoji="1" lang="ja-JP" altLang="en-US" sz="1400" dirty="0" smtClean="0">
                <a:solidFill>
                  <a:schemeClr val="tx1"/>
                </a:solidFill>
              </a:rPr>
              <a:t>国・地域</a:t>
            </a:r>
            <a:endParaRPr kumimoji="1" lang="ja-JP" altLang="en-US" sz="1400" dirty="0">
              <a:solidFill>
                <a:schemeClr val="tx1"/>
              </a:solidFill>
            </a:endParaRPr>
          </a:p>
        </p:txBody>
      </p:sp>
      <p:sp>
        <p:nvSpPr>
          <p:cNvPr id="81" name="正方形/長方形 80"/>
          <p:cNvSpPr/>
          <p:nvPr/>
        </p:nvSpPr>
        <p:spPr>
          <a:xfrm>
            <a:off x="179595" y="3495577"/>
            <a:ext cx="1314315" cy="609254"/>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６日施設待機</a:t>
            </a:r>
            <a:endParaRPr kumimoji="1" lang="en-US" altLang="ja-JP" sz="1400" dirty="0" smtClean="0">
              <a:solidFill>
                <a:schemeClr val="tx1"/>
              </a:solidFill>
            </a:endParaRPr>
          </a:p>
          <a:p>
            <a:pPr algn="ctr"/>
            <a:r>
              <a:rPr kumimoji="1" lang="ja-JP" altLang="en-US" sz="1400" dirty="0" smtClean="0">
                <a:solidFill>
                  <a:schemeClr val="tx1"/>
                </a:solidFill>
              </a:rPr>
              <a:t>指定国・地域</a:t>
            </a:r>
            <a:endParaRPr kumimoji="1" lang="ja-JP" altLang="en-US" sz="1400" dirty="0">
              <a:solidFill>
                <a:schemeClr val="tx1"/>
              </a:solidFill>
            </a:endParaRPr>
          </a:p>
        </p:txBody>
      </p:sp>
      <p:sp>
        <p:nvSpPr>
          <p:cNvPr id="83" name="正方形/長方形 82"/>
          <p:cNvSpPr/>
          <p:nvPr/>
        </p:nvSpPr>
        <p:spPr>
          <a:xfrm>
            <a:off x="179595" y="2752834"/>
            <a:ext cx="1314316" cy="609254"/>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10</a:t>
            </a:r>
            <a:r>
              <a:rPr kumimoji="1" lang="ja-JP" altLang="en-US" sz="1400" dirty="0" smtClean="0">
                <a:solidFill>
                  <a:schemeClr val="tx1"/>
                </a:solidFill>
              </a:rPr>
              <a:t>日施設待機</a:t>
            </a:r>
            <a:endParaRPr kumimoji="1" lang="en-US" altLang="ja-JP" sz="1400" dirty="0" smtClean="0">
              <a:solidFill>
                <a:schemeClr val="tx1"/>
              </a:solidFill>
            </a:endParaRPr>
          </a:p>
          <a:p>
            <a:pPr algn="ctr"/>
            <a:r>
              <a:rPr kumimoji="1" lang="ja-JP" altLang="en-US" sz="1400" dirty="0" smtClean="0">
                <a:solidFill>
                  <a:schemeClr val="tx1"/>
                </a:solidFill>
              </a:rPr>
              <a:t>指定国・地域</a:t>
            </a:r>
            <a:endParaRPr kumimoji="1" lang="ja-JP" altLang="en-US" sz="1400" dirty="0">
              <a:solidFill>
                <a:schemeClr val="tx1"/>
              </a:solidFill>
            </a:endParaRPr>
          </a:p>
        </p:txBody>
      </p:sp>
      <p:sp>
        <p:nvSpPr>
          <p:cNvPr id="85" name="正方形/長方形 84"/>
          <p:cNvSpPr/>
          <p:nvPr/>
        </p:nvSpPr>
        <p:spPr>
          <a:xfrm>
            <a:off x="75830" y="4191504"/>
            <a:ext cx="1549512" cy="1553209"/>
          </a:xfrm>
          <a:prstGeom prst="rect">
            <a:avLst/>
          </a:prstGeom>
          <a:noFill/>
          <a:ln w="19050">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4"/>
          </p:nvPr>
        </p:nvSpPr>
        <p:spPr>
          <a:xfrm>
            <a:off x="9268752" y="6578685"/>
            <a:ext cx="630513" cy="278421"/>
          </a:xfrm>
        </p:spPr>
        <p:txBody>
          <a:bodyPr/>
          <a:lstStyle/>
          <a:p>
            <a:fld id="{48F63A3B-78C7-47BE-AE5E-E10140E04643}" type="slidenum">
              <a:rPr lang="en-US" smtClean="0"/>
              <a:pPr/>
              <a:t>11</a:t>
            </a:fld>
            <a:endParaRPr lang="en-US" dirty="0"/>
          </a:p>
        </p:txBody>
      </p:sp>
      <p:sp>
        <p:nvSpPr>
          <p:cNvPr id="91" name="角丸四角形 90"/>
          <p:cNvSpPr/>
          <p:nvPr/>
        </p:nvSpPr>
        <p:spPr>
          <a:xfrm>
            <a:off x="5459929" y="3573250"/>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92" name="角丸四角形 91"/>
          <p:cNvSpPr/>
          <p:nvPr/>
        </p:nvSpPr>
        <p:spPr>
          <a:xfrm>
            <a:off x="6703697" y="3573250"/>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93" name="角丸四角形 92"/>
          <p:cNvSpPr/>
          <p:nvPr/>
        </p:nvSpPr>
        <p:spPr>
          <a:xfrm>
            <a:off x="5459929" y="4340012"/>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94" name="テキスト ボックス 93"/>
          <p:cNvSpPr txBox="1"/>
          <p:nvPr/>
        </p:nvSpPr>
        <p:spPr>
          <a:xfrm>
            <a:off x="6204375" y="3559252"/>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96" name="テキスト ボックス 95"/>
          <p:cNvSpPr txBox="1"/>
          <p:nvPr/>
        </p:nvSpPr>
        <p:spPr>
          <a:xfrm>
            <a:off x="6204375" y="4326014"/>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97" name="テキスト ボックス 96"/>
          <p:cNvSpPr txBox="1"/>
          <p:nvPr/>
        </p:nvSpPr>
        <p:spPr>
          <a:xfrm>
            <a:off x="7454394" y="3559252"/>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98" name="角丸四角形 97"/>
          <p:cNvSpPr/>
          <p:nvPr/>
        </p:nvSpPr>
        <p:spPr>
          <a:xfrm>
            <a:off x="5459929" y="2806488"/>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99" name="角丸四角形 98"/>
          <p:cNvSpPr/>
          <p:nvPr/>
        </p:nvSpPr>
        <p:spPr>
          <a:xfrm>
            <a:off x="6703697" y="2806488"/>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100" name="角丸四角形 99"/>
          <p:cNvSpPr/>
          <p:nvPr/>
        </p:nvSpPr>
        <p:spPr>
          <a:xfrm>
            <a:off x="7960037" y="2806488"/>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102" name="テキスト ボックス 101"/>
          <p:cNvSpPr txBox="1"/>
          <p:nvPr/>
        </p:nvSpPr>
        <p:spPr>
          <a:xfrm>
            <a:off x="8684258" y="2792490"/>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105" name="テキスト ボックス 104"/>
          <p:cNvSpPr txBox="1"/>
          <p:nvPr/>
        </p:nvSpPr>
        <p:spPr>
          <a:xfrm>
            <a:off x="6204375" y="2792490"/>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106" name="テキスト ボックス 105"/>
          <p:cNvSpPr txBox="1"/>
          <p:nvPr/>
        </p:nvSpPr>
        <p:spPr>
          <a:xfrm>
            <a:off x="7454394" y="2792490"/>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76" name="テキスト ボックス 75"/>
          <p:cNvSpPr txBox="1"/>
          <p:nvPr/>
        </p:nvSpPr>
        <p:spPr>
          <a:xfrm>
            <a:off x="4222335" y="6649688"/>
            <a:ext cx="5683665" cy="215444"/>
          </a:xfrm>
          <a:prstGeom prst="rect">
            <a:avLst/>
          </a:prstGeom>
          <a:noFill/>
        </p:spPr>
        <p:txBody>
          <a:bodyPr wrap="square" rtlCol="0">
            <a:spAutoFit/>
          </a:bodyPr>
          <a:lstStyle/>
          <a:p>
            <a:r>
              <a:rPr kumimoji="1" lang="en-US" altLang="ja-JP" sz="800" dirty="0" smtClean="0"/>
              <a:t>※</a:t>
            </a:r>
            <a:r>
              <a:rPr kumimoji="1" lang="ja-JP" altLang="en-US" sz="800" dirty="0"/>
              <a:t>検査は</a:t>
            </a:r>
            <a:r>
              <a:rPr kumimoji="1" lang="en-US" altLang="ja-JP" sz="800" dirty="0"/>
              <a:t>PCR</a:t>
            </a:r>
            <a:r>
              <a:rPr kumimoji="1" lang="ja-JP" altLang="en-US" sz="800" dirty="0"/>
              <a:t>検査又は抗原定量検査。結果が出るまでに数日要する検査機関もありますので、必ず確認の上受検</a:t>
            </a:r>
            <a:r>
              <a:rPr kumimoji="1" lang="ja-JP" altLang="en-US" sz="800" dirty="0" smtClean="0"/>
              <a:t>ください。</a:t>
            </a:r>
            <a:endParaRPr kumimoji="1" lang="ja-JP" altLang="en-US" sz="800" dirty="0"/>
          </a:p>
        </p:txBody>
      </p:sp>
    </p:spTree>
    <p:extLst>
      <p:ext uri="{BB962C8B-B14F-4D97-AF65-F5344CB8AC3E}">
        <p14:creationId xmlns:p14="http://schemas.microsoft.com/office/powerpoint/2010/main" val="13596485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073841-9F5D-FD4A-830C-D251D9219013}"/>
              </a:ext>
            </a:extLst>
          </p:cNvPr>
          <p:cNvSpPr>
            <a:spLocks noGrp="1"/>
          </p:cNvSpPr>
          <p:nvPr>
            <p:ph type="title"/>
          </p:nvPr>
        </p:nvSpPr>
        <p:spPr>
          <a:xfrm>
            <a:off x="0" y="-1"/>
            <a:ext cx="9906000" cy="615285"/>
          </a:xfrm>
        </p:spPr>
        <p:txBody>
          <a:bodyPr>
            <a:normAutofit/>
          </a:bodyPr>
          <a:lstStyle/>
          <a:p>
            <a:pPr algn="ctr"/>
            <a:r>
              <a:rPr lang="ja-JP" altLang="en-US" sz="2000" b="1" dirty="0" smtClean="0">
                <a:solidFill>
                  <a:schemeClr val="bg1"/>
                </a:solidFill>
              </a:rPr>
              <a:t>事務フローの概要</a:t>
            </a:r>
            <a:endParaRPr lang="ja-JP" altLang="en-US" sz="2000" b="1" dirty="0">
              <a:solidFill>
                <a:schemeClr val="bg1"/>
              </a:solidFill>
            </a:endParaRPr>
          </a:p>
        </p:txBody>
      </p:sp>
      <p:sp>
        <p:nvSpPr>
          <p:cNvPr id="5" name="正方形/長方形 4"/>
          <p:cNvSpPr/>
          <p:nvPr/>
        </p:nvSpPr>
        <p:spPr>
          <a:xfrm>
            <a:off x="478442" y="768317"/>
            <a:ext cx="432825" cy="1353234"/>
          </a:xfrm>
          <a:prstGeom prst="rect">
            <a:avLst/>
          </a:prstGeom>
          <a:ln/>
        </p:spPr>
        <p:style>
          <a:lnRef idx="3">
            <a:schemeClr val="lt1"/>
          </a:lnRef>
          <a:fillRef idx="1">
            <a:schemeClr val="accent1"/>
          </a:fillRef>
          <a:effectRef idx="1">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入国者</a:t>
            </a:r>
            <a:endParaRPr kumimoji="1" lang="ja-JP" altLang="en-US" sz="14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40" name="正方形/長方形 39"/>
          <p:cNvSpPr/>
          <p:nvPr/>
        </p:nvSpPr>
        <p:spPr>
          <a:xfrm>
            <a:off x="478442" y="2224578"/>
            <a:ext cx="432825" cy="1353234"/>
          </a:xfrm>
          <a:prstGeom prst="rect">
            <a:avLst/>
          </a:prstGeom>
          <a:ln/>
        </p:spPr>
        <p:style>
          <a:lnRef idx="3">
            <a:schemeClr val="lt1"/>
          </a:lnRef>
          <a:fillRef idx="1">
            <a:schemeClr val="accent6"/>
          </a:fillRef>
          <a:effectRef idx="1">
            <a:schemeClr val="accent6"/>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受入責任者</a:t>
            </a:r>
            <a:endParaRPr kumimoji="1" lang="ja-JP" altLang="en-US" sz="14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41" name="正方形/長方形 40"/>
          <p:cNvSpPr/>
          <p:nvPr/>
        </p:nvSpPr>
        <p:spPr>
          <a:xfrm>
            <a:off x="480332" y="3763966"/>
            <a:ext cx="436340" cy="1555895"/>
          </a:xfrm>
          <a:prstGeom prst="rect">
            <a:avLst/>
          </a:prstGeom>
          <a:ln/>
        </p:spPr>
        <p:style>
          <a:lnRef idx="3">
            <a:schemeClr val="lt1"/>
          </a:lnRef>
          <a:fillRef idx="1">
            <a:schemeClr val="accent1"/>
          </a:fillRef>
          <a:effectRef idx="1">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入国者</a:t>
            </a:r>
            <a:endParaRPr kumimoji="1" lang="ja-JP" altLang="en-US" sz="14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46" name="正方形/長方形 45"/>
          <p:cNvSpPr/>
          <p:nvPr/>
        </p:nvSpPr>
        <p:spPr>
          <a:xfrm>
            <a:off x="483061" y="5459082"/>
            <a:ext cx="432048" cy="1308637"/>
          </a:xfrm>
          <a:prstGeom prst="rect">
            <a:avLst/>
          </a:prstGeom>
          <a:ln/>
        </p:spPr>
        <p:style>
          <a:lnRef idx="3">
            <a:schemeClr val="lt1"/>
          </a:lnRef>
          <a:fillRef idx="1">
            <a:schemeClr val="accent6"/>
          </a:fillRef>
          <a:effectRef idx="1">
            <a:schemeClr val="accent6"/>
          </a:effectRef>
          <a:fontRef idx="minor">
            <a:schemeClr val="lt1"/>
          </a:fontRef>
        </p:style>
        <p:txBody>
          <a:bodyPr vert="eaVert" t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受入責任者</a:t>
            </a:r>
          </a:p>
        </p:txBody>
      </p:sp>
      <p:sp>
        <p:nvSpPr>
          <p:cNvPr id="6" name="ホームベース 5"/>
          <p:cNvSpPr/>
          <p:nvPr/>
        </p:nvSpPr>
        <p:spPr>
          <a:xfrm>
            <a:off x="921679" y="756731"/>
            <a:ext cx="8855855" cy="1353233"/>
          </a:xfrm>
          <a:prstGeom prst="homePlate">
            <a:avLst/>
          </a:prstGeom>
          <a:solidFill>
            <a:schemeClr val="accent5">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7" name="ホームベース 46"/>
          <p:cNvSpPr/>
          <p:nvPr/>
        </p:nvSpPr>
        <p:spPr>
          <a:xfrm>
            <a:off x="941448" y="2224578"/>
            <a:ext cx="8764080" cy="1353233"/>
          </a:xfrm>
          <a:prstGeom prst="homePlate">
            <a:avLst/>
          </a:prstGeom>
          <a:solidFill>
            <a:schemeClr val="accent6">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9" name="ホームベース 48"/>
          <p:cNvSpPr/>
          <p:nvPr/>
        </p:nvSpPr>
        <p:spPr>
          <a:xfrm>
            <a:off x="921679" y="3763966"/>
            <a:ext cx="8911221" cy="1549347"/>
          </a:xfrm>
          <a:prstGeom prst="homePlate">
            <a:avLst/>
          </a:prstGeom>
          <a:solidFill>
            <a:schemeClr val="accent5">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1" name="ホームベース 50"/>
          <p:cNvSpPr/>
          <p:nvPr/>
        </p:nvSpPr>
        <p:spPr>
          <a:xfrm>
            <a:off x="921679" y="5459083"/>
            <a:ext cx="8855855" cy="1308637"/>
          </a:xfrm>
          <a:prstGeom prst="homePlate">
            <a:avLst/>
          </a:prstGeom>
          <a:solidFill>
            <a:schemeClr val="accent6">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2648744" y="2224577"/>
            <a:ext cx="1895665" cy="102278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申請書類の作成・提出</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申請時の必要書類</a:t>
            </a:r>
            <a:endPar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様式１</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申請書</a:t>
            </a:r>
            <a:endPar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様式２</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誓約書</a:t>
            </a:r>
            <a:endParaRPr kumimoji="1" lang="en-US" altLang="ja-JP" sz="9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様式３</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活動計画書</a:t>
            </a:r>
            <a:endParaRPr kumimoji="1" lang="en-US" altLang="ja-JP" sz="9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様式４</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入国者リスト</a:t>
            </a:r>
            <a:endParaRPr kumimoji="1" lang="en-US" altLang="ja-JP" sz="9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・入国者の旅券（写）</a:t>
            </a:r>
            <a:endPar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0" name="上矢印 59"/>
          <p:cNvSpPr/>
          <p:nvPr/>
        </p:nvSpPr>
        <p:spPr>
          <a:xfrm>
            <a:off x="5336652" y="1844827"/>
            <a:ext cx="288032" cy="726720"/>
          </a:xfrm>
          <a:prstGeom prst="up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5" name="正方形/長方形 64"/>
          <p:cNvSpPr/>
          <p:nvPr/>
        </p:nvSpPr>
        <p:spPr>
          <a:xfrm>
            <a:off x="9559749" y="764910"/>
            <a:ext cx="242218" cy="280918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入国</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9" name="楕円 8"/>
          <p:cNvSpPr/>
          <p:nvPr/>
        </p:nvSpPr>
        <p:spPr>
          <a:xfrm>
            <a:off x="417085" y="3357051"/>
            <a:ext cx="725756" cy="336759"/>
          </a:xfrm>
          <a:prstGeom prst="ellipse">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コロナ対策</a:t>
            </a:r>
            <a:endParaRPr kumimoji="1" lang="en-US" altLang="ja-JP" sz="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責任者</a:t>
            </a:r>
            <a:endParaRPr kumimoji="1" lang="ja-JP" altLang="en-US" sz="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54" name="正方形/長方形 53"/>
          <p:cNvSpPr/>
          <p:nvPr/>
        </p:nvSpPr>
        <p:spPr>
          <a:xfrm>
            <a:off x="4626766" y="2572605"/>
            <a:ext cx="1795049" cy="67475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・審査済証（写）</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・審査済活動計画書（写）の送付（補正があった場合）</a:t>
            </a:r>
            <a:endPar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5" name="正方形/長方形 54"/>
          <p:cNvSpPr/>
          <p:nvPr/>
        </p:nvSpPr>
        <p:spPr>
          <a:xfrm>
            <a:off x="4298319" y="1538093"/>
            <a:ext cx="2957081" cy="30673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在外公館への審査済証（写）の提出</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2" name="正方形/長方形 71"/>
          <p:cNvSpPr/>
          <p:nvPr/>
        </p:nvSpPr>
        <p:spPr>
          <a:xfrm>
            <a:off x="6546335" y="3046198"/>
            <a:ext cx="1586012" cy="4554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入国者登録用</a:t>
            </a:r>
            <a:r>
              <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WEB</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フォームへの入国者情報の入力</a:t>
            </a:r>
            <a:endPar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9" name="正方形/長方形 78"/>
          <p:cNvSpPr/>
          <p:nvPr/>
        </p:nvSpPr>
        <p:spPr>
          <a:xfrm>
            <a:off x="8106127" y="3085827"/>
            <a:ext cx="1510393" cy="4453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搭乗する便等が確定した段階で入力（変更があった場合も同様）</a:t>
            </a:r>
            <a:endParaRPr kumimoji="1" lang="ja-JP" altLang="en-US" sz="9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90" name="正方形/長方形 89"/>
          <p:cNvSpPr/>
          <p:nvPr/>
        </p:nvSpPr>
        <p:spPr>
          <a:xfrm>
            <a:off x="992560" y="2224577"/>
            <a:ext cx="1577168" cy="10283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・待機施設等の確保</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・検査手段の確保</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など</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93" name="右矢印 92"/>
          <p:cNvSpPr/>
          <p:nvPr/>
        </p:nvSpPr>
        <p:spPr>
          <a:xfrm>
            <a:off x="8913440" y="1252508"/>
            <a:ext cx="180731" cy="322632"/>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94" name="正方形/長方形 93"/>
          <p:cNvSpPr/>
          <p:nvPr/>
        </p:nvSpPr>
        <p:spPr>
          <a:xfrm>
            <a:off x="4737212" y="811130"/>
            <a:ext cx="2518188" cy="61051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・入国前</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14</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日間の検温、健康観察</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・出国前</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72</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時間以内の検査</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95" name="右矢印 94"/>
          <p:cNvSpPr/>
          <p:nvPr/>
        </p:nvSpPr>
        <p:spPr>
          <a:xfrm>
            <a:off x="7257491" y="959008"/>
            <a:ext cx="225928" cy="322632"/>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96" name="正方形/長方形 95"/>
          <p:cNvSpPr/>
          <p:nvPr/>
        </p:nvSpPr>
        <p:spPr>
          <a:xfrm>
            <a:off x="6518254" y="2273193"/>
            <a:ext cx="2246205" cy="6628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入国前に</a:t>
            </a:r>
            <a:r>
              <a:rPr kumimoji="1" lang="en-US" altLang="ja-JP" sz="1050" b="0" i="0" u="none" strike="noStrike" kern="12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mn-cs"/>
              </a:rPr>
              <a:t>MySOS</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のインストール、ログイン等を徹底するよう、入国者と連絡調整</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2" name="正方形/長方形 41"/>
          <p:cNvSpPr/>
          <p:nvPr/>
        </p:nvSpPr>
        <p:spPr>
          <a:xfrm>
            <a:off x="7494719" y="756731"/>
            <a:ext cx="1418956" cy="106784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l" defTabSz="457200" rtl="0" eaLnBrk="1" fontAlgn="auto" latinLnBrk="0" hangingPunct="1">
              <a:lnSpc>
                <a:spcPts val="11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検疫での</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ts val="11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・査証貼付の</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旅券</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ts val="11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・審査済証（写）</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ts val="11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・陰性証明書</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ts val="11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・ワクチン接種証明書</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ts val="11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ts val="11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の提示又は提出</a:t>
            </a:r>
            <a:endPar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3" name="正方形/長方形 42"/>
          <p:cNvSpPr/>
          <p:nvPr/>
        </p:nvSpPr>
        <p:spPr>
          <a:xfrm>
            <a:off x="9107032" y="764910"/>
            <a:ext cx="274577" cy="130070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入国時検査</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4" name="右矢印 43"/>
          <p:cNvSpPr/>
          <p:nvPr/>
        </p:nvSpPr>
        <p:spPr>
          <a:xfrm>
            <a:off x="9394471" y="1252508"/>
            <a:ext cx="167636" cy="322632"/>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7" name="正方形/長方形 66"/>
          <p:cNvSpPr/>
          <p:nvPr/>
        </p:nvSpPr>
        <p:spPr>
          <a:xfrm>
            <a:off x="9561512" y="3807305"/>
            <a:ext cx="242218" cy="296041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待機</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終了</a:t>
            </a:r>
          </a:p>
        </p:txBody>
      </p:sp>
      <p:sp>
        <p:nvSpPr>
          <p:cNvPr id="52" name="正方形/長方形 51"/>
          <p:cNvSpPr/>
          <p:nvPr/>
        </p:nvSpPr>
        <p:spPr>
          <a:xfrm>
            <a:off x="43725" y="3779644"/>
            <a:ext cx="319127" cy="298807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入　国　後　</a:t>
            </a:r>
            <a:endParaRPr kumimoji="1" lang="ja-JP" altLang="en-US" sz="1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56" name="正方形/長方形 55"/>
          <p:cNvSpPr/>
          <p:nvPr/>
        </p:nvSpPr>
        <p:spPr>
          <a:xfrm>
            <a:off x="55399" y="764910"/>
            <a:ext cx="319127" cy="280918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入　国　前　</a:t>
            </a:r>
            <a:endParaRPr kumimoji="1" lang="ja-JP" altLang="en-US" sz="1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cxnSp>
        <p:nvCxnSpPr>
          <p:cNvPr id="11" name="直線コネクタ 10"/>
          <p:cNvCxnSpPr/>
          <p:nvPr/>
        </p:nvCxnSpPr>
        <p:spPr>
          <a:xfrm>
            <a:off x="-16962" y="3717032"/>
            <a:ext cx="9922962" cy="0"/>
          </a:xfrm>
          <a:prstGeom prst="line">
            <a:avLst/>
          </a:prstGeom>
          <a:ln w="19050">
            <a:prstDash val="sysDash"/>
            <a:tailEnd type="none"/>
          </a:ln>
        </p:spPr>
        <p:style>
          <a:lnRef idx="1">
            <a:schemeClr val="dk1"/>
          </a:lnRef>
          <a:fillRef idx="0">
            <a:schemeClr val="dk1"/>
          </a:fillRef>
          <a:effectRef idx="0">
            <a:schemeClr val="dk1"/>
          </a:effectRef>
          <a:fontRef idx="minor">
            <a:schemeClr val="tx1"/>
          </a:fontRef>
        </p:style>
      </p:cxnSp>
      <p:sp>
        <p:nvSpPr>
          <p:cNvPr id="58" name="フリーフォーム 57"/>
          <p:cNvSpPr/>
          <p:nvPr/>
        </p:nvSpPr>
        <p:spPr>
          <a:xfrm>
            <a:off x="3584848" y="3247361"/>
            <a:ext cx="2039836" cy="358195"/>
          </a:xfrm>
          <a:custGeom>
            <a:avLst/>
            <a:gdLst>
              <a:gd name="connsiteX0" fmla="*/ 397 w 2039836"/>
              <a:gd name="connsiteY0" fmla="*/ 0 h 358195"/>
              <a:gd name="connsiteX1" fmla="*/ 127638 w 2039836"/>
              <a:gd name="connsiteY1" fmla="*/ 0 h 358195"/>
              <a:gd name="connsiteX2" fmla="*/ 127638 w 2039836"/>
              <a:gd name="connsiteY2" fmla="*/ 224194 h 358195"/>
              <a:gd name="connsiteX3" fmla="*/ 1844831 w 2039836"/>
              <a:gd name="connsiteY3" fmla="*/ 224194 h 358195"/>
              <a:gd name="connsiteX4" fmla="*/ 1844831 w 2039836"/>
              <a:gd name="connsiteY4" fmla="*/ 132410 h 358195"/>
              <a:gd name="connsiteX5" fmla="*/ 1783827 w 2039836"/>
              <a:gd name="connsiteY5" fmla="*/ 132410 h 358195"/>
              <a:gd name="connsiteX6" fmla="*/ 1911831 w 2039836"/>
              <a:gd name="connsiteY6" fmla="*/ 0 h 358195"/>
              <a:gd name="connsiteX7" fmla="*/ 2039836 w 2039836"/>
              <a:gd name="connsiteY7" fmla="*/ 132410 h 358195"/>
              <a:gd name="connsiteX8" fmla="*/ 1978832 w 2039836"/>
              <a:gd name="connsiteY8" fmla="*/ 132410 h 358195"/>
              <a:gd name="connsiteX9" fmla="*/ 1978832 w 2039836"/>
              <a:gd name="connsiteY9" fmla="*/ 358195 h 358195"/>
              <a:gd name="connsiteX10" fmla="*/ 127638 w 2039836"/>
              <a:gd name="connsiteY10" fmla="*/ 358195 h 358195"/>
              <a:gd name="connsiteX11" fmla="*/ 397 w 2039836"/>
              <a:gd name="connsiteY11" fmla="*/ 358195 h 358195"/>
              <a:gd name="connsiteX12" fmla="*/ 0 w 2039836"/>
              <a:gd name="connsiteY12" fmla="*/ 358195 h 358195"/>
              <a:gd name="connsiteX13" fmla="*/ 0 w 2039836"/>
              <a:gd name="connsiteY13" fmla="*/ 224194 h 358195"/>
              <a:gd name="connsiteX14" fmla="*/ 397 w 2039836"/>
              <a:gd name="connsiteY14" fmla="*/ 224194 h 358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39836" h="358195">
                <a:moveTo>
                  <a:pt x="397" y="0"/>
                </a:moveTo>
                <a:lnTo>
                  <a:pt x="127638" y="0"/>
                </a:lnTo>
                <a:lnTo>
                  <a:pt x="127638" y="224194"/>
                </a:lnTo>
                <a:lnTo>
                  <a:pt x="1844831" y="224194"/>
                </a:lnTo>
                <a:lnTo>
                  <a:pt x="1844831" y="132410"/>
                </a:lnTo>
                <a:lnTo>
                  <a:pt x="1783827" y="132410"/>
                </a:lnTo>
                <a:lnTo>
                  <a:pt x="1911831" y="0"/>
                </a:lnTo>
                <a:lnTo>
                  <a:pt x="2039836" y="132410"/>
                </a:lnTo>
                <a:lnTo>
                  <a:pt x="1978832" y="132410"/>
                </a:lnTo>
                <a:lnTo>
                  <a:pt x="1978832" y="358195"/>
                </a:lnTo>
                <a:lnTo>
                  <a:pt x="127638" y="358195"/>
                </a:lnTo>
                <a:lnTo>
                  <a:pt x="397" y="358195"/>
                </a:lnTo>
                <a:lnTo>
                  <a:pt x="0" y="358195"/>
                </a:lnTo>
                <a:lnTo>
                  <a:pt x="0" y="224194"/>
                </a:lnTo>
                <a:lnTo>
                  <a:pt x="397" y="224194"/>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9" name="正方形/長方形 58"/>
          <p:cNvSpPr/>
          <p:nvPr/>
        </p:nvSpPr>
        <p:spPr>
          <a:xfrm>
            <a:off x="3584848" y="3334253"/>
            <a:ext cx="2066056" cy="4453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業所管省庁の審査・審査済証の交付</a:t>
            </a:r>
            <a:endParaRPr kumimoji="1" lang="ja-JP" altLang="en-US" sz="9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2" name="フリーフォーム 61"/>
          <p:cNvSpPr/>
          <p:nvPr/>
        </p:nvSpPr>
        <p:spPr>
          <a:xfrm>
            <a:off x="5873393" y="1845884"/>
            <a:ext cx="2535991" cy="358195"/>
          </a:xfrm>
          <a:custGeom>
            <a:avLst/>
            <a:gdLst>
              <a:gd name="connsiteX0" fmla="*/ 397 w 2039836"/>
              <a:gd name="connsiteY0" fmla="*/ 0 h 358195"/>
              <a:gd name="connsiteX1" fmla="*/ 127638 w 2039836"/>
              <a:gd name="connsiteY1" fmla="*/ 0 h 358195"/>
              <a:gd name="connsiteX2" fmla="*/ 127638 w 2039836"/>
              <a:gd name="connsiteY2" fmla="*/ 224194 h 358195"/>
              <a:gd name="connsiteX3" fmla="*/ 1844831 w 2039836"/>
              <a:gd name="connsiteY3" fmla="*/ 224194 h 358195"/>
              <a:gd name="connsiteX4" fmla="*/ 1844831 w 2039836"/>
              <a:gd name="connsiteY4" fmla="*/ 132410 h 358195"/>
              <a:gd name="connsiteX5" fmla="*/ 1783827 w 2039836"/>
              <a:gd name="connsiteY5" fmla="*/ 132410 h 358195"/>
              <a:gd name="connsiteX6" fmla="*/ 1911831 w 2039836"/>
              <a:gd name="connsiteY6" fmla="*/ 0 h 358195"/>
              <a:gd name="connsiteX7" fmla="*/ 2039836 w 2039836"/>
              <a:gd name="connsiteY7" fmla="*/ 132410 h 358195"/>
              <a:gd name="connsiteX8" fmla="*/ 1978832 w 2039836"/>
              <a:gd name="connsiteY8" fmla="*/ 132410 h 358195"/>
              <a:gd name="connsiteX9" fmla="*/ 1978832 w 2039836"/>
              <a:gd name="connsiteY9" fmla="*/ 358195 h 358195"/>
              <a:gd name="connsiteX10" fmla="*/ 127638 w 2039836"/>
              <a:gd name="connsiteY10" fmla="*/ 358195 h 358195"/>
              <a:gd name="connsiteX11" fmla="*/ 397 w 2039836"/>
              <a:gd name="connsiteY11" fmla="*/ 358195 h 358195"/>
              <a:gd name="connsiteX12" fmla="*/ 0 w 2039836"/>
              <a:gd name="connsiteY12" fmla="*/ 358195 h 358195"/>
              <a:gd name="connsiteX13" fmla="*/ 0 w 2039836"/>
              <a:gd name="connsiteY13" fmla="*/ 224194 h 358195"/>
              <a:gd name="connsiteX14" fmla="*/ 397 w 2039836"/>
              <a:gd name="connsiteY14" fmla="*/ 224194 h 358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39836" h="358195">
                <a:moveTo>
                  <a:pt x="397" y="0"/>
                </a:moveTo>
                <a:lnTo>
                  <a:pt x="127638" y="0"/>
                </a:lnTo>
                <a:lnTo>
                  <a:pt x="127638" y="224194"/>
                </a:lnTo>
                <a:lnTo>
                  <a:pt x="1844831" y="224194"/>
                </a:lnTo>
                <a:lnTo>
                  <a:pt x="1844831" y="132410"/>
                </a:lnTo>
                <a:lnTo>
                  <a:pt x="1783827" y="132410"/>
                </a:lnTo>
                <a:lnTo>
                  <a:pt x="1911831" y="0"/>
                </a:lnTo>
                <a:lnTo>
                  <a:pt x="2039836" y="132410"/>
                </a:lnTo>
                <a:lnTo>
                  <a:pt x="1978832" y="132410"/>
                </a:lnTo>
                <a:lnTo>
                  <a:pt x="1978832" y="358195"/>
                </a:lnTo>
                <a:lnTo>
                  <a:pt x="127638" y="358195"/>
                </a:lnTo>
                <a:lnTo>
                  <a:pt x="397" y="358195"/>
                </a:lnTo>
                <a:lnTo>
                  <a:pt x="0" y="358195"/>
                </a:lnTo>
                <a:lnTo>
                  <a:pt x="0" y="224194"/>
                </a:lnTo>
                <a:lnTo>
                  <a:pt x="397" y="224194"/>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3" name="正方形/長方形 62"/>
          <p:cNvSpPr/>
          <p:nvPr/>
        </p:nvSpPr>
        <p:spPr>
          <a:xfrm>
            <a:off x="6105128" y="2040058"/>
            <a:ext cx="2103859" cy="2165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在外公館による査証審査・査証発給</a:t>
            </a:r>
            <a:endPar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3" name="正方形/長方形 52"/>
          <p:cNvSpPr/>
          <p:nvPr/>
        </p:nvSpPr>
        <p:spPr>
          <a:xfrm>
            <a:off x="4164598" y="431106"/>
            <a:ext cx="5760638" cy="2165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marR="0" lvl="0" indent="-92075" algn="r"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新規入国制限の緩和措置を適用する場合の事務フロー</a:t>
            </a:r>
            <a:endParaRPr kumimoji="1" lang="en-US" altLang="ja-JP" sz="9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57" name="正方形/長方形 56"/>
          <p:cNvSpPr/>
          <p:nvPr/>
        </p:nvSpPr>
        <p:spPr>
          <a:xfrm>
            <a:off x="4897036" y="588265"/>
            <a:ext cx="5011993" cy="2412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2075" indent="-92075" algn="r"/>
            <a:r>
              <a:rPr kumimoji="1" lang="ja-JP" altLang="en-US" sz="900" dirty="0" smtClean="0">
                <a:solidFill>
                  <a:schemeClr val="tx1"/>
                </a:solidFill>
                <a:latin typeface="メイリオ" panose="020B0604030504040204" pitchFamily="50" charset="-128"/>
                <a:ea typeface="メイリオ" panose="020B0604030504040204" pitchFamily="50" charset="-128"/>
              </a:rPr>
              <a:t>（</a:t>
            </a:r>
            <a:r>
              <a:rPr kumimoji="1" lang="en-US" altLang="ja-JP" sz="900" dirty="0" smtClean="0">
                <a:solidFill>
                  <a:schemeClr val="tx1"/>
                </a:solidFill>
                <a:latin typeface="メイリオ" panose="020B0604030504040204" pitchFamily="50" charset="-128"/>
                <a:ea typeface="メイリオ" panose="020B0604030504040204" pitchFamily="50" charset="-128"/>
              </a:rPr>
              <a:t>※</a:t>
            </a:r>
            <a:r>
              <a:rPr kumimoji="1" lang="ja-JP" altLang="en-US" sz="900" dirty="0" smtClean="0">
                <a:solidFill>
                  <a:schemeClr val="tx1"/>
                </a:solidFill>
                <a:latin typeface="メイリオ" panose="020B0604030504040204" pitchFamily="50" charset="-128"/>
                <a:ea typeface="メイリオ" panose="020B0604030504040204" pitchFamily="50" charset="-128"/>
              </a:rPr>
              <a:t>）</a:t>
            </a:r>
            <a:r>
              <a:rPr kumimoji="1" lang="en-US" altLang="ja-JP" sz="900" dirty="0" smtClean="0">
                <a:solidFill>
                  <a:schemeClr val="tx1"/>
                </a:solidFill>
                <a:latin typeface="メイリオ" panose="020B0604030504040204" pitchFamily="50" charset="-128"/>
                <a:ea typeface="メイリオ" panose="020B0604030504040204" pitchFamily="50" charset="-128"/>
              </a:rPr>
              <a:t>14</a:t>
            </a:r>
            <a:r>
              <a:rPr kumimoji="1" lang="ja-JP" altLang="en-US" sz="900" dirty="0" smtClean="0">
                <a:solidFill>
                  <a:schemeClr val="tx1"/>
                </a:solidFill>
                <a:latin typeface="メイリオ" panose="020B0604030504040204" pitchFamily="50" charset="-128"/>
                <a:ea typeface="メイリオ" panose="020B0604030504040204" pitchFamily="50" charset="-128"/>
              </a:rPr>
              <a:t>日間の待機期間短縮措置の適用を受けない場合、ワクチン接種証明書の提出は不要です。</a:t>
            </a:r>
            <a:endParaRPr kumimoji="1" lang="ja-JP" altLang="en-US" sz="900" dirty="0">
              <a:solidFill>
                <a:schemeClr val="tx1"/>
              </a:solidFill>
              <a:latin typeface="メイリオ" panose="020B0604030504040204" pitchFamily="50" charset="-128"/>
              <a:ea typeface="メイリオ" panose="020B0604030504040204" pitchFamily="50" charset="-128"/>
            </a:endParaRPr>
          </a:p>
        </p:txBody>
      </p:sp>
      <p:sp>
        <p:nvSpPr>
          <p:cNvPr id="109" name="正方形/長方形 108"/>
          <p:cNvSpPr/>
          <p:nvPr/>
        </p:nvSpPr>
        <p:spPr>
          <a:xfrm>
            <a:off x="5750018" y="5507190"/>
            <a:ext cx="1614534" cy="12002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92075" marR="0" lvl="0" indent="-92075"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業所管省庁への</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受入結果報告</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ctr"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待機終了後</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・特定行動実績</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・陽性者の有無</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・違反事案の有無</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12" name="右矢印 111"/>
          <p:cNvSpPr/>
          <p:nvPr/>
        </p:nvSpPr>
        <p:spPr>
          <a:xfrm>
            <a:off x="5038345" y="5925007"/>
            <a:ext cx="544369"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3" name="正方形/長方形 112"/>
          <p:cNvSpPr/>
          <p:nvPr/>
        </p:nvSpPr>
        <p:spPr>
          <a:xfrm>
            <a:off x="974873" y="3798737"/>
            <a:ext cx="8175339" cy="2361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受入責任者が確保する施設又は自宅で待機</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14" name="正方形/長方形 113"/>
          <p:cNvSpPr/>
          <p:nvPr/>
        </p:nvSpPr>
        <p:spPr>
          <a:xfrm>
            <a:off x="974873" y="4364028"/>
            <a:ext cx="8175339" cy="46739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10</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日施設待機指定国・地域からの入国者の場合：３日目・６日目・</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10</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日目に</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PCR</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検査を実施</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r>
              <a:rPr kumimoji="1" lang="ja-JP" altLang="en-US" sz="1200" dirty="0">
                <a:solidFill>
                  <a:prstClr val="black"/>
                </a:solidFill>
                <a:latin typeface="メイリオ" panose="020B0604030504040204" pitchFamily="50" charset="-128"/>
                <a:ea typeface="メイリオ" panose="020B0604030504040204" pitchFamily="50" charset="-128"/>
              </a:rPr>
              <a:t>６日施設待機指定国・地域からの入国者の場合：３日目・６日目に</a:t>
            </a:r>
            <a:r>
              <a:rPr kumimoji="1" lang="en-US" altLang="ja-JP" sz="1200" dirty="0">
                <a:solidFill>
                  <a:prstClr val="black"/>
                </a:solidFill>
                <a:latin typeface="メイリオ" panose="020B0604030504040204" pitchFamily="50" charset="-128"/>
                <a:ea typeface="メイリオ" panose="020B0604030504040204" pitchFamily="50" charset="-128"/>
              </a:rPr>
              <a:t>PCR</a:t>
            </a:r>
            <a:r>
              <a:rPr kumimoji="1" lang="ja-JP" altLang="en-US" sz="1200" dirty="0">
                <a:solidFill>
                  <a:prstClr val="black"/>
                </a:solidFill>
                <a:latin typeface="メイリオ" panose="020B0604030504040204" pitchFamily="50" charset="-128"/>
                <a:ea typeface="メイリオ" panose="020B0604030504040204" pitchFamily="50" charset="-128"/>
              </a:rPr>
              <a:t>検査を</a:t>
            </a:r>
            <a:r>
              <a:rPr kumimoji="1" lang="ja-JP" altLang="en-US" sz="1200" dirty="0" smtClean="0">
                <a:solidFill>
                  <a:prstClr val="black"/>
                </a:solidFill>
                <a:latin typeface="メイリオ" panose="020B0604030504040204" pitchFamily="50" charset="-128"/>
                <a:ea typeface="メイリオ" panose="020B0604030504040204" pitchFamily="50" charset="-128"/>
              </a:rPr>
              <a:t>実施</a:t>
            </a:r>
            <a:endParaRPr kumimoji="1" lang="en-US" altLang="ja-JP" sz="1200" dirty="0">
              <a:solidFill>
                <a:prstClr val="black"/>
              </a:solidFill>
              <a:latin typeface="メイリオ" panose="020B0604030504040204" pitchFamily="50" charset="-128"/>
              <a:ea typeface="メイリオ" panose="020B0604030504040204" pitchFamily="50" charset="-128"/>
            </a:endParaRPr>
          </a:p>
        </p:txBody>
      </p:sp>
      <p:sp>
        <p:nvSpPr>
          <p:cNvPr id="115" name="正方形/長方形 114"/>
          <p:cNvSpPr/>
          <p:nvPr/>
        </p:nvSpPr>
        <p:spPr>
          <a:xfrm>
            <a:off x="7647828" y="4883740"/>
            <a:ext cx="850912" cy="374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tIns="36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10</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日目以降の検査</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17" name="下矢印 116"/>
          <p:cNvSpPr/>
          <p:nvPr/>
        </p:nvSpPr>
        <p:spPr>
          <a:xfrm>
            <a:off x="2354679" y="5258026"/>
            <a:ext cx="288032" cy="2399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8" name="上矢印 117"/>
          <p:cNvSpPr/>
          <p:nvPr/>
        </p:nvSpPr>
        <p:spPr>
          <a:xfrm>
            <a:off x="2938772" y="5258026"/>
            <a:ext cx="288032" cy="23994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9" name="正方形/長方形 118"/>
          <p:cNvSpPr/>
          <p:nvPr/>
        </p:nvSpPr>
        <p:spPr>
          <a:xfrm>
            <a:off x="974873" y="5507190"/>
            <a:ext cx="3896168" cy="12002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・待機施設等に移動するまでの誘導</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1200" b="0" i="0" u="none" strike="noStrike" kern="12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mn-cs"/>
              </a:rPr>
              <a:t>MySOS</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のインストール、ログイン等の確認</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・健康確認</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・体調不良時の対応</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・待機施設等で待機しているか確認</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22" name="正方形/長方形 121"/>
          <p:cNvSpPr/>
          <p:nvPr/>
        </p:nvSpPr>
        <p:spPr>
          <a:xfrm>
            <a:off x="974873" y="4061456"/>
            <a:ext cx="8175338" cy="2494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健康状態・位置情報の報告、ビデオ通話への対応（毎日）</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23" name="正方形/長方形 122"/>
          <p:cNvSpPr/>
          <p:nvPr/>
        </p:nvSpPr>
        <p:spPr>
          <a:xfrm>
            <a:off x="973730" y="4836714"/>
            <a:ext cx="6669938" cy="42466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３日施設待機指定国・地域からの入国者の場合：３日目に</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PCR</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検査を実施</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非指定国・地域からの入国者：１日目以降の検査不要</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25" name="右矢印 124"/>
          <p:cNvSpPr/>
          <p:nvPr/>
        </p:nvSpPr>
        <p:spPr>
          <a:xfrm>
            <a:off x="9150211" y="4440792"/>
            <a:ext cx="406294" cy="322632"/>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26" name="右矢印 125"/>
          <p:cNvSpPr/>
          <p:nvPr/>
        </p:nvSpPr>
        <p:spPr>
          <a:xfrm>
            <a:off x="8498313" y="4883949"/>
            <a:ext cx="1058191" cy="322632"/>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1" name="楕円 60"/>
          <p:cNvSpPr/>
          <p:nvPr/>
        </p:nvSpPr>
        <p:spPr>
          <a:xfrm>
            <a:off x="417085" y="6504078"/>
            <a:ext cx="807415" cy="336759"/>
          </a:xfrm>
          <a:prstGeom prst="ellipse">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コロナ対策</a:t>
            </a:r>
            <a:endParaRPr kumimoji="1" lang="en-US" altLang="ja-JP" sz="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責任者</a:t>
            </a:r>
            <a:endParaRPr kumimoji="1" lang="ja-JP" altLang="en-US" sz="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27" name="スライド番号プレースホルダー 2"/>
          <p:cNvSpPr>
            <a:spLocks noGrp="1"/>
          </p:cNvSpPr>
          <p:nvPr>
            <p:ph type="sldNum" sz="quarter" idx="4"/>
          </p:nvPr>
        </p:nvSpPr>
        <p:spPr>
          <a:xfrm>
            <a:off x="9268752" y="6578685"/>
            <a:ext cx="630513" cy="278421"/>
          </a:xfrm>
        </p:spPr>
        <p:txBody>
          <a:bodyPr/>
          <a:lstStyle/>
          <a:p>
            <a:fld id="{48F63A3B-78C7-47BE-AE5E-E10140E04643}" type="slidenum">
              <a:rPr lang="en-US" smtClean="0"/>
              <a:pPr/>
              <a:t>12</a:t>
            </a:fld>
            <a:endParaRPr lang="en-US" dirty="0"/>
          </a:p>
        </p:txBody>
      </p:sp>
    </p:spTree>
    <p:extLst>
      <p:ext uri="{BB962C8B-B14F-4D97-AF65-F5344CB8AC3E}">
        <p14:creationId xmlns:p14="http://schemas.microsoft.com/office/powerpoint/2010/main" val="6651710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テキスト ボックス 13"/>
          <p:cNvSpPr txBox="1">
            <a:spLocks noChangeArrowheads="1"/>
          </p:cNvSpPr>
          <p:nvPr/>
        </p:nvSpPr>
        <p:spPr bwMode="auto">
          <a:xfrm>
            <a:off x="350044" y="2226540"/>
            <a:ext cx="920591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3600" dirty="0" smtClean="0">
                <a:latin typeface="+mn-ea"/>
                <a:ea typeface="+mn-ea"/>
              </a:rPr>
              <a:t>日本人の帰国者・外国人の再入国者</a:t>
            </a:r>
            <a:endParaRPr lang="en-US" altLang="ja-JP" sz="3600" dirty="0" smtClean="0">
              <a:latin typeface="+mn-ea"/>
              <a:ea typeface="+mn-ea"/>
            </a:endParaRPr>
          </a:p>
          <a:p>
            <a:pPr algn="ctr" eaLnBrk="1" hangingPunct="1">
              <a:spcBef>
                <a:spcPct val="0"/>
              </a:spcBef>
              <a:buFontTx/>
              <a:buNone/>
            </a:pPr>
            <a:r>
              <a:rPr lang="ja-JP" altLang="en-US" sz="3600" dirty="0" smtClean="0">
                <a:latin typeface="+mn-ea"/>
                <a:ea typeface="+mn-ea"/>
              </a:rPr>
              <a:t>（行動制限の緩和無し）</a:t>
            </a:r>
            <a:endParaRPr lang="ja-JP" altLang="en-US" sz="3600" dirty="0">
              <a:latin typeface="+mn-ea"/>
              <a:ea typeface="+mn-ea"/>
            </a:endParaRPr>
          </a:p>
        </p:txBody>
      </p:sp>
      <p:cxnSp>
        <p:nvCxnSpPr>
          <p:cNvPr id="8" name="直線コネクタ 7"/>
          <p:cNvCxnSpPr/>
          <p:nvPr/>
        </p:nvCxnSpPr>
        <p:spPr>
          <a:xfrm flipV="1">
            <a:off x="0" y="3424687"/>
            <a:ext cx="9906000" cy="8626"/>
          </a:xfrm>
          <a:prstGeom prst="line">
            <a:avLst/>
          </a:prstGeom>
          <a:ln w="63500">
            <a:gradFill flip="none" rotWithShape="1">
              <a:gsLst>
                <a:gs pos="0">
                  <a:srgbClr val="0033CC"/>
                </a:gs>
                <a:gs pos="39999">
                  <a:srgbClr val="85C2FF"/>
                </a:gs>
                <a:gs pos="70000">
                  <a:srgbClr val="C4D6EB"/>
                </a:gs>
                <a:gs pos="100000">
                  <a:srgbClr val="FFEBFA"/>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4" name="スライド番号プレースホルダー 2"/>
          <p:cNvSpPr>
            <a:spLocks noGrp="1"/>
          </p:cNvSpPr>
          <p:nvPr>
            <p:ph type="sldNum" sz="quarter" idx="4"/>
          </p:nvPr>
        </p:nvSpPr>
        <p:spPr>
          <a:xfrm>
            <a:off x="9275487" y="6579579"/>
            <a:ext cx="630513" cy="278421"/>
          </a:xfrm>
          <a:prstGeom prst="rect">
            <a:avLst/>
          </a:prstGeom>
        </p:spPr>
        <p:txBody>
          <a:bodyPr anchor="ctr"/>
          <a:lstStyle/>
          <a:p>
            <a:pPr algn="r"/>
            <a:fld id="{48F63A3B-78C7-47BE-AE5E-E10140E04643}" type="slidenum">
              <a:rPr lang="en-US" sz="1400" smtClean="0">
                <a:latin typeface="Arial" panose="020B0604020202020204" pitchFamily="34" charset="0"/>
                <a:cs typeface="Arial" panose="020B0604020202020204" pitchFamily="34" charset="0"/>
              </a:rPr>
              <a:pPr algn="r"/>
              <a:t>2</a:t>
            </a:fld>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12916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フリーフォーム 150"/>
          <p:cNvSpPr/>
          <p:nvPr/>
        </p:nvSpPr>
        <p:spPr>
          <a:xfrm>
            <a:off x="4228449" y="2394694"/>
            <a:ext cx="5520478" cy="2973497"/>
          </a:xfrm>
          <a:custGeom>
            <a:avLst/>
            <a:gdLst>
              <a:gd name="connsiteX0" fmla="*/ 4832116 w 5520478"/>
              <a:gd name="connsiteY0" fmla="*/ 0 h 2973497"/>
              <a:gd name="connsiteX1" fmla="*/ 5520476 w 5520478"/>
              <a:gd name="connsiteY1" fmla="*/ 0 h 2973497"/>
              <a:gd name="connsiteX2" fmla="*/ 5520476 w 5520478"/>
              <a:gd name="connsiteY2" fmla="*/ 742743 h 2973497"/>
              <a:gd name="connsiteX3" fmla="*/ 5520476 w 5520478"/>
              <a:gd name="connsiteY3" fmla="*/ 1028047 h 2973497"/>
              <a:gd name="connsiteX4" fmla="*/ 5520476 w 5520478"/>
              <a:gd name="connsiteY4" fmla="*/ 1535279 h 2973497"/>
              <a:gd name="connsiteX5" fmla="*/ 5520477 w 5520478"/>
              <a:gd name="connsiteY5" fmla="*/ 1535279 h 2973497"/>
              <a:gd name="connsiteX6" fmla="*/ 5520477 w 5520478"/>
              <a:gd name="connsiteY6" fmla="*/ 2266386 h 2973497"/>
              <a:gd name="connsiteX7" fmla="*/ 5520478 w 5520478"/>
              <a:gd name="connsiteY7" fmla="*/ 2266386 h 2973497"/>
              <a:gd name="connsiteX8" fmla="*/ 5520478 w 5520478"/>
              <a:gd name="connsiteY8" fmla="*/ 2973497 h 2973497"/>
              <a:gd name="connsiteX9" fmla="*/ 0 w 5520478"/>
              <a:gd name="connsiteY9" fmla="*/ 2973497 h 2973497"/>
              <a:gd name="connsiteX10" fmla="*/ 0 w 5520478"/>
              <a:gd name="connsiteY10" fmla="*/ 2266386 h 2973497"/>
              <a:gd name="connsiteX11" fmla="*/ 2410231 w 5520478"/>
              <a:gd name="connsiteY11" fmla="*/ 2266386 h 2973497"/>
              <a:gd name="connsiteX12" fmla="*/ 2410231 w 5520478"/>
              <a:gd name="connsiteY12" fmla="*/ 1535279 h 2973497"/>
              <a:gd name="connsiteX13" fmla="*/ 3662851 w 5520478"/>
              <a:gd name="connsiteY13" fmla="*/ 1535279 h 2973497"/>
              <a:gd name="connsiteX14" fmla="*/ 3662851 w 5520478"/>
              <a:gd name="connsiteY14" fmla="*/ 742743 h 2973497"/>
              <a:gd name="connsiteX15" fmla="*/ 4832116 w 5520478"/>
              <a:gd name="connsiteY15" fmla="*/ 742743 h 2973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520478" h="2973497">
                <a:moveTo>
                  <a:pt x="4832116" y="0"/>
                </a:moveTo>
                <a:lnTo>
                  <a:pt x="5520476" y="0"/>
                </a:lnTo>
                <a:lnTo>
                  <a:pt x="5520476" y="742743"/>
                </a:lnTo>
                <a:lnTo>
                  <a:pt x="5520476" y="1028047"/>
                </a:lnTo>
                <a:lnTo>
                  <a:pt x="5520476" y="1535279"/>
                </a:lnTo>
                <a:lnTo>
                  <a:pt x="5520477" y="1535279"/>
                </a:lnTo>
                <a:lnTo>
                  <a:pt x="5520477" y="2266386"/>
                </a:lnTo>
                <a:lnTo>
                  <a:pt x="5520478" y="2266386"/>
                </a:lnTo>
                <a:lnTo>
                  <a:pt x="5520478" y="2973497"/>
                </a:lnTo>
                <a:lnTo>
                  <a:pt x="0" y="2973497"/>
                </a:lnTo>
                <a:lnTo>
                  <a:pt x="0" y="2266386"/>
                </a:lnTo>
                <a:lnTo>
                  <a:pt x="2410231" y="2266386"/>
                </a:lnTo>
                <a:lnTo>
                  <a:pt x="2410231" y="1535279"/>
                </a:lnTo>
                <a:lnTo>
                  <a:pt x="3662851" y="1535279"/>
                </a:lnTo>
                <a:lnTo>
                  <a:pt x="3662851" y="742743"/>
                </a:lnTo>
                <a:lnTo>
                  <a:pt x="4832116" y="742743"/>
                </a:lnTo>
                <a:close/>
              </a:path>
            </a:pathLst>
          </a:custGeom>
          <a:solidFill>
            <a:schemeClr val="accent1">
              <a:lumMod val="20000"/>
              <a:lumOff val="80000"/>
            </a:schemeClr>
          </a:solidFill>
          <a:ln w="285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77634" y="6451771"/>
            <a:ext cx="9905999" cy="396397"/>
          </a:xfrm>
          <a:prstGeom prst="rect">
            <a:avLst/>
          </a:prstGeom>
          <a:noFill/>
        </p:spPr>
        <p:txBody>
          <a:bodyPr wrap="square" rtlCol="0">
            <a:noAutofit/>
          </a:bodyPr>
          <a:lstStyle/>
          <a:p>
            <a:pPr marL="363538" lvl="0" indent="-363538" defTabSz="844083"/>
            <a:r>
              <a:rPr lang="en-US" altLang="ja-JP" sz="1000" dirty="0" smtClean="0">
                <a:solidFill>
                  <a:prstClr val="black"/>
                </a:solidFill>
                <a:latin typeface="ＭＳ ゴシック" panose="020B0609070205080204" pitchFamily="49" charset="-128"/>
                <a:ea typeface="ＭＳ ゴシック" panose="020B0609070205080204" pitchFamily="49" charset="-128"/>
              </a:rPr>
              <a:t>※</a:t>
            </a:r>
            <a:r>
              <a:rPr lang="ja-JP" altLang="en-US" sz="1000" dirty="0" smtClean="0">
                <a:solidFill>
                  <a:prstClr val="black"/>
                </a:solidFill>
                <a:latin typeface="ＭＳ ゴシック" panose="020B0609070205080204" pitchFamily="49" charset="-128"/>
                <a:ea typeface="ＭＳ ゴシック" panose="020B0609070205080204" pitchFamily="49" charset="-128"/>
              </a:rPr>
              <a:t>上記</a:t>
            </a:r>
            <a:r>
              <a:rPr lang="ja-JP" altLang="en-US" sz="1000" dirty="0">
                <a:solidFill>
                  <a:prstClr val="black"/>
                </a:solidFill>
                <a:latin typeface="ＭＳ ゴシック" panose="020B0609070205080204" pitchFamily="49" charset="-128"/>
                <a:ea typeface="ＭＳ ゴシック" panose="020B0609070205080204" pitchFamily="49" charset="-128"/>
              </a:rPr>
              <a:t>の指定国・地域は、随時、変更されています。それぞれの具体的な指定国・地域は、以下のサイトを御参照ください。</a:t>
            </a:r>
          </a:p>
          <a:p>
            <a:pPr marL="363538" lvl="0" indent="-363538" defTabSz="844083"/>
            <a:r>
              <a:rPr lang="ja-JP" altLang="en-US" sz="1000" dirty="0">
                <a:solidFill>
                  <a:prstClr val="black"/>
                </a:solidFill>
                <a:latin typeface="ＭＳ ゴシック" panose="020B0609070205080204" pitchFamily="49" charset="-128"/>
                <a:ea typeface="ＭＳ ゴシック" panose="020B0609070205080204" pitchFamily="49" charset="-128"/>
              </a:rPr>
              <a:t>（外務省</a:t>
            </a:r>
            <a:r>
              <a:rPr lang="en-US" altLang="ja-JP" sz="1000" dirty="0">
                <a:solidFill>
                  <a:prstClr val="black"/>
                </a:solidFill>
                <a:latin typeface="ＭＳ ゴシック" panose="020B0609070205080204" pitchFamily="49" charset="-128"/>
                <a:ea typeface="ＭＳ ゴシック" panose="020B0609070205080204" pitchFamily="49" charset="-128"/>
              </a:rPr>
              <a:t>HP</a:t>
            </a:r>
            <a:r>
              <a:rPr lang="ja-JP" altLang="en-US" sz="1000" dirty="0">
                <a:solidFill>
                  <a:prstClr val="black"/>
                </a:solidFill>
                <a:latin typeface="ＭＳ ゴシック" panose="020B0609070205080204" pitchFamily="49" charset="-128"/>
                <a:ea typeface="ＭＳ ゴシック" panose="020B0609070205080204" pitchFamily="49" charset="-128"/>
              </a:rPr>
              <a:t>「新型コロナウイルス感染症に関する水際対策の強化に係る措置について</a:t>
            </a:r>
            <a:r>
              <a:rPr lang="ja-JP" altLang="en-US" sz="1000" dirty="0" smtClean="0">
                <a:solidFill>
                  <a:prstClr val="black"/>
                </a:solidFill>
                <a:latin typeface="ＭＳ ゴシック" panose="020B0609070205080204" pitchFamily="49" charset="-128"/>
                <a:ea typeface="ＭＳ ゴシック" panose="020B0609070205080204" pitchFamily="49" charset="-128"/>
              </a:rPr>
              <a:t>」の「３</a:t>
            </a:r>
            <a:r>
              <a:rPr lang="ja-JP" altLang="en-US" sz="1000" dirty="0">
                <a:solidFill>
                  <a:prstClr val="black"/>
                </a:solidFill>
                <a:latin typeface="ＭＳ ゴシック" panose="020B0609070205080204" pitchFamily="49" charset="-128"/>
                <a:ea typeface="ＭＳ ゴシック" panose="020B0609070205080204" pitchFamily="49" charset="-128"/>
              </a:rPr>
              <a:t>　検疫</a:t>
            </a:r>
            <a:r>
              <a:rPr lang="ja-JP" altLang="en-US" sz="1000" dirty="0" smtClean="0">
                <a:solidFill>
                  <a:prstClr val="black"/>
                </a:solidFill>
                <a:latin typeface="ＭＳ ゴシック" panose="020B0609070205080204" pitchFamily="49" charset="-128"/>
                <a:ea typeface="ＭＳ ゴシック" panose="020B0609070205080204" pitchFamily="49" charset="-128"/>
              </a:rPr>
              <a:t>の強化」）</a:t>
            </a:r>
            <a:r>
              <a:rPr lang="en-US" altLang="ja-JP" sz="1000" dirty="0" smtClean="0">
                <a:solidFill>
                  <a:prstClr val="black"/>
                </a:solidFill>
                <a:latin typeface="ＭＳ ゴシック" panose="020B0609070205080204" pitchFamily="49" charset="-128"/>
                <a:ea typeface="ＭＳ ゴシック" panose="020B0609070205080204" pitchFamily="49" charset="-128"/>
              </a:rPr>
              <a:t>https://www.mofa.go.jp/mofaj/ca/fna/page4_005130.html</a:t>
            </a:r>
          </a:p>
          <a:p>
            <a:pPr marL="363538" lvl="0" indent="-363538" defTabSz="844083"/>
            <a:endParaRPr lang="en-US" altLang="ja-JP" sz="1000" dirty="0" smtClean="0">
              <a:solidFill>
                <a:prstClr val="black"/>
              </a:solidFill>
              <a:latin typeface="ＭＳ ゴシック" panose="020B0609070205080204" pitchFamily="49" charset="-128"/>
              <a:ea typeface="ＭＳ ゴシック" panose="020B0609070205080204" pitchFamily="49" charset="-128"/>
            </a:endParaRPr>
          </a:p>
        </p:txBody>
      </p:sp>
      <p:sp>
        <p:nvSpPr>
          <p:cNvPr id="93" name="正方形/長方形 92"/>
          <p:cNvSpPr/>
          <p:nvPr/>
        </p:nvSpPr>
        <p:spPr>
          <a:xfrm>
            <a:off x="5437548" y="5489902"/>
            <a:ext cx="4311379" cy="746773"/>
          </a:xfrm>
          <a:prstGeom prst="rect">
            <a:avLst/>
          </a:prstGeom>
          <a:solidFill>
            <a:schemeClr val="bg1"/>
          </a:solidFill>
          <a:ln w="1270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正方形/長方形 146"/>
          <p:cNvSpPr/>
          <p:nvPr/>
        </p:nvSpPr>
        <p:spPr>
          <a:xfrm>
            <a:off x="4228449" y="5481355"/>
            <a:ext cx="4560128" cy="755320"/>
          </a:xfrm>
          <a:prstGeom prst="rect">
            <a:avLst/>
          </a:prstGeom>
          <a:solidFill>
            <a:schemeClr val="accent1">
              <a:lumMod val="20000"/>
              <a:lumOff val="80000"/>
            </a:schemeClr>
          </a:solidFill>
          <a:ln w="285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 name="フリーフォーム 145"/>
          <p:cNvSpPr/>
          <p:nvPr/>
        </p:nvSpPr>
        <p:spPr>
          <a:xfrm>
            <a:off x="4228449" y="2394694"/>
            <a:ext cx="4547805" cy="2179381"/>
          </a:xfrm>
          <a:custGeom>
            <a:avLst/>
            <a:gdLst>
              <a:gd name="connsiteX0" fmla="*/ 6642 w 4547805"/>
              <a:gd name="connsiteY0" fmla="*/ 0 h 2179381"/>
              <a:gd name="connsiteX1" fmla="*/ 4547805 w 4547805"/>
              <a:gd name="connsiteY1" fmla="*/ 0 h 2179381"/>
              <a:gd name="connsiteX2" fmla="*/ 4547805 w 4547805"/>
              <a:gd name="connsiteY2" fmla="*/ 635272 h 2179381"/>
              <a:gd name="connsiteX3" fmla="*/ 3277251 w 4547805"/>
              <a:gd name="connsiteY3" fmla="*/ 635272 h 2179381"/>
              <a:gd name="connsiteX4" fmla="*/ 3277251 w 4547805"/>
              <a:gd name="connsiteY4" fmla="*/ 1382420 h 2179381"/>
              <a:gd name="connsiteX5" fmla="*/ 2035191 w 4547805"/>
              <a:gd name="connsiteY5" fmla="*/ 1382420 h 2179381"/>
              <a:gd name="connsiteX6" fmla="*/ 2035191 w 4547805"/>
              <a:gd name="connsiteY6" fmla="*/ 2179381 h 2179381"/>
              <a:gd name="connsiteX7" fmla="*/ 0 w 4547805"/>
              <a:gd name="connsiteY7" fmla="*/ 2179381 h 2179381"/>
              <a:gd name="connsiteX8" fmla="*/ 0 w 4547805"/>
              <a:gd name="connsiteY8" fmla="*/ 1349361 h 2179381"/>
              <a:gd name="connsiteX9" fmla="*/ 6642 w 4547805"/>
              <a:gd name="connsiteY9" fmla="*/ 1349361 h 2179381"/>
              <a:gd name="connsiteX10" fmla="*/ 6642 w 4547805"/>
              <a:gd name="connsiteY10" fmla="*/ 635272 h 2179381"/>
              <a:gd name="connsiteX11" fmla="*/ 6642 w 4547805"/>
              <a:gd name="connsiteY11" fmla="*/ 593700 h 2179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47805" h="2179381">
                <a:moveTo>
                  <a:pt x="6642" y="0"/>
                </a:moveTo>
                <a:lnTo>
                  <a:pt x="4547805" y="0"/>
                </a:lnTo>
                <a:lnTo>
                  <a:pt x="4547805" y="635272"/>
                </a:lnTo>
                <a:lnTo>
                  <a:pt x="3277251" y="635272"/>
                </a:lnTo>
                <a:lnTo>
                  <a:pt x="3277251" y="1382420"/>
                </a:lnTo>
                <a:lnTo>
                  <a:pt x="2035191" y="1382420"/>
                </a:lnTo>
                <a:lnTo>
                  <a:pt x="2035191" y="2179381"/>
                </a:lnTo>
                <a:lnTo>
                  <a:pt x="0" y="2179381"/>
                </a:lnTo>
                <a:lnTo>
                  <a:pt x="0" y="1349361"/>
                </a:lnTo>
                <a:lnTo>
                  <a:pt x="6642" y="1349361"/>
                </a:lnTo>
                <a:lnTo>
                  <a:pt x="6642" y="635272"/>
                </a:lnTo>
                <a:lnTo>
                  <a:pt x="6642" y="593700"/>
                </a:lnTo>
                <a:close/>
              </a:path>
            </a:pathLst>
          </a:custGeom>
          <a:solidFill>
            <a:schemeClr val="accent4">
              <a:lumMod val="20000"/>
              <a:lumOff val="80000"/>
            </a:schemeClr>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p:cNvSpPr txBox="1"/>
          <p:nvPr/>
        </p:nvSpPr>
        <p:spPr>
          <a:xfrm>
            <a:off x="4228449" y="2145531"/>
            <a:ext cx="4542803" cy="26161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0" lang="ja-JP" altLang="en-US" sz="1050" b="1" i="0" u="none" strike="noStrike" kern="1200" cap="none" spc="0" normalizeH="0" baseline="0" noProof="0" dirty="0">
                <a:ln>
                  <a:noFill/>
                </a:ln>
                <a:solidFill>
                  <a:srgbClr val="FFC000"/>
                </a:solidFill>
                <a:effectLst/>
                <a:uLnTx/>
                <a:uFillTx/>
                <a:latin typeface="+mn-ea"/>
                <a:cs typeface="+mn-cs"/>
              </a:rPr>
              <a:t>＜検疫所長が指定する宿泊施設で待機＞</a:t>
            </a:r>
          </a:p>
        </p:txBody>
      </p:sp>
      <p:sp>
        <p:nvSpPr>
          <p:cNvPr id="69" name="テキスト ボックス 68"/>
          <p:cNvSpPr txBox="1"/>
          <p:nvPr/>
        </p:nvSpPr>
        <p:spPr>
          <a:xfrm>
            <a:off x="67780" y="692939"/>
            <a:ext cx="9770440" cy="1107996"/>
          </a:xfrm>
          <a:prstGeom prst="rect">
            <a:avLst/>
          </a:prstGeom>
          <a:noFill/>
          <a:ln w="12700">
            <a:solidFill>
              <a:schemeClr val="tx1"/>
            </a:solidFill>
          </a:ln>
        </p:spPr>
        <p:txBody>
          <a:bodyPr wrap="square" rtlCol="0">
            <a:spAutoFit/>
          </a:bodyPr>
          <a:lstStyle/>
          <a:p>
            <a:pPr marL="316531" marR="0" lvl="0" indent="-316531" algn="l" defTabSz="844083" rtl="0" eaLnBrk="1" fontAlgn="auto" latinLnBrk="0" hangingPunct="1">
              <a:lnSpc>
                <a:spcPct val="100000"/>
              </a:lnSpc>
              <a:spcBef>
                <a:spcPts val="600"/>
              </a:spcBef>
              <a:spcAft>
                <a:spcPts val="0"/>
              </a:spcAft>
              <a:buClrTx/>
              <a:buSzTx/>
              <a:buFont typeface="+mj-ea"/>
              <a:buAutoNum type="circleNumDbPlain"/>
              <a:tabLst/>
              <a:defRPr/>
            </a:pPr>
            <a:r>
              <a:rPr kumimoji="0" lang="ja-JP" altLang="en-US" sz="1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滞在</a:t>
            </a:r>
            <a:r>
              <a:rPr kumimoji="0"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国のリスクに応じて、検疫所長が指定する宿泊施設での待機</a:t>
            </a:r>
            <a:r>
              <a:rPr kumimoji="0" lang="ja-JP" altLang="en-US" sz="1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や検査</a:t>
            </a:r>
            <a:r>
              <a:rPr kumimoji="0"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を追加実施。</a:t>
            </a:r>
            <a:endParaRPr kumimoji="0" lang="en-US" altLang="ja-JP"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16531" marR="0" lvl="0" indent="-316531" algn="l" defTabSz="844083" rtl="0" eaLnBrk="1" fontAlgn="auto" latinLnBrk="0" hangingPunct="1">
              <a:lnSpc>
                <a:spcPct val="100000"/>
              </a:lnSpc>
              <a:spcBef>
                <a:spcPts val="600"/>
              </a:spcBef>
              <a:spcAft>
                <a:spcPts val="0"/>
              </a:spcAft>
              <a:buClrTx/>
              <a:buSzTx/>
              <a:buFont typeface="+mj-ea"/>
              <a:buAutoNum type="circleNumDbPlain"/>
              <a:tabLst/>
              <a:defRPr/>
            </a:pPr>
            <a:r>
              <a:rPr kumimoji="0"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陰性が確認され自宅等での待機に入った後は、入国後</a:t>
            </a:r>
            <a:r>
              <a:rPr kumimoji="0" lang="en-US" altLang="ja-JP"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14</a:t>
            </a:r>
            <a:r>
              <a:rPr kumimoji="0"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日目までフォローアップを実施</a:t>
            </a:r>
            <a:r>
              <a:rPr kumimoji="0" lang="ja-JP" altLang="en-US" sz="1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0" lang="en-US" altLang="ja-JP" sz="1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16531" marR="0" lvl="0" indent="-316531" algn="l" defTabSz="844083" rtl="0" eaLnBrk="1" fontAlgn="auto" latinLnBrk="0" hangingPunct="1">
              <a:lnSpc>
                <a:spcPct val="100000"/>
              </a:lnSpc>
              <a:spcBef>
                <a:spcPts val="600"/>
              </a:spcBef>
              <a:spcAft>
                <a:spcPts val="0"/>
              </a:spcAft>
              <a:buClrTx/>
              <a:buSzTx/>
              <a:buFont typeface="+mj-ea"/>
              <a:buAutoNum type="circleNumDbPlain"/>
              <a:tabLst/>
              <a:defRPr/>
            </a:pPr>
            <a:r>
              <a:rPr kumimoji="0" lang="ja-JP" altLang="en-US" sz="1400" b="1" i="0" u="none" strike="noStrike" kern="1200" cap="none" spc="0" normalizeH="0" baseline="0" noProof="0" dirty="0" smtClean="0">
                <a:ln>
                  <a:noFill/>
                </a:ln>
                <a:solidFill>
                  <a:srgbClr val="C00000"/>
                </a:solidFill>
                <a:effectLst/>
                <a:uLnTx/>
                <a:uFillTx/>
                <a:latin typeface="ＭＳ ゴシック" panose="020B0609070205080204" pitchFamily="49" charset="-128"/>
                <a:ea typeface="ＭＳ ゴシック" panose="020B0609070205080204" pitchFamily="49" charset="-128"/>
                <a:cs typeface="+mn-cs"/>
              </a:rPr>
              <a:t>ワクチン接種者</a:t>
            </a:r>
            <a:r>
              <a:rPr kumimoji="0" lang="en-US" altLang="ja-JP" sz="1400" b="1" i="0" u="none" strike="noStrike" kern="1200" cap="none" spc="0" normalizeH="0" baseline="0" noProof="0" dirty="0" smtClean="0">
                <a:ln>
                  <a:noFill/>
                </a:ln>
                <a:solidFill>
                  <a:srgbClr val="C00000"/>
                </a:solidFill>
                <a:effectLst/>
                <a:uLnTx/>
                <a:uFillTx/>
                <a:latin typeface="ＭＳ ゴシック" panose="020B0609070205080204" pitchFamily="49" charset="-128"/>
                <a:ea typeface="ＭＳ ゴシック" panose="020B0609070205080204" pitchFamily="49" charset="-128"/>
                <a:cs typeface="+mn-cs"/>
              </a:rPr>
              <a:t>(</a:t>
            </a:r>
            <a:r>
              <a:rPr kumimoji="0" lang="ja-JP" altLang="en-US" sz="1400" b="1" i="0" u="none" strike="noStrike" kern="1200" cap="none" spc="0" normalizeH="0" baseline="0" noProof="0" dirty="0" smtClean="0">
                <a:ln>
                  <a:noFill/>
                </a:ln>
                <a:solidFill>
                  <a:srgbClr val="C00000"/>
                </a:solidFill>
                <a:effectLst/>
                <a:uLnTx/>
                <a:uFillTx/>
                <a:latin typeface="ＭＳ ゴシック" panose="020B0609070205080204" pitchFamily="49" charset="-128"/>
                <a:ea typeface="ＭＳ ゴシック" panose="020B0609070205080204" pitchFamily="49" charset="-128"/>
                <a:cs typeface="+mn-cs"/>
              </a:rPr>
              <a:t>６日・</a:t>
            </a:r>
            <a:r>
              <a:rPr kumimoji="0" lang="en-US" altLang="ja-JP" sz="1400" b="1" i="0" u="none" strike="noStrike" kern="1200" cap="none" spc="0" normalizeH="0" baseline="0" noProof="0" dirty="0" smtClean="0">
                <a:ln>
                  <a:noFill/>
                </a:ln>
                <a:solidFill>
                  <a:srgbClr val="C00000"/>
                </a:solidFill>
                <a:effectLst/>
                <a:uLnTx/>
                <a:uFillTx/>
                <a:latin typeface="ＭＳ ゴシック" panose="020B0609070205080204" pitchFamily="49" charset="-128"/>
                <a:ea typeface="ＭＳ ゴシック" panose="020B0609070205080204" pitchFamily="49" charset="-128"/>
                <a:cs typeface="+mn-cs"/>
              </a:rPr>
              <a:t>10</a:t>
            </a:r>
            <a:r>
              <a:rPr kumimoji="0" lang="ja-JP" altLang="en-US" sz="1400" b="1" i="0" u="none" strike="noStrike" kern="1200" cap="none" spc="0" normalizeH="0" baseline="0" noProof="0" dirty="0" smtClean="0">
                <a:ln>
                  <a:noFill/>
                </a:ln>
                <a:solidFill>
                  <a:srgbClr val="C00000"/>
                </a:solidFill>
                <a:effectLst/>
                <a:uLnTx/>
                <a:uFillTx/>
                <a:latin typeface="ＭＳ ゴシック" panose="020B0609070205080204" pitchFamily="49" charset="-128"/>
                <a:ea typeface="ＭＳ ゴシック" panose="020B0609070205080204" pitchFamily="49" charset="-128"/>
                <a:cs typeface="+mn-cs"/>
              </a:rPr>
              <a:t>日待機</a:t>
            </a:r>
            <a:r>
              <a:rPr kumimoji="0" lang="ja-JP" altLang="en-US" sz="1400" b="1" i="0" u="none" strike="noStrike" kern="1200" cap="none" spc="0" normalizeH="0" baseline="0" noProof="0" dirty="0">
                <a:ln>
                  <a:noFill/>
                </a:ln>
                <a:solidFill>
                  <a:srgbClr val="C00000"/>
                </a:solidFill>
                <a:effectLst/>
                <a:uLnTx/>
                <a:uFillTx/>
                <a:latin typeface="ＭＳ ゴシック" panose="020B0609070205080204" pitchFamily="49" charset="-128"/>
                <a:ea typeface="ＭＳ ゴシック" panose="020B0609070205080204" pitchFamily="49" charset="-128"/>
                <a:cs typeface="+mn-cs"/>
              </a:rPr>
              <a:t>指定国からの者を</a:t>
            </a:r>
            <a:r>
              <a:rPr kumimoji="0" lang="ja-JP" altLang="en-US" sz="1400" b="1" i="0" u="none" strike="noStrike" kern="1200" cap="none" spc="0" normalizeH="0" baseline="0" noProof="0" dirty="0" smtClean="0">
                <a:ln>
                  <a:noFill/>
                </a:ln>
                <a:solidFill>
                  <a:srgbClr val="C00000"/>
                </a:solidFill>
                <a:effectLst/>
                <a:uLnTx/>
                <a:uFillTx/>
                <a:latin typeface="ＭＳ ゴシック" panose="020B0609070205080204" pitchFamily="49" charset="-128"/>
                <a:ea typeface="ＭＳ ゴシック" panose="020B0609070205080204" pitchFamily="49" charset="-128"/>
                <a:cs typeface="+mn-cs"/>
              </a:rPr>
              <a:t>除く</a:t>
            </a:r>
            <a:r>
              <a:rPr kumimoji="0" lang="en-US" altLang="ja-JP" sz="1400" b="1" i="0" u="none" strike="noStrike" kern="1200" cap="none" spc="0" normalizeH="0" baseline="0" noProof="0" dirty="0" smtClean="0">
                <a:ln>
                  <a:noFill/>
                </a:ln>
                <a:solidFill>
                  <a:srgbClr val="C00000"/>
                </a:solidFill>
                <a:effectLst/>
                <a:uLnTx/>
                <a:uFillTx/>
                <a:latin typeface="ＭＳ ゴシック" panose="020B0609070205080204" pitchFamily="49" charset="-128"/>
                <a:ea typeface="ＭＳ ゴシック" panose="020B0609070205080204" pitchFamily="49" charset="-128"/>
                <a:cs typeface="+mn-cs"/>
              </a:rPr>
              <a:t>)</a:t>
            </a:r>
            <a:r>
              <a:rPr kumimoji="0" lang="ja-JP" altLang="en-US" sz="1400" b="1" i="0" u="none" strike="noStrike" kern="1200" cap="none" spc="0" normalizeH="0" baseline="0" noProof="0" dirty="0" smtClean="0">
                <a:ln>
                  <a:noFill/>
                </a:ln>
                <a:solidFill>
                  <a:srgbClr val="C00000"/>
                </a:solidFill>
                <a:effectLst/>
                <a:uLnTx/>
                <a:uFillTx/>
                <a:latin typeface="ＭＳ ゴシック" panose="020B0609070205080204" pitchFamily="49" charset="-128"/>
                <a:ea typeface="ＭＳ ゴシック" panose="020B0609070205080204" pitchFamily="49" charset="-128"/>
                <a:cs typeface="+mn-cs"/>
              </a:rPr>
              <a:t>には、検疫所長が指定する宿泊施設や自宅等での待機期間、フォローアップの期間を一部短縮。</a:t>
            </a:r>
            <a:endParaRPr kumimoji="0" lang="en-US" altLang="ja-JP" sz="1400" b="1" i="0" u="none" strike="noStrike" kern="1200" cap="none" spc="0" normalizeH="0" baseline="0" noProof="0" dirty="0" smtClean="0">
              <a:ln>
                <a:noFill/>
              </a:ln>
              <a:solidFill>
                <a:srgbClr val="C00000"/>
              </a:solidFill>
              <a:effectLst/>
              <a:uLnTx/>
              <a:uFillTx/>
              <a:latin typeface="ＭＳ ゴシック" panose="020B0609070205080204" pitchFamily="49" charset="-128"/>
              <a:ea typeface="ＭＳ ゴシック" panose="020B0609070205080204" pitchFamily="49" charset="-128"/>
              <a:cs typeface="+mn-cs"/>
            </a:endParaRPr>
          </a:p>
        </p:txBody>
      </p:sp>
      <p:sp>
        <p:nvSpPr>
          <p:cNvPr id="67" name="テキスト ボックス 66"/>
          <p:cNvSpPr txBox="1"/>
          <p:nvPr/>
        </p:nvSpPr>
        <p:spPr>
          <a:xfrm>
            <a:off x="8720725" y="2157252"/>
            <a:ext cx="1287243" cy="26161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0" lang="ja-JP" altLang="en-US" sz="1050" b="1" i="0" u="none" strike="noStrike" kern="1200" cap="none" spc="0" normalizeH="0" baseline="0" noProof="0" dirty="0" smtClean="0">
                <a:ln>
                  <a:noFill/>
                </a:ln>
                <a:solidFill>
                  <a:srgbClr val="5B9BD5">
                    <a:lumMod val="60000"/>
                    <a:lumOff val="40000"/>
                  </a:srgbClr>
                </a:solidFill>
                <a:effectLst/>
                <a:uLnTx/>
                <a:uFillTx/>
                <a:latin typeface="+mn-ea"/>
                <a:cs typeface="+mn-cs"/>
              </a:rPr>
              <a:t>＜自宅等で待機＞</a:t>
            </a:r>
            <a:endParaRPr kumimoji="0" lang="ja-JP" altLang="en-US" sz="1050" b="1" i="0" u="none" strike="noStrike" kern="1200" cap="none" spc="0" normalizeH="0" baseline="0" noProof="0" dirty="0">
              <a:ln>
                <a:noFill/>
              </a:ln>
              <a:solidFill>
                <a:srgbClr val="5B9BD5">
                  <a:lumMod val="60000"/>
                  <a:lumOff val="40000"/>
                </a:srgbClr>
              </a:solidFill>
              <a:effectLst/>
              <a:uLnTx/>
              <a:uFillTx/>
              <a:latin typeface="+mn-ea"/>
              <a:cs typeface="+mn-cs"/>
            </a:endParaRPr>
          </a:p>
        </p:txBody>
      </p:sp>
      <p:sp>
        <p:nvSpPr>
          <p:cNvPr id="73" name="タイトル 1"/>
          <p:cNvSpPr>
            <a:spLocks noGrp="1"/>
          </p:cNvSpPr>
          <p:nvPr>
            <p:ph type="title"/>
          </p:nvPr>
        </p:nvSpPr>
        <p:spPr>
          <a:xfrm>
            <a:off x="0" y="-1"/>
            <a:ext cx="9906000" cy="606267"/>
          </a:xfrm>
        </p:spPr>
        <p:txBody>
          <a:bodyPr>
            <a:noAutofit/>
          </a:bodyPr>
          <a:lstStyle/>
          <a:p>
            <a:pPr algn="ctr"/>
            <a:r>
              <a:rPr lang="ja-JP" altLang="en-US" sz="2000" b="1" dirty="0" smtClean="0">
                <a:solidFill>
                  <a:schemeClr val="bg1"/>
                </a:solidFill>
                <a:latin typeface="+mj-ea"/>
              </a:rPr>
              <a:t>現行の水際措置（受入責任者による管理不要）</a:t>
            </a:r>
            <a:endParaRPr lang="ja-JP" altLang="en-US" sz="2000" b="1" dirty="0">
              <a:solidFill>
                <a:schemeClr val="bg1"/>
              </a:solidFill>
              <a:latin typeface="+mj-ea"/>
            </a:endParaRPr>
          </a:p>
        </p:txBody>
      </p:sp>
      <p:sp>
        <p:nvSpPr>
          <p:cNvPr id="63" name="テキスト ボックス 62"/>
          <p:cNvSpPr txBox="1"/>
          <p:nvPr/>
        </p:nvSpPr>
        <p:spPr>
          <a:xfrm>
            <a:off x="1773741" y="1806050"/>
            <a:ext cx="906017" cy="523220"/>
          </a:xfrm>
          <a:prstGeom prst="rect">
            <a:avLst/>
          </a:prstGeom>
          <a:noFill/>
        </p:spPr>
        <p:txBody>
          <a:bodyPr wrap="none" rtlCol="0">
            <a:spAutoFit/>
          </a:bodyPr>
          <a:lstStyle/>
          <a:p>
            <a:pPr defTabSz="844083"/>
            <a:r>
              <a:rPr lang="ja-JP" altLang="en-US" sz="1400" b="1" dirty="0">
                <a:solidFill>
                  <a:prstClr val="black"/>
                </a:solidFill>
                <a:latin typeface="ＭＳ ゴシック" panose="020B0609070205080204" pitchFamily="49" charset="-128"/>
                <a:ea typeface="ＭＳ ゴシック" panose="020B0609070205080204" pitchFamily="49" charset="-128"/>
              </a:rPr>
              <a:t>出国前</a:t>
            </a:r>
            <a:r>
              <a:rPr lang="en-US" altLang="ja-JP" sz="1400" b="1" dirty="0">
                <a:solidFill>
                  <a:prstClr val="black"/>
                </a:solidFill>
                <a:latin typeface="ＭＳ ゴシック" panose="020B0609070205080204" pitchFamily="49" charset="-128"/>
                <a:ea typeface="ＭＳ ゴシック" panose="020B0609070205080204" pitchFamily="49" charset="-128"/>
              </a:rPr>
              <a:t>72</a:t>
            </a:r>
          </a:p>
          <a:p>
            <a:pPr defTabSz="844083"/>
            <a:r>
              <a:rPr lang="ja-JP" altLang="en-US" sz="1400" b="1" dirty="0">
                <a:solidFill>
                  <a:prstClr val="black"/>
                </a:solidFill>
                <a:latin typeface="ＭＳ ゴシック" panose="020B0609070205080204" pitchFamily="49" charset="-128"/>
                <a:ea typeface="ＭＳ ゴシック" panose="020B0609070205080204" pitchFamily="49" charset="-128"/>
              </a:rPr>
              <a:t>時間以内</a:t>
            </a:r>
          </a:p>
        </p:txBody>
      </p:sp>
      <p:sp>
        <p:nvSpPr>
          <p:cNvPr id="65" name="テキスト ボックス 64"/>
          <p:cNvSpPr txBox="1"/>
          <p:nvPr/>
        </p:nvSpPr>
        <p:spPr>
          <a:xfrm>
            <a:off x="3018270" y="1806050"/>
            <a:ext cx="902812" cy="523220"/>
          </a:xfrm>
          <a:prstGeom prst="rect">
            <a:avLst/>
          </a:prstGeom>
          <a:noFill/>
        </p:spPr>
        <p:txBody>
          <a:bodyPr wrap="none" rtlCol="0">
            <a:spAutoFit/>
          </a:bodyPr>
          <a:lstStyle/>
          <a:p>
            <a:pPr algn="ctr" defTabSz="844083"/>
            <a:r>
              <a:rPr lang="ja-JP" altLang="en-US" sz="1400" b="1" dirty="0">
                <a:solidFill>
                  <a:prstClr val="black"/>
                </a:solidFill>
                <a:latin typeface="ＭＳ ゴシック" panose="020B0609070205080204" pitchFamily="49" charset="-128"/>
                <a:ea typeface="ＭＳ ゴシック" panose="020B0609070205080204" pitchFamily="49" charset="-128"/>
              </a:rPr>
              <a:t>入国時</a:t>
            </a:r>
            <a:endParaRPr lang="en-US" altLang="ja-JP" sz="1400" b="1"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400" b="1" dirty="0">
                <a:solidFill>
                  <a:prstClr val="black"/>
                </a:solidFill>
                <a:latin typeface="ＭＳ ゴシック" panose="020B0609070205080204" pitchFamily="49" charset="-128"/>
                <a:ea typeface="ＭＳ ゴシック" panose="020B0609070205080204" pitchFamily="49" charset="-128"/>
              </a:rPr>
              <a:t>（空港）</a:t>
            </a:r>
          </a:p>
        </p:txBody>
      </p:sp>
      <p:sp>
        <p:nvSpPr>
          <p:cNvPr id="68" name="テキスト ボックス 67"/>
          <p:cNvSpPr txBox="1"/>
          <p:nvPr/>
        </p:nvSpPr>
        <p:spPr>
          <a:xfrm>
            <a:off x="5425408" y="1813670"/>
            <a:ext cx="723275" cy="307777"/>
          </a:xfrm>
          <a:prstGeom prst="rect">
            <a:avLst/>
          </a:prstGeom>
          <a:noFill/>
        </p:spPr>
        <p:txBody>
          <a:bodyPr wrap="none" rtlCol="0">
            <a:spAutoFit/>
          </a:bodyPr>
          <a:lstStyle/>
          <a:p>
            <a:pPr defTabSz="844083"/>
            <a:r>
              <a:rPr lang="ja-JP" altLang="en-US" sz="1400" b="1" dirty="0">
                <a:solidFill>
                  <a:prstClr val="black"/>
                </a:solidFill>
                <a:latin typeface="ＭＳ ゴシック" panose="020B0609070205080204" pitchFamily="49" charset="-128"/>
                <a:ea typeface="ＭＳ ゴシック" panose="020B0609070205080204" pitchFamily="49" charset="-128"/>
              </a:rPr>
              <a:t>３日目</a:t>
            </a:r>
          </a:p>
        </p:txBody>
      </p:sp>
      <p:sp>
        <p:nvSpPr>
          <p:cNvPr id="74" name="テキスト ボックス 73"/>
          <p:cNvSpPr txBox="1"/>
          <p:nvPr/>
        </p:nvSpPr>
        <p:spPr>
          <a:xfrm>
            <a:off x="8893303" y="1813670"/>
            <a:ext cx="906017" cy="307777"/>
          </a:xfrm>
          <a:prstGeom prst="rect">
            <a:avLst/>
          </a:prstGeom>
          <a:noFill/>
        </p:spPr>
        <p:txBody>
          <a:bodyPr wrap="none" rtlCol="0">
            <a:spAutoFit/>
          </a:bodyPr>
          <a:lstStyle/>
          <a:p>
            <a:pPr defTabSz="844083"/>
            <a:r>
              <a:rPr lang="ja-JP" altLang="en-US" sz="1400" b="1" dirty="0">
                <a:solidFill>
                  <a:prstClr val="black"/>
                </a:solidFill>
                <a:latin typeface="ＭＳ ゴシック" panose="020B0609070205080204" pitchFamily="49" charset="-128"/>
                <a:ea typeface="ＭＳ ゴシック" panose="020B0609070205080204" pitchFamily="49" charset="-128"/>
              </a:rPr>
              <a:t>～</a:t>
            </a:r>
            <a:r>
              <a:rPr lang="en-US" altLang="ja-JP" sz="1400" b="1" dirty="0">
                <a:solidFill>
                  <a:prstClr val="black"/>
                </a:solidFill>
                <a:latin typeface="ＭＳ ゴシック" panose="020B0609070205080204" pitchFamily="49" charset="-128"/>
                <a:ea typeface="ＭＳ ゴシック" panose="020B0609070205080204" pitchFamily="49" charset="-128"/>
              </a:rPr>
              <a:t>14</a:t>
            </a:r>
            <a:r>
              <a:rPr lang="ja-JP" altLang="en-US" sz="1400" b="1" dirty="0">
                <a:solidFill>
                  <a:prstClr val="black"/>
                </a:solidFill>
                <a:latin typeface="ＭＳ ゴシック" panose="020B0609070205080204" pitchFamily="49" charset="-128"/>
                <a:ea typeface="ＭＳ ゴシック" panose="020B0609070205080204" pitchFamily="49" charset="-128"/>
              </a:rPr>
              <a:t>日目</a:t>
            </a:r>
          </a:p>
        </p:txBody>
      </p:sp>
      <p:sp>
        <p:nvSpPr>
          <p:cNvPr id="75" name="テキスト ボックス 74"/>
          <p:cNvSpPr txBox="1"/>
          <p:nvPr/>
        </p:nvSpPr>
        <p:spPr>
          <a:xfrm>
            <a:off x="7962430" y="1813670"/>
            <a:ext cx="726481" cy="307777"/>
          </a:xfrm>
          <a:prstGeom prst="rect">
            <a:avLst/>
          </a:prstGeom>
          <a:noFill/>
        </p:spPr>
        <p:txBody>
          <a:bodyPr wrap="none" rtlCol="0">
            <a:spAutoFit/>
          </a:bodyPr>
          <a:lstStyle/>
          <a:p>
            <a:pPr defTabSz="844083"/>
            <a:r>
              <a:rPr lang="en-US" altLang="ja-JP" sz="1400" b="1" dirty="0">
                <a:solidFill>
                  <a:prstClr val="black"/>
                </a:solidFill>
                <a:latin typeface="ＭＳ ゴシック" panose="020B0609070205080204" pitchFamily="49" charset="-128"/>
                <a:ea typeface="ＭＳ ゴシック" panose="020B0609070205080204" pitchFamily="49" charset="-128"/>
              </a:rPr>
              <a:t>10</a:t>
            </a:r>
            <a:r>
              <a:rPr lang="ja-JP" altLang="en-US" sz="1400" b="1" dirty="0">
                <a:solidFill>
                  <a:prstClr val="black"/>
                </a:solidFill>
                <a:latin typeface="ＭＳ ゴシック" panose="020B0609070205080204" pitchFamily="49" charset="-128"/>
                <a:ea typeface="ＭＳ ゴシック" panose="020B0609070205080204" pitchFamily="49" charset="-128"/>
              </a:rPr>
              <a:t>日目</a:t>
            </a:r>
          </a:p>
        </p:txBody>
      </p:sp>
      <p:sp>
        <p:nvSpPr>
          <p:cNvPr id="76" name="正方形/長方形 75"/>
          <p:cNvSpPr/>
          <p:nvPr/>
        </p:nvSpPr>
        <p:spPr>
          <a:xfrm>
            <a:off x="0" y="1819901"/>
            <a:ext cx="1625342" cy="5095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7913" tIns="38957" rIns="77913" bIns="38957" numCol="1" spcCol="0" rtlCol="0" fromWordArt="0" anchor="ctr" anchorCtr="0" forceAA="0" compatLnSpc="1">
            <a:prstTxWarp prst="textNoShape">
              <a:avLst/>
            </a:prstTxWarp>
            <a:spAutoFit/>
          </a:bodyPr>
          <a:lstStyle/>
          <a:p>
            <a:pPr algn="ctr" defTabSz="779173"/>
            <a:r>
              <a:rPr lang="ja-JP" altLang="en-US" sz="1400" b="1" dirty="0" smtClean="0">
                <a:solidFill>
                  <a:prstClr val="black"/>
                </a:solidFill>
                <a:latin typeface="ＭＳ ゴシック" panose="020B0609070205080204" pitchFamily="49" charset="-128"/>
                <a:ea typeface="ＭＳ ゴシック" panose="020B0609070205080204" pitchFamily="49" charset="-128"/>
              </a:rPr>
              <a:t>入国前</a:t>
            </a:r>
            <a:r>
              <a:rPr lang="en-US" altLang="ja-JP" sz="1400" b="1" dirty="0" smtClean="0">
                <a:solidFill>
                  <a:prstClr val="black"/>
                </a:solidFill>
                <a:latin typeface="ＭＳ ゴシック" panose="020B0609070205080204" pitchFamily="49" charset="-128"/>
                <a:ea typeface="ＭＳ ゴシック" panose="020B0609070205080204" pitchFamily="49" charset="-128"/>
              </a:rPr>
              <a:t>14</a:t>
            </a:r>
            <a:r>
              <a:rPr lang="ja-JP" altLang="en-US" sz="1400" b="1" dirty="0" smtClean="0">
                <a:solidFill>
                  <a:prstClr val="black"/>
                </a:solidFill>
                <a:latin typeface="ＭＳ ゴシック" panose="020B0609070205080204" pitchFamily="49" charset="-128"/>
                <a:ea typeface="ＭＳ ゴシック" panose="020B0609070205080204" pitchFamily="49" charset="-128"/>
              </a:rPr>
              <a:t>日間の</a:t>
            </a:r>
            <a:endParaRPr lang="en-US" altLang="ja-JP" sz="1400" b="1" dirty="0" smtClean="0">
              <a:solidFill>
                <a:prstClr val="black"/>
              </a:solidFill>
              <a:latin typeface="ＭＳ ゴシック" panose="020B0609070205080204" pitchFamily="49" charset="-128"/>
              <a:ea typeface="ＭＳ ゴシック" panose="020B0609070205080204" pitchFamily="49" charset="-128"/>
            </a:endParaRPr>
          </a:p>
          <a:p>
            <a:pPr algn="ctr" defTabSz="779173"/>
            <a:r>
              <a:rPr lang="ja-JP" altLang="en-US" sz="1400" b="1" dirty="0" smtClean="0">
                <a:solidFill>
                  <a:prstClr val="black"/>
                </a:solidFill>
                <a:latin typeface="ＭＳ ゴシック" panose="020B0609070205080204" pitchFamily="49" charset="-128"/>
                <a:ea typeface="ＭＳ ゴシック" panose="020B0609070205080204" pitchFamily="49" charset="-128"/>
              </a:rPr>
              <a:t>滞在国・</a:t>
            </a:r>
            <a:r>
              <a:rPr lang="ja-JP" altLang="en-US" sz="1400" b="1" dirty="0">
                <a:solidFill>
                  <a:prstClr val="black"/>
                </a:solidFill>
                <a:latin typeface="ＭＳ ゴシック" panose="020B0609070205080204" pitchFamily="49" charset="-128"/>
                <a:ea typeface="ＭＳ ゴシック" panose="020B0609070205080204" pitchFamily="49" charset="-128"/>
              </a:rPr>
              <a:t>地域</a:t>
            </a:r>
            <a:endParaRPr lang="en-US" altLang="ja-JP" sz="1400" b="1" dirty="0">
              <a:solidFill>
                <a:prstClr val="black"/>
              </a:solidFill>
              <a:latin typeface="ＭＳ ゴシック" panose="020B0609070205080204" pitchFamily="49" charset="-128"/>
              <a:ea typeface="ＭＳ ゴシック" panose="020B0609070205080204" pitchFamily="49" charset="-128"/>
            </a:endParaRPr>
          </a:p>
        </p:txBody>
      </p:sp>
      <p:sp>
        <p:nvSpPr>
          <p:cNvPr id="90" name="テキスト ボックス 89"/>
          <p:cNvSpPr txBox="1"/>
          <p:nvPr/>
        </p:nvSpPr>
        <p:spPr>
          <a:xfrm>
            <a:off x="4228449" y="1813670"/>
            <a:ext cx="723275" cy="307777"/>
          </a:xfrm>
          <a:prstGeom prst="rect">
            <a:avLst/>
          </a:prstGeom>
          <a:noFill/>
        </p:spPr>
        <p:txBody>
          <a:bodyPr wrap="none" rtlCol="0">
            <a:spAutoFit/>
          </a:bodyPr>
          <a:lstStyle/>
          <a:p>
            <a:pPr defTabSz="844083"/>
            <a:r>
              <a:rPr lang="ja-JP" altLang="en-US" sz="1400" b="1" dirty="0" smtClean="0">
                <a:solidFill>
                  <a:prstClr val="black"/>
                </a:solidFill>
                <a:latin typeface="ＭＳ ゴシック" panose="020B0609070205080204" pitchFamily="49" charset="-128"/>
                <a:ea typeface="ＭＳ ゴシック" panose="020B0609070205080204" pitchFamily="49" charset="-128"/>
              </a:rPr>
              <a:t>１日目</a:t>
            </a:r>
            <a:endParaRPr lang="ja-JP" altLang="en-US" sz="1400" b="1" dirty="0">
              <a:solidFill>
                <a:prstClr val="black"/>
              </a:solidFill>
              <a:latin typeface="ＭＳ ゴシック" panose="020B0609070205080204" pitchFamily="49" charset="-128"/>
              <a:ea typeface="ＭＳ ゴシック" panose="020B0609070205080204" pitchFamily="49" charset="-128"/>
            </a:endParaRPr>
          </a:p>
        </p:txBody>
      </p:sp>
      <p:sp>
        <p:nvSpPr>
          <p:cNvPr id="92" name="テキスト ボックス 91"/>
          <p:cNvSpPr txBox="1"/>
          <p:nvPr/>
        </p:nvSpPr>
        <p:spPr>
          <a:xfrm>
            <a:off x="6712336" y="1813670"/>
            <a:ext cx="723275" cy="307777"/>
          </a:xfrm>
          <a:prstGeom prst="rect">
            <a:avLst/>
          </a:prstGeom>
          <a:noFill/>
        </p:spPr>
        <p:txBody>
          <a:bodyPr wrap="none" rtlCol="0">
            <a:spAutoFit/>
          </a:bodyPr>
          <a:lstStyle/>
          <a:p>
            <a:pPr defTabSz="844083"/>
            <a:r>
              <a:rPr lang="ja-JP" altLang="en-US" sz="1400" b="1" dirty="0" smtClean="0">
                <a:solidFill>
                  <a:prstClr val="black"/>
                </a:solidFill>
                <a:latin typeface="ＭＳ ゴシック" panose="020B0609070205080204" pitchFamily="49" charset="-128"/>
                <a:ea typeface="ＭＳ ゴシック" panose="020B0609070205080204" pitchFamily="49" charset="-128"/>
              </a:rPr>
              <a:t>６日目</a:t>
            </a:r>
            <a:endParaRPr lang="ja-JP" altLang="en-US" sz="1400" b="1" dirty="0">
              <a:solidFill>
                <a:prstClr val="black"/>
              </a:solidFill>
              <a:latin typeface="ＭＳ ゴシック" panose="020B0609070205080204" pitchFamily="49" charset="-128"/>
              <a:ea typeface="ＭＳ ゴシック" panose="020B0609070205080204" pitchFamily="49" charset="-128"/>
            </a:endParaRPr>
          </a:p>
        </p:txBody>
      </p:sp>
      <p:sp>
        <p:nvSpPr>
          <p:cNvPr id="96" name="角丸四角形 95"/>
          <p:cNvSpPr/>
          <p:nvPr/>
        </p:nvSpPr>
        <p:spPr>
          <a:xfrm>
            <a:off x="1835555" y="3215110"/>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97" name="角丸四角形 96"/>
          <p:cNvSpPr/>
          <p:nvPr/>
        </p:nvSpPr>
        <p:spPr>
          <a:xfrm>
            <a:off x="5459929" y="3215110"/>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98" name="角丸四角形 97"/>
          <p:cNvSpPr/>
          <p:nvPr/>
        </p:nvSpPr>
        <p:spPr>
          <a:xfrm>
            <a:off x="6703697" y="3215110"/>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99" name="角丸四角形 98"/>
          <p:cNvSpPr/>
          <p:nvPr/>
        </p:nvSpPr>
        <p:spPr>
          <a:xfrm>
            <a:off x="1835555" y="4748633"/>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100" name="角丸四角形 99"/>
          <p:cNvSpPr/>
          <p:nvPr/>
        </p:nvSpPr>
        <p:spPr>
          <a:xfrm>
            <a:off x="1835555" y="3981872"/>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101" name="角丸四角形 100"/>
          <p:cNvSpPr/>
          <p:nvPr/>
        </p:nvSpPr>
        <p:spPr>
          <a:xfrm>
            <a:off x="3127939" y="3981872"/>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102" name="角丸四角形 101"/>
          <p:cNvSpPr/>
          <p:nvPr/>
        </p:nvSpPr>
        <p:spPr>
          <a:xfrm>
            <a:off x="3127939" y="4748633"/>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103" name="角丸四角形 102"/>
          <p:cNvSpPr/>
          <p:nvPr/>
        </p:nvSpPr>
        <p:spPr>
          <a:xfrm>
            <a:off x="5459929" y="3981872"/>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104" name="テキスト ボックス 103"/>
          <p:cNvSpPr txBox="1"/>
          <p:nvPr/>
        </p:nvSpPr>
        <p:spPr>
          <a:xfrm>
            <a:off x="2602213" y="3201112"/>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105" name="テキスト ボックス 104"/>
          <p:cNvSpPr txBox="1"/>
          <p:nvPr/>
        </p:nvSpPr>
        <p:spPr>
          <a:xfrm>
            <a:off x="6204375" y="3201112"/>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106" name="テキスト ボックス 105"/>
          <p:cNvSpPr txBox="1"/>
          <p:nvPr/>
        </p:nvSpPr>
        <p:spPr>
          <a:xfrm>
            <a:off x="3780876" y="3967874"/>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107" name="テキスト ボックス 106"/>
          <p:cNvSpPr txBox="1"/>
          <p:nvPr/>
        </p:nvSpPr>
        <p:spPr>
          <a:xfrm>
            <a:off x="3780876" y="3201112"/>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108" name="テキスト ボックス 107"/>
          <p:cNvSpPr txBox="1"/>
          <p:nvPr/>
        </p:nvSpPr>
        <p:spPr>
          <a:xfrm>
            <a:off x="2602213" y="4734635"/>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109" name="テキスト ボックス 108"/>
          <p:cNvSpPr txBox="1"/>
          <p:nvPr/>
        </p:nvSpPr>
        <p:spPr>
          <a:xfrm>
            <a:off x="2602213" y="3967874"/>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110" name="テキスト ボックス 109"/>
          <p:cNvSpPr txBox="1"/>
          <p:nvPr/>
        </p:nvSpPr>
        <p:spPr>
          <a:xfrm>
            <a:off x="3780876" y="4734635"/>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111" name="テキスト ボックス 110"/>
          <p:cNvSpPr txBox="1"/>
          <p:nvPr/>
        </p:nvSpPr>
        <p:spPr>
          <a:xfrm>
            <a:off x="6204375" y="3967874"/>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112" name="テキスト ボックス 111"/>
          <p:cNvSpPr txBox="1"/>
          <p:nvPr/>
        </p:nvSpPr>
        <p:spPr>
          <a:xfrm>
            <a:off x="7454394" y="3201112"/>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113" name="角丸四角形 112"/>
          <p:cNvSpPr/>
          <p:nvPr/>
        </p:nvSpPr>
        <p:spPr>
          <a:xfrm>
            <a:off x="3127939" y="3215110"/>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114" name="角丸四角形 113"/>
          <p:cNvSpPr/>
          <p:nvPr/>
        </p:nvSpPr>
        <p:spPr>
          <a:xfrm>
            <a:off x="1835555" y="2448348"/>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smtClean="0">
                <a:solidFill>
                  <a:prstClr val="white"/>
                </a:solidFill>
                <a:latin typeface="ＭＳ ゴシック" panose="020B0609070205080204" pitchFamily="49" charset="-128"/>
                <a:ea typeface="ＭＳ ゴシック" panose="020B0609070205080204" pitchFamily="49" charset="-128"/>
              </a:rPr>
              <a:t>検査</a:t>
            </a:r>
            <a:endParaRPr lang="en-US" altLang="ja-JP" sz="1400" dirty="0" smtClean="0">
              <a:solidFill>
                <a:prstClr val="white"/>
              </a:solidFill>
              <a:latin typeface="ＭＳ ゴシック" panose="020B0609070205080204" pitchFamily="49" charset="-128"/>
              <a:ea typeface="ＭＳ ゴシック" panose="020B0609070205080204" pitchFamily="49" charset="-128"/>
            </a:endParaRPr>
          </a:p>
        </p:txBody>
      </p:sp>
      <p:sp>
        <p:nvSpPr>
          <p:cNvPr id="115" name="角丸四角形 114"/>
          <p:cNvSpPr/>
          <p:nvPr/>
        </p:nvSpPr>
        <p:spPr>
          <a:xfrm>
            <a:off x="3127939" y="2448348"/>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116" name="角丸四角形 115"/>
          <p:cNvSpPr/>
          <p:nvPr/>
        </p:nvSpPr>
        <p:spPr>
          <a:xfrm>
            <a:off x="5459929" y="2448348"/>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117" name="角丸四角形 116"/>
          <p:cNvSpPr/>
          <p:nvPr/>
        </p:nvSpPr>
        <p:spPr>
          <a:xfrm>
            <a:off x="6703697" y="2448348"/>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118" name="角丸四角形 117"/>
          <p:cNvSpPr/>
          <p:nvPr/>
        </p:nvSpPr>
        <p:spPr>
          <a:xfrm>
            <a:off x="7960037" y="2448348"/>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119" name="テキスト ボックス 118"/>
          <p:cNvSpPr txBox="1"/>
          <p:nvPr/>
        </p:nvSpPr>
        <p:spPr>
          <a:xfrm>
            <a:off x="8684258" y="2434350"/>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120" name="テキスト ボックス 119"/>
          <p:cNvSpPr txBox="1"/>
          <p:nvPr/>
        </p:nvSpPr>
        <p:spPr>
          <a:xfrm>
            <a:off x="6204375" y="2434350"/>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121" name="テキスト ボックス 120"/>
          <p:cNvSpPr txBox="1"/>
          <p:nvPr/>
        </p:nvSpPr>
        <p:spPr>
          <a:xfrm>
            <a:off x="3780876" y="2434350"/>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122" name="テキスト ボックス 121"/>
          <p:cNvSpPr txBox="1"/>
          <p:nvPr/>
        </p:nvSpPr>
        <p:spPr>
          <a:xfrm>
            <a:off x="7454394" y="2434350"/>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123" name="テキスト ボックス 122"/>
          <p:cNvSpPr txBox="1"/>
          <p:nvPr/>
        </p:nvSpPr>
        <p:spPr>
          <a:xfrm>
            <a:off x="2608326" y="2434350"/>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124" name="テキスト ボックス 123"/>
          <p:cNvSpPr txBox="1"/>
          <p:nvPr/>
        </p:nvSpPr>
        <p:spPr>
          <a:xfrm>
            <a:off x="4222335" y="4883023"/>
            <a:ext cx="5526591" cy="276999"/>
          </a:xfrm>
          <a:prstGeom prst="rect">
            <a:avLst/>
          </a:prstGeom>
          <a:noFill/>
        </p:spPr>
        <p:txBody>
          <a:bodyPr wrap="square" rtlCol="0">
            <a:spAutoFit/>
          </a:bodyPr>
          <a:lstStyle/>
          <a:p>
            <a:pPr algn="ctr" defTabSz="844083"/>
            <a:r>
              <a:rPr lang="ja-JP" altLang="en-US" sz="1200" b="1" dirty="0" smtClean="0">
                <a:solidFill>
                  <a:prstClr val="black"/>
                </a:solidFill>
                <a:latin typeface="+mn-ea"/>
              </a:rPr>
              <a:t>入 国 者 健 康 確 認 セ ン タ </a:t>
            </a:r>
            <a:r>
              <a:rPr lang="ja-JP" altLang="en-US" sz="1200" b="1" dirty="0" err="1" smtClean="0">
                <a:solidFill>
                  <a:prstClr val="black"/>
                </a:solidFill>
                <a:latin typeface="+mn-ea"/>
              </a:rPr>
              <a:t>ー</a:t>
            </a:r>
            <a:r>
              <a:rPr lang="ja-JP" altLang="en-US" sz="1200" b="1" dirty="0" smtClean="0">
                <a:solidFill>
                  <a:prstClr val="black"/>
                </a:solidFill>
                <a:latin typeface="+mn-ea"/>
              </a:rPr>
              <a:t> に よ る フ ォ ロ </a:t>
            </a:r>
            <a:r>
              <a:rPr lang="ja-JP" altLang="en-US" sz="1200" b="1" dirty="0" err="1" smtClean="0">
                <a:solidFill>
                  <a:prstClr val="black"/>
                </a:solidFill>
                <a:latin typeface="+mn-ea"/>
              </a:rPr>
              <a:t>ー</a:t>
            </a:r>
            <a:r>
              <a:rPr lang="ja-JP" altLang="en-US" sz="1200" b="1" dirty="0" smtClean="0">
                <a:solidFill>
                  <a:prstClr val="black"/>
                </a:solidFill>
                <a:latin typeface="+mn-ea"/>
              </a:rPr>
              <a:t> ア ッ プ</a:t>
            </a:r>
            <a:endParaRPr lang="ja-JP" altLang="en-US" sz="1200" b="1" dirty="0">
              <a:solidFill>
                <a:prstClr val="black"/>
              </a:solidFill>
              <a:latin typeface="+mn-ea"/>
            </a:endParaRPr>
          </a:p>
        </p:txBody>
      </p:sp>
      <p:sp>
        <p:nvSpPr>
          <p:cNvPr id="125" name="角丸四角形 124"/>
          <p:cNvSpPr/>
          <p:nvPr/>
        </p:nvSpPr>
        <p:spPr>
          <a:xfrm>
            <a:off x="1848685" y="5620450"/>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126" name="角丸四角形 125"/>
          <p:cNvSpPr/>
          <p:nvPr/>
        </p:nvSpPr>
        <p:spPr>
          <a:xfrm>
            <a:off x="3141069" y="5620450"/>
            <a:ext cx="731178" cy="504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127" name="テキスト ボックス 126"/>
          <p:cNvSpPr txBox="1"/>
          <p:nvPr/>
        </p:nvSpPr>
        <p:spPr>
          <a:xfrm>
            <a:off x="2615343" y="5606452"/>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128" name="テキスト ボックス 127"/>
          <p:cNvSpPr txBox="1"/>
          <p:nvPr/>
        </p:nvSpPr>
        <p:spPr>
          <a:xfrm>
            <a:off x="3794006" y="5606452"/>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129" name="角丸四角形 128"/>
          <p:cNvSpPr/>
          <p:nvPr/>
        </p:nvSpPr>
        <p:spPr>
          <a:xfrm>
            <a:off x="8192878" y="5593082"/>
            <a:ext cx="547023" cy="541367"/>
          </a:xfrm>
          <a:prstGeom prst="roundRect">
            <a:avLst/>
          </a:prstGeom>
          <a:solidFill>
            <a:schemeClr val="bg1">
              <a:lumMod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2203" rIns="36000" bIns="42203" numCol="1" spcCol="0" rtlCol="0" fromWordArt="0" anchor="ctr" anchorCtr="0" forceAA="0" compatLnSpc="1">
            <a:prstTxWarp prst="textNoShape">
              <a:avLst/>
            </a:prstTxWarp>
            <a:noAutofit/>
          </a:bodyPr>
          <a:lstStyle/>
          <a:p>
            <a:pPr algn="ctr" defTabSz="844083"/>
            <a:r>
              <a:rPr lang="ja-JP" altLang="en-US" sz="1100" dirty="0" smtClean="0">
                <a:solidFill>
                  <a:prstClr val="white"/>
                </a:solidFill>
                <a:latin typeface="ＭＳ ゴシック" panose="020B0609070205080204" pitchFamily="49" charset="-128"/>
                <a:ea typeface="ＭＳ ゴシック" panose="020B0609070205080204" pitchFamily="49" charset="-128"/>
              </a:rPr>
              <a:t>検査</a:t>
            </a:r>
            <a:endParaRPr lang="en-US" altLang="ja-JP" sz="1100" dirty="0" smtClean="0">
              <a:solidFill>
                <a:prstClr val="white"/>
              </a:solidFill>
              <a:latin typeface="ＭＳ ゴシック" panose="020B0609070205080204" pitchFamily="49" charset="-128"/>
              <a:ea typeface="ＭＳ ゴシック" panose="020B0609070205080204" pitchFamily="49" charset="-128"/>
            </a:endParaRPr>
          </a:p>
          <a:p>
            <a:pPr algn="ctr" defTabSz="844083"/>
            <a:r>
              <a:rPr lang="en-US" altLang="ja-JP" sz="1100" dirty="0" smtClean="0">
                <a:solidFill>
                  <a:prstClr val="white"/>
                </a:solidFill>
                <a:latin typeface="ＭＳ ゴシック" panose="020B0609070205080204" pitchFamily="49" charset="-128"/>
                <a:ea typeface="ＭＳ ゴシック" panose="020B0609070205080204" pitchFamily="49" charset="-128"/>
              </a:rPr>
              <a:t>(※)</a:t>
            </a:r>
            <a:endParaRPr lang="en-US" altLang="ja-JP" sz="1100" dirty="0">
              <a:solidFill>
                <a:prstClr val="white"/>
              </a:solidFill>
              <a:latin typeface="ＭＳ ゴシック" panose="020B0609070205080204" pitchFamily="49" charset="-128"/>
              <a:ea typeface="ＭＳ ゴシック" panose="020B0609070205080204" pitchFamily="49" charset="-128"/>
            </a:endParaRPr>
          </a:p>
        </p:txBody>
      </p:sp>
      <p:sp>
        <p:nvSpPr>
          <p:cNvPr id="130" name="屈折矢印 129"/>
          <p:cNvSpPr/>
          <p:nvPr/>
        </p:nvSpPr>
        <p:spPr>
          <a:xfrm rot="5400000">
            <a:off x="195006" y="5570831"/>
            <a:ext cx="650395" cy="281883"/>
          </a:xfrm>
          <a:prstGeom prst="bent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1" name="テキスト ボックス 130"/>
          <p:cNvSpPr txBox="1"/>
          <p:nvPr/>
        </p:nvSpPr>
        <p:spPr>
          <a:xfrm>
            <a:off x="618089" y="5611229"/>
            <a:ext cx="1226169" cy="523220"/>
          </a:xfrm>
          <a:prstGeom prst="rect">
            <a:avLst/>
          </a:prstGeom>
          <a:noFill/>
        </p:spPr>
        <p:txBody>
          <a:bodyPr wrap="square" lIns="72000" rIns="72000" rtlCol="0">
            <a:spAutoFit/>
          </a:bodyPr>
          <a:lstStyle/>
          <a:p>
            <a:r>
              <a:rPr kumimoji="1" lang="ja-JP" altLang="en-US" sz="1400" b="1" dirty="0" smtClean="0">
                <a:latin typeface="ＭＳ ゴシック" panose="020B0609070205080204" pitchFamily="49" charset="-128"/>
                <a:ea typeface="ＭＳ ゴシック" panose="020B0609070205080204" pitchFamily="49" charset="-128"/>
              </a:rPr>
              <a:t>ワクチン接種済者の場合</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132" name="テキスト ボックス 131"/>
          <p:cNvSpPr txBox="1"/>
          <p:nvPr/>
        </p:nvSpPr>
        <p:spPr>
          <a:xfrm>
            <a:off x="4222335" y="5725265"/>
            <a:ext cx="3970541" cy="276999"/>
          </a:xfrm>
          <a:prstGeom prst="rect">
            <a:avLst/>
          </a:prstGeom>
          <a:noFill/>
        </p:spPr>
        <p:txBody>
          <a:bodyPr wrap="square" rtlCol="0">
            <a:spAutoFit/>
          </a:bodyPr>
          <a:lstStyle/>
          <a:p>
            <a:pPr algn="ctr" defTabSz="844083"/>
            <a:r>
              <a:rPr lang="ja-JP" altLang="en-US" sz="1200" b="1" dirty="0" smtClean="0">
                <a:latin typeface="+mn-ea"/>
              </a:rPr>
              <a:t>入国者健康確認センターによるフォローアップ</a:t>
            </a:r>
            <a:endParaRPr lang="ja-JP" altLang="en-US" sz="1200" b="1" dirty="0">
              <a:latin typeface="+mn-ea"/>
            </a:endParaRPr>
          </a:p>
        </p:txBody>
      </p:sp>
      <p:sp>
        <p:nvSpPr>
          <p:cNvPr id="133" name="左矢印 132"/>
          <p:cNvSpPr/>
          <p:nvPr/>
        </p:nvSpPr>
        <p:spPr>
          <a:xfrm>
            <a:off x="8788578" y="6051025"/>
            <a:ext cx="960349" cy="169520"/>
          </a:xfrm>
          <a:prstGeom prst="lef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4" name="テキスト ボックス 133"/>
          <p:cNvSpPr txBox="1"/>
          <p:nvPr/>
        </p:nvSpPr>
        <p:spPr>
          <a:xfrm>
            <a:off x="8788579" y="5468633"/>
            <a:ext cx="1038203" cy="646331"/>
          </a:xfrm>
          <a:prstGeom prst="rect">
            <a:avLst/>
          </a:prstGeom>
          <a:noFill/>
        </p:spPr>
        <p:txBody>
          <a:bodyPr wrap="square" lIns="36000" rIns="36000" rtlCol="0">
            <a:spAutoFit/>
          </a:bodyPr>
          <a:lstStyle/>
          <a:p>
            <a:r>
              <a:rPr kumimoji="1" lang="en-US" altLang="ja-JP" sz="1200" b="1" dirty="0" smtClean="0">
                <a:latin typeface="+mn-ea"/>
              </a:rPr>
              <a:t>10</a:t>
            </a:r>
            <a:r>
              <a:rPr kumimoji="1" lang="ja-JP" altLang="en-US" sz="1200" b="1" dirty="0" smtClean="0">
                <a:latin typeface="+mn-ea"/>
              </a:rPr>
              <a:t>日目以降の検査陰性で待機期間を短縮</a:t>
            </a:r>
            <a:endParaRPr kumimoji="1" lang="ja-JP" altLang="en-US" sz="1200" b="1" dirty="0">
              <a:latin typeface="+mn-ea"/>
            </a:endParaRPr>
          </a:p>
        </p:txBody>
      </p:sp>
      <p:sp>
        <p:nvSpPr>
          <p:cNvPr id="135" name="正方形/長方形 134"/>
          <p:cNvSpPr/>
          <p:nvPr/>
        </p:nvSpPr>
        <p:spPr>
          <a:xfrm>
            <a:off x="179595" y="3900621"/>
            <a:ext cx="1314316" cy="609254"/>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３日施設待機</a:t>
            </a:r>
            <a:endParaRPr kumimoji="1" lang="en-US" altLang="ja-JP" sz="1400" dirty="0" smtClean="0">
              <a:solidFill>
                <a:schemeClr val="tx1"/>
              </a:solidFill>
            </a:endParaRPr>
          </a:p>
          <a:p>
            <a:pPr algn="ctr"/>
            <a:r>
              <a:rPr kumimoji="1" lang="ja-JP" altLang="en-US" sz="1400" dirty="0" smtClean="0">
                <a:solidFill>
                  <a:schemeClr val="tx1"/>
                </a:solidFill>
              </a:rPr>
              <a:t>指定国・地域</a:t>
            </a:r>
            <a:endParaRPr kumimoji="1" lang="ja-JP" altLang="en-US" sz="1400" dirty="0">
              <a:solidFill>
                <a:schemeClr val="tx1"/>
              </a:solidFill>
            </a:endParaRPr>
          </a:p>
        </p:txBody>
      </p:sp>
      <p:sp>
        <p:nvSpPr>
          <p:cNvPr id="136" name="正方形/長方形 135"/>
          <p:cNvSpPr/>
          <p:nvPr/>
        </p:nvSpPr>
        <p:spPr>
          <a:xfrm>
            <a:off x="179595" y="4697840"/>
            <a:ext cx="1314316" cy="612221"/>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非指定</a:t>
            </a:r>
            <a:endParaRPr kumimoji="1" lang="en-US" altLang="ja-JP" sz="1400" dirty="0" smtClean="0">
              <a:solidFill>
                <a:schemeClr val="tx1"/>
              </a:solidFill>
            </a:endParaRPr>
          </a:p>
          <a:p>
            <a:pPr algn="ctr"/>
            <a:r>
              <a:rPr kumimoji="1" lang="ja-JP" altLang="en-US" sz="1400" dirty="0" smtClean="0">
                <a:solidFill>
                  <a:schemeClr val="tx1"/>
                </a:solidFill>
              </a:rPr>
              <a:t>国・地域</a:t>
            </a:r>
            <a:endParaRPr kumimoji="1" lang="ja-JP" altLang="en-US" sz="1400" dirty="0">
              <a:solidFill>
                <a:schemeClr val="tx1"/>
              </a:solidFill>
            </a:endParaRPr>
          </a:p>
        </p:txBody>
      </p:sp>
      <p:sp>
        <p:nvSpPr>
          <p:cNvPr id="137" name="正方形/長方形 136"/>
          <p:cNvSpPr/>
          <p:nvPr/>
        </p:nvSpPr>
        <p:spPr>
          <a:xfrm>
            <a:off x="179595" y="3137437"/>
            <a:ext cx="1314315" cy="609254"/>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６日施設待機</a:t>
            </a:r>
            <a:endParaRPr kumimoji="1" lang="en-US" altLang="ja-JP" sz="1400" dirty="0" smtClean="0">
              <a:solidFill>
                <a:schemeClr val="tx1"/>
              </a:solidFill>
            </a:endParaRPr>
          </a:p>
          <a:p>
            <a:pPr algn="ctr"/>
            <a:r>
              <a:rPr kumimoji="1" lang="ja-JP" altLang="en-US" sz="1400" dirty="0" smtClean="0">
                <a:solidFill>
                  <a:schemeClr val="tx1"/>
                </a:solidFill>
              </a:rPr>
              <a:t>指定国・地域</a:t>
            </a:r>
            <a:endParaRPr kumimoji="1" lang="ja-JP" altLang="en-US" sz="1400" dirty="0">
              <a:solidFill>
                <a:schemeClr val="tx1"/>
              </a:solidFill>
            </a:endParaRPr>
          </a:p>
        </p:txBody>
      </p:sp>
      <p:sp>
        <p:nvSpPr>
          <p:cNvPr id="138" name="正方形/長方形 137"/>
          <p:cNvSpPr/>
          <p:nvPr/>
        </p:nvSpPr>
        <p:spPr>
          <a:xfrm>
            <a:off x="179595" y="2394694"/>
            <a:ext cx="1314316" cy="609254"/>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10</a:t>
            </a:r>
            <a:r>
              <a:rPr kumimoji="1" lang="ja-JP" altLang="en-US" sz="1400" dirty="0" smtClean="0">
                <a:solidFill>
                  <a:schemeClr val="tx1"/>
                </a:solidFill>
              </a:rPr>
              <a:t>日施設待機</a:t>
            </a:r>
            <a:endParaRPr kumimoji="1" lang="en-US" altLang="ja-JP" sz="1400" dirty="0" smtClean="0">
              <a:solidFill>
                <a:schemeClr val="tx1"/>
              </a:solidFill>
            </a:endParaRPr>
          </a:p>
          <a:p>
            <a:pPr algn="ctr"/>
            <a:r>
              <a:rPr kumimoji="1" lang="ja-JP" altLang="en-US" sz="1400" dirty="0" smtClean="0">
                <a:solidFill>
                  <a:schemeClr val="tx1"/>
                </a:solidFill>
              </a:rPr>
              <a:t>指定国・地域</a:t>
            </a:r>
            <a:endParaRPr kumimoji="1" lang="ja-JP" altLang="en-US" sz="1400" dirty="0">
              <a:solidFill>
                <a:schemeClr val="tx1"/>
              </a:solidFill>
            </a:endParaRPr>
          </a:p>
        </p:txBody>
      </p:sp>
      <p:sp>
        <p:nvSpPr>
          <p:cNvPr id="139" name="正方形/長方形 138"/>
          <p:cNvSpPr/>
          <p:nvPr/>
        </p:nvSpPr>
        <p:spPr>
          <a:xfrm>
            <a:off x="75830" y="3833364"/>
            <a:ext cx="1504221" cy="1553209"/>
          </a:xfrm>
          <a:prstGeom prst="rect">
            <a:avLst/>
          </a:prstGeom>
          <a:noFill/>
          <a:ln w="19050">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4222335" y="6230008"/>
            <a:ext cx="5683665" cy="215444"/>
          </a:xfrm>
          <a:prstGeom prst="rect">
            <a:avLst/>
          </a:prstGeom>
          <a:noFill/>
        </p:spPr>
        <p:txBody>
          <a:bodyPr wrap="square" rtlCol="0">
            <a:spAutoFit/>
          </a:bodyPr>
          <a:lstStyle/>
          <a:p>
            <a:r>
              <a:rPr kumimoji="1" lang="en-US" altLang="ja-JP" sz="800" dirty="0" smtClean="0"/>
              <a:t>※</a:t>
            </a:r>
            <a:r>
              <a:rPr kumimoji="1" lang="ja-JP" altLang="en-US" sz="800" dirty="0"/>
              <a:t>検査は</a:t>
            </a:r>
            <a:r>
              <a:rPr kumimoji="1" lang="en-US" altLang="ja-JP" sz="800" dirty="0"/>
              <a:t>PCR</a:t>
            </a:r>
            <a:r>
              <a:rPr kumimoji="1" lang="ja-JP" altLang="en-US" sz="800" dirty="0"/>
              <a:t>検査又は抗原定量検査。結果が出るまでに数日要する検査機関もありますので、必ず確認の上受検</a:t>
            </a:r>
            <a:r>
              <a:rPr kumimoji="1" lang="ja-JP" altLang="en-US" sz="800" dirty="0" smtClean="0"/>
              <a:t>ください。</a:t>
            </a:r>
            <a:endParaRPr kumimoji="1" lang="ja-JP" altLang="en-US" sz="800" dirty="0"/>
          </a:p>
        </p:txBody>
      </p:sp>
      <p:sp>
        <p:nvSpPr>
          <p:cNvPr id="70" name="スライド番号プレースホルダー 2"/>
          <p:cNvSpPr>
            <a:spLocks noGrp="1"/>
          </p:cNvSpPr>
          <p:nvPr>
            <p:ph type="sldNum" sz="quarter" idx="4"/>
          </p:nvPr>
        </p:nvSpPr>
        <p:spPr>
          <a:xfrm>
            <a:off x="9240983" y="6579579"/>
            <a:ext cx="630513" cy="278421"/>
          </a:xfrm>
          <a:prstGeom prst="rect">
            <a:avLst/>
          </a:prstGeom>
        </p:spPr>
        <p:txBody>
          <a:bodyPr anchor="ctr"/>
          <a:lstStyle/>
          <a:p>
            <a:fld id="{48F63A3B-78C7-47BE-AE5E-E10140E04643}" type="slidenum">
              <a:rPr lang="en-US" sz="1400" smtClean="0">
                <a:latin typeface="Arial" panose="020B0604020202020204" pitchFamily="34" charset="0"/>
                <a:cs typeface="Arial" panose="020B0604020202020204" pitchFamily="34" charset="0"/>
              </a:rPr>
              <a:pPr/>
              <a:t>3</a:t>
            </a:fld>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31130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テキスト ボックス 13"/>
          <p:cNvSpPr txBox="1">
            <a:spLocks noChangeArrowheads="1"/>
          </p:cNvSpPr>
          <p:nvPr/>
        </p:nvSpPr>
        <p:spPr bwMode="auto">
          <a:xfrm>
            <a:off x="350044" y="2226540"/>
            <a:ext cx="920591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3600" dirty="0" smtClean="0">
                <a:latin typeface="+mn-ea"/>
                <a:ea typeface="+mn-ea"/>
              </a:rPr>
              <a:t>日本人の帰国者・外国人の再入国者</a:t>
            </a:r>
            <a:endParaRPr lang="en-US" altLang="ja-JP" sz="3600" dirty="0" smtClean="0">
              <a:latin typeface="+mn-ea"/>
              <a:ea typeface="+mn-ea"/>
            </a:endParaRPr>
          </a:p>
          <a:p>
            <a:pPr algn="ctr" eaLnBrk="1" hangingPunct="1">
              <a:spcBef>
                <a:spcPct val="0"/>
              </a:spcBef>
              <a:buFontTx/>
              <a:buNone/>
            </a:pPr>
            <a:r>
              <a:rPr lang="ja-JP" altLang="en-US" sz="3600" dirty="0" smtClean="0">
                <a:latin typeface="+mn-ea"/>
                <a:ea typeface="+mn-ea"/>
              </a:rPr>
              <a:t>（行動制限の緩和有り）</a:t>
            </a:r>
            <a:endParaRPr lang="ja-JP" altLang="en-US" sz="3600" dirty="0">
              <a:latin typeface="+mn-ea"/>
              <a:ea typeface="+mn-ea"/>
            </a:endParaRPr>
          </a:p>
        </p:txBody>
      </p:sp>
      <p:cxnSp>
        <p:nvCxnSpPr>
          <p:cNvPr id="8" name="直線コネクタ 7"/>
          <p:cNvCxnSpPr/>
          <p:nvPr/>
        </p:nvCxnSpPr>
        <p:spPr>
          <a:xfrm flipV="1">
            <a:off x="0" y="3424687"/>
            <a:ext cx="9906000" cy="8626"/>
          </a:xfrm>
          <a:prstGeom prst="line">
            <a:avLst/>
          </a:prstGeom>
          <a:ln w="63500">
            <a:gradFill flip="none" rotWithShape="1">
              <a:gsLst>
                <a:gs pos="0">
                  <a:srgbClr val="0033CC"/>
                </a:gs>
                <a:gs pos="39999">
                  <a:srgbClr val="85C2FF"/>
                </a:gs>
                <a:gs pos="70000">
                  <a:srgbClr val="C4D6EB"/>
                </a:gs>
                <a:gs pos="100000">
                  <a:srgbClr val="FFEBFA"/>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スライド番号プレースホルダー 2"/>
          <p:cNvSpPr>
            <a:spLocks noGrp="1"/>
          </p:cNvSpPr>
          <p:nvPr>
            <p:ph type="sldNum" sz="quarter" idx="4294967295"/>
          </p:nvPr>
        </p:nvSpPr>
        <p:spPr>
          <a:xfrm>
            <a:off x="9275487" y="6579579"/>
            <a:ext cx="630513" cy="278421"/>
          </a:xfrm>
          <a:prstGeom prst="rect">
            <a:avLst/>
          </a:prstGeom>
        </p:spPr>
        <p:txBody>
          <a:bodyPr anchor="ctr"/>
          <a:lstStyle/>
          <a:p>
            <a:pPr algn="r"/>
            <a:fld id="{48F63A3B-78C7-47BE-AE5E-E10140E04643}" type="slidenum">
              <a:rPr lang="en-US" sz="1400" smtClean="0">
                <a:latin typeface="Arial" panose="020B0604020202020204" pitchFamily="34" charset="0"/>
                <a:cs typeface="Arial" panose="020B0604020202020204" pitchFamily="34" charset="0"/>
              </a:rPr>
              <a:pPr algn="r"/>
              <a:t>4</a:t>
            </a:fld>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72474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正方形/長方形 99"/>
          <p:cNvSpPr/>
          <p:nvPr/>
        </p:nvSpPr>
        <p:spPr>
          <a:xfrm>
            <a:off x="6541694" y="2889744"/>
            <a:ext cx="3331529" cy="1560335"/>
          </a:xfrm>
          <a:prstGeom prst="rect">
            <a:avLst/>
          </a:prstGeom>
          <a:solidFill>
            <a:schemeClr val="bg1"/>
          </a:solidFill>
          <a:ln w="1270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1773741" y="2331830"/>
            <a:ext cx="906017" cy="523220"/>
          </a:xfrm>
          <a:prstGeom prst="rect">
            <a:avLst/>
          </a:prstGeom>
          <a:noFill/>
        </p:spPr>
        <p:txBody>
          <a:bodyPr wrap="none" rtlCol="0">
            <a:spAutoFit/>
          </a:bodyPr>
          <a:lstStyle/>
          <a:p>
            <a:pPr defTabSz="844083"/>
            <a:r>
              <a:rPr lang="ja-JP" altLang="en-US" sz="1400" b="1" dirty="0">
                <a:solidFill>
                  <a:prstClr val="black"/>
                </a:solidFill>
                <a:latin typeface="ＭＳ ゴシック" panose="020B0609070205080204" pitchFamily="49" charset="-128"/>
                <a:ea typeface="ＭＳ ゴシック" panose="020B0609070205080204" pitchFamily="49" charset="-128"/>
              </a:rPr>
              <a:t>出国前</a:t>
            </a:r>
            <a:r>
              <a:rPr lang="en-US" altLang="ja-JP" sz="1400" b="1" dirty="0">
                <a:solidFill>
                  <a:prstClr val="black"/>
                </a:solidFill>
                <a:latin typeface="ＭＳ ゴシック" panose="020B0609070205080204" pitchFamily="49" charset="-128"/>
                <a:ea typeface="ＭＳ ゴシック" panose="020B0609070205080204" pitchFamily="49" charset="-128"/>
              </a:rPr>
              <a:t>72</a:t>
            </a:r>
          </a:p>
          <a:p>
            <a:pPr defTabSz="844083"/>
            <a:r>
              <a:rPr lang="ja-JP" altLang="en-US" sz="1400" b="1" dirty="0">
                <a:solidFill>
                  <a:prstClr val="black"/>
                </a:solidFill>
                <a:latin typeface="ＭＳ ゴシック" panose="020B0609070205080204" pitchFamily="49" charset="-128"/>
                <a:ea typeface="ＭＳ ゴシック" panose="020B0609070205080204" pitchFamily="49" charset="-128"/>
              </a:rPr>
              <a:t>時間以内</a:t>
            </a:r>
          </a:p>
        </p:txBody>
      </p:sp>
      <p:sp>
        <p:nvSpPr>
          <p:cNvPr id="17" name="テキスト ボックス 16"/>
          <p:cNvSpPr txBox="1"/>
          <p:nvPr/>
        </p:nvSpPr>
        <p:spPr>
          <a:xfrm>
            <a:off x="3018270" y="2331830"/>
            <a:ext cx="902812" cy="523220"/>
          </a:xfrm>
          <a:prstGeom prst="rect">
            <a:avLst/>
          </a:prstGeom>
          <a:noFill/>
        </p:spPr>
        <p:txBody>
          <a:bodyPr wrap="none" rtlCol="0">
            <a:spAutoFit/>
          </a:bodyPr>
          <a:lstStyle/>
          <a:p>
            <a:pPr algn="ctr" defTabSz="844083"/>
            <a:r>
              <a:rPr lang="ja-JP" altLang="en-US" sz="1400" b="1" dirty="0">
                <a:solidFill>
                  <a:prstClr val="black"/>
                </a:solidFill>
                <a:latin typeface="ＭＳ ゴシック" panose="020B0609070205080204" pitchFamily="49" charset="-128"/>
                <a:ea typeface="ＭＳ ゴシック" panose="020B0609070205080204" pitchFamily="49" charset="-128"/>
              </a:rPr>
              <a:t>入国時</a:t>
            </a:r>
            <a:endParaRPr lang="en-US" altLang="ja-JP" sz="1400" b="1"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400" b="1" dirty="0">
                <a:solidFill>
                  <a:prstClr val="black"/>
                </a:solidFill>
                <a:latin typeface="ＭＳ ゴシック" panose="020B0609070205080204" pitchFamily="49" charset="-128"/>
                <a:ea typeface="ＭＳ ゴシック" panose="020B0609070205080204" pitchFamily="49" charset="-128"/>
              </a:rPr>
              <a:t>（空港）</a:t>
            </a:r>
          </a:p>
        </p:txBody>
      </p:sp>
      <p:sp>
        <p:nvSpPr>
          <p:cNvPr id="18" name="テキスト ボックス 17"/>
          <p:cNvSpPr txBox="1"/>
          <p:nvPr/>
        </p:nvSpPr>
        <p:spPr>
          <a:xfrm>
            <a:off x="4838668" y="2339450"/>
            <a:ext cx="723275" cy="307777"/>
          </a:xfrm>
          <a:prstGeom prst="rect">
            <a:avLst/>
          </a:prstGeom>
          <a:noFill/>
        </p:spPr>
        <p:txBody>
          <a:bodyPr wrap="none" rtlCol="0">
            <a:spAutoFit/>
          </a:bodyPr>
          <a:lstStyle/>
          <a:p>
            <a:pPr defTabSz="844083"/>
            <a:r>
              <a:rPr lang="ja-JP" altLang="en-US" sz="1400" b="1" dirty="0">
                <a:solidFill>
                  <a:prstClr val="black"/>
                </a:solidFill>
                <a:latin typeface="ＭＳ ゴシック" panose="020B0609070205080204" pitchFamily="49" charset="-128"/>
                <a:ea typeface="ＭＳ ゴシック" panose="020B0609070205080204" pitchFamily="49" charset="-128"/>
              </a:rPr>
              <a:t>３日目</a:t>
            </a:r>
          </a:p>
        </p:txBody>
      </p:sp>
      <p:sp>
        <p:nvSpPr>
          <p:cNvPr id="20" name="テキスト ボックス 19"/>
          <p:cNvSpPr txBox="1"/>
          <p:nvPr/>
        </p:nvSpPr>
        <p:spPr>
          <a:xfrm>
            <a:off x="8893303" y="2339450"/>
            <a:ext cx="906017" cy="307777"/>
          </a:xfrm>
          <a:prstGeom prst="rect">
            <a:avLst/>
          </a:prstGeom>
          <a:noFill/>
        </p:spPr>
        <p:txBody>
          <a:bodyPr wrap="none" rtlCol="0">
            <a:spAutoFit/>
          </a:bodyPr>
          <a:lstStyle/>
          <a:p>
            <a:pPr defTabSz="844083"/>
            <a:r>
              <a:rPr lang="ja-JP" altLang="en-US" sz="1400" b="1" dirty="0">
                <a:solidFill>
                  <a:prstClr val="black"/>
                </a:solidFill>
                <a:latin typeface="ＭＳ ゴシック" panose="020B0609070205080204" pitchFamily="49" charset="-128"/>
                <a:ea typeface="ＭＳ ゴシック" panose="020B0609070205080204" pitchFamily="49" charset="-128"/>
              </a:rPr>
              <a:t>～</a:t>
            </a:r>
            <a:r>
              <a:rPr lang="en-US" altLang="ja-JP" sz="1400" b="1" dirty="0">
                <a:solidFill>
                  <a:prstClr val="black"/>
                </a:solidFill>
                <a:latin typeface="ＭＳ ゴシック" panose="020B0609070205080204" pitchFamily="49" charset="-128"/>
                <a:ea typeface="ＭＳ ゴシック" panose="020B0609070205080204" pitchFamily="49" charset="-128"/>
              </a:rPr>
              <a:t>14</a:t>
            </a:r>
            <a:r>
              <a:rPr lang="ja-JP" altLang="en-US" sz="1400" b="1" dirty="0">
                <a:solidFill>
                  <a:prstClr val="black"/>
                </a:solidFill>
                <a:latin typeface="ＭＳ ゴシック" panose="020B0609070205080204" pitchFamily="49" charset="-128"/>
                <a:ea typeface="ＭＳ ゴシック" panose="020B0609070205080204" pitchFamily="49" charset="-128"/>
              </a:rPr>
              <a:t>日目</a:t>
            </a:r>
          </a:p>
        </p:txBody>
      </p:sp>
      <p:sp>
        <p:nvSpPr>
          <p:cNvPr id="61" name="テキスト ボックス 60"/>
          <p:cNvSpPr txBox="1"/>
          <p:nvPr/>
        </p:nvSpPr>
        <p:spPr>
          <a:xfrm>
            <a:off x="7962430" y="2339450"/>
            <a:ext cx="726481" cy="307777"/>
          </a:xfrm>
          <a:prstGeom prst="rect">
            <a:avLst/>
          </a:prstGeom>
          <a:noFill/>
        </p:spPr>
        <p:txBody>
          <a:bodyPr wrap="none" rtlCol="0">
            <a:spAutoFit/>
          </a:bodyPr>
          <a:lstStyle/>
          <a:p>
            <a:pPr defTabSz="844083"/>
            <a:r>
              <a:rPr lang="en-US" altLang="ja-JP" sz="1400" b="1" dirty="0">
                <a:solidFill>
                  <a:prstClr val="black"/>
                </a:solidFill>
                <a:latin typeface="ＭＳ ゴシック" panose="020B0609070205080204" pitchFamily="49" charset="-128"/>
                <a:ea typeface="ＭＳ ゴシック" panose="020B0609070205080204" pitchFamily="49" charset="-128"/>
              </a:rPr>
              <a:t>10</a:t>
            </a:r>
            <a:r>
              <a:rPr lang="ja-JP" altLang="en-US" sz="1400" b="1" dirty="0">
                <a:solidFill>
                  <a:prstClr val="black"/>
                </a:solidFill>
                <a:latin typeface="ＭＳ ゴシック" panose="020B0609070205080204" pitchFamily="49" charset="-128"/>
                <a:ea typeface="ＭＳ ゴシック" panose="020B0609070205080204" pitchFamily="49" charset="-128"/>
              </a:rPr>
              <a:t>日目</a:t>
            </a:r>
          </a:p>
        </p:txBody>
      </p:sp>
      <p:sp>
        <p:nvSpPr>
          <p:cNvPr id="88" name="正方形/長方形 87"/>
          <p:cNvSpPr/>
          <p:nvPr/>
        </p:nvSpPr>
        <p:spPr>
          <a:xfrm>
            <a:off x="0" y="2345681"/>
            <a:ext cx="1625342" cy="5095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7913" tIns="38957" rIns="77913" bIns="38957" numCol="1" spcCol="0" rtlCol="0" fromWordArt="0" anchor="ctr" anchorCtr="0" forceAA="0" compatLnSpc="1">
            <a:prstTxWarp prst="textNoShape">
              <a:avLst/>
            </a:prstTxWarp>
            <a:spAutoFit/>
          </a:bodyPr>
          <a:lstStyle/>
          <a:p>
            <a:pPr algn="ctr" defTabSz="779173"/>
            <a:r>
              <a:rPr lang="ja-JP" altLang="en-US" sz="1400" b="1" dirty="0" smtClean="0">
                <a:solidFill>
                  <a:prstClr val="black"/>
                </a:solidFill>
                <a:latin typeface="ＭＳ ゴシック" panose="020B0609070205080204" pitchFamily="49" charset="-128"/>
                <a:ea typeface="ＭＳ ゴシック" panose="020B0609070205080204" pitchFamily="49" charset="-128"/>
              </a:rPr>
              <a:t>入国前</a:t>
            </a:r>
            <a:r>
              <a:rPr lang="en-US" altLang="ja-JP" sz="1400" b="1" dirty="0" smtClean="0">
                <a:solidFill>
                  <a:prstClr val="black"/>
                </a:solidFill>
                <a:latin typeface="ＭＳ ゴシック" panose="020B0609070205080204" pitchFamily="49" charset="-128"/>
                <a:ea typeface="ＭＳ ゴシック" panose="020B0609070205080204" pitchFamily="49" charset="-128"/>
              </a:rPr>
              <a:t>14</a:t>
            </a:r>
            <a:r>
              <a:rPr lang="ja-JP" altLang="en-US" sz="1400" b="1" dirty="0" smtClean="0">
                <a:solidFill>
                  <a:prstClr val="black"/>
                </a:solidFill>
                <a:latin typeface="ＭＳ ゴシック" panose="020B0609070205080204" pitchFamily="49" charset="-128"/>
                <a:ea typeface="ＭＳ ゴシック" panose="020B0609070205080204" pitchFamily="49" charset="-128"/>
              </a:rPr>
              <a:t>日間の</a:t>
            </a:r>
            <a:endParaRPr lang="en-US" altLang="ja-JP" sz="1400" b="1" dirty="0" smtClean="0">
              <a:solidFill>
                <a:prstClr val="black"/>
              </a:solidFill>
              <a:latin typeface="ＭＳ ゴシック" panose="020B0609070205080204" pitchFamily="49" charset="-128"/>
              <a:ea typeface="ＭＳ ゴシック" panose="020B0609070205080204" pitchFamily="49" charset="-128"/>
            </a:endParaRPr>
          </a:p>
          <a:p>
            <a:pPr algn="ctr" defTabSz="779173"/>
            <a:r>
              <a:rPr lang="ja-JP" altLang="en-US" sz="1400" b="1" dirty="0" smtClean="0">
                <a:solidFill>
                  <a:prstClr val="black"/>
                </a:solidFill>
                <a:latin typeface="ＭＳ ゴシック" panose="020B0609070205080204" pitchFamily="49" charset="-128"/>
                <a:ea typeface="ＭＳ ゴシック" panose="020B0609070205080204" pitchFamily="49" charset="-128"/>
              </a:rPr>
              <a:t>滞在国・</a:t>
            </a:r>
            <a:r>
              <a:rPr lang="ja-JP" altLang="en-US" sz="1400" b="1" dirty="0">
                <a:solidFill>
                  <a:prstClr val="black"/>
                </a:solidFill>
                <a:latin typeface="ＭＳ ゴシック" panose="020B0609070205080204" pitchFamily="49" charset="-128"/>
                <a:ea typeface="ＭＳ ゴシック" panose="020B0609070205080204" pitchFamily="49" charset="-128"/>
              </a:rPr>
              <a:t>地域</a:t>
            </a:r>
            <a:endParaRPr lang="en-US" altLang="ja-JP" sz="1400" b="1" dirty="0">
              <a:solidFill>
                <a:prstClr val="black"/>
              </a:solidFill>
              <a:latin typeface="ＭＳ ゴシック" panose="020B0609070205080204" pitchFamily="49" charset="-128"/>
              <a:ea typeface="ＭＳ ゴシック" panose="020B0609070205080204" pitchFamily="49" charset="-128"/>
            </a:endParaRPr>
          </a:p>
        </p:txBody>
      </p:sp>
      <p:sp>
        <p:nvSpPr>
          <p:cNvPr id="73" name="タイトル 1"/>
          <p:cNvSpPr>
            <a:spLocks noGrp="1"/>
          </p:cNvSpPr>
          <p:nvPr>
            <p:ph type="title"/>
          </p:nvPr>
        </p:nvSpPr>
        <p:spPr>
          <a:xfrm>
            <a:off x="0" y="10209"/>
            <a:ext cx="9906000" cy="575673"/>
          </a:xfrm>
        </p:spPr>
        <p:txBody>
          <a:bodyPr>
            <a:noAutofit/>
          </a:bodyPr>
          <a:lstStyle/>
          <a:p>
            <a:pPr algn="ctr"/>
            <a:r>
              <a:rPr lang="ja-JP" altLang="en-US" sz="2000" b="1" dirty="0" smtClean="0">
                <a:solidFill>
                  <a:schemeClr val="bg1"/>
                </a:solidFill>
                <a:latin typeface="+mj-ea"/>
              </a:rPr>
              <a:t>水際対策に係る新たな措置による入国（行動制限緩和有り）</a:t>
            </a:r>
            <a:endParaRPr lang="ja-JP" altLang="en-US" sz="2000" b="1" dirty="0">
              <a:solidFill>
                <a:schemeClr val="bg1"/>
              </a:solidFill>
              <a:latin typeface="+mj-ea"/>
            </a:endParaRPr>
          </a:p>
        </p:txBody>
      </p:sp>
      <p:sp>
        <p:nvSpPr>
          <p:cNvPr id="37" name="正方形/長方形 36"/>
          <p:cNvSpPr/>
          <p:nvPr/>
        </p:nvSpPr>
        <p:spPr>
          <a:xfrm>
            <a:off x="155743" y="2961877"/>
            <a:ext cx="1314316" cy="609254"/>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３日施設待機</a:t>
            </a:r>
            <a:endParaRPr kumimoji="1" lang="en-US" altLang="ja-JP" sz="1400" dirty="0" smtClean="0">
              <a:solidFill>
                <a:schemeClr val="tx1"/>
              </a:solidFill>
            </a:endParaRPr>
          </a:p>
          <a:p>
            <a:pPr algn="ctr"/>
            <a:r>
              <a:rPr kumimoji="1" lang="ja-JP" altLang="en-US" sz="1400" dirty="0" smtClean="0">
                <a:solidFill>
                  <a:schemeClr val="tx1"/>
                </a:solidFill>
              </a:rPr>
              <a:t>指定国・地域</a:t>
            </a:r>
            <a:endParaRPr kumimoji="1" lang="ja-JP" altLang="en-US" sz="1400" dirty="0">
              <a:solidFill>
                <a:schemeClr val="tx1"/>
              </a:solidFill>
            </a:endParaRPr>
          </a:p>
        </p:txBody>
      </p:sp>
      <p:sp>
        <p:nvSpPr>
          <p:cNvPr id="82" name="正方形/長方形 81"/>
          <p:cNvSpPr/>
          <p:nvPr/>
        </p:nvSpPr>
        <p:spPr>
          <a:xfrm>
            <a:off x="155743" y="3759096"/>
            <a:ext cx="1314316" cy="612221"/>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非指定</a:t>
            </a:r>
            <a:endParaRPr kumimoji="1" lang="en-US" altLang="ja-JP" sz="1400" dirty="0" smtClean="0">
              <a:solidFill>
                <a:schemeClr val="tx1"/>
              </a:solidFill>
            </a:endParaRPr>
          </a:p>
          <a:p>
            <a:pPr algn="ctr"/>
            <a:r>
              <a:rPr kumimoji="1" lang="ja-JP" altLang="en-US" sz="1400" dirty="0" smtClean="0">
                <a:solidFill>
                  <a:schemeClr val="tx1"/>
                </a:solidFill>
              </a:rPr>
              <a:t>国・地域</a:t>
            </a:r>
            <a:endParaRPr kumimoji="1" lang="ja-JP" altLang="en-US" sz="1400" dirty="0">
              <a:solidFill>
                <a:schemeClr val="tx1"/>
              </a:solidFill>
            </a:endParaRPr>
          </a:p>
        </p:txBody>
      </p:sp>
      <p:sp>
        <p:nvSpPr>
          <p:cNvPr id="75" name="正方形/長方形 74"/>
          <p:cNvSpPr/>
          <p:nvPr/>
        </p:nvSpPr>
        <p:spPr>
          <a:xfrm>
            <a:off x="4241152" y="2885912"/>
            <a:ext cx="4437835" cy="1564167"/>
          </a:xfrm>
          <a:prstGeom prst="rect">
            <a:avLst/>
          </a:prstGeom>
          <a:solidFill>
            <a:schemeClr val="accent6">
              <a:lumMod val="20000"/>
              <a:lumOff val="80000"/>
            </a:schemeClr>
          </a:solid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角丸四角形 75"/>
          <p:cNvSpPr/>
          <p:nvPr/>
        </p:nvSpPr>
        <p:spPr>
          <a:xfrm>
            <a:off x="1861160" y="2958332"/>
            <a:ext cx="731178" cy="14094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84" name="角丸四角形 83"/>
          <p:cNvSpPr/>
          <p:nvPr/>
        </p:nvSpPr>
        <p:spPr>
          <a:xfrm>
            <a:off x="3118873" y="2961877"/>
            <a:ext cx="731178" cy="14094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90" name="テキスト ボックス 89"/>
          <p:cNvSpPr txBox="1"/>
          <p:nvPr/>
        </p:nvSpPr>
        <p:spPr>
          <a:xfrm>
            <a:off x="2593265" y="3406841"/>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92" name="テキスト ボックス 91"/>
          <p:cNvSpPr txBox="1"/>
          <p:nvPr/>
        </p:nvSpPr>
        <p:spPr>
          <a:xfrm>
            <a:off x="3804424" y="3396665"/>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2" name="正方形/長方形 1"/>
          <p:cNvSpPr/>
          <p:nvPr/>
        </p:nvSpPr>
        <p:spPr>
          <a:xfrm>
            <a:off x="5867819" y="2967763"/>
            <a:ext cx="2755333" cy="140943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rgbClr val="C00000"/>
                </a:solidFill>
                <a:latin typeface="+mn-ea"/>
              </a:rPr>
              <a:t>・業所管省庁により事前に</a:t>
            </a:r>
            <a:endParaRPr kumimoji="1" lang="en-US" altLang="ja-JP" sz="1200" b="1" dirty="0" smtClean="0">
              <a:solidFill>
                <a:srgbClr val="C00000"/>
              </a:solidFill>
              <a:latin typeface="+mn-ea"/>
            </a:endParaRPr>
          </a:p>
          <a:p>
            <a:r>
              <a:rPr kumimoji="1" lang="ja-JP" altLang="en-US" sz="1200" b="1" dirty="0" smtClean="0">
                <a:solidFill>
                  <a:srgbClr val="C00000"/>
                </a:solidFill>
                <a:latin typeface="+mn-ea"/>
              </a:rPr>
              <a:t>　審査された活動計画書に</a:t>
            </a:r>
            <a:endParaRPr kumimoji="1" lang="en-US" altLang="ja-JP" sz="1200" b="1" dirty="0" smtClean="0">
              <a:solidFill>
                <a:srgbClr val="C00000"/>
              </a:solidFill>
              <a:latin typeface="+mn-ea"/>
            </a:endParaRPr>
          </a:p>
          <a:p>
            <a:r>
              <a:rPr kumimoji="1" lang="ja-JP" altLang="en-US" sz="1200" b="1" dirty="0" smtClean="0">
                <a:solidFill>
                  <a:srgbClr val="C00000"/>
                </a:solidFill>
                <a:latin typeface="+mn-ea"/>
              </a:rPr>
              <a:t>　沿った活動（</a:t>
            </a:r>
            <a:r>
              <a:rPr kumimoji="1" lang="en-US" altLang="ja-JP" sz="1200" b="1" dirty="0" smtClean="0">
                <a:solidFill>
                  <a:srgbClr val="C00000"/>
                </a:solidFill>
                <a:latin typeface="+mn-ea"/>
              </a:rPr>
              <a:t>※</a:t>
            </a:r>
            <a:r>
              <a:rPr kumimoji="1" lang="ja-JP" altLang="en-US" sz="1200" b="1" dirty="0" smtClean="0">
                <a:solidFill>
                  <a:srgbClr val="C00000"/>
                </a:solidFill>
                <a:latin typeface="+mn-ea"/>
              </a:rPr>
              <a:t>２）</a:t>
            </a:r>
            <a:endParaRPr kumimoji="1" lang="en-US" altLang="ja-JP" sz="1200" b="1" dirty="0" smtClean="0">
              <a:solidFill>
                <a:srgbClr val="C00000"/>
              </a:solidFill>
              <a:latin typeface="+mn-ea"/>
            </a:endParaRPr>
          </a:p>
          <a:p>
            <a:r>
              <a:rPr kumimoji="1" lang="ja-JP" altLang="en-US" sz="1200" b="1" dirty="0" smtClean="0">
                <a:solidFill>
                  <a:srgbClr val="C00000"/>
                </a:solidFill>
                <a:latin typeface="+mn-ea"/>
              </a:rPr>
              <a:t>・受入責任者による行動管理</a:t>
            </a:r>
            <a:endParaRPr kumimoji="1" lang="en-US" altLang="ja-JP" sz="1200" b="1" dirty="0" smtClean="0">
              <a:solidFill>
                <a:srgbClr val="C00000"/>
              </a:solidFill>
              <a:latin typeface="+mn-ea"/>
            </a:endParaRPr>
          </a:p>
          <a:p>
            <a:r>
              <a:rPr kumimoji="1" lang="ja-JP" altLang="en-US" sz="1200" b="1" dirty="0" smtClean="0">
                <a:solidFill>
                  <a:srgbClr val="C00000"/>
                </a:solidFill>
                <a:latin typeface="+mn-ea"/>
              </a:rPr>
              <a:t>・入国者健康確認センター</a:t>
            </a:r>
            <a:endParaRPr kumimoji="1" lang="en-US" altLang="ja-JP" sz="1200" b="1" dirty="0" smtClean="0">
              <a:solidFill>
                <a:srgbClr val="C00000"/>
              </a:solidFill>
              <a:latin typeface="+mn-ea"/>
            </a:endParaRPr>
          </a:p>
          <a:p>
            <a:r>
              <a:rPr kumimoji="1" lang="ja-JP" altLang="en-US" sz="1200" b="1" dirty="0" smtClean="0">
                <a:solidFill>
                  <a:srgbClr val="C00000"/>
                </a:solidFill>
                <a:latin typeface="+mn-ea"/>
              </a:rPr>
              <a:t>　によるフォローアップ</a:t>
            </a:r>
            <a:endParaRPr kumimoji="1" lang="en-US" altLang="ja-JP" sz="1200" b="1" dirty="0" smtClean="0">
              <a:solidFill>
                <a:srgbClr val="C00000"/>
              </a:solidFill>
              <a:latin typeface="+mn-ea"/>
            </a:endParaRPr>
          </a:p>
        </p:txBody>
      </p:sp>
      <p:sp>
        <p:nvSpPr>
          <p:cNvPr id="93" name="角丸四角形 92"/>
          <p:cNvSpPr/>
          <p:nvPr/>
        </p:nvSpPr>
        <p:spPr>
          <a:xfrm>
            <a:off x="8052158" y="2967764"/>
            <a:ext cx="547023" cy="1409439"/>
          </a:xfrm>
          <a:prstGeom prst="roundRect">
            <a:avLst/>
          </a:prstGeom>
          <a:solidFill>
            <a:schemeClr val="bg1">
              <a:lumMod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2203" rIns="36000" bIns="42203" numCol="1" spcCol="0" rtlCol="0" fromWordArt="0" anchor="ctr" anchorCtr="0" forceAA="0" compatLnSpc="1">
            <a:prstTxWarp prst="textNoShape">
              <a:avLst/>
            </a:prstTxWarp>
            <a:noAutofit/>
          </a:bodyPr>
          <a:lstStyle/>
          <a:p>
            <a:pPr algn="ctr" defTabSz="844083"/>
            <a:r>
              <a:rPr lang="ja-JP" altLang="en-US" sz="1100" dirty="0" smtClean="0">
                <a:solidFill>
                  <a:prstClr val="white"/>
                </a:solidFill>
                <a:latin typeface="ＭＳ ゴシック" panose="020B0609070205080204" pitchFamily="49" charset="-128"/>
                <a:ea typeface="ＭＳ ゴシック" panose="020B0609070205080204" pitchFamily="49" charset="-128"/>
              </a:rPr>
              <a:t>検査</a:t>
            </a:r>
            <a:endParaRPr lang="en-US" altLang="ja-JP" sz="1100" dirty="0" smtClean="0">
              <a:solidFill>
                <a:prstClr val="white"/>
              </a:solidFill>
              <a:latin typeface="ＭＳ ゴシック" panose="020B0609070205080204" pitchFamily="49" charset="-128"/>
              <a:ea typeface="ＭＳ ゴシック" panose="020B0609070205080204" pitchFamily="49" charset="-128"/>
            </a:endParaRPr>
          </a:p>
          <a:p>
            <a:pPr algn="ctr" defTabSz="844083"/>
            <a:r>
              <a:rPr lang="en-US" altLang="ja-JP" sz="1100" dirty="0" smtClean="0">
                <a:solidFill>
                  <a:prstClr val="white"/>
                </a:solidFill>
                <a:latin typeface="ＭＳ ゴシック" panose="020B0609070205080204" pitchFamily="49" charset="-128"/>
                <a:ea typeface="ＭＳ ゴシック" panose="020B0609070205080204" pitchFamily="49" charset="-128"/>
              </a:rPr>
              <a:t>(※</a:t>
            </a:r>
            <a:r>
              <a:rPr lang="ja-JP" altLang="en-US" sz="1100" dirty="0" smtClean="0">
                <a:solidFill>
                  <a:prstClr val="white"/>
                </a:solidFill>
                <a:latin typeface="ＭＳ ゴシック" panose="020B0609070205080204" pitchFamily="49" charset="-128"/>
                <a:ea typeface="ＭＳ ゴシック" panose="020B0609070205080204" pitchFamily="49" charset="-128"/>
              </a:rPr>
              <a:t>１</a:t>
            </a:r>
            <a:r>
              <a:rPr lang="en-US" altLang="ja-JP" sz="1100" dirty="0" smtClean="0">
                <a:solidFill>
                  <a:prstClr val="white"/>
                </a:solidFill>
                <a:latin typeface="ＭＳ ゴシック" panose="020B0609070205080204" pitchFamily="49" charset="-128"/>
                <a:ea typeface="ＭＳ ゴシック" panose="020B0609070205080204" pitchFamily="49" charset="-128"/>
              </a:rPr>
              <a:t>)</a:t>
            </a:r>
          </a:p>
        </p:txBody>
      </p:sp>
      <p:sp>
        <p:nvSpPr>
          <p:cNvPr id="98" name="テキスト ボックス 97"/>
          <p:cNvSpPr txBox="1"/>
          <p:nvPr/>
        </p:nvSpPr>
        <p:spPr>
          <a:xfrm>
            <a:off x="5479864" y="3396665"/>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95" name="テキスト ボックス 94"/>
          <p:cNvSpPr txBox="1"/>
          <p:nvPr/>
        </p:nvSpPr>
        <p:spPr>
          <a:xfrm>
            <a:off x="4241152" y="2635754"/>
            <a:ext cx="4437835" cy="261610"/>
          </a:xfrm>
          <a:prstGeom prst="rect">
            <a:avLst/>
          </a:prstGeom>
          <a:noFill/>
        </p:spPr>
        <p:txBody>
          <a:bodyPr wrap="square" rtlCol="0">
            <a:spAutoFit/>
          </a:bodyPr>
          <a:lstStyle/>
          <a:p>
            <a:pPr algn="ctr" defTabSz="844083"/>
            <a:r>
              <a:rPr lang="ja-JP" altLang="en-US" sz="1050" b="1" dirty="0" smtClean="0">
                <a:solidFill>
                  <a:schemeClr val="accent6"/>
                </a:solidFill>
                <a:latin typeface="+mn-ea"/>
              </a:rPr>
              <a:t>＜受入責任者が確保する施設又は自宅で</a:t>
            </a:r>
            <a:r>
              <a:rPr lang="ja-JP" altLang="en-US" sz="1050" b="1" dirty="0">
                <a:solidFill>
                  <a:schemeClr val="accent6"/>
                </a:solidFill>
                <a:latin typeface="+mn-ea"/>
              </a:rPr>
              <a:t>待機＞</a:t>
            </a:r>
          </a:p>
        </p:txBody>
      </p:sp>
      <p:sp>
        <p:nvSpPr>
          <p:cNvPr id="96" name="左矢印 95"/>
          <p:cNvSpPr/>
          <p:nvPr/>
        </p:nvSpPr>
        <p:spPr>
          <a:xfrm>
            <a:off x="8692929" y="3918341"/>
            <a:ext cx="1180294" cy="169520"/>
          </a:xfrm>
          <a:prstGeom prst="lef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9" name="テキスト ボックス 98"/>
          <p:cNvSpPr txBox="1"/>
          <p:nvPr/>
        </p:nvSpPr>
        <p:spPr>
          <a:xfrm>
            <a:off x="8702959" y="3253972"/>
            <a:ext cx="1194236" cy="646331"/>
          </a:xfrm>
          <a:prstGeom prst="rect">
            <a:avLst/>
          </a:prstGeom>
          <a:noFill/>
        </p:spPr>
        <p:txBody>
          <a:bodyPr wrap="square" lIns="36000" rIns="36000" rtlCol="0">
            <a:spAutoFit/>
          </a:bodyPr>
          <a:lstStyle/>
          <a:p>
            <a:r>
              <a:rPr kumimoji="1" lang="en-US" altLang="ja-JP" sz="1200" b="1" dirty="0" smtClean="0">
                <a:latin typeface="+mn-ea"/>
              </a:rPr>
              <a:t>10</a:t>
            </a:r>
            <a:r>
              <a:rPr kumimoji="1" lang="ja-JP" altLang="en-US" sz="1200" b="1" dirty="0" smtClean="0">
                <a:latin typeface="+mn-ea"/>
              </a:rPr>
              <a:t>日目以降の検査陰性で待機期間を短縮</a:t>
            </a:r>
            <a:endParaRPr kumimoji="1" lang="ja-JP" altLang="en-US" sz="1200" b="1" dirty="0">
              <a:latin typeface="+mn-ea"/>
            </a:endParaRPr>
          </a:p>
        </p:txBody>
      </p:sp>
      <p:sp>
        <p:nvSpPr>
          <p:cNvPr id="101" name="テキスト ボックス 100"/>
          <p:cNvSpPr txBox="1"/>
          <p:nvPr/>
        </p:nvSpPr>
        <p:spPr>
          <a:xfrm>
            <a:off x="4068429" y="2339450"/>
            <a:ext cx="723275" cy="307777"/>
          </a:xfrm>
          <a:prstGeom prst="rect">
            <a:avLst/>
          </a:prstGeom>
          <a:noFill/>
        </p:spPr>
        <p:txBody>
          <a:bodyPr wrap="none" rtlCol="0">
            <a:spAutoFit/>
          </a:bodyPr>
          <a:lstStyle/>
          <a:p>
            <a:pPr defTabSz="844083"/>
            <a:r>
              <a:rPr lang="ja-JP" altLang="en-US" sz="1400" b="1" dirty="0" smtClean="0">
                <a:solidFill>
                  <a:prstClr val="black"/>
                </a:solidFill>
                <a:latin typeface="ＭＳ ゴシック" panose="020B0609070205080204" pitchFamily="49" charset="-128"/>
                <a:ea typeface="ＭＳ ゴシック" panose="020B0609070205080204" pitchFamily="49" charset="-128"/>
              </a:rPr>
              <a:t>１日目</a:t>
            </a:r>
            <a:endParaRPr lang="ja-JP" altLang="en-US" sz="1400" b="1" dirty="0">
              <a:solidFill>
                <a:prstClr val="black"/>
              </a:solidFill>
              <a:latin typeface="ＭＳ ゴシック" panose="020B0609070205080204" pitchFamily="49" charset="-128"/>
              <a:ea typeface="ＭＳ ゴシック" panose="020B0609070205080204" pitchFamily="49" charset="-128"/>
            </a:endParaRPr>
          </a:p>
        </p:txBody>
      </p:sp>
      <p:sp>
        <p:nvSpPr>
          <p:cNvPr id="103" name="テキスト ボックス 102"/>
          <p:cNvSpPr txBox="1"/>
          <p:nvPr/>
        </p:nvSpPr>
        <p:spPr>
          <a:xfrm>
            <a:off x="5767456" y="2339450"/>
            <a:ext cx="723275" cy="307777"/>
          </a:xfrm>
          <a:prstGeom prst="rect">
            <a:avLst/>
          </a:prstGeom>
          <a:noFill/>
        </p:spPr>
        <p:txBody>
          <a:bodyPr wrap="none" rtlCol="0">
            <a:spAutoFit/>
          </a:bodyPr>
          <a:lstStyle/>
          <a:p>
            <a:pPr defTabSz="844083"/>
            <a:r>
              <a:rPr lang="ja-JP" altLang="en-US" sz="1400" b="1" dirty="0" smtClean="0">
                <a:solidFill>
                  <a:prstClr val="black"/>
                </a:solidFill>
                <a:latin typeface="ＭＳ ゴシック" panose="020B0609070205080204" pitchFamily="49" charset="-128"/>
                <a:ea typeface="ＭＳ ゴシック" panose="020B0609070205080204" pitchFamily="49" charset="-128"/>
              </a:rPr>
              <a:t>４日目</a:t>
            </a:r>
            <a:endParaRPr lang="ja-JP" altLang="en-US" sz="1400" b="1" dirty="0">
              <a:solidFill>
                <a:prstClr val="black"/>
              </a:solidFill>
              <a:latin typeface="ＭＳ ゴシック" panose="020B0609070205080204" pitchFamily="49" charset="-128"/>
              <a:ea typeface="ＭＳ ゴシック" panose="020B0609070205080204" pitchFamily="49" charset="-128"/>
            </a:endParaRPr>
          </a:p>
        </p:txBody>
      </p:sp>
      <p:sp>
        <p:nvSpPr>
          <p:cNvPr id="107" name="角丸四角形 106"/>
          <p:cNvSpPr/>
          <p:nvPr/>
        </p:nvSpPr>
        <p:spPr>
          <a:xfrm flipV="1">
            <a:off x="143266" y="2224132"/>
            <a:ext cx="5211683" cy="115318"/>
          </a:xfrm>
          <a:prstGeom prst="roundRect">
            <a:avLst>
              <a:gd name="adj" fmla="val 50000"/>
            </a:avLst>
          </a:prstGeom>
          <a:solidFill>
            <a:schemeClr val="accent1">
              <a:lumMod val="40000"/>
              <a:lumOff val="60000"/>
            </a:scheme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8" name="正方形/長方形 107"/>
          <p:cNvSpPr/>
          <p:nvPr/>
        </p:nvSpPr>
        <p:spPr>
          <a:xfrm>
            <a:off x="143266" y="2009691"/>
            <a:ext cx="5211683" cy="307777"/>
          </a:xfrm>
          <a:prstGeom prst="rect">
            <a:avLst/>
          </a:prstGeom>
        </p:spPr>
        <p:txBody>
          <a:bodyPr wrap="none">
            <a:spAutoFit/>
          </a:bodyPr>
          <a:lstStyle/>
          <a:p>
            <a:pPr marL="176213" indent="-176213" defTabSz="914400">
              <a:defRPr/>
            </a:pPr>
            <a:r>
              <a:rPr kumimoji="1" lang="ja-JP" altLang="en-US" sz="1400" dirty="0" smtClean="0">
                <a:solidFill>
                  <a:schemeClr val="accent1"/>
                </a:solidFill>
                <a:latin typeface="ＤＦ特太ゴシック体" panose="020B0509000000000000" pitchFamily="49" charset="-128"/>
                <a:ea typeface="ＤＦ特太ゴシック体" panose="020B0509000000000000" pitchFamily="49" charset="-128"/>
              </a:rPr>
              <a:t>＜入国後の待機解除までの流れ（最短スケジュールの場合）＞</a:t>
            </a:r>
            <a:endParaRPr kumimoji="1" lang="en-US" altLang="ja-JP" sz="1400" dirty="0">
              <a:solidFill>
                <a:schemeClr val="accent1"/>
              </a:solidFill>
              <a:latin typeface="ＤＦ特太ゴシック体" panose="020B0509000000000000" pitchFamily="49" charset="-128"/>
              <a:ea typeface="ＤＦ特太ゴシック体" panose="020B0509000000000000" pitchFamily="49" charset="-128"/>
            </a:endParaRPr>
          </a:p>
        </p:txBody>
      </p:sp>
      <p:sp>
        <p:nvSpPr>
          <p:cNvPr id="109" name="角丸四角形 108"/>
          <p:cNvSpPr/>
          <p:nvPr/>
        </p:nvSpPr>
        <p:spPr>
          <a:xfrm flipV="1">
            <a:off x="155744" y="4650506"/>
            <a:ext cx="3912686" cy="122592"/>
          </a:xfrm>
          <a:prstGeom prst="roundRect">
            <a:avLst>
              <a:gd name="adj" fmla="val 50000"/>
            </a:avLst>
          </a:prstGeom>
          <a:solidFill>
            <a:schemeClr val="accent1">
              <a:lumMod val="40000"/>
              <a:lumOff val="60000"/>
            </a:scheme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0" name="正方形/長方形 109"/>
          <p:cNvSpPr/>
          <p:nvPr/>
        </p:nvSpPr>
        <p:spPr>
          <a:xfrm>
            <a:off x="143266" y="4436065"/>
            <a:ext cx="3954929" cy="307777"/>
          </a:xfrm>
          <a:prstGeom prst="rect">
            <a:avLst/>
          </a:prstGeom>
        </p:spPr>
        <p:txBody>
          <a:bodyPr wrap="none">
            <a:spAutoFit/>
          </a:bodyPr>
          <a:lstStyle/>
          <a:p>
            <a:pPr marL="176213" indent="-176213" defTabSz="914400">
              <a:defRPr/>
            </a:pPr>
            <a:r>
              <a:rPr kumimoji="1" lang="ja-JP" altLang="en-US" sz="1400" dirty="0" smtClean="0">
                <a:solidFill>
                  <a:schemeClr val="accent1"/>
                </a:solidFill>
                <a:latin typeface="ＤＦ特太ゴシック体" panose="020B0509000000000000" pitchFamily="49" charset="-128"/>
                <a:ea typeface="ＤＦ特太ゴシック体" panose="020B0509000000000000" pitchFamily="49" charset="-128"/>
              </a:rPr>
              <a:t>＜行動制限の緩和措置により認められる活動＞</a:t>
            </a:r>
            <a:endParaRPr kumimoji="1" lang="en-US" altLang="ja-JP" sz="1400" dirty="0">
              <a:solidFill>
                <a:schemeClr val="accent1"/>
              </a:solidFill>
              <a:latin typeface="ＤＦ特太ゴシック体" panose="020B0509000000000000" pitchFamily="49" charset="-128"/>
              <a:ea typeface="ＤＦ特太ゴシック体" panose="020B0509000000000000" pitchFamily="49" charset="-128"/>
            </a:endParaRPr>
          </a:p>
        </p:txBody>
      </p:sp>
      <p:graphicFrame>
        <p:nvGraphicFramePr>
          <p:cNvPr id="114" name="表 113"/>
          <p:cNvGraphicFramePr>
            <a:graphicFrameLocks noGrp="1"/>
          </p:cNvGraphicFramePr>
          <p:nvPr>
            <p:extLst>
              <p:ext uri="{D42A27DB-BD31-4B8C-83A1-F6EECF244321}">
                <p14:modId xmlns:p14="http://schemas.microsoft.com/office/powerpoint/2010/main" val="2363971635"/>
              </p:ext>
            </p:extLst>
          </p:nvPr>
        </p:nvGraphicFramePr>
        <p:xfrm>
          <a:off x="143266" y="4759965"/>
          <a:ext cx="9729957" cy="2057400"/>
        </p:xfrm>
        <a:graphic>
          <a:graphicData uri="http://schemas.openxmlformats.org/drawingml/2006/table">
            <a:tbl>
              <a:tblPr firstRow="1" bandRow="1">
                <a:tableStyleId>{5C22544A-7EE6-4342-B048-85BDC9FD1C3A}</a:tableStyleId>
              </a:tblPr>
              <a:tblGrid>
                <a:gridCol w="1668281">
                  <a:extLst>
                    <a:ext uri="{9D8B030D-6E8A-4147-A177-3AD203B41FA5}">
                      <a16:colId xmlns:a16="http://schemas.microsoft.com/office/drawing/2014/main" val="977465272"/>
                    </a:ext>
                  </a:extLst>
                </a:gridCol>
                <a:gridCol w="8061676">
                  <a:extLst>
                    <a:ext uri="{9D8B030D-6E8A-4147-A177-3AD203B41FA5}">
                      <a16:colId xmlns:a16="http://schemas.microsoft.com/office/drawing/2014/main" val="1558527072"/>
                    </a:ext>
                  </a:extLst>
                </a:gridCol>
              </a:tblGrid>
              <a:tr h="147388">
                <a:tc>
                  <a:txBody>
                    <a:bodyPr/>
                    <a:lstStyle/>
                    <a:p>
                      <a:r>
                        <a:rPr kumimoji="1" lang="ja-JP" altLang="en-US" sz="1050" dirty="0" smtClean="0"/>
                        <a:t>活動の種類</a:t>
                      </a:r>
                      <a:endParaRPr kumimoji="1" lang="ja-JP" altLang="en-US" sz="1050" dirty="0"/>
                    </a:p>
                  </a:txBody>
                  <a:tcPr anchor="ctr"/>
                </a:tc>
                <a:tc>
                  <a:txBody>
                    <a:bodyPr/>
                    <a:lstStyle/>
                    <a:p>
                      <a:r>
                        <a:rPr kumimoji="1" lang="ja-JP" altLang="en-US" sz="1050" dirty="0" smtClean="0"/>
                        <a:t>組み合わせる措置</a:t>
                      </a:r>
                      <a:endParaRPr kumimoji="1" lang="ja-JP" altLang="en-US" sz="1050" dirty="0"/>
                    </a:p>
                  </a:txBody>
                  <a:tcPr anchor="ctr"/>
                </a:tc>
                <a:extLst>
                  <a:ext uri="{0D108BD9-81ED-4DB2-BD59-A6C34878D82A}">
                    <a16:rowId xmlns:a16="http://schemas.microsoft.com/office/drawing/2014/main" val="2801206080"/>
                  </a:ext>
                </a:extLst>
              </a:tr>
              <a:tr h="334974">
                <a:tc>
                  <a:txBody>
                    <a:bodyPr/>
                    <a:lstStyle/>
                    <a:p>
                      <a:r>
                        <a:rPr kumimoji="1" lang="ja-JP" altLang="en-US" sz="1050" dirty="0" smtClean="0"/>
                        <a:t>公共交通機関での移動</a:t>
                      </a:r>
                      <a:endParaRPr kumimoji="1" lang="ja-JP" altLang="en-US" sz="900" dirty="0">
                        <a:latin typeface="+mn-ea"/>
                        <a:ea typeface="+mn-ea"/>
                      </a:endParaRPr>
                    </a:p>
                  </a:txBody>
                  <a:tcPr anchor="ctr"/>
                </a:tc>
                <a:tc>
                  <a:txBody>
                    <a:bodyPr/>
                    <a:lstStyle/>
                    <a:p>
                      <a:pPr marL="176213" indent="-176213">
                        <a:buFont typeface="Arial" panose="020B0604020202020204" pitchFamily="34" charset="0"/>
                        <a:buChar char="•"/>
                      </a:pPr>
                      <a:r>
                        <a:rPr kumimoji="1" lang="ja-JP" altLang="en-US" sz="1050" dirty="0" smtClean="0"/>
                        <a:t>国内線の航空機、鉄道（座席指定ができる新幹線・特急列車に限る。）、バス（座席指定ができるものに限る。）、旅客船（個室又は座席指定ができる便に限る。）、タクシー（運転手と空間的分離ができる車両に限る。）のいずれかを事前予約して利用</a:t>
                      </a:r>
                      <a:endParaRPr kumimoji="1" lang="en-US" altLang="ja-JP" sz="1050" dirty="0" smtClean="0"/>
                    </a:p>
                    <a:p>
                      <a:pPr marL="176213" indent="-176213">
                        <a:buFont typeface="Arial" panose="020B0604020202020204" pitchFamily="34" charset="0"/>
                        <a:buChar char="•"/>
                      </a:pPr>
                      <a:r>
                        <a:rPr kumimoji="1" lang="ja-JP" altLang="en-US" sz="1050" dirty="0" smtClean="0"/>
                        <a:t>直前の検査、飲食は必要最小限（水分補給を行う場合は会話をしない、食事をとる必要がある場合は黙食、飲酒は控える）　　等</a:t>
                      </a:r>
                      <a:endParaRPr kumimoji="1" lang="en-US" altLang="ja-JP" sz="1050" dirty="0" smtClean="0"/>
                    </a:p>
                  </a:txBody>
                  <a:tcPr marL="72000" marR="72000" anchor="ctr"/>
                </a:tc>
                <a:extLst>
                  <a:ext uri="{0D108BD9-81ED-4DB2-BD59-A6C34878D82A}">
                    <a16:rowId xmlns:a16="http://schemas.microsoft.com/office/drawing/2014/main" val="1420667247"/>
                  </a:ext>
                </a:extLst>
              </a:tr>
              <a:tr h="241181">
                <a:tc>
                  <a:txBody>
                    <a:bodyPr/>
                    <a:lstStyle/>
                    <a:p>
                      <a:r>
                        <a:rPr kumimoji="1" lang="ja-JP" altLang="en-US" sz="1050" dirty="0" smtClean="0"/>
                        <a:t>集会・イベントへの参加</a:t>
                      </a:r>
                      <a:endParaRPr kumimoji="1" lang="ja-JP" altLang="en-US" sz="1050" dirty="0"/>
                    </a:p>
                  </a:txBody>
                  <a:tcPr anchor="ctr"/>
                </a:tc>
                <a:tc>
                  <a:txBody>
                    <a:bodyPr/>
                    <a:lstStyle/>
                    <a:p>
                      <a:pPr marL="176213" indent="-176213">
                        <a:buFont typeface="Arial" panose="020B0604020202020204" pitchFamily="34" charset="0"/>
                        <a:buChar char="•"/>
                      </a:pPr>
                      <a:r>
                        <a:rPr kumimoji="1" lang="ja-JP" altLang="en-US" sz="1050" dirty="0" smtClean="0"/>
                        <a:t>直前の検査</a:t>
                      </a:r>
                      <a:endParaRPr kumimoji="1" lang="en-US" altLang="ja-JP" sz="1050" dirty="0" smtClean="0"/>
                    </a:p>
                    <a:p>
                      <a:pPr marL="176213" indent="-176213">
                        <a:buFont typeface="Arial" panose="020B0604020202020204" pitchFamily="34" charset="0"/>
                        <a:buChar char="•"/>
                      </a:pPr>
                      <a:r>
                        <a:rPr kumimoji="1" lang="ja-JP" altLang="en-US" sz="1050" dirty="0" smtClean="0"/>
                        <a:t>飲食を伴う場合は、主催者等の定めるルールに従う</a:t>
                      </a:r>
                      <a:endParaRPr kumimoji="1" lang="en-US" altLang="ja-JP" sz="1050" dirty="0" smtClean="0"/>
                    </a:p>
                  </a:txBody>
                  <a:tcPr anchor="ctr"/>
                </a:tc>
                <a:extLst>
                  <a:ext uri="{0D108BD9-81ED-4DB2-BD59-A6C34878D82A}">
                    <a16:rowId xmlns:a16="http://schemas.microsoft.com/office/drawing/2014/main" val="1460870684"/>
                  </a:ext>
                </a:extLst>
              </a:tr>
              <a:tr h="349276">
                <a:tc>
                  <a:txBody>
                    <a:bodyPr/>
                    <a:lstStyle/>
                    <a:p>
                      <a:r>
                        <a:rPr kumimoji="1" lang="ja-JP" altLang="en-US" sz="1050" dirty="0" smtClean="0"/>
                        <a:t>飲食店の利用・会食</a:t>
                      </a:r>
                      <a:endParaRPr kumimoji="1" lang="ja-JP" altLang="en-US" sz="1050" dirty="0"/>
                    </a:p>
                  </a:txBody>
                  <a:tcPr anchor="ctr"/>
                </a:tc>
                <a:tc>
                  <a:txBody>
                    <a:bodyPr/>
                    <a:lstStyle/>
                    <a:p>
                      <a:pPr marL="176213" indent="-176213">
                        <a:buFont typeface="Arial" panose="020B0604020202020204" pitchFamily="34" charset="0"/>
                        <a:buChar char="•"/>
                      </a:pPr>
                      <a:r>
                        <a:rPr kumimoji="1" lang="ja-JP" altLang="en-US" sz="1050" dirty="0" smtClean="0"/>
                        <a:t>直前の検査、第三者認証店を利用、原則個室で実施、飲酒は必要最小限</a:t>
                      </a:r>
                      <a:endParaRPr kumimoji="1" lang="en-US" altLang="ja-JP" sz="1050" dirty="0" smtClean="0"/>
                    </a:p>
                    <a:p>
                      <a:pPr marL="176213" indent="-176213">
                        <a:buFont typeface="Arial" panose="020B0604020202020204" pitchFamily="34" charset="0"/>
                        <a:buChar char="•"/>
                      </a:pPr>
                      <a:r>
                        <a:rPr kumimoji="1" lang="ja-JP" altLang="en-US" sz="1050" dirty="0" smtClean="0"/>
                        <a:t>国内在住者との会食については、参加者全員の会食後</a:t>
                      </a:r>
                      <a:r>
                        <a:rPr kumimoji="1" lang="en-US" altLang="ja-JP" sz="1050" dirty="0" smtClean="0"/>
                        <a:t>10</a:t>
                      </a:r>
                      <a:r>
                        <a:rPr kumimoji="1" lang="ja-JP" altLang="en-US" sz="1050" dirty="0" smtClean="0"/>
                        <a:t>日間の健康観察（体温や症状の有無等）</a:t>
                      </a:r>
                      <a:endParaRPr kumimoji="1" lang="en-US" altLang="ja-JP" sz="1050" dirty="0" smtClean="0"/>
                    </a:p>
                  </a:txBody>
                  <a:tcPr anchor="ctr"/>
                </a:tc>
                <a:extLst>
                  <a:ext uri="{0D108BD9-81ED-4DB2-BD59-A6C34878D82A}">
                    <a16:rowId xmlns:a16="http://schemas.microsoft.com/office/drawing/2014/main" val="1344389256"/>
                  </a:ext>
                </a:extLst>
              </a:tr>
              <a:tr h="2704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t>仕事・研修</a:t>
                      </a:r>
                    </a:p>
                  </a:txBody>
                  <a:tcPr anchor="ctr"/>
                </a:tc>
                <a:tc>
                  <a:txBody>
                    <a:bodyPr/>
                    <a:lstStyle/>
                    <a:p>
                      <a:pPr marL="176213" marR="0" lvl="0" indent="-176213"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dirty="0" smtClean="0"/>
                        <a:t>他者との身体的接触を伴う活動や実習等は不可</a:t>
                      </a:r>
                      <a:endParaRPr kumimoji="1" lang="en-US" altLang="ja-JP" sz="1050" dirty="0" smtClean="0"/>
                    </a:p>
                    <a:p>
                      <a:pPr marL="176213" indent="-176213">
                        <a:buFont typeface="Arial" panose="020B0604020202020204" pitchFamily="34" charset="0"/>
                        <a:buChar char="•"/>
                      </a:pPr>
                      <a:r>
                        <a:rPr kumimoji="1" lang="ja-JP" altLang="en-US" sz="1050" dirty="0" smtClean="0"/>
                        <a:t>距離の確保、換気を含む感染防止策の実施</a:t>
                      </a:r>
                    </a:p>
                  </a:txBody>
                  <a:tcPr anchor="ctr"/>
                </a:tc>
                <a:extLst>
                  <a:ext uri="{0D108BD9-81ED-4DB2-BD59-A6C34878D82A}">
                    <a16:rowId xmlns:a16="http://schemas.microsoft.com/office/drawing/2014/main" val="1688266982"/>
                  </a:ext>
                </a:extLst>
              </a:tr>
            </a:tbl>
          </a:graphicData>
        </a:graphic>
      </p:graphicFrame>
      <p:sp>
        <p:nvSpPr>
          <p:cNvPr id="4" name="正方形/長方形 3"/>
          <p:cNvSpPr/>
          <p:nvPr/>
        </p:nvSpPr>
        <p:spPr>
          <a:xfrm>
            <a:off x="0" y="586740"/>
            <a:ext cx="9906000" cy="3747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正方形/長方形 103"/>
          <p:cNvSpPr/>
          <p:nvPr/>
        </p:nvSpPr>
        <p:spPr>
          <a:xfrm>
            <a:off x="157072" y="655895"/>
            <a:ext cx="9591855" cy="1284133"/>
          </a:xfrm>
          <a:prstGeom prst="rect">
            <a:avLst/>
          </a:prstGeom>
          <a:ln w="19050">
            <a:solidFill>
              <a:schemeClr val="accent5">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marL="174625" indent="-174625"/>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　①～③のいずれも満たす入国者は、入国前に、受入責任者（企業等）が業所管省庁に申請を行い、審査を受けることにより、受入責任者の管理の下、入国後の待機期間中の行動制限を緩和することができます。</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marL="449263" indent="-449263"/>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　①　日本人の帰国者、在留資格を有する再入国者</a:t>
            </a:r>
            <a:r>
              <a:rPr kumimoji="1" lang="ja-JP" altLang="en-US" sz="1400" dirty="0">
                <a:solidFill>
                  <a:schemeClr val="tx1"/>
                </a:solidFill>
                <a:latin typeface="ＭＳ ゴシック" panose="020B0609070205080204" pitchFamily="49" charset="-128"/>
                <a:ea typeface="ＭＳ ゴシック" panose="020B0609070205080204" pitchFamily="49" charset="-128"/>
              </a:rPr>
              <a:t>、商用・就労目的の３月以下の短期間の滞在又は緩和が必要な事情があると業所管省庁が認めた長期間の滞在の</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新規入国者である</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marL="174625" indent="-174625"/>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　②　入国日前</a:t>
            </a: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14</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日以内に</a:t>
            </a: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10</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日施設待機指定国・地域又は６日施設待機指定国・地域での滞在歴がない</a:t>
            </a:r>
          </a:p>
          <a:p>
            <a:pPr marL="174625" indent="-174625"/>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　③　ワクチン接種済者である</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4111612" y="4461787"/>
            <a:ext cx="6308953" cy="338554"/>
          </a:xfrm>
          <a:prstGeom prst="rect">
            <a:avLst/>
          </a:prstGeom>
          <a:noFill/>
        </p:spPr>
        <p:txBody>
          <a:bodyPr wrap="square" rtlCol="0">
            <a:spAutoFit/>
          </a:bodyPr>
          <a:lstStyle/>
          <a:p>
            <a:r>
              <a:rPr kumimoji="1" lang="en-US" altLang="ja-JP" sz="800" dirty="0" smtClean="0"/>
              <a:t>※</a:t>
            </a:r>
            <a:r>
              <a:rPr kumimoji="1" lang="ja-JP" altLang="en-US" sz="800" dirty="0" smtClean="0"/>
              <a:t>１　検査は</a:t>
            </a:r>
            <a:r>
              <a:rPr kumimoji="1" lang="en-US" altLang="ja-JP" sz="800" dirty="0" smtClean="0"/>
              <a:t>PCR</a:t>
            </a:r>
            <a:r>
              <a:rPr kumimoji="1" lang="ja-JP" altLang="en-US" sz="800" dirty="0" smtClean="0"/>
              <a:t>検査又は抗原定量検査。結果が出るまでに数日要する検査機関もありますので、必ず確認の上受検ください。</a:t>
            </a:r>
            <a:endParaRPr kumimoji="1" lang="en-US" altLang="ja-JP" sz="800" dirty="0" smtClean="0"/>
          </a:p>
          <a:p>
            <a:r>
              <a:rPr kumimoji="1" lang="en-US" altLang="ja-JP" sz="800" dirty="0" smtClean="0"/>
              <a:t>※</a:t>
            </a:r>
            <a:r>
              <a:rPr kumimoji="1" lang="ja-JP" altLang="en-US" sz="800" dirty="0" smtClean="0"/>
              <a:t>２　行動制限の緩和措置により可能となるのは、活動計画書に沿った活動であり、自由行動ができるわけではありません。</a:t>
            </a:r>
            <a:endParaRPr kumimoji="1" lang="ja-JP" altLang="en-US" sz="800" dirty="0"/>
          </a:p>
        </p:txBody>
      </p:sp>
      <p:sp>
        <p:nvSpPr>
          <p:cNvPr id="97" name="角丸四角形 96"/>
          <p:cNvSpPr/>
          <p:nvPr/>
        </p:nvSpPr>
        <p:spPr>
          <a:xfrm>
            <a:off x="5007135" y="2969490"/>
            <a:ext cx="547023" cy="1409439"/>
          </a:xfrm>
          <a:prstGeom prst="roundRect">
            <a:avLst/>
          </a:prstGeom>
          <a:solidFill>
            <a:schemeClr val="bg1">
              <a:lumMod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2203" rIns="36000" bIns="42203" numCol="1" spcCol="0" rtlCol="0" fromWordArt="0" anchor="ctr" anchorCtr="0" forceAA="0" compatLnSpc="1">
            <a:prstTxWarp prst="textNoShape">
              <a:avLst/>
            </a:prstTxWarp>
            <a:noAutofit/>
          </a:bodyPr>
          <a:lstStyle/>
          <a:p>
            <a:pPr algn="ctr" defTabSz="844083"/>
            <a:r>
              <a:rPr lang="ja-JP" altLang="en-US" sz="1100" dirty="0" smtClean="0">
                <a:solidFill>
                  <a:prstClr val="white"/>
                </a:solidFill>
                <a:latin typeface="ＭＳ ゴシック" panose="020B0609070205080204" pitchFamily="49" charset="-128"/>
                <a:ea typeface="ＭＳ ゴシック" panose="020B0609070205080204" pitchFamily="49" charset="-128"/>
              </a:rPr>
              <a:t>検査</a:t>
            </a:r>
            <a:endParaRPr lang="en-US" altLang="ja-JP" sz="1100" dirty="0" smtClean="0">
              <a:solidFill>
                <a:prstClr val="white"/>
              </a:solidFill>
              <a:latin typeface="ＭＳ ゴシック" panose="020B0609070205080204" pitchFamily="49" charset="-128"/>
              <a:ea typeface="ＭＳ ゴシック" panose="020B0609070205080204" pitchFamily="49" charset="-128"/>
            </a:endParaRPr>
          </a:p>
          <a:p>
            <a:pPr algn="ctr" defTabSz="844083"/>
            <a:r>
              <a:rPr lang="en-US" altLang="ja-JP" sz="1100" dirty="0">
                <a:solidFill>
                  <a:prstClr val="white"/>
                </a:solidFill>
                <a:latin typeface="ＭＳ ゴシック" panose="020B0609070205080204" pitchFamily="49" charset="-128"/>
                <a:ea typeface="ＭＳ ゴシック" panose="020B0609070205080204" pitchFamily="49" charset="-128"/>
              </a:rPr>
              <a:t>(</a:t>
            </a:r>
            <a:r>
              <a:rPr lang="en-US" altLang="ja-JP" sz="1100" dirty="0" smtClean="0">
                <a:solidFill>
                  <a:prstClr val="white"/>
                </a:solidFill>
                <a:latin typeface="ＭＳ ゴシック" panose="020B0609070205080204" pitchFamily="49" charset="-128"/>
                <a:ea typeface="ＭＳ ゴシック" panose="020B0609070205080204" pitchFamily="49" charset="-128"/>
              </a:rPr>
              <a:t>※</a:t>
            </a:r>
            <a:r>
              <a:rPr lang="ja-JP" altLang="en-US" sz="1100" dirty="0" smtClean="0">
                <a:solidFill>
                  <a:prstClr val="white"/>
                </a:solidFill>
                <a:latin typeface="ＭＳ ゴシック" panose="020B0609070205080204" pitchFamily="49" charset="-128"/>
                <a:ea typeface="ＭＳ ゴシック" panose="020B0609070205080204" pitchFamily="49" charset="-128"/>
              </a:rPr>
              <a:t>１</a:t>
            </a:r>
            <a:r>
              <a:rPr lang="en-US" altLang="ja-JP" sz="1100" dirty="0" smtClean="0">
                <a:solidFill>
                  <a:prstClr val="white"/>
                </a:solidFill>
                <a:latin typeface="ＭＳ ゴシック" panose="020B0609070205080204" pitchFamily="49" charset="-128"/>
                <a:ea typeface="ＭＳ ゴシック" panose="020B0609070205080204" pitchFamily="49" charset="-128"/>
              </a:rPr>
              <a:t>)</a:t>
            </a:r>
            <a:endParaRPr lang="en-US" altLang="ja-JP" sz="1100" dirty="0">
              <a:solidFill>
                <a:prstClr val="white"/>
              </a:solidFill>
              <a:latin typeface="ＭＳ ゴシック" panose="020B0609070205080204" pitchFamily="49" charset="-128"/>
              <a:ea typeface="ＭＳ ゴシック" panose="020B0609070205080204" pitchFamily="49" charset="-128"/>
            </a:endParaRPr>
          </a:p>
        </p:txBody>
      </p:sp>
      <p:sp>
        <p:nvSpPr>
          <p:cNvPr id="39" name="テキスト ボックス 38"/>
          <p:cNvSpPr txBox="1"/>
          <p:nvPr/>
        </p:nvSpPr>
        <p:spPr>
          <a:xfrm>
            <a:off x="4203051" y="3236831"/>
            <a:ext cx="925051" cy="900246"/>
          </a:xfrm>
          <a:prstGeom prst="rect">
            <a:avLst/>
          </a:prstGeom>
          <a:noFill/>
        </p:spPr>
        <p:txBody>
          <a:bodyPr wrap="square" rtlCol="0">
            <a:spAutoFit/>
          </a:bodyPr>
          <a:lstStyle/>
          <a:p>
            <a:pPr defTabSz="844083"/>
            <a:r>
              <a:rPr lang="ja-JP" altLang="en-US" sz="1050" b="1" dirty="0" smtClean="0">
                <a:latin typeface="+mn-ea"/>
              </a:rPr>
              <a:t>入国者健康確認センターによるフォローアップ</a:t>
            </a:r>
            <a:endParaRPr lang="ja-JP" altLang="en-US" sz="1050" b="1" dirty="0">
              <a:latin typeface="+mn-ea"/>
            </a:endParaRPr>
          </a:p>
        </p:txBody>
      </p:sp>
      <p:sp>
        <p:nvSpPr>
          <p:cNvPr id="38" name="スライド番号プレースホルダー 2"/>
          <p:cNvSpPr>
            <a:spLocks noGrp="1"/>
          </p:cNvSpPr>
          <p:nvPr>
            <p:ph type="sldNum" sz="quarter" idx="4"/>
          </p:nvPr>
        </p:nvSpPr>
        <p:spPr>
          <a:xfrm>
            <a:off x="9232357" y="6579579"/>
            <a:ext cx="630513" cy="278421"/>
          </a:xfrm>
          <a:prstGeom prst="rect">
            <a:avLst/>
          </a:prstGeom>
        </p:spPr>
        <p:txBody>
          <a:bodyPr anchor="ctr"/>
          <a:lstStyle/>
          <a:p>
            <a:fld id="{48F63A3B-78C7-47BE-AE5E-E10140E04643}" type="slidenum">
              <a:rPr lang="en-US" sz="1400" smtClean="0">
                <a:latin typeface="Arial" panose="020B0604020202020204" pitchFamily="34" charset="0"/>
                <a:cs typeface="Arial" panose="020B0604020202020204" pitchFamily="34" charset="0"/>
              </a:rPr>
              <a:pPr/>
              <a:t>5</a:t>
            </a:fld>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88842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073841-9F5D-FD4A-830C-D251D9219013}"/>
              </a:ext>
            </a:extLst>
          </p:cNvPr>
          <p:cNvSpPr>
            <a:spLocks noGrp="1"/>
          </p:cNvSpPr>
          <p:nvPr>
            <p:ph type="title"/>
          </p:nvPr>
        </p:nvSpPr>
        <p:spPr>
          <a:xfrm>
            <a:off x="0" y="-1"/>
            <a:ext cx="9906000" cy="615285"/>
          </a:xfrm>
        </p:spPr>
        <p:txBody>
          <a:bodyPr>
            <a:normAutofit/>
          </a:bodyPr>
          <a:lstStyle/>
          <a:p>
            <a:pPr algn="ctr"/>
            <a:r>
              <a:rPr lang="ja-JP" altLang="en-US" sz="2000" b="1" dirty="0" smtClean="0">
                <a:solidFill>
                  <a:schemeClr val="bg1"/>
                </a:solidFill>
              </a:rPr>
              <a:t>事務フローの概要</a:t>
            </a:r>
            <a:endParaRPr lang="ja-JP" altLang="en-US" sz="2000" b="1" dirty="0">
              <a:solidFill>
                <a:schemeClr val="bg1"/>
              </a:solidFill>
            </a:endParaRPr>
          </a:p>
        </p:txBody>
      </p:sp>
      <p:sp>
        <p:nvSpPr>
          <p:cNvPr id="5" name="正方形/長方形 4"/>
          <p:cNvSpPr/>
          <p:nvPr/>
        </p:nvSpPr>
        <p:spPr>
          <a:xfrm>
            <a:off x="478442" y="716561"/>
            <a:ext cx="432825" cy="1353234"/>
          </a:xfrm>
          <a:prstGeom prst="rect">
            <a:avLst/>
          </a:prstGeom>
          <a:ln/>
        </p:spPr>
        <p:style>
          <a:lnRef idx="3">
            <a:schemeClr val="lt1"/>
          </a:lnRef>
          <a:fillRef idx="1">
            <a:schemeClr val="accent1"/>
          </a:fillRef>
          <a:effectRef idx="1">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入国者</a:t>
            </a:r>
            <a:endParaRPr kumimoji="1" lang="ja-JP" altLang="en-US" sz="14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40" name="正方形/長方形 39"/>
          <p:cNvSpPr/>
          <p:nvPr/>
        </p:nvSpPr>
        <p:spPr>
          <a:xfrm>
            <a:off x="478442" y="2172822"/>
            <a:ext cx="432825" cy="1353234"/>
          </a:xfrm>
          <a:prstGeom prst="rect">
            <a:avLst/>
          </a:prstGeom>
          <a:ln/>
        </p:spPr>
        <p:style>
          <a:lnRef idx="3">
            <a:schemeClr val="lt1"/>
          </a:lnRef>
          <a:fillRef idx="1">
            <a:schemeClr val="accent6"/>
          </a:fillRef>
          <a:effectRef idx="1">
            <a:schemeClr val="accent6"/>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受入責任者</a:t>
            </a:r>
            <a:endParaRPr kumimoji="1" lang="ja-JP" altLang="en-US" sz="14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41" name="正方形/長方形 40"/>
          <p:cNvSpPr/>
          <p:nvPr/>
        </p:nvSpPr>
        <p:spPr>
          <a:xfrm>
            <a:off x="480332" y="3876355"/>
            <a:ext cx="436340" cy="1353234"/>
          </a:xfrm>
          <a:prstGeom prst="rect">
            <a:avLst/>
          </a:prstGeom>
          <a:ln/>
        </p:spPr>
        <p:style>
          <a:lnRef idx="3">
            <a:schemeClr val="lt1"/>
          </a:lnRef>
          <a:fillRef idx="1">
            <a:schemeClr val="accent1"/>
          </a:fillRef>
          <a:effectRef idx="1">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入国者</a:t>
            </a:r>
            <a:endParaRPr kumimoji="1" lang="ja-JP" altLang="en-US" sz="14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46" name="正方形/長方形 45"/>
          <p:cNvSpPr/>
          <p:nvPr/>
        </p:nvSpPr>
        <p:spPr>
          <a:xfrm>
            <a:off x="483061" y="5282399"/>
            <a:ext cx="432048" cy="1353234"/>
          </a:xfrm>
          <a:prstGeom prst="rect">
            <a:avLst/>
          </a:prstGeom>
          <a:ln/>
        </p:spPr>
        <p:style>
          <a:lnRef idx="3">
            <a:schemeClr val="lt1"/>
          </a:lnRef>
          <a:fillRef idx="1">
            <a:schemeClr val="accent6"/>
          </a:fillRef>
          <a:effectRef idx="1">
            <a:schemeClr val="accent6"/>
          </a:effectRef>
          <a:fontRef idx="minor">
            <a:schemeClr val="lt1"/>
          </a:fontRef>
        </p:style>
        <p:txBody>
          <a:bodyPr vert="eaVert" t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受入責任者</a:t>
            </a:r>
          </a:p>
        </p:txBody>
      </p:sp>
      <p:sp>
        <p:nvSpPr>
          <p:cNvPr id="6" name="ホームベース 5"/>
          <p:cNvSpPr/>
          <p:nvPr/>
        </p:nvSpPr>
        <p:spPr>
          <a:xfrm>
            <a:off x="921679" y="704975"/>
            <a:ext cx="8855855" cy="1353233"/>
          </a:xfrm>
          <a:prstGeom prst="homePlate">
            <a:avLst/>
          </a:prstGeom>
          <a:solidFill>
            <a:schemeClr val="accent5">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7" name="ホームベース 46"/>
          <p:cNvSpPr/>
          <p:nvPr/>
        </p:nvSpPr>
        <p:spPr>
          <a:xfrm>
            <a:off x="941448" y="2172822"/>
            <a:ext cx="8764080" cy="1353233"/>
          </a:xfrm>
          <a:prstGeom prst="homePlate">
            <a:avLst/>
          </a:prstGeom>
          <a:solidFill>
            <a:schemeClr val="accent6">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9" name="ホームベース 48"/>
          <p:cNvSpPr/>
          <p:nvPr/>
        </p:nvSpPr>
        <p:spPr>
          <a:xfrm>
            <a:off x="921679" y="3869597"/>
            <a:ext cx="8911221" cy="1335308"/>
          </a:xfrm>
          <a:prstGeom prst="homePlate">
            <a:avLst/>
          </a:prstGeom>
          <a:solidFill>
            <a:schemeClr val="accent5">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1" name="ホームベース 50"/>
          <p:cNvSpPr/>
          <p:nvPr/>
        </p:nvSpPr>
        <p:spPr>
          <a:xfrm>
            <a:off x="921679" y="5289126"/>
            <a:ext cx="8855855" cy="1371956"/>
          </a:xfrm>
          <a:prstGeom prst="homePlate">
            <a:avLst/>
          </a:prstGeom>
          <a:solidFill>
            <a:schemeClr val="accent6">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2648744" y="2172821"/>
            <a:ext cx="1895665" cy="102278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申請書類の作成・提出</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申請時の必要書類</a:t>
            </a:r>
            <a:endPar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様式１</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申請書</a:t>
            </a:r>
            <a:endPar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様式２</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誓約書</a:t>
            </a:r>
            <a:endParaRPr kumimoji="1" lang="en-US" altLang="ja-JP" sz="9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様式３</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活動計画書</a:t>
            </a:r>
            <a:endParaRPr kumimoji="1" lang="en-US" altLang="ja-JP" sz="9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様式４</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入国者リスト</a:t>
            </a:r>
            <a:endParaRPr kumimoji="1" lang="en-US" altLang="ja-JP" sz="9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0" name="上矢印 59"/>
          <p:cNvSpPr/>
          <p:nvPr/>
        </p:nvSpPr>
        <p:spPr>
          <a:xfrm>
            <a:off x="5336652" y="1793071"/>
            <a:ext cx="288032" cy="726720"/>
          </a:xfrm>
          <a:prstGeom prst="up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5" name="正方形/長方形 64"/>
          <p:cNvSpPr/>
          <p:nvPr/>
        </p:nvSpPr>
        <p:spPr>
          <a:xfrm>
            <a:off x="9559749" y="713154"/>
            <a:ext cx="242218" cy="280918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入国</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6" name="右矢印 65"/>
          <p:cNvSpPr/>
          <p:nvPr/>
        </p:nvSpPr>
        <p:spPr>
          <a:xfrm>
            <a:off x="3978214" y="4383808"/>
            <a:ext cx="225928" cy="322632"/>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9" name="楕円 8"/>
          <p:cNvSpPr/>
          <p:nvPr/>
        </p:nvSpPr>
        <p:spPr>
          <a:xfrm>
            <a:off x="417085" y="3305295"/>
            <a:ext cx="725756" cy="336759"/>
          </a:xfrm>
          <a:prstGeom prst="ellipse">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コロナ対策</a:t>
            </a:r>
            <a:endParaRPr kumimoji="1" lang="en-US" altLang="ja-JP" sz="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責任者</a:t>
            </a:r>
            <a:endParaRPr kumimoji="1" lang="ja-JP" altLang="en-US" sz="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54" name="正方形/長方形 53"/>
          <p:cNvSpPr/>
          <p:nvPr/>
        </p:nvSpPr>
        <p:spPr>
          <a:xfrm>
            <a:off x="4626766" y="2520849"/>
            <a:ext cx="1795049" cy="67475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・審査済証（写）</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・審査済活動計画書（写）の送付（補正があった場合）</a:t>
            </a:r>
            <a:endPar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5" name="正方形/長方形 54"/>
          <p:cNvSpPr/>
          <p:nvPr/>
        </p:nvSpPr>
        <p:spPr>
          <a:xfrm>
            <a:off x="4298319" y="1486337"/>
            <a:ext cx="2957081" cy="30673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審査済証（写）の提出</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2" name="正方形/長方形 71"/>
          <p:cNvSpPr/>
          <p:nvPr/>
        </p:nvSpPr>
        <p:spPr>
          <a:xfrm>
            <a:off x="6546335" y="2994442"/>
            <a:ext cx="1586012" cy="4554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入国者登録用</a:t>
            </a:r>
            <a:r>
              <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WEB</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フォームへの入国者情報の入力</a:t>
            </a:r>
            <a:endPar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9" name="正方形/長方形 78"/>
          <p:cNvSpPr/>
          <p:nvPr/>
        </p:nvSpPr>
        <p:spPr>
          <a:xfrm>
            <a:off x="8106127" y="3034071"/>
            <a:ext cx="1510393" cy="4453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搭乗する便等が確定した段階で入力（変更があった場合も同様）</a:t>
            </a:r>
            <a:endParaRPr kumimoji="1" lang="ja-JP" altLang="en-US" sz="9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90" name="正方形/長方形 89"/>
          <p:cNvSpPr/>
          <p:nvPr/>
        </p:nvSpPr>
        <p:spPr>
          <a:xfrm>
            <a:off x="992560" y="2172821"/>
            <a:ext cx="1577168" cy="10283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・待機施設等の確保</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・特定行動を実施するための準備（移動手段の予約、検査手段の確保など）</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93" name="右矢印 92"/>
          <p:cNvSpPr/>
          <p:nvPr/>
        </p:nvSpPr>
        <p:spPr>
          <a:xfrm>
            <a:off x="8913440" y="1200752"/>
            <a:ext cx="180731" cy="322632"/>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94" name="正方形/長方形 93"/>
          <p:cNvSpPr/>
          <p:nvPr/>
        </p:nvSpPr>
        <p:spPr>
          <a:xfrm>
            <a:off x="4737212" y="759374"/>
            <a:ext cx="2518188" cy="61051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・入国前</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14</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日間の検温、健康観察</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・出国前</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72</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時間以内の検査</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95" name="右矢印 94"/>
          <p:cNvSpPr/>
          <p:nvPr/>
        </p:nvSpPr>
        <p:spPr>
          <a:xfrm>
            <a:off x="7257491" y="907252"/>
            <a:ext cx="225928" cy="322632"/>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96" name="正方形/長方形 95"/>
          <p:cNvSpPr/>
          <p:nvPr/>
        </p:nvSpPr>
        <p:spPr>
          <a:xfrm>
            <a:off x="6518254" y="2221437"/>
            <a:ext cx="2246205" cy="6628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入国前に</a:t>
            </a:r>
            <a:r>
              <a:rPr kumimoji="1" lang="en-US" altLang="ja-JP" sz="1050" b="0" i="0" u="none" strike="noStrike" kern="12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mn-cs"/>
              </a:rPr>
              <a:t>MySOS</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のインストール、ログイン等を徹底するよう、入国者と連絡調整</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2" name="正方形/長方形 41"/>
          <p:cNvSpPr/>
          <p:nvPr/>
        </p:nvSpPr>
        <p:spPr>
          <a:xfrm>
            <a:off x="7494719" y="704975"/>
            <a:ext cx="1418956" cy="106784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検疫での</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・旅券</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・審査済証（写）</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・陰性証明書</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・ワクチン接種証明書</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の提示又は提出</a:t>
            </a:r>
            <a:endPar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3" name="正方形/長方形 42"/>
          <p:cNvSpPr/>
          <p:nvPr/>
        </p:nvSpPr>
        <p:spPr>
          <a:xfrm>
            <a:off x="9107032" y="713154"/>
            <a:ext cx="274577" cy="130070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入国時検査</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4" name="右矢印 43"/>
          <p:cNvSpPr/>
          <p:nvPr/>
        </p:nvSpPr>
        <p:spPr>
          <a:xfrm>
            <a:off x="9394471" y="1200752"/>
            <a:ext cx="167636" cy="322632"/>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1" name="楕円 60"/>
          <p:cNvSpPr/>
          <p:nvPr/>
        </p:nvSpPr>
        <p:spPr>
          <a:xfrm>
            <a:off x="417085" y="6504078"/>
            <a:ext cx="807415" cy="336759"/>
          </a:xfrm>
          <a:prstGeom prst="ellipse">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コロナ対策</a:t>
            </a:r>
            <a:endParaRPr kumimoji="1" lang="en-US" altLang="ja-JP" sz="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責任者</a:t>
            </a:r>
            <a:endParaRPr kumimoji="1" lang="ja-JP" altLang="en-US" sz="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7" name="正方形/長方形 66"/>
          <p:cNvSpPr/>
          <p:nvPr/>
        </p:nvSpPr>
        <p:spPr>
          <a:xfrm>
            <a:off x="9561512" y="3861048"/>
            <a:ext cx="242218" cy="28819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待機</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終了</a:t>
            </a:r>
          </a:p>
        </p:txBody>
      </p:sp>
      <p:sp>
        <p:nvSpPr>
          <p:cNvPr id="68" name="正方形/長方形 67"/>
          <p:cNvSpPr/>
          <p:nvPr/>
        </p:nvSpPr>
        <p:spPr>
          <a:xfrm>
            <a:off x="941448" y="3929133"/>
            <a:ext cx="8175339" cy="2361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受入責任者が確保する施設又は自宅で待機</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9" name="正方形/長方形 68"/>
          <p:cNvSpPr/>
          <p:nvPr/>
        </p:nvSpPr>
        <p:spPr>
          <a:xfrm>
            <a:off x="4304927" y="4242476"/>
            <a:ext cx="4664139" cy="56569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・活動計画書に沿った特定行動を行うことが可能</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・特定行動の直前の検査等を実施</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3" name="正方形/長方形 72"/>
          <p:cNvSpPr/>
          <p:nvPr/>
        </p:nvSpPr>
        <p:spPr>
          <a:xfrm>
            <a:off x="3584848" y="3861048"/>
            <a:ext cx="274577" cy="134385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３日目以降の検査</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7" name="右矢印 76"/>
          <p:cNvSpPr/>
          <p:nvPr/>
        </p:nvSpPr>
        <p:spPr>
          <a:xfrm>
            <a:off x="9252361" y="4383808"/>
            <a:ext cx="225928" cy="322632"/>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1" name="正方形/長方形 80"/>
          <p:cNvSpPr/>
          <p:nvPr/>
        </p:nvSpPr>
        <p:spPr>
          <a:xfrm>
            <a:off x="1208584" y="5435419"/>
            <a:ext cx="2632522" cy="12002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・待機施設等に移動するまでの誘導</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1200" b="0" i="0" u="none" strike="noStrike" kern="12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mn-cs"/>
              </a:rPr>
              <a:t>MySOS</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のインストール、ログイン等の確認</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・健康確認</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・体調不良時の対応</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・待機施設等で待機しているか確認</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82" name="正方形/長方形 81"/>
          <p:cNvSpPr/>
          <p:nvPr/>
        </p:nvSpPr>
        <p:spPr>
          <a:xfrm>
            <a:off x="4264211" y="5569858"/>
            <a:ext cx="2529800" cy="102749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・健康確認（検査結果確認含む）</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・体調不良時の対応</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・活動計画書に沿った特定行動をしているか確認</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・健康情報・位置情報</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の確認</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83" name="正方形/長方形 82"/>
          <p:cNvSpPr/>
          <p:nvPr/>
        </p:nvSpPr>
        <p:spPr>
          <a:xfrm>
            <a:off x="7298906" y="5435419"/>
            <a:ext cx="1614534" cy="11619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92075" marR="0" lvl="0" indent="-92075"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業所管省庁への</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受入結果報告</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ctr"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待機終了後</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・特定行動実績</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・陽性者の有無</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・違反事案の有無</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84" name="右矢印 83"/>
          <p:cNvSpPr/>
          <p:nvPr/>
        </p:nvSpPr>
        <p:spPr>
          <a:xfrm>
            <a:off x="6905689" y="5805264"/>
            <a:ext cx="281539" cy="432048"/>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5" name="下矢印 84"/>
          <p:cNvSpPr/>
          <p:nvPr/>
        </p:nvSpPr>
        <p:spPr>
          <a:xfrm>
            <a:off x="1782135" y="5167728"/>
            <a:ext cx="288032" cy="239946"/>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6" name="上矢印 85"/>
          <p:cNvSpPr/>
          <p:nvPr/>
        </p:nvSpPr>
        <p:spPr>
          <a:xfrm>
            <a:off x="2430207" y="5167728"/>
            <a:ext cx="288032" cy="239946"/>
          </a:xfrm>
          <a:prstGeom prst="up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7" name="下矢印 86"/>
          <p:cNvSpPr/>
          <p:nvPr/>
        </p:nvSpPr>
        <p:spPr>
          <a:xfrm>
            <a:off x="4737379" y="5178923"/>
            <a:ext cx="314447" cy="376798"/>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9" name="上矢印 88"/>
          <p:cNvSpPr/>
          <p:nvPr/>
        </p:nvSpPr>
        <p:spPr>
          <a:xfrm>
            <a:off x="5455698" y="5195682"/>
            <a:ext cx="288032" cy="360039"/>
          </a:xfrm>
          <a:prstGeom prst="up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52" name="正方形/長方形 51"/>
          <p:cNvSpPr/>
          <p:nvPr/>
        </p:nvSpPr>
        <p:spPr>
          <a:xfrm>
            <a:off x="43725" y="3876355"/>
            <a:ext cx="319127" cy="2759278"/>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入　国　後　</a:t>
            </a:r>
            <a:endParaRPr kumimoji="1" lang="ja-JP" altLang="en-US" sz="1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56" name="正方形/長方形 55"/>
          <p:cNvSpPr/>
          <p:nvPr/>
        </p:nvSpPr>
        <p:spPr>
          <a:xfrm>
            <a:off x="55399" y="713154"/>
            <a:ext cx="319127" cy="280918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入　国　前　</a:t>
            </a:r>
            <a:endParaRPr kumimoji="1" lang="ja-JP" altLang="en-US" sz="1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cxnSp>
        <p:nvCxnSpPr>
          <p:cNvPr id="11" name="直線コネクタ 10"/>
          <p:cNvCxnSpPr/>
          <p:nvPr/>
        </p:nvCxnSpPr>
        <p:spPr>
          <a:xfrm>
            <a:off x="-16962" y="3717032"/>
            <a:ext cx="9922962" cy="0"/>
          </a:xfrm>
          <a:prstGeom prst="line">
            <a:avLst/>
          </a:prstGeom>
          <a:ln w="19050">
            <a:prstDash val="sysDash"/>
            <a:tailEnd type="none"/>
          </a:ln>
        </p:spPr>
        <p:style>
          <a:lnRef idx="1">
            <a:schemeClr val="dk1"/>
          </a:lnRef>
          <a:fillRef idx="0">
            <a:schemeClr val="dk1"/>
          </a:fillRef>
          <a:effectRef idx="0">
            <a:schemeClr val="dk1"/>
          </a:effectRef>
          <a:fontRef idx="minor">
            <a:schemeClr val="tx1"/>
          </a:fontRef>
        </p:style>
      </p:cxnSp>
      <p:sp>
        <p:nvSpPr>
          <p:cNvPr id="58" name="フリーフォーム 57"/>
          <p:cNvSpPr/>
          <p:nvPr/>
        </p:nvSpPr>
        <p:spPr>
          <a:xfrm>
            <a:off x="3584848" y="3195605"/>
            <a:ext cx="2039836" cy="358195"/>
          </a:xfrm>
          <a:custGeom>
            <a:avLst/>
            <a:gdLst>
              <a:gd name="connsiteX0" fmla="*/ 397 w 2039836"/>
              <a:gd name="connsiteY0" fmla="*/ 0 h 358195"/>
              <a:gd name="connsiteX1" fmla="*/ 127638 w 2039836"/>
              <a:gd name="connsiteY1" fmla="*/ 0 h 358195"/>
              <a:gd name="connsiteX2" fmla="*/ 127638 w 2039836"/>
              <a:gd name="connsiteY2" fmla="*/ 224194 h 358195"/>
              <a:gd name="connsiteX3" fmla="*/ 1844831 w 2039836"/>
              <a:gd name="connsiteY3" fmla="*/ 224194 h 358195"/>
              <a:gd name="connsiteX4" fmla="*/ 1844831 w 2039836"/>
              <a:gd name="connsiteY4" fmla="*/ 132410 h 358195"/>
              <a:gd name="connsiteX5" fmla="*/ 1783827 w 2039836"/>
              <a:gd name="connsiteY5" fmla="*/ 132410 h 358195"/>
              <a:gd name="connsiteX6" fmla="*/ 1911831 w 2039836"/>
              <a:gd name="connsiteY6" fmla="*/ 0 h 358195"/>
              <a:gd name="connsiteX7" fmla="*/ 2039836 w 2039836"/>
              <a:gd name="connsiteY7" fmla="*/ 132410 h 358195"/>
              <a:gd name="connsiteX8" fmla="*/ 1978832 w 2039836"/>
              <a:gd name="connsiteY8" fmla="*/ 132410 h 358195"/>
              <a:gd name="connsiteX9" fmla="*/ 1978832 w 2039836"/>
              <a:gd name="connsiteY9" fmla="*/ 358195 h 358195"/>
              <a:gd name="connsiteX10" fmla="*/ 127638 w 2039836"/>
              <a:gd name="connsiteY10" fmla="*/ 358195 h 358195"/>
              <a:gd name="connsiteX11" fmla="*/ 397 w 2039836"/>
              <a:gd name="connsiteY11" fmla="*/ 358195 h 358195"/>
              <a:gd name="connsiteX12" fmla="*/ 0 w 2039836"/>
              <a:gd name="connsiteY12" fmla="*/ 358195 h 358195"/>
              <a:gd name="connsiteX13" fmla="*/ 0 w 2039836"/>
              <a:gd name="connsiteY13" fmla="*/ 224194 h 358195"/>
              <a:gd name="connsiteX14" fmla="*/ 397 w 2039836"/>
              <a:gd name="connsiteY14" fmla="*/ 224194 h 358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39836" h="358195">
                <a:moveTo>
                  <a:pt x="397" y="0"/>
                </a:moveTo>
                <a:lnTo>
                  <a:pt x="127638" y="0"/>
                </a:lnTo>
                <a:lnTo>
                  <a:pt x="127638" y="224194"/>
                </a:lnTo>
                <a:lnTo>
                  <a:pt x="1844831" y="224194"/>
                </a:lnTo>
                <a:lnTo>
                  <a:pt x="1844831" y="132410"/>
                </a:lnTo>
                <a:lnTo>
                  <a:pt x="1783827" y="132410"/>
                </a:lnTo>
                <a:lnTo>
                  <a:pt x="1911831" y="0"/>
                </a:lnTo>
                <a:lnTo>
                  <a:pt x="2039836" y="132410"/>
                </a:lnTo>
                <a:lnTo>
                  <a:pt x="1978832" y="132410"/>
                </a:lnTo>
                <a:lnTo>
                  <a:pt x="1978832" y="358195"/>
                </a:lnTo>
                <a:lnTo>
                  <a:pt x="127638" y="358195"/>
                </a:lnTo>
                <a:lnTo>
                  <a:pt x="397" y="358195"/>
                </a:lnTo>
                <a:lnTo>
                  <a:pt x="0" y="358195"/>
                </a:lnTo>
                <a:lnTo>
                  <a:pt x="0" y="224194"/>
                </a:lnTo>
                <a:lnTo>
                  <a:pt x="397" y="224194"/>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9" name="正方形/長方形 58"/>
          <p:cNvSpPr/>
          <p:nvPr/>
        </p:nvSpPr>
        <p:spPr>
          <a:xfrm>
            <a:off x="3584848" y="3282497"/>
            <a:ext cx="2066056" cy="4453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業所管省庁の審査・審査済証の交付</a:t>
            </a:r>
            <a:endParaRPr kumimoji="1" lang="ja-JP" altLang="en-US" sz="9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3" name="正方形/長方形 52"/>
          <p:cNvSpPr/>
          <p:nvPr/>
        </p:nvSpPr>
        <p:spPr>
          <a:xfrm>
            <a:off x="4155974" y="431106"/>
            <a:ext cx="5760638" cy="2165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marR="0" lvl="0" indent="-92075" algn="r"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行動制限の緩和措置、</a:t>
            </a:r>
            <a:r>
              <a:rPr kumimoji="1" lang="en-US" altLang="ja-JP" sz="9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14</a:t>
            </a:r>
            <a:r>
              <a:rPr kumimoji="1" lang="ja-JP" altLang="en-US" sz="9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日間の待機期間短縮措置を適用する場合の事務フロー</a:t>
            </a:r>
            <a:endParaRPr kumimoji="1" lang="en-US" altLang="ja-JP" sz="9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64" name="正方形/長方形 63"/>
          <p:cNvSpPr/>
          <p:nvPr/>
        </p:nvSpPr>
        <p:spPr>
          <a:xfrm>
            <a:off x="940219" y="4877554"/>
            <a:ext cx="2642779" cy="29757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健康状態・位置情報の報告</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r>
            <a:b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b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ビデオ通話への対応（毎日）</a:t>
            </a:r>
            <a:endPar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1" name="正方形/長方形 70"/>
          <p:cNvSpPr/>
          <p:nvPr/>
        </p:nvSpPr>
        <p:spPr>
          <a:xfrm>
            <a:off x="3861274" y="4871899"/>
            <a:ext cx="5107791" cy="3070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健康状態の報告、位置情報を把握するためのビデオ架電通知のタップ（毎日）</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5" name="正方形/長方形 74"/>
          <p:cNvSpPr/>
          <p:nvPr/>
        </p:nvSpPr>
        <p:spPr>
          <a:xfrm>
            <a:off x="8913440" y="3861048"/>
            <a:ext cx="274577" cy="134385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tIns="36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10</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日目以降の検査</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7" name="右矢印 56"/>
          <p:cNvSpPr/>
          <p:nvPr/>
        </p:nvSpPr>
        <p:spPr>
          <a:xfrm>
            <a:off x="7261679" y="1474155"/>
            <a:ext cx="225928" cy="322632"/>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0" name="スライド番号プレースホルダー 2"/>
          <p:cNvSpPr>
            <a:spLocks noGrp="1"/>
          </p:cNvSpPr>
          <p:nvPr>
            <p:ph type="sldNum" sz="quarter" idx="4"/>
          </p:nvPr>
        </p:nvSpPr>
        <p:spPr>
          <a:xfrm>
            <a:off x="9268752" y="6578685"/>
            <a:ext cx="630513" cy="278421"/>
          </a:xfrm>
        </p:spPr>
        <p:txBody>
          <a:bodyPr/>
          <a:lstStyle/>
          <a:p>
            <a:fld id="{48F63A3B-78C7-47BE-AE5E-E10140E04643}" type="slidenum">
              <a:rPr lang="en-US" smtClean="0"/>
              <a:pPr/>
              <a:t>6</a:t>
            </a:fld>
            <a:endParaRPr lang="en-US" dirty="0"/>
          </a:p>
        </p:txBody>
      </p:sp>
    </p:spTree>
    <p:extLst>
      <p:ext uri="{BB962C8B-B14F-4D97-AF65-F5344CB8AC3E}">
        <p14:creationId xmlns:p14="http://schemas.microsoft.com/office/powerpoint/2010/main" val="233865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テキスト ボックス 13"/>
          <p:cNvSpPr txBox="1">
            <a:spLocks noChangeArrowheads="1"/>
          </p:cNvSpPr>
          <p:nvPr/>
        </p:nvSpPr>
        <p:spPr bwMode="auto">
          <a:xfrm>
            <a:off x="350044" y="2226540"/>
            <a:ext cx="920591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3600" dirty="0" smtClean="0">
                <a:latin typeface="+mn-ea"/>
                <a:ea typeface="+mn-ea"/>
              </a:rPr>
              <a:t>外国人の新規入国者</a:t>
            </a:r>
            <a:endParaRPr lang="en-US" altLang="ja-JP" sz="3600" dirty="0" smtClean="0">
              <a:latin typeface="+mn-ea"/>
              <a:ea typeface="+mn-ea"/>
            </a:endParaRPr>
          </a:p>
          <a:p>
            <a:pPr algn="ctr" eaLnBrk="1" hangingPunct="1">
              <a:spcBef>
                <a:spcPct val="0"/>
              </a:spcBef>
              <a:buFontTx/>
              <a:buNone/>
            </a:pPr>
            <a:r>
              <a:rPr lang="ja-JP" altLang="en-US" sz="3600" dirty="0" smtClean="0">
                <a:latin typeface="+mn-ea"/>
                <a:ea typeface="+mn-ea"/>
              </a:rPr>
              <a:t>（行動制限の緩和有り）</a:t>
            </a:r>
            <a:endParaRPr lang="ja-JP" altLang="en-US" sz="3600" dirty="0">
              <a:latin typeface="+mn-ea"/>
              <a:ea typeface="+mn-ea"/>
            </a:endParaRPr>
          </a:p>
        </p:txBody>
      </p:sp>
      <p:cxnSp>
        <p:nvCxnSpPr>
          <p:cNvPr id="8" name="直線コネクタ 7"/>
          <p:cNvCxnSpPr/>
          <p:nvPr/>
        </p:nvCxnSpPr>
        <p:spPr>
          <a:xfrm flipV="1">
            <a:off x="0" y="3424687"/>
            <a:ext cx="9906000" cy="8626"/>
          </a:xfrm>
          <a:prstGeom prst="line">
            <a:avLst/>
          </a:prstGeom>
          <a:ln w="63500">
            <a:gradFill flip="none" rotWithShape="1">
              <a:gsLst>
                <a:gs pos="0">
                  <a:srgbClr val="0033CC"/>
                </a:gs>
                <a:gs pos="39999">
                  <a:srgbClr val="85C2FF"/>
                </a:gs>
                <a:gs pos="70000">
                  <a:srgbClr val="C4D6EB"/>
                </a:gs>
                <a:gs pos="100000">
                  <a:srgbClr val="FFEBFA"/>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スライド番号プレースホルダー 2"/>
          <p:cNvSpPr>
            <a:spLocks noGrp="1"/>
          </p:cNvSpPr>
          <p:nvPr>
            <p:ph type="sldNum" sz="quarter" idx="4294967295"/>
          </p:nvPr>
        </p:nvSpPr>
        <p:spPr>
          <a:xfrm>
            <a:off x="9275487" y="6579579"/>
            <a:ext cx="630513" cy="278421"/>
          </a:xfrm>
          <a:prstGeom prst="rect">
            <a:avLst/>
          </a:prstGeom>
        </p:spPr>
        <p:txBody>
          <a:bodyPr anchor="ctr"/>
          <a:lstStyle/>
          <a:p>
            <a:pPr algn="ctr"/>
            <a:fld id="{48F63A3B-78C7-47BE-AE5E-E10140E04643}" type="slidenum">
              <a:rPr lang="en-US" sz="1400" smtClean="0">
                <a:latin typeface="Arial" panose="020B0604020202020204" pitchFamily="34" charset="0"/>
                <a:cs typeface="Arial" panose="020B0604020202020204" pitchFamily="34" charset="0"/>
              </a:rPr>
              <a:pPr algn="ctr"/>
              <a:t>7</a:t>
            </a:fld>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78798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正方形/長方形 99"/>
          <p:cNvSpPr/>
          <p:nvPr/>
        </p:nvSpPr>
        <p:spPr>
          <a:xfrm>
            <a:off x="6541694" y="2889744"/>
            <a:ext cx="3331529" cy="1560335"/>
          </a:xfrm>
          <a:prstGeom prst="rect">
            <a:avLst/>
          </a:prstGeom>
          <a:solidFill>
            <a:schemeClr val="bg1"/>
          </a:solidFill>
          <a:ln w="1270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1773741" y="2331830"/>
            <a:ext cx="906017" cy="523220"/>
          </a:xfrm>
          <a:prstGeom prst="rect">
            <a:avLst/>
          </a:prstGeom>
          <a:noFill/>
        </p:spPr>
        <p:txBody>
          <a:bodyPr wrap="none" rtlCol="0">
            <a:spAutoFit/>
          </a:bodyPr>
          <a:lstStyle/>
          <a:p>
            <a:pPr defTabSz="844083"/>
            <a:r>
              <a:rPr lang="ja-JP" altLang="en-US" sz="1400" b="1" dirty="0">
                <a:solidFill>
                  <a:prstClr val="black"/>
                </a:solidFill>
                <a:latin typeface="ＭＳ ゴシック" panose="020B0609070205080204" pitchFamily="49" charset="-128"/>
                <a:ea typeface="ＭＳ ゴシック" panose="020B0609070205080204" pitchFamily="49" charset="-128"/>
              </a:rPr>
              <a:t>出国前</a:t>
            </a:r>
            <a:r>
              <a:rPr lang="en-US" altLang="ja-JP" sz="1400" b="1" dirty="0">
                <a:solidFill>
                  <a:prstClr val="black"/>
                </a:solidFill>
                <a:latin typeface="ＭＳ ゴシック" panose="020B0609070205080204" pitchFamily="49" charset="-128"/>
                <a:ea typeface="ＭＳ ゴシック" panose="020B0609070205080204" pitchFamily="49" charset="-128"/>
              </a:rPr>
              <a:t>72</a:t>
            </a:r>
          </a:p>
          <a:p>
            <a:pPr defTabSz="844083"/>
            <a:r>
              <a:rPr lang="ja-JP" altLang="en-US" sz="1400" b="1" dirty="0">
                <a:solidFill>
                  <a:prstClr val="black"/>
                </a:solidFill>
                <a:latin typeface="ＭＳ ゴシック" panose="020B0609070205080204" pitchFamily="49" charset="-128"/>
                <a:ea typeface="ＭＳ ゴシック" panose="020B0609070205080204" pitchFamily="49" charset="-128"/>
              </a:rPr>
              <a:t>時間以内</a:t>
            </a:r>
          </a:p>
        </p:txBody>
      </p:sp>
      <p:sp>
        <p:nvSpPr>
          <p:cNvPr id="17" name="テキスト ボックス 16"/>
          <p:cNvSpPr txBox="1"/>
          <p:nvPr/>
        </p:nvSpPr>
        <p:spPr>
          <a:xfrm>
            <a:off x="3018270" y="2331830"/>
            <a:ext cx="902812" cy="523220"/>
          </a:xfrm>
          <a:prstGeom prst="rect">
            <a:avLst/>
          </a:prstGeom>
          <a:noFill/>
        </p:spPr>
        <p:txBody>
          <a:bodyPr wrap="none" rtlCol="0">
            <a:spAutoFit/>
          </a:bodyPr>
          <a:lstStyle/>
          <a:p>
            <a:pPr algn="ctr" defTabSz="844083"/>
            <a:r>
              <a:rPr lang="ja-JP" altLang="en-US" sz="1400" b="1" dirty="0">
                <a:solidFill>
                  <a:prstClr val="black"/>
                </a:solidFill>
                <a:latin typeface="ＭＳ ゴシック" panose="020B0609070205080204" pitchFamily="49" charset="-128"/>
                <a:ea typeface="ＭＳ ゴシック" panose="020B0609070205080204" pitchFamily="49" charset="-128"/>
              </a:rPr>
              <a:t>入国時</a:t>
            </a:r>
            <a:endParaRPr lang="en-US" altLang="ja-JP" sz="1400" b="1"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400" b="1" dirty="0">
                <a:solidFill>
                  <a:prstClr val="black"/>
                </a:solidFill>
                <a:latin typeface="ＭＳ ゴシック" panose="020B0609070205080204" pitchFamily="49" charset="-128"/>
                <a:ea typeface="ＭＳ ゴシック" panose="020B0609070205080204" pitchFamily="49" charset="-128"/>
              </a:rPr>
              <a:t>（空港）</a:t>
            </a:r>
          </a:p>
        </p:txBody>
      </p:sp>
      <p:sp>
        <p:nvSpPr>
          <p:cNvPr id="18" name="テキスト ボックス 17"/>
          <p:cNvSpPr txBox="1"/>
          <p:nvPr/>
        </p:nvSpPr>
        <p:spPr>
          <a:xfrm>
            <a:off x="4838668" y="2339450"/>
            <a:ext cx="723275" cy="307777"/>
          </a:xfrm>
          <a:prstGeom prst="rect">
            <a:avLst/>
          </a:prstGeom>
          <a:noFill/>
        </p:spPr>
        <p:txBody>
          <a:bodyPr wrap="none" rtlCol="0">
            <a:spAutoFit/>
          </a:bodyPr>
          <a:lstStyle/>
          <a:p>
            <a:pPr defTabSz="844083"/>
            <a:r>
              <a:rPr lang="ja-JP" altLang="en-US" sz="1400" b="1" dirty="0">
                <a:solidFill>
                  <a:prstClr val="black"/>
                </a:solidFill>
                <a:latin typeface="ＭＳ ゴシック" panose="020B0609070205080204" pitchFamily="49" charset="-128"/>
                <a:ea typeface="ＭＳ ゴシック" panose="020B0609070205080204" pitchFamily="49" charset="-128"/>
              </a:rPr>
              <a:t>３日目</a:t>
            </a:r>
          </a:p>
        </p:txBody>
      </p:sp>
      <p:sp>
        <p:nvSpPr>
          <p:cNvPr id="20" name="テキスト ボックス 19"/>
          <p:cNvSpPr txBox="1"/>
          <p:nvPr/>
        </p:nvSpPr>
        <p:spPr>
          <a:xfrm>
            <a:off x="8893303" y="2339450"/>
            <a:ext cx="906017" cy="307777"/>
          </a:xfrm>
          <a:prstGeom prst="rect">
            <a:avLst/>
          </a:prstGeom>
          <a:noFill/>
        </p:spPr>
        <p:txBody>
          <a:bodyPr wrap="none" rtlCol="0">
            <a:spAutoFit/>
          </a:bodyPr>
          <a:lstStyle/>
          <a:p>
            <a:pPr defTabSz="844083"/>
            <a:r>
              <a:rPr lang="ja-JP" altLang="en-US" sz="1400" b="1" dirty="0">
                <a:solidFill>
                  <a:prstClr val="black"/>
                </a:solidFill>
                <a:latin typeface="ＭＳ ゴシック" panose="020B0609070205080204" pitchFamily="49" charset="-128"/>
                <a:ea typeface="ＭＳ ゴシック" panose="020B0609070205080204" pitchFamily="49" charset="-128"/>
              </a:rPr>
              <a:t>～</a:t>
            </a:r>
            <a:r>
              <a:rPr lang="en-US" altLang="ja-JP" sz="1400" b="1" dirty="0">
                <a:solidFill>
                  <a:prstClr val="black"/>
                </a:solidFill>
                <a:latin typeface="ＭＳ ゴシック" panose="020B0609070205080204" pitchFamily="49" charset="-128"/>
                <a:ea typeface="ＭＳ ゴシック" panose="020B0609070205080204" pitchFamily="49" charset="-128"/>
              </a:rPr>
              <a:t>14</a:t>
            </a:r>
            <a:r>
              <a:rPr lang="ja-JP" altLang="en-US" sz="1400" b="1" dirty="0">
                <a:solidFill>
                  <a:prstClr val="black"/>
                </a:solidFill>
                <a:latin typeface="ＭＳ ゴシック" panose="020B0609070205080204" pitchFamily="49" charset="-128"/>
                <a:ea typeface="ＭＳ ゴシック" panose="020B0609070205080204" pitchFamily="49" charset="-128"/>
              </a:rPr>
              <a:t>日目</a:t>
            </a:r>
          </a:p>
        </p:txBody>
      </p:sp>
      <p:sp>
        <p:nvSpPr>
          <p:cNvPr id="61" name="テキスト ボックス 60"/>
          <p:cNvSpPr txBox="1"/>
          <p:nvPr/>
        </p:nvSpPr>
        <p:spPr>
          <a:xfrm>
            <a:off x="7962430" y="2339450"/>
            <a:ext cx="726481" cy="307777"/>
          </a:xfrm>
          <a:prstGeom prst="rect">
            <a:avLst/>
          </a:prstGeom>
          <a:noFill/>
        </p:spPr>
        <p:txBody>
          <a:bodyPr wrap="none" rtlCol="0">
            <a:spAutoFit/>
          </a:bodyPr>
          <a:lstStyle/>
          <a:p>
            <a:pPr defTabSz="844083"/>
            <a:r>
              <a:rPr lang="en-US" altLang="ja-JP" sz="1400" b="1" dirty="0">
                <a:solidFill>
                  <a:prstClr val="black"/>
                </a:solidFill>
                <a:latin typeface="ＭＳ ゴシック" panose="020B0609070205080204" pitchFamily="49" charset="-128"/>
                <a:ea typeface="ＭＳ ゴシック" panose="020B0609070205080204" pitchFamily="49" charset="-128"/>
              </a:rPr>
              <a:t>10</a:t>
            </a:r>
            <a:r>
              <a:rPr lang="ja-JP" altLang="en-US" sz="1400" b="1" dirty="0">
                <a:solidFill>
                  <a:prstClr val="black"/>
                </a:solidFill>
                <a:latin typeface="ＭＳ ゴシック" panose="020B0609070205080204" pitchFamily="49" charset="-128"/>
                <a:ea typeface="ＭＳ ゴシック" panose="020B0609070205080204" pitchFamily="49" charset="-128"/>
              </a:rPr>
              <a:t>日目</a:t>
            </a:r>
          </a:p>
        </p:txBody>
      </p:sp>
      <p:sp>
        <p:nvSpPr>
          <p:cNvPr id="88" name="正方形/長方形 87"/>
          <p:cNvSpPr/>
          <p:nvPr/>
        </p:nvSpPr>
        <p:spPr>
          <a:xfrm>
            <a:off x="0" y="2345681"/>
            <a:ext cx="1625342" cy="5095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7913" tIns="38957" rIns="77913" bIns="38957" numCol="1" spcCol="0" rtlCol="0" fromWordArt="0" anchor="ctr" anchorCtr="0" forceAA="0" compatLnSpc="1">
            <a:prstTxWarp prst="textNoShape">
              <a:avLst/>
            </a:prstTxWarp>
            <a:spAutoFit/>
          </a:bodyPr>
          <a:lstStyle/>
          <a:p>
            <a:pPr algn="ctr" defTabSz="779173"/>
            <a:r>
              <a:rPr lang="ja-JP" altLang="en-US" sz="1400" b="1" dirty="0" smtClean="0">
                <a:solidFill>
                  <a:prstClr val="black"/>
                </a:solidFill>
                <a:latin typeface="ＭＳ ゴシック" panose="020B0609070205080204" pitchFamily="49" charset="-128"/>
                <a:ea typeface="ＭＳ ゴシック" panose="020B0609070205080204" pitchFamily="49" charset="-128"/>
              </a:rPr>
              <a:t>入国前</a:t>
            </a:r>
            <a:r>
              <a:rPr lang="en-US" altLang="ja-JP" sz="1400" b="1" dirty="0" smtClean="0">
                <a:solidFill>
                  <a:prstClr val="black"/>
                </a:solidFill>
                <a:latin typeface="ＭＳ ゴシック" panose="020B0609070205080204" pitchFamily="49" charset="-128"/>
                <a:ea typeface="ＭＳ ゴシック" panose="020B0609070205080204" pitchFamily="49" charset="-128"/>
              </a:rPr>
              <a:t>14</a:t>
            </a:r>
            <a:r>
              <a:rPr lang="ja-JP" altLang="en-US" sz="1400" b="1" dirty="0" smtClean="0">
                <a:solidFill>
                  <a:prstClr val="black"/>
                </a:solidFill>
                <a:latin typeface="ＭＳ ゴシック" panose="020B0609070205080204" pitchFamily="49" charset="-128"/>
                <a:ea typeface="ＭＳ ゴシック" panose="020B0609070205080204" pitchFamily="49" charset="-128"/>
              </a:rPr>
              <a:t>日間の</a:t>
            </a:r>
            <a:endParaRPr lang="en-US" altLang="ja-JP" sz="1400" b="1" dirty="0" smtClean="0">
              <a:solidFill>
                <a:prstClr val="black"/>
              </a:solidFill>
              <a:latin typeface="ＭＳ ゴシック" panose="020B0609070205080204" pitchFamily="49" charset="-128"/>
              <a:ea typeface="ＭＳ ゴシック" panose="020B0609070205080204" pitchFamily="49" charset="-128"/>
            </a:endParaRPr>
          </a:p>
          <a:p>
            <a:pPr algn="ctr" defTabSz="779173"/>
            <a:r>
              <a:rPr lang="ja-JP" altLang="en-US" sz="1400" b="1" dirty="0" smtClean="0">
                <a:solidFill>
                  <a:prstClr val="black"/>
                </a:solidFill>
                <a:latin typeface="ＭＳ ゴシック" panose="020B0609070205080204" pitchFamily="49" charset="-128"/>
                <a:ea typeface="ＭＳ ゴシック" panose="020B0609070205080204" pitchFamily="49" charset="-128"/>
              </a:rPr>
              <a:t>滞在国・</a:t>
            </a:r>
            <a:r>
              <a:rPr lang="ja-JP" altLang="en-US" sz="1400" b="1" dirty="0">
                <a:solidFill>
                  <a:prstClr val="black"/>
                </a:solidFill>
                <a:latin typeface="ＭＳ ゴシック" panose="020B0609070205080204" pitchFamily="49" charset="-128"/>
                <a:ea typeface="ＭＳ ゴシック" panose="020B0609070205080204" pitchFamily="49" charset="-128"/>
              </a:rPr>
              <a:t>地域</a:t>
            </a:r>
            <a:endParaRPr lang="en-US" altLang="ja-JP" sz="1400" b="1" dirty="0">
              <a:solidFill>
                <a:prstClr val="black"/>
              </a:solidFill>
              <a:latin typeface="ＭＳ ゴシック" panose="020B0609070205080204" pitchFamily="49" charset="-128"/>
              <a:ea typeface="ＭＳ ゴシック" panose="020B0609070205080204" pitchFamily="49" charset="-128"/>
            </a:endParaRPr>
          </a:p>
        </p:txBody>
      </p:sp>
      <p:sp>
        <p:nvSpPr>
          <p:cNvPr id="73" name="タイトル 1"/>
          <p:cNvSpPr>
            <a:spLocks noGrp="1"/>
          </p:cNvSpPr>
          <p:nvPr>
            <p:ph type="title"/>
          </p:nvPr>
        </p:nvSpPr>
        <p:spPr>
          <a:xfrm>
            <a:off x="0" y="10209"/>
            <a:ext cx="9906000" cy="575673"/>
          </a:xfrm>
        </p:spPr>
        <p:txBody>
          <a:bodyPr>
            <a:noAutofit/>
          </a:bodyPr>
          <a:lstStyle/>
          <a:p>
            <a:pPr algn="ctr"/>
            <a:r>
              <a:rPr lang="ja-JP" altLang="en-US" sz="2000" b="1" dirty="0" smtClean="0">
                <a:solidFill>
                  <a:schemeClr val="bg1"/>
                </a:solidFill>
                <a:latin typeface="+mj-ea"/>
              </a:rPr>
              <a:t>水際対策に係る新たな措置による入国（行動制限緩和有り）</a:t>
            </a:r>
            <a:endParaRPr lang="ja-JP" altLang="en-US" sz="2000" b="1" dirty="0">
              <a:solidFill>
                <a:schemeClr val="bg1"/>
              </a:solidFill>
              <a:latin typeface="+mj-ea"/>
            </a:endParaRPr>
          </a:p>
        </p:txBody>
      </p:sp>
      <p:sp>
        <p:nvSpPr>
          <p:cNvPr id="37" name="正方形/長方形 36"/>
          <p:cNvSpPr/>
          <p:nvPr/>
        </p:nvSpPr>
        <p:spPr>
          <a:xfrm>
            <a:off x="155743" y="2961877"/>
            <a:ext cx="1314316" cy="609254"/>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３日施設待機</a:t>
            </a:r>
            <a:endParaRPr kumimoji="1" lang="en-US" altLang="ja-JP" sz="1400" dirty="0" smtClean="0">
              <a:solidFill>
                <a:schemeClr val="tx1"/>
              </a:solidFill>
            </a:endParaRPr>
          </a:p>
          <a:p>
            <a:pPr algn="ctr"/>
            <a:r>
              <a:rPr kumimoji="1" lang="ja-JP" altLang="en-US" sz="1400" dirty="0" smtClean="0">
                <a:solidFill>
                  <a:schemeClr val="tx1"/>
                </a:solidFill>
              </a:rPr>
              <a:t>指定国・地域</a:t>
            </a:r>
            <a:endParaRPr kumimoji="1" lang="ja-JP" altLang="en-US" sz="1400" dirty="0">
              <a:solidFill>
                <a:schemeClr val="tx1"/>
              </a:solidFill>
            </a:endParaRPr>
          </a:p>
        </p:txBody>
      </p:sp>
      <p:sp>
        <p:nvSpPr>
          <p:cNvPr id="82" name="正方形/長方形 81"/>
          <p:cNvSpPr/>
          <p:nvPr/>
        </p:nvSpPr>
        <p:spPr>
          <a:xfrm>
            <a:off x="155743" y="3759096"/>
            <a:ext cx="1314316" cy="612221"/>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非指定</a:t>
            </a:r>
            <a:endParaRPr kumimoji="1" lang="en-US" altLang="ja-JP" sz="1400" dirty="0" smtClean="0">
              <a:solidFill>
                <a:schemeClr val="tx1"/>
              </a:solidFill>
            </a:endParaRPr>
          </a:p>
          <a:p>
            <a:pPr algn="ctr"/>
            <a:r>
              <a:rPr kumimoji="1" lang="ja-JP" altLang="en-US" sz="1400" dirty="0" smtClean="0">
                <a:solidFill>
                  <a:schemeClr val="tx1"/>
                </a:solidFill>
              </a:rPr>
              <a:t>国・地域</a:t>
            </a:r>
            <a:endParaRPr kumimoji="1" lang="ja-JP" altLang="en-US" sz="1400" dirty="0">
              <a:solidFill>
                <a:schemeClr val="tx1"/>
              </a:solidFill>
            </a:endParaRPr>
          </a:p>
        </p:txBody>
      </p:sp>
      <p:sp>
        <p:nvSpPr>
          <p:cNvPr id="75" name="正方形/長方形 74"/>
          <p:cNvSpPr/>
          <p:nvPr/>
        </p:nvSpPr>
        <p:spPr>
          <a:xfrm>
            <a:off x="4241152" y="2885912"/>
            <a:ext cx="4437835" cy="1564167"/>
          </a:xfrm>
          <a:prstGeom prst="rect">
            <a:avLst/>
          </a:prstGeom>
          <a:solidFill>
            <a:schemeClr val="accent6">
              <a:lumMod val="20000"/>
              <a:lumOff val="80000"/>
            </a:schemeClr>
          </a:solid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角丸四角形 75"/>
          <p:cNvSpPr/>
          <p:nvPr/>
        </p:nvSpPr>
        <p:spPr>
          <a:xfrm>
            <a:off x="1861160" y="2958332"/>
            <a:ext cx="731178" cy="14094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84" name="角丸四角形 83"/>
          <p:cNvSpPr/>
          <p:nvPr/>
        </p:nvSpPr>
        <p:spPr>
          <a:xfrm>
            <a:off x="3118873" y="2961877"/>
            <a:ext cx="731178" cy="14094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defTabSz="844083"/>
            <a:r>
              <a:rPr lang="ja-JP" altLang="en-US" sz="1400" dirty="0">
                <a:solidFill>
                  <a:prstClr val="white"/>
                </a:solidFill>
                <a:latin typeface="ＭＳ ゴシック" panose="020B0609070205080204" pitchFamily="49" charset="-128"/>
                <a:ea typeface="ＭＳ ゴシック" panose="020B0609070205080204" pitchFamily="49" charset="-128"/>
              </a:rPr>
              <a:t>検査</a:t>
            </a:r>
            <a:endParaRPr lang="en-US" altLang="ja-JP" sz="1400" dirty="0">
              <a:solidFill>
                <a:prstClr val="white"/>
              </a:solidFill>
              <a:latin typeface="ＭＳ ゴシック" panose="020B0609070205080204" pitchFamily="49" charset="-128"/>
              <a:ea typeface="ＭＳ ゴシック" panose="020B0609070205080204" pitchFamily="49" charset="-128"/>
            </a:endParaRPr>
          </a:p>
        </p:txBody>
      </p:sp>
      <p:sp>
        <p:nvSpPr>
          <p:cNvPr id="90" name="テキスト ボックス 89"/>
          <p:cNvSpPr txBox="1"/>
          <p:nvPr/>
        </p:nvSpPr>
        <p:spPr>
          <a:xfrm>
            <a:off x="2593265" y="3406841"/>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92" name="テキスト ボックス 91"/>
          <p:cNvSpPr txBox="1"/>
          <p:nvPr/>
        </p:nvSpPr>
        <p:spPr>
          <a:xfrm>
            <a:off x="3804424" y="3396665"/>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2" name="正方形/長方形 1"/>
          <p:cNvSpPr/>
          <p:nvPr/>
        </p:nvSpPr>
        <p:spPr>
          <a:xfrm>
            <a:off x="5867819" y="2967763"/>
            <a:ext cx="2755333" cy="140943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rgbClr val="C00000"/>
                </a:solidFill>
                <a:latin typeface="+mn-ea"/>
              </a:rPr>
              <a:t>・業所管省庁により事前に</a:t>
            </a:r>
            <a:endParaRPr kumimoji="1" lang="en-US" altLang="ja-JP" sz="1200" b="1" dirty="0" smtClean="0">
              <a:solidFill>
                <a:srgbClr val="C00000"/>
              </a:solidFill>
              <a:latin typeface="+mn-ea"/>
            </a:endParaRPr>
          </a:p>
          <a:p>
            <a:r>
              <a:rPr kumimoji="1" lang="ja-JP" altLang="en-US" sz="1200" b="1" dirty="0" smtClean="0">
                <a:solidFill>
                  <a:srgbClr val="C00000"/>
                </a:solidFill>
                <a:latin typeface="+mn-ea"/>
              </a:rPr>
              <a:t>　審査された活動計画書に</a:t>
            </a:r>
            <a:endParaRPr kumimoji="1" lang="en-US" altLang="ja-JP" sz="1200" b="1" dirty="0" smtClean="0">
              <a:solidFill>
                <a:srgbClr val="C00000"/>
              </a:solidFill>
              <a:latin typeface="+mn-ea"/>
            </a:endParaRPr>
          </a:p>
          <a:p>
            <a:r>
              <a:rPr kumimoji="1" lang="ja-JP" altLang="en-US" sz="1200" b="1" dirty="0" smtClean="0">
                <a:solidFill>
                  <a:srgbClr val="C00000"/>
                </a:solidFill>
                <a:latin typeface="+mn-ea"/>
              </a:rPr>
              <a:t>　沿った活動（</a:t>
            </a:r>
            <a:r>
              <a:rPr kumimoji="1" lang="en-US" altLang="ja-JP" sz="1200" b="1" dirty="0" smtClean="0">
                <a:solidFill>
                  <a:srgbClr val="C00000"/>
                </a:solidFill>
                <a:latin typeface="+mn-ea"/>
              </a:rPr>
              <a:t>※</a:t>
            </a:r>
            <a:r>
              <a:rPr kumimoji="1" lang="ja-JP" altLang="en-US" sz="1200" b="1" dirty="0" smtClean="0">
                <a:solidFill>
                  <a:srgbClr val="C00000"/>
                </a:solidFill>
                <a:latin typeface="+mn-ea"/>
              </a:rPr>
              <a:t>２）</a:t>
            </a:r>
            <a:endParaRPr kumimoji="1" lang="en-US" altLang="ja-JP" sz="1200" b="1" dirty="0" smtClean="0">
              <a:solidFill>
                <a:srgbClr val="C00000"/>
              </a:solidFill>
              <a:latin typeface="+mn-ea"/>
            </a:endParaRPr>
          </a:p>
          <a:p>
            <a:r>
              <a:rPr kumimoji="1" lang="ja-JP" altLang="en-US" sz="1200" b="1" dirty="0" smtClean="0">
                <a:solidFill>
                  <a:srgbClr val="C00000"/>
                </a:solidFill>
                <a:latin typeface="+mn-ea"/>
              </a:rPr>
              <a:t>・受入責任者による行動管理</a:t>
            </a:r>
            <a:endParaRPr kumimoji="1" lang="en-US" altLang="ja-JP" sz="1200" b="1" dirty="0" smtClean="0">
              <a:solidFill>
                <a:srgbClr val="C00000"/>
              </a:solidFill>
              <a:latin typeface="+mn-ea"/>
            </a:endParaRPr>
          </a:p>
          <a:p>
            <a:r>
              <a:rPr kumimoji="1" lang="ja-JP" altLang="en-US" sz="1200" b="1" dirty="0" smtClean="0">
                <a:solidFill>
                  <a:srgbClr val="C00000"/>
                </a:solidFill>
                <a:latin typeface="+mn-ea"/>
              </a:rPr>
              <a:t>・入国者健康確認センター</a:t>
            </a:r>
            <a:endParaRPr kumimoji="1" lang="en-US" altLang="ja-JP" sz="1200" b="1" dirty="0" smtClean="0">
              <a:solidFill>
                <a:srgbClr val="C00000"/>
              </a:solidFill>
              <a:latin typeface="+mn-ea"/>
            </a:endParaRPr>
          </a:p>
          <a:p>
            <a:r>
              <a:rPr kumimoji="1" lang="ja-JP" altLang="en-US" sz="1200" b="1" dirty="0" smtClean="0">
                <a:solidFill>
                  <a:srgbClr val="C00000"/>
                </a:solidFill>
                <a:latin typeface="+mn-ea"/>
              </a:rPr>
              <a:t>　によるフォローアップ</a:t>
            </a:r>
            <a:endParaRPr kumimoji="1" lang="en-US" altLang="ja-JP" sz="1200" b="1" dirty="0" smtClean="0">
              <a:solidFill>
                <a:srgbClr val="C00000"/>
              </a:solidFill>
              <a:latin typeface="+mn-ea"/>
            </a:endParaRPr>
          </a:p>
        </p:txBody>
      </p:sp>
      <p:sp>
        <p:nvSpPr>
          <p:cNvPr id="93" name="角丸四角形 92"/>
          <p:cNvSpPr/>
          <p:nvPr/>
        </p:nvSpPr>
        <p:spPr>
          <a:xfrm>
            <a:off x="8052158" y="2967764"/>
            <a:ext cx="547023" cy="1409439"/>
          </a:xfrm>
          <a:prstGeom prst="roundRect">
            <a:avLst/>
          </a:prstGeom>
          <a:solidFill>
            <a:schemeClr val="bg1">
              <a:lumMod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2203" rIns="36000" bIns="42203" numCol="1" spcCol="0" rtlCol="0" fromWordArt="0" anchor="ctr" anchorCtr="0" forceAA="0" compatLnSpc="1">
            <a:prstTxWarp prst="textNoShape">
              <a:avLst/>
            </a:prstTxWarp>
            <a:noAutofit/>
          </a:bodyPr>
          <a:lstStyle/>
          <a:p>
            <a:pPr algn="ctr" defTabSz="844083"/>
            <a:r>
              <a:rPr lang="ja-JP" altLang="en-US" sz="1100" dirty="0" smtClean="0">
                <a:solidFill>
                  <a:prstClr val="white"/>
                </a:solidFill>
                <a:latin typeface="ＭＳ ゴシック" panose="020B0609070205080204" pitchFamily="49" charset="-128"/>
                <a:ea typeface="ＭＳ ゴシック" panose="020B0609070205080204" pitchFamily="49" charset="-128"/>
              </a:rPr>
              <a:t>検査</a:t>
            </a:r>
            <a:endParaRPr lang="en-US" altLang="ja-JP" sz="1100" dirty="0" smtClean="0">
              <a:solidFill>
                <a:prstClr val="white"/>
              </a:solidFill>
              <a:latin typeface="ＭＳ ゴシック" panose="020B0609070205080204" pitchFamily="49" charset="-128"/>
              <a:ea typeface="ＭＳ ゴシック" panose="020B0609070205080204" pitchFamily="49" charset="-128"/>
            </a:endParaRPr>
          </a:p>
          <a:p>
            <a:pPr algn="ctr" defTabSz="844083"/>
            <a:r>
              <a:rPr lang="en-US" altLang="ja-JP" sz="1100" dirty="0" smtClean="0">
                <a:solidFill>
                  <a:prstClr val="white"/>
                </a:solidFill>
                <a:latin typeface="ＭＳ ゴシック" panose="020B0609070205080204" pitchFamily="49" charset="-128"/>
                <a:ea typeface="ＭＳ ゴシック" panose="020B0609070205080204" pitchFamily="49" charset="-128"/>
              </a:rPr>
              <a:t>(※</a:t>
            </a:r>
            <a:r>
              <a:rPr lang="ja-JP" altLang="en-US" sz="1100" dirty="0" smtClean="0">
                <a:solidFill>
                  <a:prstClr val="white"/>
                </a:solidFill>
                <a:latin typeface="ＭＳ ゴシック" panose="020B0609070205080204" pitchFamily="49" charset="-128"/>
                <a:ea typeface="ＭＳ ゴシック" panose="020B0609070205080204" pitchFamily="49" charset="-128"/>
              </a:rPr>
              <a:t>１</a:t>
            </a:r>
            <a:r>
              <a:rPr lang="en-US" altLang="ja-JP" sz="1100" dirty="0" smtClean="0">
                <a:solidFill>
                  <a:prstClr val="white"/>
                </a:solidFill>
                <a:latin typeface="ＭＳ ゴシック" panose="020B0609070205080204" pitchFamily="49" charset="-128"/>
                <a:ea typeface="ＭＳ ゴシック" panose="020B0609070205080204" pitchFamily="49" charset="-128"/>
              </a:rPr>
              <a:t>)</a:t>
            </a:r>
          </a:p>
        </p:txBody>
      </p:sp>
      <p:sp>
        <p:nvSpPr>
          <p:cNvPr id="98" name="テキスト ボックス 97"/>
          <p:cNvSpPr txBox="1"/>
          <p:nvPr/>
        </p:nvSpPr>
        <p:spPr>
          <a:xfrm>
            <a:off x="5479864" y="3396665"/>
            <a:ext cx="492443" cy="532775"/>
          </a:xfrm>
          <a:prstGeom prst="rect">
            <a:avLst/>
          </a:prstGeom>
          <a:noFill/>
        </p:spPr>
        <p:txBody>
          <a:bodyPr wrap="none" rtlCol="0">
            <a:spAutoFit/>
          </a:bodyPr>
          <a:lstStyle/>
          <a:p>
            <a:pPr algn="ctr" defTabSz="844083"/>
            <a:r>
              <a:rPr lang="ja-JP" altLang="en-US" sz="1200" dirty="0">
                <a:solidFill>
                  <a:prstClr val="black"/>
                </a:solidFill>
                <a:latin typeface="ＭＳ ゴシック" panose="020B0609070205080204" pitchFamily="49" charset="-128"/>
                <a:ea typeface="ＭＳ ゴシック" panose="020B0609070205080204" pitchFamily="49" charset="-128"/>
              </a:rPr>
              <a:t>陰性</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algn="ctr" defTabSz="844083"/>
            <a:r>
              <a:rPr lang="ja-JP" altLang="en-US" sz="1662" dirty="0">
                <a:solidFill>
                  <a:prstClr val="black"/>
                </a:solidFill>
                <a:latin typeface="ＭＳ ゴシック" panose="020B0609070205080204" pitchFamily="49" charset="-128"/>
                <a:ea typeface="ＭＳ ゴシック" panose="020B0609070205080204" pitchFamily="49" charset="-128"/>
              </a:rPr>
              <a:t>⇒</a:t>
            </a:r>
          </a:p>
        </p:txBody>
      </p:sp>
      <p:sp>
        <p:nvSpPr>
          <p:cNvPr id="95" name="テキスト ボックス 94"/>
          <p:cNvSpPr txBox="1"/>
          <p:nvPr/>
        </p:nvSpPr>
        <p:spPr>
          <a:xfrm>
            <a:off x="4241152" y="2635754"/>
            <a:ext cx="4437835" cy="261610"/>
          </a:xfrm>
          <a:prstGeom prst="rect">
            <a:avLst/>
          </a:prstGeom>
          <a:noFill/>
        </p:spPr>
        <p:txBody>
          <a:bodyPr wrap="square" rtlCol="0">
            <a:spAutoFit/>
          </a:bodyPr>
          <a:lstStyle/>
          <a:p>
            <a:pPr algn="ctr" defTabSz="844083"/>
            <a:r>
              <a:rPr lang="ja-JP" altLang="en-US" sz="1050" b="1" dirty="0" smtClean="0">
                <a:solidFill>
                  <a:schemeClr val="accent6"/>
                </a:solidFill>
                <a:latin typeface="+mn-ea"/>
              </a:rPr>
              <a:t>＜受入責任者が確保する施設又は自宅で</a:t>
            </a:r>
            <a:r>
              <a:rPr lang="ja-JP" altLang="en-US" sz="1050" b="1" dirty="0">
                <a:solidFill>
                  <a:schemeClr val="accent6"/>
                </a:solidFill>
                <a:latin typeface="+mn-ea"/>
              </a:rPr>
              <a:t>待機＞</a:t>
            </a:r>
          </a:p>
        </p:txBody>
      </p:sp>
      <p:sp>
        <p:nvSpPr>
          <p:cNvPr id="96" name="左矢印 95"/>
          <p:cNvSpPr/>
          <p:nvPr/>
        </p:nvSpPr>
        <p:spPr>
          <a:xfrm>
            <a:off x="8692929" y="3918341"/>
            <a:ext cx="1180294" cy="169520"/>
          </a:xfrm>
          <a:prstGeom prst="lef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9" name="テキスト ボックス 98"/>
          <p:cNvSpPr txBox="1"/>
          <p:nvPr/>
        </p:nvSpPr>
        <p:spPr>
          <a:xfrm>
            <a:off x="8702959" y="3253972"/>
            <a:ext cx="1194236" cy="646331"/>
          </a:xfrm>
          <a:prstGeom prst="rect">
            <a:avLst/>
          </a:prstGeom>
          <a:noFill/>
        </p:spPr>
        <p:txBody>
          <a:bodyPr wrap="square" lIns="36000" rIns="36000" rtlCol="0">
            <a:spAutoFit/>
          </a:bodyPr>
          <a:lstStyle/>
          <a:p>
            <a:r>
              <a:rPr kumimoji="1" lang="en-US" altLang="ja-JP" sz="1200" b="1" dirty="0" smtClean="0">
                <a:latin typeface="+mn-ea"/>
              </a:rPr>
              <a:t>10</a:t>
            </a:r>
            <a:r>
              <a:rPr kumimoji="1" lang="ja-JP" altLang="en-US" sz="1200" b="1" dirty="0" smtClean="0">
                <a:latin typeface="+mn-ea"/>
              </a:rPr>
              <a:t>日目以降の検査陰性で待機期間を短縮</a:t>
            </a:r>
            <a:endParaRPr kumimoji="1" lang="ja-JP" altLang="en-US" sz="1200" b="1" dirty="0">
              <a:latin typeface="+mn-ea"/>
            </a:endParaRPr>
          </a:p>
        </p:txBody>
      </p:sp>
      <p:sp>
        <p:nvSpPr>
          <p:cNvPr id="101" name="テキスト ボックス 100"/>
          <p:cNvSpPr txBox="1"/>
          <p:nvPr/>
        </p:nvSpPr>
        <p:spPr>
          <a:xfrm>
            <a:off x="4068429" y="2339450"/>
            <a:ext cx="723275" cy="307777"/>
          </a:xfrm>
          <a:prstGeom prst="rect">
            <a:avLst/>
          </a:prstGeom>
          <a:noFill/>
        </p:spPr>
        <p:txBody>
          <a:bodyPr wrap="none" rtlCol="0">
            <a:spAutoFit/>
          </a:bodyPr>
          <a:lstStyle/>
          <a:p>
            <a:pPr defTabSz="844083"/>
            <a:r>
              <a:rPr lang="ja-JP" altLang="en-US" sz="1400" b="1" dirty="0" smtClean="0">
                <a:solidFill>
                  <a:prstClr val="black"/>
                </a:solidFill>
                <a:latin typeface="ＭＳ ゴシック" panose="020B0609070205080204" pitchFamily="49" charset="-128"/>
                <a:ea typeface="ＭＳ ゴシック" panose="020B0609070205080204" pitchFamily="49" charset="-128"/>
              </a:rPr>
              <a:t>１日目</a:t>
            </a:r>
            <a:endParaRPr lang="ja-JP" altLang="en-US" sz="1400" b="1" dirty="0">
              <a:solidFill>
                <a:prstClr val="black"/>
              </a:solidFill>
              <a:latin typeface="ＭＳ ゴシック" panose="020B0609070205080204" pitchFamily="49" charset="-128"/>
              <a:ea typeface="ＭＳ ゴシック" panose="020B0609070205080204" pitchFamily="49" charset="-128"/>
            </a:endParaRPr>
          </a:p>
        </p:txBody>
      </p:sp>
      <p:sp>
        <p:nvSpPr>
          <p:cNvPr id="103" name="テキスト ボックス 102"/>
          <p:cNvSpPr txBox="1"/>
          <p:nvPr/>
        </p:nvSpPr>
        <p:spPr>
          <a:xfrm>
            <a:off x="5767456" y="2339450"/>
            <a:ext cx="723275" cy="307777"/>
          </a:xfrm>
          <a:prstGeom prst="rect">
            <a:avLst/>
          </a:prstGeom>
          <a:noFill/>
        </p:spPr>
        <p:txBody>
          <a:bodyPr wrap="none" rtlCol="0">
            <a:spAutoFit/>
          </a:bodyPr>
          <a:lstStyle/>
          <a:p>
            <a:pPr defTabSz="844083"/>
            <a:r>
              <a:rPr lang="ja-JP" altLang="en-US" sz="1400" b="1" dirty="0" smtClean="0">
                <a:solidFill>
                  <a:prstClr val="black"/>
                </a:solidFill>
                <a:latin typeface="ＭＳ ゴシック" panose="020B0609070205080204" pitchFamily="49" charset="-128"/>
                <a:ea typeface="ＭＳ ゴシック" panose="020B0609070205080204" pitchFamily="49" charset="-128"/>
              </a:rPr>
              <a:t>４日目</a:t>
            </a:r>
            <a:endParaRPr lang="ja-JP" altLang="en-US" sz="1400" b="1" dirty="0">
              <a:solidFill>
                <a:prstClr val="black"/>
              </a:solidFill>
              <a:latin typeface="ＭＳ ゴシック" panose="020B0609070205080204" pitchFamily="49" charset="-128"/>
              <a:ea typeface="ＭＳ ゴシック" panose="020B0609070205080204" pitchFamily="49" charset="-128"/>
            </a:endParaRPr>
          </a:p>
        </p:txBody>
      </p:sp>
      <p:sp>
        <p:nvSpPr>
          <p:cNvPr id="107" name="角丸四角形 106"/>
          <p:cNvSpPr/>
          <p:nvPr/>
        </p:nvSpPr>
        <p:spPr>
          <a:xfrm flipV="1">
            <a:off x="143266" y="2224132"/>
            <a:ext cx="5211683" cy="115318"/>
          </a:xfrm>
          <a:prstGeom prst="roundRect">
            <a:avLst>
              <a:gd name="adj" fmla="val 50000"/>
            </a:avLst>
          </a:prstGeom>
          <a:solidFill>
            <a:schemeClr val="accent1">
              <a:lumMod val="40000"/>
              <a:lumOff val="60000"/>
            </a:scheme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8" name="正方形/長方形 107"/>
          <p:cNvSpPr/>
          <p:nvPr/>
        </p:nvSpPr>
        <p:spPr>
          <a:xfrm>
            <a:off x="143266" y="2009691"/>
            <a:ext cx="5211683" cy="307777"/>
          </a:xfrm>
          <a:prstGeom prst="rect">
            <a:avLst/>
          </a:prstGeom>
        </p:spPr>
        <p:txBody>
          <a:bodyPr wrap="none">
            <a:spAutoFit/>
          </a:bodyPr>
          <a:lstStyle/>
          <a:p>
            <a:pPr marL="176213" indent="-176213" defTabSz="914400">
              <a:defRPr/>
            </a:pPr>
            <a:r>
              <a:rPr kumimoji="1" lang="ja-JP" altLang="en-US" sz="1400" dirty="0" smtClean="0">
                <a:solidFill>
                  <a:schemeClr val="accent1"/>
                </a:solidFill>
                <a:latin typeface="ＤＦ特太ゴシック体" panose="020B0509000000000000" pitchFamily="49" charset="-128"/>
                <a:ea typeface="ＤＦ特太ゴシック体" panose="020B0509000000000000" pitchFamily="49" charset="-128"/>
              </a:rPr>
              <a:t>＜入国後の待機解除までの流れ（最短スケジュールの場合）＞</a:t>
            </a:r>
            <a:endParaRPr kumimoji="1" lang="en-US" altLang="ja-JP" sz="1400" dirty="0">
              <a:solidFill>
                <a:schemeClr val="accent1"/>
              </a:solidFill>
              <a:latin typeface="ＤＦ特太ゴシック体" panose="020B0509000000000000" pitchFamily="49" charset="-128"/>
              <a:ea typeface="ＤＦ特太ゴシック体" panose="020B0509000000000000" pitchFamily="49" charset="-128"/>
            </a:endParaRPr>
          </a:p>
        </p:txBody>
      </p:sp>
      <p:sp>
        <p:nvSpPr>
          <p:cNvPr id="109" name="角丸四角形 108"/>
          <p:cNvSpPr/>
          <p:nvPr/>
        </p:nvSpPr>
        <p:spPr>
          <a:xfrm flipV="1">
            <a:off x="155744" y="4650506"/>
            <a:ext cx="3912686" cy="122592"/>
          </a:xfrm>
          <a:prstGeom prst="roundRect">
            <a:avLst>
              <a:gd name="adj" fmla="val 50000"/>
            </a:avLst>
          </a:prstGeom>
          <a:solidFill>
            <a:schemeClr val="accent1">
              <a:lumMod val="40000"/>
              <a:lumOff val="60000"/>
            </a:scheme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0" name="正方形/長方形 109"/>
          <p:cNvSpPr/>
          <p:nvPr/>
        </p:nvSpPr>
        <p:spPr>
          <a:xfrm>
            <a:off x="143266" y="4436065"/>
            <a:ext cx="3954929" cy="307777"/>
          </a:xfrm>
          <a:prstGeom prst="rect">
            <a:avLst/>
          </a:prstGeom>
        </p:spPr>
        <p:txBody>
          <a:bodyPr wrap="none">
            <a:spAutoFit/>
          </a:bodyPr>
          <a:lstStyle/>
          <a:p>
            <a:pPr marL="176213" indent="-176213" defTabSz="914400">
              <a:defRPr/>
            </a:pPr>
            <a:r>
              <a:rPr kumimoji="1" lang="ja-JP" altLang="en-US" sz="1400" dirty="0" smtClean="0">
                <a:solidFill>
                  <a:schemeClr val="accent1"/>
                </a:solidFill>
                <a:latin typeface="ＤＦ特太ゴシック体" panose="020B0509000000000000" pitchFamily="49" charset="-128"/>
                <a:ea typeface="ＤＦ特太ゴシック体" panose="020B0509000000000000" pitchFamily="49" charset="-128"/>
              </a:rPr>
              <a:t>＜行動制限の緩和措置により認められる活動＞</a:t>
            </a:r>
            <a:endParaRPr kumimoji="1" lang="en-US" altLang="ja-JP" sz="1400" dirty="0">
              <a:solidFill>
                <a:schemeClr val="accent1"/>
              </a:solidFill>
              <a:latin typeface="ＤＦ特太ゴシック体" panose="020B0509000000000000" pitchFamily="49" charset="-128"/>
              <a:ea typeface="ＤＦ特太ゴシック体" panose="020B0509000000000000" pitchFamily="49" charset="-128"/>
            </a:endParaRPr>
          </a:p>
        </p:txBody>
      </p:sp>
      <p:graphicFrame>
        <p:nvGraphicFramePr>
          <p:cNvPr id="114" name="表 113"/>
          <p:cNvGraphicFramePr>
            <a:graphicFrameLocks noGrp="1"/>
          </p:cNvGraphicFramePr>
          <p:nvPr>
            <p:extLst/>
          </p:nvPr>
        </p:nvGraphicFramePr>
        <p:xfrm>
          <a:off x="143266" y="4759965"/>
          <a:ext cx="9729957" cy="2057400"/>
        </p:xfrm>
        <a:graphic>
          <a:graphicData uri="http://schemas.openxmlformats.org/drawingml/2006/table">
            <a:tbl>
              <a:tblPr firstRow="1" bandRow="1">
                <a:tableStyleId>{5C22544A-7EE6-4342-B048-85BDC9FD1C3A}</a:tableStyleId>
              </a:tblPr>
              <a:tblGrid>
                <a:gridCol w="1668281">
                  <a:extLst>
                    <a:ext uri="{9D8B030D-6E8A-4147-A177-3AD203B41FA5}">
                      <a16:colId xmlns:a16="http://schemas.microsoft.com/office/drawing/2014/main" val="977465272"/>
                    </a:ext>
                  </a:extLst>
                </a:gridCol>
                <a:gridCol w="8061676">
                  <a:extLst>
                    <a:ext uri="{9D8B030D-6E8A-4147-A177-3AD203B41FA5}">
                      <a16:colId xmlns:a16="http://schemas.microsoft.com/office/drawing/2014/main" val="1558527072"/>
                    </a:ext>
                  </a:extLst>
                </a:gridCol>
              </a:tblGrid>
              <a:tr h="147388">
                <a:tc>
                  <a:txBody>
                    <a:bodyPr/>
                    <a:lstStyle/>
                    <a:p>
                      <a:r>
                        <a:rPr kumimoji="1" lang="ja-JP" altLang="en-US" sz="1050" dirty="0" smtClean="0"/>
                        <a:t>活動の種類</a:t>
                      </a:r>
                      <a:endParaRPr kumimoji="1" lang="ja-JP" altLang="en-US" sz="1050" dirty="0"/>
                    </a:p>
                  </a:txBody>
                  <a:tcPr anchor="ctr"/>
                </a:tc>
                <a:tc>
                  <a:txBody>
                    <a:bodyPr/>
                    <a:lstStyle/>
                    <a:p>
                      <a:r>
                        <a:rPr kumimoji="1" lang="ja-JP" altLang="en-US" sz="1050" dirty="0" smtClean="0"/>
                        <a:t>組み合わせる措置</a:t>
                      </a:r>
                      <a:endParaRPr kumimoji="1" lang="ja-JP" altLang="en-US" sz="1050" dirty="0"/>
                    </a:p>
                  </a:txBody>
                  <a:tcPr anchor="ctr"/>
                </a:tc>
                <a:extLst>
                  <a:ext uri="{0D108BD9-81ED-4DB2-BD59-A6C34878D82A}">
                    <a16:rowId xmlns:a16="http://schemas.microsoft.com/office/drawing/2014/main" val="2801206080"/>
                  </a:ext>
                </a:extLst>
              </a:tr>
              <a:tr h="334974">
                <a:tc>
                  <a:txBody>
                    <a:bodyPr/>
                    <a:lstStyle/>
                    <a:p>
                      <a:r>
                        <a:rPr kumimoji="1" lang="ja-JP" altLang="en-US" sz="1050" dirty="0" smtClean="0"/>
                        <a:t>公共交通機関での移動</a:t>
                      </a:r>
                      <a:endParaRPr kumimoji="1" lang="ja-JP" altLang="en-US" sz="900" dirty="0">
                        <a:latin typeface="+mn-ea"/>
                        <a:ea typeface="+mn-ea"/>
                      </a:endParaRPr>
                    </a:p>
                  </a:txBody>
                  <a:tcPr anchor="ctr"/>
                </a:tc>
                <a:tc>
                  <a:txBody>
                    <a:bodyPr/>
                    <a:lstStyle/>
                    <a:p>
                      <a:pPr marL="176213" indent="-176213">
                        <a:buFont typeface="Arial" panose="020B0604020202020204" pitchFamily="34" charset="0"/>
                        <a:buChar char="•"/>
                      </a:pPr>
                      <a:r>
                        <a:rPr kumimoji="1" lang="ja-JP" altLang="en-US" sz="1050" dirty="0" smtClean="0"/>
                        <a:t>国内線の航空機、鉄道（座席指定ができる新幹線・特急列車に限る。）、バス（座席指定ができるものに限る。）、旅客船（個室又は座席指定ができる便に限る。）、タクシー（運転手と空間的分離ができる車両に限る。）のいずれかを事前予約して利用</a:t>
                      </a:r>
                      <a:endParaRPr kumimoji="1" lang="en-US" altLang="ja-JP" sz="1050" dirty="0" smtClean="0"/>
                    </a:p>
                    <a:p>
                      <a:pPr marL="176213" indent="-176213">
                        <a:buFont typeface="Arial" panose="020B0604020202020204" pitchFamily="34" charset="0"/>
                        <a:buChar char="•"/>
                      </a:pPr>
                      <a:r>
                        <a:rPr kumimoji="1" lang="ja-JP" altLang="en-US" sz="1050" dirty="0" smtClean="0"/>
                        <a:t>直前の検査、飲食は必要最小限（水分補給を行う場合は会話をしない、食事をとる必要がある場合は黙食、飲酒は控える）　　等</a:t>
                      </a:r>
                      <a:endParaRPr kumimoji="1" lang="en-US" altLang="ja-JP" sz="1050" dirty="0" smtClean="0"/>
                    </a:p>
                  </a:txBody>
                  <a:tcPr marL="72000" marR="72000" anchor="ctr"/>
                </a:tc>
                <a:extLst>
                  <a:ext uri="{0D108BD9-81ED-4DB2-BD59-A6C34878D82A}">
                    <a16:rowId xmlns:a16="http://schemas.microsoft.com/office/drawing/2014/main" val="1420667247"/>
                  </a:ext>
                </a:extLst>
              </a:tr>
              <a:tr h="241181">
                <a:tc>
                  <a:txBody>
                    <a:bodyPr/>
                    <a:lstStyle/>
                    <a:p>
                      <a:r>
                        <a:rPr kumimoji="1" lang="ja-JP" altLang="en-US" sz="1050" dirty="0" smtClean="0"/>
                        <a:t>集会・イベントへの参加</a:t>
                      </a:r>
                      <a:endParaRPr kumimoji="1" lang="ja-JP" altLang="en-US" sz="1050" dirty="0"/>
                    </a:p>
                  </a:txBody>
                  <a:tcPr anchor="ctr"/>
                </a:tc>
                <a:tc>
                  <a:txBody>
                    <a:bodyPr/>
                    <a:lstStyle/>
                    <a:p>
                      <a:pPr marL="176213" indent="-176213">
                        <a:buFont typeface="Arial" panose="020B0604020202020204" pitchFamily="34" charset="0"/>
                        <a:buChar char="•"/>
                      </a:pPr>
                      <a:r>
                        <a:rPr kumimoji="1" lang="ja-JP" altLang="en-US" sz="1050" dirty="0" smtClean="0"/>
                        <a:t>直前の検査</a:t>
                      </a:r>
                      <a:endParaRPr kumimoji="1" lang="en-US" altLang="ja-JP" sz="1050" dirty="0" smtClean="0"/>
                    </a:p>
                    <a:p>
                      <a:pPr marL="176213" indent="-176213">
                        <a:buFont typeface="Arial" panose="020B0604020202020204" pitchFamily="34" charset="0"/>
                        <a:buChar char="•"/>
                      </a:pPr>
                      <a:r>
                        <a:rPr kumimoji="1" lang="ja-JP" altLang="en-US" sz="1050" dirty="0" smtClean="0"/>
                        <a:t>飲食を伴う場合は、主催者等の定めるルールに従う</a:t>
                      </a:r>
                      <a:endParaRPr kumimoji="1" lang="en-US" altLang="ja-JP" sz="1050" dirty="0" smtClean="0"/>
                    </a:p>
                  </a:txBody>
                  <a:tcPr anchor="ctr"/>
                </a:tc>
                <a:extLst>
                  <a:ext uri="{0D108BD9-81ED-4DB2-BD59-A6C34878D82A}">
                    <a16:rowId xmlns:a16="http://schemas.microsoft.com/office/drawing/2014/main" val="1460870684"/>
                  </a:ext>
                </a:extLst>
              </a:tr>
              <a:tr h="349276">
                <a:tc>
                  <a:txBody>
                    <a:bodyPr/>
                    <a:lstStyle/>
                    <a:p>
                      <a:r>
                        <a:rPr kumimoji="1" lang="ja-JP" altLang="en-US" sz="1050" dirty="0" smtClean="0"/>
                        <a:t>飲食店の利用・会食</a:t>
                      </a:r>
                      <a:endParaRPr kumimoji="1" lang="ja-JP" altLang="en-US" sz="1050" dirty="0"/>
                    </a:p>
                  </a:txBody>
                  <a:tcPr anchor="ctr"/>
                </a:tc>
                <a:tc>
                  <a:txBody>
                    <a:bodyPr/>
                    <a:lstStyle/>
                    <a:p>
                      <a:pPr marL="176213" indent="-176213">
                        <a:buFont typeface="Arial" panose="020B0604020202020204" pitchFamily="34" charset="0"/>
                        <a:buChar char="•"/>
                      </a:pPr>
                      <a:r>
                        <a:rPr kumimoji="1" lang="ja-JP" altLang="en-US" sz="1050" dirty="0" smtClean="0"/>
                        <a:t>直前の検査、第三者認証店を利用、原則個室で実施、飲酒は必要最小限</a:t>
                      </a:r>
                      <a:endParaRPr kumimoji="1" lang="en-US" altLang="ja-JP" sz="1050" dirty="0" smtClean="0"/>
                    </a:p>
                    <a:p>
                      <a:pPr marL="176213" indent="-176213">
                        <a:buFont typeface="Arial" panose="020B0604020202020204" pitchFamily="34" charset="0"/>
                        <a:buChar char="•"/>
                      </a:pPr>
                      <a:r>
                        <a:rPr kumimoji="1" lang="ja-JP" altLang="en-US" sz="1050" dirty="0" smtClean="0"/>
                        <a:t>国内在住者との会食については、参加者全員の会食後</a:t>
                      </a:r>
                      <a:r>
                        <a:rPr kumimoji="1" lang="en-US" altLang="ja-JP" sz="1050" dirty="0" smtClean="0"/>
                        <a:t>10</a:t>
                      </a:r>
                      <a:r>
                        <a:rPr kumimoji="1" lang="ja-JP" altLang="en-US" sz="1050" dirty="0" smtClean="0"/>
                        <a:t>日間の健康観察（体温や症状の有無等）</a:t>
                      </a:r>
                      <a:endParaRPr kumimoji="1" lang="en-US" altLang="ja-JP" sz="1050" dirty="0" smtClean="0"/>
                    </a:p>
                  </a:txBody>
                  <a:tcPr anchor="ctr"/>
                </a:tc>
                <a:extLst>
                  <a:ext uri="{0D108BD9-81ED-4DB2-BD59-A6C34878D82A}">
                    <a16:rowId xmlns:a16="http://schemas.microsoft.com/office/drawing/2014/main" val="1344389256"/>
                  </a:ext>
                </a:extLst>
              </a:tr>
              <a:tr h="2704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t>仕事・研修</a:t>
                      </a:r>
                    </a:p>
                  </a:txBody>
                  <a:tcPr anchor="ctr"/>
                </a:tc>
                <a:tc>
                  <a:txBody>
                    <a:bodyPr/>
                    <a:lstStyle/>
                    <a:p>
                      <a:pPr marL="176213" marR="0" lvl="0" indent="-176213"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dirty="0" smtClean="0"/>
                        <a:t>他者との身体的接触を伴う活動や実習等は不可</a:t>
                      </a:r>
                      <a:endParaRPr kumimoji="1" lang="en-US" altLang="ja-JP" sz="1050" dirty="0" smtClean="0"/>
                    </a:p>
                    <a:p>
                      <a:pPr marL="176213" indent="-176213">
                        <a:buFont typeface="Arial" panose="020B0604020202020204" pitchFamily="34" charset="0"/>
                        <a:buChar char="•"/>
                      </a:pPr>
                      <a:r>
                        <a:rPr kumimoji="1" lang="ja-JP" altLang="en-US" sz="1050" dirty="0" smtClean="0"/>
                        <a:t>距離の確保、換気を含む感染防止策の実施</a:t>
                      </a:r>
                    </a:p>
                  </a:txBody>
                  <a:tcPr anchor="ctr"/>
                </a:tc>
                <a:extLst>
                  <a:ext uri="{0D108BD9-81ED-4DB2-BD59-A6C34878D82A}">
                    <a16:rowId xmlns:a16="http://schemas.microsoft.com/office/drawing/2014/main" val="1688266982"/>
                  </a:ext>
                </a:extLst>
              </a:tr>
            </a:tbl>
          </a:graphicData>
        </a:graphic>
      </p:graphicFrame>
      <p:sp>
        <p:nvSpPr>
          <p:cNvPr id="4" name="正方形/長方形 3"/>
          <p:cNvSpPr/>
          <p:nvPr/>
        </p:nvSpPr>
        <p:spPr>
          <a:xfrm>
            <a:off x="0" y="586740"/>
            <a:ext cx="9906000" cy="3747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正方形/長方形 103"/>
          <p:cNvSpPr/>
          <p:nvPr/>
        </p:nvSpPr>
        <p:spPr>
          <a:xfrm>
            <a:off x="157072" y="655895"/>
            <a:ext cx="9591855" cy="1284133"/>
          </a:xfrm>
          <a:prstGeom prst="rect">
            <a:avLst/>
          </a:prstGeom>
          <a:ln w="19050">
            <a:solidFill>
              <a:schemeClr val="accent5">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marL="174625" indent="-174625"/>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　①～③のいずれも満たす入国者は、入国前に、受入責任者（企業等）が業所管省庁に申請を行い、審査を受けることにより、受入責任者の管理の下、入国後の待機期間中の行動制限を緩和することができます。</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marL="449263" indent="-449263"/>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　①　日本人の帰国者、在留資格を有する再入国者</a:t>
            </a:r>
            <a:r>
              <a:rPr kumimoji="1" lang="ja-JP" altLang="en-US" sz="1400" dirty="0">
                <a:solidFill>
                  <a:schemeClr val="tx1"/>
                </a:solidFill>
                <a:latin typeface="ＭＳ ゴシック" panose="020B0609070205080204" pitchFamily="49" charset="-128"/>
                <a:ea typeface="ＭＳ ゴシック" panose="020B0609070205080204" pitchFamily="49" charset="-128"/>
              </a:rPr>
              <a:t>、商用・就労目的の３月以下の短期間の滞在又は緩和が必要な事情があると業所管省庁が認めた長期間の滞在の</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新規入国者である</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marL="174625" indent="-174625"/>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　②　入国日前</a:t>
            </a: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14</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日以内に</a:t>
            </a: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10</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日施設待機指定国・地域又は６日施設待機指定国・地域での滞在歴がない</a:t>
            </a:r>
          </a:p>
          <a:p>
            <a:pPr marL="174625" indent="-174625"/>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　③　ワクチン接種済者である</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4111612" y="4461787"/>
            <a:ext cx="6308953" cy="338554"/>
          </a:xfrm>
          <a:prstGeom prst="rect">
            <a:avLst/>
          </a:prstGeom>
          <a:noFill/>
        </p:spPr>
        <p:txBody>
          <a:bodyPr wrap="square" rtlCol="0">
            <a:spAutoFit/>
          </a:bodyPr>
          <a:lstStyle/>
          <a:p>
            <a:r>
              <a:rPr kumimoji="1" lang="en-US" altLang="ja-JP" sz="800" dirty="0" smtClean="0"/>
              <a:t>※</a:t>
            </a:r>
            <a:r>
              <a:rPr kumimoji="1" lang="ja-JP" altLang="en-US" sz="800" dirty="0" smtClean="0"/>
              <a:t>１　検査は</a:t>
            </a:r>
            <a:r>
              <a:rPr kumimoji="1" lang="en-US" altLang="ja-JP" sz="800" dirty="0" smtClean="0"/>
              <a:t>PCR</a:t>
            </a:r>
            <a:r>
              <a:rPr kumimoji="1" lang="ja-JP" altLang="en-US" sz="800" dirty="0" smtClean="0"/>
              <a:t>検査又は抗原定量検査。結果が出るまでに数日要する検査機関もありますので、必ず確認の上受検ください。</a:t>
            </a:r>
            <a:endParaRPr kumimoji="1" lang="en-US" altLang="ja-JP" sz="800" dirty="0" smtClean="0"/>
          </a:p>
          <a:p>
            <a:r>
              <a:rPr kumimoji="1" lang="en-US" altLang="ja-JP" sz="800" dirty="0" smtClean="0"/>
              <a:t>※</a:t>
            </a:r>
            <a:r>
              <a:rPr kumimoji="1" lang="ja-JP" altLang="en-US" sz="800" dirty="0" smtClean="0"/>
              <a:t>２　行動制限の緩和措置により可能となるのは、活動計画書に沿った活動であり、自由行動ができるわけではありません。</a:t>
            </a:r>
            <a:endParaRPr kumimoji="1" lang="ja-JP" altLang="en-US" sz="800" dirty="0"/>
          </a:p>
        </p:txBody>
      </p:sp>
      <p:sp>
        <p:nvSpPr>
          <p:cNvPr id="97" name="角丸四角形 96"/>
          <p:cNvSpPr/>
          <p:nvPr/>
        </p:nvSpPr>
        <p:spPr>
          <a:xfrm>
            <a:off x="5007135" y="2969490"/>
            <a:ext cx="547023" cy="1409439"/>
          </a:xfrm>
          <a:prstGeom prst="roundRect">
            <a:avLst/>
          </a:prstGeom>
          <a:solidFill>
            <a:schemeClr val="bg1">
              <a:lumMod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2203" rIns="36000" bIns="42203" numCol="1" spcCol="0" rtlCol="0" fromWordArt="0" anchor="ctr" anchorCtr="0" forceAA="0" compatLnSpc="1">
            <a:prstTxWarp prst="textNoShape">
              <a:avLst/>
            </a:prstTxWarp>
            <a:noAutofit/>
          </a:bodyPr>
          <a:lstStyle/>
          <a:p>
            <a:pPr algn="ctr" defTabSz="844083"/>
            <a:r>
              <a:rPr lang="ja-JP" altLang="en-US" sz="1100" dirty="0" smtClean="0">
                <a:solidFill>
                  <a:prstClr val="white"/>
                </a:solidFill>
                <a:latin typeface="ＭＳ ゴシック" panose="020B0609070205080204" pitchFamily="49" charset="-128"/>
                <a:ea typeface="ＭＳ ゴシック" panose="020B0609070205080204" pitchFamily="49" charset="-128"/>
              </a:rPr>
              <a:t>検査</a:t>
            </a:r>
            <a:endParaRPr lang="en-US" altLang="ja-JP" sz="1100" dirty="0" smtClean="0">
              <a:solidFill>
                <a:prstClr val="white"/>
              </a:solidFill>
              <a:latin typeface="ＭＳ ゴシック" panose="020B0609070205080204" pitchFamily="49" charset="-128"/>
              <a:ea typeface="ＭＳ ゴシック" panose="020B0609070205080204" pitchFamily="49" charset="-128"/>
            </a:endParaRPr>
          </a:p>
          <a:p>
            <a:pPr algn="ctr" defTabSz="844083"/>
            <a:r>
              <a:rPr lang="en-US" altLang="ja-JP" sz="1100" dirty="0">
                <a:solidFill>
                  <a:prstClr val="white"/>
                </a:solidFill>
                <a:latin typeface="ＭＳ ゴシック" panose="020B0609070205080204" pitchFamily="49" charset="-128"/>
                <a:ea typeface="ＭＳ ゴシック" panose="020B0609070205080204" pitchFamily="49" charset="-128"/>
              </a:rPr>
              <a:t>(</a:t>
            </a:r>
            <a:r>
              <a:rPr lang="en-US" altLang="ja-JP" sz="1100" dirty="0" smtClean="0">
                <a:solidFill>
                  <a:prstClr val="white"/>
                </a:solidFill>
                <a:latin typeface="ＭＳ ゴシック" panose="020B0609070205080204" pitchFamily="49" charset="-128"/>
                <a:ea typeface="ＭＳ ゴシック" panose="020B0609070205080204" pitchFamily="49" charset="-128"/>
              </a:rPr>
              <a:t>※</a:t>
            </a:r>
            <a:r>
              <a:rPr lang="ja-JP" altLang="en-US" sz="1100" dirty="0" smtClean="0">
                <a:solidFill>
                  <a:prstClr val="white"/>
                </a:solidFill>
                <a:latin typeface="ＭＳ ゴシック" panose="020B0609070205080204" pitchFamily="49" charset="-128"/>
                <a:ea typeface="ＭＳ ゴシック" panose="020B0609070205080204" pitchFamily="49" charset="-128"/>
              </a:rPr>
              <a:t>１</a:t>
            </a:r>
            <a:r>
              <a:rPr lang="en-US" altLang="ja-JP" sz="1100" dirty="0" smtClean="0">
                <a:solidFill>
                  <a:prstClr val="white"/>
                </a:solidFill>
                <a:latin typeface="ＭＳ ゴシック" panose="020B0609070205080204" pitchFamily="49" charset="-128"/>
                <a:ea typeface="ＭＳ ゴシック" panose="020B0609070205080204" pitchFamily="49" charset="-128"/>
              </a:rPr>
              <a:t>)</a:t>
            </a:r>
            <a:endParaRPr lang="en-US" altLang="ja-JP" sz="1100" dirty="0">
              <a:solidFill>
                <a:prstClr val="white"/>
              </a:solidFill>
              <a:latin typeface="ＭＳ ゴシック" panose="020B0609070205080204" pitchFamily="49" charset="-128"/>
              <a:ea typeface="ＭＳ ゴシック" panose="020B0609070205080204" pitchFamily="49" charset="-128"/>
            </a:endParaRPr>
          </a:p>
        </p:txBody>
      </p:sp>
      <p:sp>
        <p:nvSpPr>
          <p:cNvPr id="39" name="テキスト ボックス 38"/>
          <p:cNvSpPr txBox="1"/>
          <p:nvPr/>
        </p:nvSpPr>
        <p:spPr>
          <a:xfrm>
            <a:off x="4203051" y="3236831"/>
            <a:ext cx="925051" cy="900246"/>
          </a:xfrm>
          <a:prstGeom prst="rect">
            <a:avLst/>
          </a:prstGeom>
          <a:noFill/>
        </p:spPr>
        <p:txBody>
          <a:bodyPr wrap="square" rtlCol="0">
            <a:spAutoFit/>
          </a:bodyPr>
          <a:lstStyle/>
          <a:p>
            <a:pPr defTabSz="844083"/>
            <a:r>
              <a:rPr lang="ja-JP" altLang="en-US" sz="1050" b="1" dirty="0" smtClean="0">
                <a:latin typeface="+mn-ea"/>
              </a:rPr>
              <a:t>入国者健康確認センターによるフォローアップ</a:t>
            </a:r>
            <a:endParaRPr lang="ja-JP" altLang="en-US" sz="1050" b="1" dirty="0">
              <a:latin typeface="+mn-ea"/>
            </a:endParaRPr>
          </a:p>
        </p:txBody>
      </p:sp>
      <p:sp>
        <p:nvSpPr>
          <p:cNvPr id="36" name="スライド番号プレースホルダー 2"/>
          <p:cNvSpPr>
            <a:spLocks noGrp="1"/>
          </p:cNvSpPr>
          <p:nvPr>
            <p:ph type="sldNum" sz="quarter" idx="4"/>
          </p:nvPr>
        </p:nvSpPr>
        <p:spPr>
          <a:xfrm>
            <a:off x="9275487" y="6579579"/>
            <a:ext cx="630513" cy="278421"/>
          </a:xfrm>
          <a:prstGeom prst="rect">
            <a:avLst/>
          </a:prstGeom>
        </p:spPr>
        <p:txBody>
          <a:bodyPr anchor="ctr"/>
          <a:lstStyle/>
          <a:p>
            <a:pPr algn="ctr"/>
            <a:fld id="{48F63A3B-78C7-47BE-AE5E-E10140E04643}" type="slidenum">
              <a:rPr lang="en-US" sz="1400" smtClean="0">
                <a:latin typeface="Arial" panose="020B0604020202020204" pitchFamily="34" charset="0"/>
                <a:cs typeface="Arial" panose="020B0604020202020204" pitchFamily="34" charset="0"/>
              </a:rPr>
              <a:pPr algn="ctr"/>
              <a:t>8</a:t>
            </a:fld>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57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073841-9F5D-FD4A-830C-D251D9219013}"/>
              </a:ext>
            </a:extLst>
          </p:cNvPr>
          <p:cNvSpPr>
            <a:spLocks noGrp="1"/>
          </p:cNvSpPr>
          <p:nvPr>
            <p:ph type="title"/>
          </p:nvPr>
        </p:nvSpPr>
        <p:spPr>
          <a:xfrm>
            <a:off x="0" y="-1"/>
            <a:ext cx="9906000" cy="615285"/>
          </a:xfrm>
        </p:spPr>
        <p:txBody>
          <a:bodyPr>
            <a:normAutofit/>
          </a:bodyPr>
          <a:lstStyle/>
          <a:p>
            <a:pPr algn="ctr"/>
            <a:r>
              <a:rPr lang="ja-JP" altLang="en-US" sz="2000" b="1" dirty="0" smtClean="0">
                <a:solidFill>
                  <a:schemeClr val="bg1"/>
                </a:solidFill>
              </a:rPr>
              <a:t>事務フローの概要</a:t>
            </a:r>
            <a:endParaRPr lang="ja-JP" altLang="en-US" sz="2000" b="1" dirty="0">
              <a:solidFill>
                <a:schemeClr val="bg1"/>
              </a:solidFill>
            </a:endParaRPr>
          </a:p>
        </p:txBody>
      </p:sp>
      <p:sp>
        <p:nvSpPr>
          <p:cNvPr id="5" name="正方形/長方形 4"/>
          <p:cNvSpPr/>
          <p:nvPr/>
        </p:nvSpPr>
        <p:spPr>
          <a:xfrm>
            <a:off x="478442" y="716561"/>
            <a:ext cx="432825" cy="1353234"/>
          </a:xfrm>
          <a:prstGeom prst="rect">
            <a:avLst/>
          </a:prstGeom>
          <a:ln/>
        </p:spPr>
        <p:style>
          <a:lnRef idx="3">
            <a:schemeClr val="lt1"/>
          </a:lnRef>
          <a:fillRef idx="1">
            <a:schemeClr val="accent1"/>
          </a:fillRef>
          <a:effectRef idx="1">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入国者</a:t>
            </a:r>
            <a:endParaRPr kumimoji="1" lang="ja-JP" altLang="en-US" sz="14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40" name="正方形/長方形 39"/>
          <p:cNvSpPr/>
          <p:nvPr/>
        </p:nvSpPr>
        <p:spPr>
          <a:xfrm>
            <a:off x="478442" y="2172822"/>
            <a:ext cx="432825" cy="1353234"/>
          </a:xfrm>
          <a:prstGeom prst="rect">
            <a:avLst/>
          </a:prstGeom>
          <a:ln/>
        </p:spPr>
        <p:style>
          <a:lnRef idx="3">
            <a:schemeClr val="lt1"/>
          </a:lnRef>
          <a:fillRef idx="1">
            <a:schemeClr val="accent6"/>
          </a:fillRef>
          <a:effectRef idx="1">
            <a:schemeClr val="accent6"/>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受入責任者</a:t>
            </a:r>
            <a:endParaRPr kumimoji="1" lang="ja-JP" altLang="en-US" sz="14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41" name="正方形/長方形 40"/>
          <p:cNvSpPr/>
          <p:nvPr/>
        </p:nvSpPr>
        <p:spPr>
          <a:xfrm>
            <a:off x="480332" y="3876355"/>
            <a:ext cx="436340" cy="1353234"/>
          </a:xfrm>
          <a:prstGeom prst="rect">
            <a:avLst/>
          </a:prstGeom>
          <a:ln/>
        </p:spPr>
        <p:style>
          <a:lnRef idx="3">
            <a:schemeClr val="lt1"/>
          </a:lnRef>
          <a:fillRef idx="1">
            <a:schemeClr val="accent1"/>
          </a:fillRef>
          <a:effectRef idx="1">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入国者</a:t>
            </a:r>
            <a:endParaRPr kumimoji="1" lang="ja-JP" altLang="en-US" sz="14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46" name="正方形/長方形 45"/>
          <p:cNvSpPr/>
          <p:nvPr/>
        </p:nvSpPr>
        <p:spPr>
          <a:xfrm>
            <a:off x="483061" y="5282399"/>
            <a:ext cx="432048" cy="1353234"/>
          </a:xfrm>
          <a:prstGeom prst="rect">
            <a:avLst/>
          </a:prstGeom>
          <a:ln/>
        </p:spPr>
        <p:style>
          <a:lnRef idx="3">
            <a:schemeClr val="lt1"/>
          </a:lnRef>
          <a:fillRef idx="1">
            <a:schemeClr val="accent6"/>
          </a:fillRef>
          <a:effectRef idx="1">
            <a:schemeClr val="accent6"/>
          </a:effectRef>
          <a:fontRef idx="minor">
            <a:schemeClr val="lt1"/>
          </a:fontRef>
        </p:style>
        <p:txBody>
          <a:bodyPr vert="eaVert" t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受入責任者</a:t>
            </a:r>
          </a:p>
        </p:txBody>
      </p:sp>
      <p:sp>
        <p:nvSpPr>
          <p:cNvPr id="6" name="ホームベース 5"/>
          <p:cNvSpPr/>
          <p:nvPr/>
        </p:nvSpPr>
        <p:spPr>
          <a:xfrm>
            <a:off x="921679" y="704975"/>
            <a:ext cx="8855855" cy="1353233"/>
          </a:xfrm>
          <a:prstGeom prst="homePlate">
            <a:avLst/>
          </a:prstGeom>
          <a:solidFill>
            <a:schemeClr val="accent5">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7" name="ホームベース 46"/>
          <p:cNvSpPr/>
          <p:nvPr/>
        </p:nvSpPr>
        <p:spPr>
          <a:xfrm>
            <a:off x="941448" y="2172822"/>
            <a:ext cx="8764080" cy="1353233"/>
          </a:xfrm>
          <a:prstGeom prst="homePlate">
            <a:avLst/>
          </a:prstGeom>
          <a:solidFill>
            <a:schemeClr val="accent6">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9" name="ホームベース 48"/>
          <p:cNvSpPr/>
          <p:nvPr/>
        </p:nvSpPr>
        <p:spPr>
          <a:xfrm>
            <a:off x="921679" y="3869597"/>
            <a:ext cx="8911221" cy="1335308"/>
          </a:xfrm>
          <a:prstGeom prst="homePlate">
            <a:avLst/>
          </a:prstGeom>
          <a:solidFill>
            <a:schemeClr val="accent5">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1" name="ホームベース 50"/>
          <p:cNvSpPr/>
          <p:nvPr/>
        </p:nvSpPr>
        <p:spPr>
          <a:xfrm>
            <a:off x="921679" y="5289126"/>
            <a:ext cx="8855855" cy="1371956"/>
          </a:xfrm>
          <a:prstGeom prst="homePlate">
            <a:avLst/>
          </a:prstGeom>
          <a:solidFill>
            <a:schemeClr val="accent6">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2648744" y="2172821"/>
            <a:ext cx="1895665" cy="102278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申請書類の作成・提出</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申請時の必要書類</a:t>
            </a:r>
            <a:endPar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様式１</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申請書</a:t>
            </a:r>
            <a:endPar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様式２</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誓約書</a:t>
            </a:r>
            <a:endParaRPr kumimoji="1" lang="en-US" altLang="ja-JP" sz="900" dirty="0">
              <a:solidFill>
                <a:prstClr val="black"/>
              </a:solidFill>
              <a:latin typeface="メイリオ" panose="020B0604030504040204" pitchFamily="50" charset="-128"/>
              <a:ea typeface="メイリオ"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様式３</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活動計画書</a:t>
            </a:r>
            <a:endParaRPr kumimoji="1" lang="en-US" altLang="ja-JP" sz="9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様式４</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入国者リスト</a:t>
            </a:r>
            <a:endParaRPr kumimoji="1" lang="en-US" altLang="ja-JP" sz="9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・入国者の旅券（写）</a:t>
            </a:r>
            <a:endPar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0" name="上矢印 59"/>
          <p:cNvSpPr/>
          <p:nvPr/>
        </p:nvSpPr>
        <p:spPr>
          <a:xfrm>
            <a:off x="5336652" y="1793071"/>
            <a:ext cx="288032" cy="726720"/>
          </a:xfrm>
          <a:prstGeom prst="up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5" name="正方形/長方形 64"/>
          <p:cNvSpPr/>
          <p:nvPr/>
        </p:nvSpPr>
        <p:spPr>
          <a:xfrm>
            <a:off x="9559749" y="713154"/>
            <a:ext cx="242218" cy="280918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入国</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6" name="右矢印 65"/>
          <p:cNvSpPr/>
          <p:nvPr/>
        </p:nvSpPr>
        <p:spPr>
          <a:xfrm>
            <a:off x="3978214" y="4383808"/>
            <a:ext cx="225928" cy="322632"/>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9" name="楕円 8"/>
          <p:cNvSpPr/>
          <p:nvPr/>
        </p:nvSpPr>
        <p:spPr>
          <a:xfrm>
            <a:off x="417085" y="3305295"/>
            <a:ext cx="725756" cy="336759"/>
          </a:xfrm>
          <a:prstGeom prst="ellipse">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コロナ対策</a:t>
            </a:r>
            <a:endParaRPr kumimoji="1" lang="en-US" altLang="ja-JP" sz="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責任者</a:t>
            </a:r>
            <a:endParaRPr kumimoji="1" lang="ja-JP" altLang="en-US" sz="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54" name="正方形/長方形 53"/>
          <p:cNvSpPr/>
          <p:nvPr/>
        </p:nvSpPr>
        <p:spPr>
          <a:xfrm>
            <a:off x="4626766" y="2520849"/>
            <a:ext cx="1795049" cy="67475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・審査済証（写）</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・審査済活動計画書（写）の送付（補正があった場合）</a:t>
            </a:r>
            <a:endPar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5" name="正方形/長方形 54"/>
          <p:cNvSpPr/>
          <p:nvPr/>
        </p:nvSpPr>
        <p:spPr>
          <a:xfrm>
            <a:off x="4298319" y="1486337"/>
            <a:ext cx="2957081" cy="30673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在外公館への審査済証（写）の提出</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2" name="正方形/長方形 71"/>
          <p:cNvSpPr/>
          <p:nvPr/>
        </p:nvSpPr>
        <p:spPr>
          <a:xfrm>
            <a:off x="6546335" y="2994442"/>
            <a:ext cx="1586012" cy="4554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入国者登録用</a:t>
            </a:r>
            <a:r>
              <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WEB</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フォームへの入国者情報の入力</a:t>
            </a:r>
            <a:endPar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9" name="正方形/長方形 78"/>
          <p:cNvSpPr/>
          <p:nvPr/>
        </p:nvSpPr>
        <p:spPr>
          <a:xfrm>
            <a:off x="8106127" y="3034071"/>
            <a:ext cx="1510393" cy="4453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搭乗する便等が確定した段階で入力（変更があった場合も同様）</a:t>
            </a:r>
            <a:endParaRPr kumimoji="1" lang="ja-JP" altLang="en-US" sz="9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90" name="正方形/長方形 89"/>
          <p:cNvSpPr/>
          <p:nvPr/>
        </p:nvSpPr>
        <p:spPr>
          <a:xfrm>
            <a:off x="992560" y="2172821"/>
            <a:ext cx="1577168" cy="10283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・待機施設等の確保</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・特定行動を実施するための準備（移動手段の予約、検査手段の確保など）</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93" name="右矢印 92"/>
          <p:cNvSpPr/>
          <p:nvPr/>
        </p:nvSpPr>
        <p:spPr>
          <a:xfrm>
            <a:off x="8913440" y="1200752"/>
            <a:ext cx="180731" cy="322632"/>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94" name="正方形/長方形 93"/>
          <p:cNvSpPr/>
          <p:nvPr/>
        </p:nvSpPr>
        <p:spPr>
          <a:xfrm>
            <a:off x="4737212" y="759374"/>
            <a:ext cx="2518188" cy="61051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・入国前</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14</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日間の検温、健康観察</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・出国前</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72</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時間以内の検査</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95" name="右矢印 94"/>
          <p:cNvSpPr/>
          <p:nvPr/>
        </p:nvSpPr>
        <p:spPr>
          <a:xfrm>
            <a:off x="7257491" y="907252"/>
            <a:ext cx="225928" cy="322632"/>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96" name="正方形/長方形 95"/>
          <p:cNvSpPr/>
          <p:nvPr/>
        </p:nvSpPr>
        <p:spPr>
          <a:xfrm>
            <a:off x="6518254" y="2221437"/>
            <a:ext cx="2246205" cy="6628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入国前に</a:t>
            </a:r>
            <a:r>
              <a:rPr kumimoji="1" lang="en-US" altLang="ja-JP" sz="1050" b="0" i="0" u="none" strike="noStrike" kern="12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mn-cs"/>
              </a:rPr>
              <a:t>MySOS</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のインストール、ログイン等を徹底するよう、入国者と連絡調整</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2" name="正方形/長方形 41"/>
          <p:cNvSpPr/>
          <p:nvPr/>
        </p:nvSpPr>
        <p:spPr>
          <a:xfrm>
            <a:off x="7494719" y="704975"/>
            <a:ext cx="1418956" cy="106784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検疫での</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・査証貼付の</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旅券</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・審査済証（写）</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・陰性証明書</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・ワクチン接種証明書</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の提示又は提出</a:t>
            </a:r>
            <a:endPar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3" name="正方形/長方形 42"/>
          <p:cNvSpPr/>
          <p:nvPr/>
        </p:nvSpPr>
        <p:spPr>
          <a:xfrm>
            <a:off x="9107032" y="713154"/>
            <a:ext cx="274577" cy="130070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入国時検査</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4" name="右矢印 43"/>
          <p:cNvSpPr/>
          <p:nvPr/>
        </p:nvSpPr>
        <p:spPr>
          <a:xfrm>
            <a:off x="9394471" y="1200752"/>
            <a:ext cx="167636" cy="322632"/>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1" name="楕円 60"/>
          <p:cNvSpPr/>
          <p:nvPr/>
        </p:nvSpPr>
        <p:spPr>
          <a:xfrm>
            <a:off x="417085" y="6504078"/>
            <a:ext cx="807415" cy="336759"/>
          </a:xfrm>
          <a:prstGeom prst="ellipse">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コロナ対策</a:t>
            </a:r>
            <a:endParaRPr kumimoji="1" lang="en-US" altLang="ja-JP" sz="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責任者</a:t>
            </a:r>
            <a:endParaRPr kumimoji="1" lang="ja-JP" altLang="en-US" sz="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7" name="正方形/長方形 66"/>
          <p:cNvSpPr/>
          <p:nvPr/>
        </p:nvSpPr>
        <p:spPr>
          <a:xfrm>
            <a:off x="9561512" y="3861048"/>
            <a:ext cx="242218" cy="28819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待機</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終了</a:t>
            </a:r>
          </a:p>
        </p:txBody>
      </p:sp>
      <p:sp>
        <p:nvSpPr>
          <p:cNvPr id="68" name="正方形/長方形 67"/>
          <p:cNvSpPr/>
          <p:nvPr/>
        </p:nvSpPr>
        <p:spPr>
          <a:xfrm>
            <a:off x="941448" y="3929133"/>
            <a:ext cx="8175339" cy="2361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受入責任者が確保する施設又は自宅で待機</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9" name="正方形/長方形 68"/>
          <p:cNvSpPr/>
          <p:nvPr/>
        </p:nvSpPr>
        <p:spPr>
          <a:xfrm>
            <a:off x="4304927" y="4242476"/>
            <a:ext cx="4664139" cy="56569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・活動計画書に沿った特定行動を行うことが可能</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・特定行動の直前の検査等を実施</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3" name="正方形/長方形 72"/>
          <p:cNvSpPr/>
          <p:nvPr/>
        </p:nvSpPr>
        <p:spPr>
          <a:xfrm>
            <a:off x="3584848" y="3861048"/>
            <a:ext cx="274577" cy="134385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３日目以降の検査</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7" name="右矢印 76"/>
          <p:cNvSpPr/>
          <p:nvPr/>
        </p:nvSpPr>
        <p:spPr>
          <a:xfrm>
            <a:off x="9252361" y="4383808"/>
            <a:ext cx="225928" cy="322632"/>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1" name="正方形/長方形 80"/>
          <p:cNvSpPr/>
          <p:nvPr/>
        </p:nvSpPr>
        <p:spPr>
          <a:xfrm>
            <a:off x="1208584" y="5435419"/>
            <a:ext cx="2632522" cy="12002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・待機施設等に移動するまでの誘導</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1200" b="0" i="0" u="none" strike="noStrike" kern="12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mn-cs"/>
              </a:rPr>
              <a:t>MySOS</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のインストール、ログイン等の確認</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・健康確認</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・体調不良時の対応</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・待機施設等で待機しているか確認</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82" name="正方形/長方形 81"/>
          <p:cNvSpPr/>
          <p:nvPr/>
        </p:nvSpPr>
        <p:spPr>
          <a:xfrm>
            <a:off x="4264211" y="5569858"/>
            <a:ext cx="2529800" cy="102749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・健康確認（検査結果確認含む）</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・体調不良時の対応</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・活動計画書に沿った特定行動をしているか確認</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・健康情報・位置情報</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の確認</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83" name="正方形/長方形 82"/>
          <p:cNvSpPr/>
          <p:nvPr/>
        </p:nvSpPr>
        <p:spPr>
          <a:xfrm>
            <a:off x="7298906" y="5435419"/>
            <a:ext cx="1614534" cy="11619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92075" marR="0" lvl="0" indent="-92075"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業所管省庁への</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受入結果報告</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ctr"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待機終了後</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・特定行動実績</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・陽性者の有無</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・違反事案の有無</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84" name="右矢印 83"/>
          <p:cNvSpPr/>
          <p:nvPr/>
        </p:nvSpPr>
        <p:spPr>
          <a:xfrm>
            <a:off x="6905689" y="5805264"/>
            <a:ext cx="281539" cy="432048"/>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5" name="下矢印 84"/>
          <p:cNvSpPr/>
          <p:nvPr/>
        </p:nvSpPr>
        <p:spPr>
          <a:xfrm>
            <a:off x="1782135" y="5167728"/>
            <a:ext cx="288032" cy="239946"/>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6" name="上矢印 85"/>
          <p:cNvSpPr/>
          <p:nvPr/>
        </p:nvSpPr>
        <p:spPr>
          <a:xfrm>
            <a:off x="2430207" y="5167728"/>
            <a:ext cx="288032" cy="239946"/>
          </a:xfrm>
          <a:prstGeom prst="up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7" name="下矢印 86"/>
          <p:cNvSpPr/>
          <p:nvPr/>
        </p:nvSpPr>
        <p:spPr>
          <a:xfrm>
            <a:off x="4737379" y="5178923"/>
            <a:ext cx="314447" cy="376798"/>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9" name="上矢印 88"/>
          <p:cNvSpPr/>
          <p:nvPr/>
        </p:nvSpPr>
        <p:spPr>
          <a:xfrm>
            <a:off x="5455698" y="5195682"/>
            <a:ext cx="288032" cy="360039"/>
          </a:xfrm>
          <a:prstGeom prst="upArrow">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52" name="正方形/長方形 51"/>
          <p:cNvSpPr/>
          <p:nvPr/>
        </p:nvSpPr>
        <p:spPr>
          <a:xfrm>
            <a:off x="43725" y="3876355"/>
            <a:ext cx="319127" cy="2759278"/>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入　国　後　</a:t>
            </a:r>
            <a:endParaRPr kumimoji="1" lang="ja-JP" altLang="en-US" sz="1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56" name="正方形/長方形 55"/>
          <p:cNvSpPr/>
          <p:nvPr/>
        </p:nvSpPr>
        <p:spPr>
          <a:xfrm>
            <a:off x="55399" y="713154"/>
            <a:ext cx="319127" cy="280918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vert="eaVert"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入　国　前　</a:t>
            </a:r>
            <a:endParaRPr kumimoji="1" lang="ja-JP" altLang="en-US" sz="1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cxnSp>
        <p:nvCxnSpPr>
          <p:cNvPr id="11" name="直線コネクタ 10"/>
          <p:cNvCxnSpPr/>
          <p:nvPr/>
        </p:nvCxnSpPr>
        <p:spPr>
          <a:xfrm>
            <a:off x="-16962" y="3717032"/>
            <a:ext cx="9922962" cy="0"/>
          </a:xfrm>
          <a:prstGeom prst="line">
            <a:avLst/>
          </a:prstGeom>
          <a:ln w="19050">
            <a:prstDash val="sysDash"/>
            <a:tailEnd type="none"/>
          </a:ln>
        </p:spPr>
        <p:style>
          <a:lnRef idx="1">
            <a:schemeClr val="dk1"/>
          </a:lnRef>
          <a:fillRef idx="0">
            <a:schemeClr val="dk1"/>
          </a:fillRef>
          <a:effectRef idx="0">
            <a:schemeClr val="dk1"/>
          </a:effectRef>
          <a:fontRef idx="minor">
            <a:schemeClr val="tx1"/>
          </a:fontRef>
        </p:style>
      </p:cxnSp>
      <p:sp>
        <p:nvSpPr>
          <p:cNvPr id="58" name="フリーフォーム 57"/>
          <p:cNvSpPr/>
          <p:nvPr/>
        </p:nvSpPr>
        <p:spPr>
          <a:xfrm>
            <a:off x="3584848" y="3195605"/>
            <a:ext cx="2039836" cy="358195"/>
          </a:xfrm>
          <a:custGeom>
            <a:avLst/>
            <a:gdLst>
              <a:gd name="connsiteX0" fmla="*/ 397 w 2039836"/>
              <a:gd name="connsiteY0" fmla="*/ 0 h 358195"/>
              <a:gd name="connsiteX1" fmla="*/ 127638 w 2039836"/>
              <a:gd name="connsiteY1" fmla="*/ 0 h 358195"/>
              <a:gd name="connsiteX2" fmla="*/ 127638 w 2039836"/>
              <a:gd name="connsiteY2" fmla="*/ 224194 h 358195"/>
              <a:gd name="connsiteX3" fmla="*/ 1844831 w 2039836"/>
              <a:gd name="connsiteY3" fmla="*/ 224194 h 358195"/>
              <a:gd name="connsiteX4" fmla="*/ 1844831 w 2039836"/>
              <a:gd name="connsiteY4" fmla="*/ 132410 h 358195"/>
              <a:gd name="connsiteX5" fmla="*/ 1783827 w 2039836"/>
              <a:gd name="connsiteY5" fmla="*/ 132410 h 358195"/>
              <a:gd name="connsiteX6" fmla="*/ 1911831 w 2039836"/>
              <a:gd name="connsiteY6" fmla="*/ 0 h 358195"/>
              <a:gd name="connsiteX7" fmla="*/ 2039836 w 2039836"/>
              <a:gd name="connsiteY7" fmla="*/ 132410 h 358195"/>
              <a:gd name="connsiteX8" fmla="*/ 1978832 w 2039836"/>
              <a:gd name="connsiteY8" fmla="*/ 132410 h 358195"/>
              <a:gd name="connsiteX9" fmla="*/ 1978832 w 2039836"/>
              <a:gd name="connsiteY9" fmla="*/ 358195 h 358195"/>
              <a:gd name="connsiteX10" fmla="*/ 127638 w 2039836"/>
              <a:gd name="connsiteY10" fmla="*/ 358195 h 358195"/>
              <a:gd name="connsiteX11" fmla="*/ 397 w 2039836"/>
              <a:gd name="connsiteY11" fmla="*/ 358195 h 358195"/>
              <a:gd name="connsiteX12" fmla="*/ 0 w 2039836"/>
              <a:gd name="connsiteY12" fmla="*/ 358195 h 358195"/>
              <a:gd name="connsiteX13" fmla="*/ 0 w 2039836"/>
              <a:gd name="connsiteY13" fmla="*/ 224194 h 358195"/>
              <a:gd name="connsiteX14" fmla="*/ 397 w 2039836"/>
              <a:gd name="connsiteY14" fmla="*/ 224194 h 358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39836" h="358195">
                <a:moveTo>
                  <a:pt x="397" y="0"/>
                </a:moveTo>
                <a:lnTo>
                  <a:pt x="127638" y="0"/>
                </a:lnTo>
                <a:lnTo>
                  <a:pt x="127638" y="224194"/>
                </a:lnTo>
                <a:lnTo>
                  <a:pt x="1844831" y="224194"/>
                </a:lnTo>
                <a:lnTo>
                  <a:pt x="1844831" y="132410"/>
                </a:lnTo>
                <a:lnTo>
                  <a:pt x="1783827" y="132410"/>
                </a:lnTo>
                <a:lnTo>
                  <a:pt x="1911831" y="0"/>
                </a:lnTo>
                <a:lnTo>
                  <a:pt x="2039836" y="132410"/>
                </a:lnTo>
                <a:lnTo>
                  <a:pt x="1978832" y="132410"/>
                </a:lnTo>
                <a:lnTo>
                  <a:pt x="1978832" y="358195"/>
                </a:lnTo>
                <a:lnTo>
                  <a:pt x="127638" y="358195"/>
                </a:lnTo>
                <a:lnTo>
                  <a:pt x="397" y="358195"/>
                </a:lnTo>
                <a:lnTo>
                  <a:pt x="0" y="358195"/>
                </a:lnTo>
                <a:lnTo>
                  <a:pt x="0" y="224194"/>
                </a:lnTo>
                <a:lnTo>
                  <a:pt x="397" y="224194"/>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9" name="正方形/長方形 58"/>
          <p:cNvSpPr/>
          <p:nvPr/>
        </p:nvSpPr>
        <p:spPr>
          <a:xfrm>
            <a:off x="3584848" y="3282497"/>
            <a:ext cx="2066056" cy="4453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業所管省庁の審査・審査済証の交付</a:t>
            </a:r>
            <a:endParaRPr kumimoji="1" lang="ja-JP" altLang="en-US" sz="9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2" name="フリーフォーム 61"/>
          <p:cNvSpPr/>
          <p:nvPr/>
        </p:nvSpPr>
        <p:spPr>
          <a:xfrm>
            <a:off x="5873393" y="1794128"/>
            <a:ext cx="2535991" cy="358195"/>
          </a:xfrm>
          <a:custGeom>
            <a:avLst/>
            <a:gdLst>
              <a:gd name="connsiteX0" fmla="*/ 397 w 2039836"/>
              <a:gd name="connsiteY0" fmla="*/ 0 h 358195"/>
              <a:gd name="connsiteX1" fmla="*/ 127638 w 2039836"/>
              <a:gd name="connsiteY1" fmla="*/ 0 h 358195"/>
              <a:gd name="connsiteX2" fmla="*/ 127638 w 2039836"/>
              <a:gd name="connsiteY2" fmla="*/ 224194 h 358195"/>
              <a:gd name="connsiteX3" fmla="*/ 1844831 w 2039836"/>
              <a:gd name="connsiteY3" fmla="*/ 224194 h 358195"/>
              <a:gd name="connsiteX4" fmla="*/ 1844831 w 2039836"/>
              <a:gd name="connsiteY4" fmla="*/ 132410 h 358195"/>
              <a:gd name="connsiteX5" fmla="*/ 1783827 w 2039836"/>
              <a:gd name="connsiteY5" fmla="*/ 132410 h 358195"/>
              <a:gd name="connsiteX6" fmla="*/ 1911831 w 2039836"/>
              <a:gd name="connsiteY6" fmla="*/ 0 h 358195"/>
              <a:gd name="connsiteX7" fmla="*/ 2039836 w 2039836"/>
              <a:gd name="connsiteY7" fmla="*/ 132410 h 358195"/>
              <a:gd name="connsiteX8" fmla="*/ 1978832 w 2039836"/>
              <a:gd name="connsiteY8" fmla="*/ 132410 h 358195"/>
              <a:gd name="connsiteX9" fmla="*/ 1978832 w 2039836"/>
              <a:gd name="connsiteY9" fmla="*/ 358195 h 358195"/>
              <a:gd name="connsiteX10" fmla="*/ 127638 w 2039836"/>
              <a:gd name="connsiteY10" fmla="*/ 358195 h 358195"/>
              <a:gd name="connsiteX11" fmla="*/ 397 w 2039836"/>
              <a:gd name="connsiteY11" fmla="*/ 358195 h 358195"/>
              <a:gd name="connsiteX12" fmla="*/ 0 w 2039836"/>
              <a:gd name="connsiteY12" fmla="*/ 358195 h 358195"/>
              <a:gd name="connsiteX13" fmla="*/ 0 w 2039836"/>
              <a:gd name="connsiteY13" fmla="*/ 224194 h 358195"/>
              <a:gd name="connsiteX14" fmla="*/ 397 w 2039836"/>
              <a:gd name="connsiteY14" fmla="*/ 224194 h 358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39836" h="358195">
                <a:moveTo>
                  <a:pt x="397" y="0"/>
                </a:moveTo>
                <a:lnTo>
                  <a:pt x="127638" y="0"/>
                </a:lnTo>
                <a:lnTo>
                  <a:pt x="127638" y="224194"/>
                </a:lnTo>
                <a:lnTo>
                  <a:pt x="1844831" y="224194"/>
                </a:lnTo>
                <a:lnTo>
                  <a:pt x="1844831" y="132410"/>
                </a:lnTo>
                <a:lnTo>
                  <a:pt x="1783827" y="132410"/>
                </a:lnTo>
                <a:lnTo>
                  <a:pt x="1911831" y="0"/>
                </a:lnTo>
                <a:lnTo>
                  <a:pt x="2039836" y="132410"/>
                </a:lnTo>
                <a:lnTo>
                  <a:pt x="1978832" y="132410"/>
                </a:lnTo>
                <a:lnTo>
                  <a:pt x="1978832" y="358195"/>
                </a:lnTo>
                <a:lnTo>
                  <a:pt x="127638" y="358195"/>
                </a:lnTo>
                <a:lnTo>
                  <a:pt x="397" y="358195"/>
                </a:lnTo>
                <a:lnTo>
                  <a:pt x="0" y="358195"/>
                </a:lnTo>
                <a:lnTo>
                  <a:pt x="0" y="224194"/>
                </a:lnTo>
                <a:lnTo>
                  <a:pt x="397" y="224194"/>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3" name="正方形/長方形 62"/>
          <p:cNvSpPr/>
          <p:nvPr/>
        </p:nvSpPr>
        <p:spPr>
          <a:xfrm>
            <a:off x="6105128" y="1988302"/>
            <a:ext cx="2103859" cy="2165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在外公館による査証審査・査証発給</a:t>
            </a:r>
            <a:endPar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3" name="正方形/長方形 52"/>
          <p:cNvSpPr/>
          <p:nvPr/>
        </p:nvSpPr>
        <p:spPr>
          <a:xfrm>
            <a:off x="4276738" y="431106"/>
            <a:ext cx="5760638" cy="2165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marR="0" lvl="0" indent="-92075" algn="l"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行動制限の緩和措置、新規入国制限の緩和措置、</a:t>
            </a:r>
            <a:r>
              <a:rPr kumimoji="1" lang="en-US" altLang="ja-JP" sz="9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14</a:t>
            </a:r>
            <a:r>
              <a:rPr kumimoji="1" lang="ja-JP" altLang="en-US" sz="9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日間の待機期間短縮措置を適用する場合の事務フロー</a:t>
            </a:r>
            <a:endParaRPr kumimoji="1" lang="en-US" altLang="ja-JP" sz="9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64" name="正方形/長方形 63"/>
          <p:cNvSpPr/>
          <p:nvPr/>
        </p:nvSpPr>
        <p:spPr>
          <a:xfrm>
            <a:off x="940219" y="4877554"/>
            <a:ext cx="2642779" cy="29757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健康状態・位置情報の報告</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r>
            <a:b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b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ビデオ通話への対応（毎日）</a:t>
            </a:r>
            <a:endPar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1" name="正方形/長方形 70"/>
          <p:cNvSpPr/>
          <p:nvPr/>
        </p:nvSpPr>
        <p:spPr>
          <a:xfrm>
            <a:off x="3861274" y="4871899"/>
            <a:ext cx="5107791" cy="3070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健康状態の報告、位置情報を把握するためのビデオ架電通知のタップ（毎日）</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5" name="正方形/長方形 74"/>
          <p:cNvSpPr/>
          <p:nvPr/>
        </p:nvSpPr>
        <p:spPr>
          <a:xfrm>
            <a:off x="8913440" y="3861048"/>
            <a:ext cx="274577" cy="134385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tIns="36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10</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日目以降の検査</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0" name="スライド番号プレースホルダー 2"/>
          <p:cNvSpPr>
            <a:spLocks noGrp="1"/>
          </p:cNvSpPr>
          <p:nvPr>
            <p:ph type="sldNum" sz="quarter" idx="4"/>
          </p:nvPr>
        </p:nvSpPr>
        <p:spPr>
          <a:xfrm>
            <a:off x="9268752" y="6578685"/>
            <a:ext cx="630513" cy="278421"/>
          </a:xfrm>
        </p:spPr>
        <p:txBody>
          <a:bodyPr/>
          <a:lstStyle/>
          <a:p>
            <a:fld id="{48F63A3B-78C7-47BE-AE5E-E10140E04643}" type="slidenum">
              <a:rPr lang="en-US" smtClean="0"/>
              <a:pPr/>
              <a:t>9</a:t>
            </a:fld>
            <a:endParaRPr lang="en-US" dirty="0"/>
          </a:p>
        </p:txBody>
      </p:sp>
    </p:spTree>
    <p:extLst>
      <p:ext uri="{BB962C8B-B14F-4D97-AF65-F5344CB8AC3E}">
        <p14:creationId xmlns:p14="http://schemas.microsoft.com/office/powerpoint/2010/main" val="5489247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chemeClr val="tx1"/>
          </a:solidFill>
        </a:ln>
      </a:spPr>
      <a:bodyPr rtlCol="0" anchor="ctr"/>
      <a:lstStyle>
        <a:defPPr>
          <a:defRPr kumimoji="1" sz="1200" dirty="0" smtClean="0">
            <a:solidFill>
              <a:schemeClr val="tx1"/>
            </a:solidFill>
            <a:latin typeface="メイリオ" panose="020B0604030504040204" pitchFamily="50" charset="-128"/>
            <a:ea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4695</TotalTime>
  <Words>3438</Words>
  <Application>Microsoft Office PowerPoint</Application>
  <PresentationFormat>A4 210 x 297 mm</PresentationFormat>
  <Paragraphs>533</Paragraphs>
  <Slides>12</Slides>
  <Notes>5</Notes>
  <HiddenSlides>0</HiddenSlides>
  <MMClips>0</MMClips>
  <ScaleCrop>false</ScaleCrop>
  <HeadingPairs>
    <vt:vector size="6" baseType="variant">
      <vt:variant>
        <vt:lpstr>使用されているフォント</vt:lpstr>
      </vt:variant>
      <vt:variant>
        <vt:i4>10</vt:i4>
      </vt:variant>
      <vt:variant>
        <vt:lpstr>テーマ</vt:lpstr>
      </vt:variant>
      <vt:variant>
        <vt:i4>3</vt:i4>
      </vt:variant>
      <vt:variant>
        <vt:lpstr>スライド タイトル</vt:lpstr>
      </vt:variant>
      <vt:variant>
        <vt:i4>12</vt:i4>
      </vt:variant>
    </vt:vector>
  </HeadingPairs>
  <TitlesOfParts>
    <vt:vector size="25" baseType="lpstr">
      <vt:lpstr>ＤＦ特太ゴシック体</vt:lpstr>
      <vt:lpstr>ＭＳ Ｐゴシック</vt:lpstr>
      <vt:lpstr>ＭＳ ゴシック</vt:lpstr>
      <vt:lpstr>メイリオ</vt:lpstr>
      <vt:lpstr>メイリオ</vt:lpstr>
      <vt:lpstr>游ゴシック</vt:lpstr>
      <vt:lpstr>游ゴシック Light</vt:lpstr>
      <vt:lpstr>Arial</vt:lpstr>
      <vt:lpstr>Calibri</vt:lpstr>
      <vt:lpstr>Calibri Light</vt:lpstr>
      <vt:lpstr>Office テーマ</vt:lpstr>
      <vt:lpstr>1_Office テーマ</vt:lpstr>
      <vt:lpstr>3_Office テーマ</vt:lpstr>
      <vt:lpstr>水際対策に係る新たな措置について</vt:lpstr>
      <vt:lpstr>PowerPoint プレゼンテーション</vt:lpstr>
      <vt:lpstr>現行の水際措置（受入責任者による管理不要）</vt:lpstr>
      <vt:lpstr>PowerPoint プレゼンテーション</vt:lpstr>
      <vt:lpstr>水際対策に係る新たな措置による入国（行動制限緩和有り）</vt:lpstr>
      <vt:lpstr>事務フローの概要</vt:lpstr>
      <vt:lpstr>PowerPoint プレゼンテーション</vt:lpstr>
      <vt:lpstr>水際対策に係る新たな措置による入国（行動制限緩和有り）</vt:lpstr>
      <vt:lpstr>事務フローの概要</vt:lpstr>
      <vt:lpstr>PowerPoint プレゼンテーション</vt:lpstr>
      <vt:lpstr>水際対策に係る新たな措置による入国（行動制限緩和無し）</vt:lpstr>
      <vt:lpstr>事務フローの概要</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亀遊 竹虎（副長官補本室）</dc:creator>
  <cp:lastModifiedBy>東江 赳欣(toue-takehiro)</cp:lastModifiedBy>
  <cp:revision>486</cp:revision>
  <cp:lastPrinted>2021-11-16T00:40:14Z</cp:lastPrinted>
  <dcterms:created xsi:type="dcterms:W3CDTF">2021-07-28T11:44:55Z</dcterms:created>
  <dcterms:modified xsi:type="dcterms:W3CDTF">2021-11-16T12:45:04Z</dcterms:modified>
</cp:coreProperties>
</file>