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2347" y="53"/>
      </p:cViewPr>
      <p:guideLst/>
    </p:cSldViewPr>
  </p:slideViewPr>
  <p:notesTextViewPr>
    <p:cViewPr>
      <p:scale>
        <a:sx n="1" d="1"/>
        <a:sy n="1" d="1"/>
      </p:scale>
      <p:origin x="0" y="0"/>
    </p:cViewPr>
  </p:notesTextViewPr>
  <p:notesViewPr>
    <p:cSldViewPr snapToGrid="0">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436D336-1748-4396-B344-64C5C65CB7BE}" type="datetimeFigureOut">
              <a:rPr kumimoji="1" lang="ja-JP" altLang="en-US" smtClean="0"/>
              <a:t>2024/11/28</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FDC9406-192C-4D4C-884A-E7667991A776}" type="slidenum">
              <a:rPr kumimoji="1" lang="ja-JP" altLang="en-US" smtClean="0"/>
              <a:t>‹#›</a:t>
            </a:fld>
            <a:endParaRPr kumimoji="1" lang="ja-JP" altLang="en-US"/>
          </a:p>
        </p:txBody>
      </p:sp>
    </p:spTree>
    <p:extLst>
      <p:ext uri="{BB962C8B-B14F-4D97-AF65-F5344CB8AC3E}">
        <p14:creationId xmlns:p14="http://schemas.microsoft.com/office/powerpoint/2010/main" val="4687151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900" kern="1200" dirty="0">
                <a:solidFill>
                  <a:srgbClr val="000000"/>
                </a:solidFill>
                <a:effectLst/>
                <a:latin typeface="ＭＳ Ｐゴシック" panose="020B0600070205080204" pitchFamily="50" charset="-128"/>
                <a:ea typeface="游明朝" panose="02020400000000000000" pitchFamily="18" charset="-128"/>
                <a:cs typeface="Times New Roman" panose="02020603050405020304" pitchFamily="18" charset="0"/>
              </a:rPr>
              <a:t>・</a:t>
            </a:r>
            <a:r>
              <a:rPr kumimoji="1" lang="ja-JP" altLang="ja-JP" sz="900" kern="1200" dirty="0">
                <a:solidFill>
                  <a:srgbClr val="000000"/>
                </a:solidFill>
                <a:effectLst/>
                <a:latin typeface="ＭＳ Ｐゴシック" panose="020B0600070205080204" pitchFamily="50" charset="-128"/>
                <a:ea typeface="游明朝" panose="02020400000000000000" pitchFamily="18" charset="-128"/>
                <a:cs typeface="Times New Roman" panose="02020603050405020304" pitchFamily="18" charset="0"/>
              </a:rPr>
              <a:t>大阪府の自殺者数は、コロナ禍にはいった</a:t>
            </a:r>
            <a:r>
              <a:rPr kumimoji="1" lang="en-US" altLang="ja-JP" sz="900" kern="1200" dirty="0">
                <a:solidFill>
                  <a:srgbClr val="000000"/>
                </a:solidFill>
                <a:effectLst/>
                <a:latin typeface="ＭＳ Ｐゴシック" panose="020B0600070205080204" pitchFamily="50" charset="-128"/>
                <a:ea typeface="游明朝" panose="02020400000000000000" pitchFamily="18" charset="-128"/>
                <a:cs typeface="Times New Roman" panose="02020603050405020304" pitchFamily="18" charset="0"/>
              </a:rPr>
              <a:t>R2</a:t>
            </a:r>
            <a:r>
              <a:rPr lang="ja-JP" altLang="ja-JP" sz="900" kern="1200" dirty="0">
                <a:solidFill>
                  <a:srgbClr val="000000"/>
                </a:solidFill>
                <a:effectLst/>
                <a:latin typeface="ＭＳ Ｐゴシック" panose="020B0600070205080204" pitchFamily="50" charset="-128"/>
                <a:ea typeface="游明朝" panose="02020400000000000000" pitchFamily="18" charset="-128"/>
                <a:cs typeface="Times New Roman" panose="02020603050405020304" pitchFamily="18" charset="0"/>
              </a:rPr>
              <a:t>年より増加傾向にあります。</a:t>
            </a:r>
            <a:endParaRPr lang="ja-JP" altLang="ja-JP" sz="9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just"/>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・令和</a:t>
            </a:r>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2</a:t>
            </a:r>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年は、全国大阪府においても女性の自殺者の増加の割合が大きかったですが、令和</a:t>
            </a:r>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年は、男性で前年より増加しています。その中でも</a:t>
            </a:r>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50</a:t>
            </a:r>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代で大きく増加しております。</a:t>
            </a:r>
          </a:p>
          <a:p>
            <a:pPr algn="just"/>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・また、資料にのっていませんが、職業別で見ますと、男女とも失業者で前年より大きく増加しており、働き世代の方の自殺者が増加しております。</a:t>
            </a:r>
          </a:p>
          <a:p>
            <a:pPr algn="just"/>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死にたいと考えている人は、なんらかのサインを発していることが多いと言われています。</a:t>
            </a:r>
          </a:p>
          <a:p>
            <a:pPr algn="just"/>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市町村の地域福祉担当課の窓口に来られる府民の方の中には、経済問題や生活問題を抱えている人が多いかと思われます。</a:t>
            </a:r>
          </a:p>
          <a:p>
            <a:pPr algn="just"/>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窓口に来られる人の中に、死にたい気持ちを抱えている人がいるかもしれないということを、念頭においていただき、各職員の方がアンテナを張って対応をお願いしたいと思っています。</a:t>
            </a:r>
          </a:p>
          <a:p>
            <a:pPr algn="just"/>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地域の保健所には精神保健の担当がありますので、必要な方についてはつなぎをお願いできたらと思います。</a:t>
            </a:r>
          </a:p>
          <a:p>
            <a:pPr algn="just"/>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ぜひ、資料の方を庁内で共有いただきますようお願いします。</a:t>
            </a:r>
          </a:p>
          <a:p>
            <a:pPr algn="just"/>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ひとりで悩まないでというチラシには、相談窓口を掲載しています。</a:t>
            </a:r>
          </a:p>
          <a:p>
            <a:pPr algn="just"/>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ゲートキーパーの冊子も資料にさせていただいています。</a:t>
            </a:r>
          </a:p>
          <a:p>
            <a:pPr algn="just"/>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各市町村にはゲートキーパー養成講師がおりますので、</a:t>
            </a:r>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GK</a:t>
            </a:r>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研修を希望する場合は、市町村の自殺対策担当課に相談していただき、職場単位でも研修を受けていただけたらと思います。市町村の担当課がわからない場合は、府こころの健康総合センターにお尋ねいただいても結構です。</a:t>
            </a:r>
          </a:p>
          <a:p>
            <a:pPr algn="just"/>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4FDC9406-192C-4D4C-884A-E7667991A776}" type="slidenum">
              <a:rPr kumimoji="1" lang="ja-JP" altLang="en-US" smtClean="0"/>
              <a:t>1</a:t>
            </a:fld>
            <a:endParaRPr kumimoji="1" lang="ja-JP" altLang="en-US"/>
          </a:p>
        </p:txBody>
      </p:sp>
    </p:spTree>
    <p:extLst>
      <p:ext uri="{BB962C8B-B14F-4D97-AF65-F5344CB8AC3E}">
        <p14:creationId xmlns:p14="http://schemas.microsoft.com/office/powerpoint/2010/main" val="4141475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21AD17-A56A-4757-BB8A-A16FCA727EC0}" type="datetimeFigureOut">
              <a:rPr kumimoji="1" lang="ja-JP" altLang="en-US" smtClean="0"/>
              <a:t>2024/11/28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3156433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21AD17-A56A-4757-BB8A-A16FCA727EC0}" type="datetimeFigureOut">
              <a:rPr kumimoji="1" lang="ja-JP" altLang="en-US" smtClean="0"/>
              <a:t>2024/11/28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3855394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21AD17-A56A-4757-BB8A-A16FCA727EC0}" type="datetimeFigureOut">
              <a:rPr kumimoji="1" lang="ja-JP" altLang="en-US" smtClean="0"/>
              <a:t>2024/11/28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1096469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21AD17-A56A-4757-BB8A-A16FCA727EC0}" type="datetimeFigureOut">
              <a:rPr kumimoji="1" lang="ja-JP" altLang="en-US" smtClean="0"/>
              <a:t>2024/11/28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4122178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721AD17-A56A-4757-BB8A-A16FCA727EC0}" type="datetimeFigureOut">
              <a:rPr kumimoji="1" lang="ja-JP" altLang="en-US" smtClean="0"/>
              <a:t>2024/11/28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2552436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721AD17-A56A-4757-BB8A-A16FCA727EC0}" type="datetimeFigureOut">
              <a:rPr kumimoji="1" lang="ja-JP" altLang="en-US" smtClean="0"/>
              <a:t>2024/11/28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3289580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721AD17-A56A-4757-BB8A-A16FCA727EC0}" type="datetimeFigureOut">
              <a:rPr kumimoji="1" lang="ja-JP" altLang="en-US" smtClean="0"/>
              <a:t>2024/11/28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3966142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721AD17-A56A-4757-BB8A-A16FCA727EC0}" type="datetimeFigureOut">
              <a:rPr kumimoji="1" lang="ja-JP" altLang="en-US" smtClean="0"/>
              <a:t>2024/11/28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1779399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21AD17-A56A-4757-BB8A-A16FCA727EC0}" type="datetimeFigureOut">
              <a:rPr kumimoji="1" lang="ja-JP" altLang="en-US" smtClean="0"/>
              <a:t>2024/11/28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3888472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21AD17-A56A-4757-BB8A-A16FCA727EC0}" type="datetimeFigureOut">
              <a:rPr kumimoji="1" lang="ja-JP" altLang="en-US" smtClean="0"/>
              <a:t>2024/11/28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3663329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21AD17-A56A-4757-BB8A-A16FCA727EC0}" type="datetimeFigureOut">
              <a:rPr kumimoji="1" lang="ja-JP" altLang="en-US" smtClean="0"/>
              <a:t>2024/11/28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1138696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F721AD17-A56A-4757-BB8A-A16FCA727EC0}" type="datetimeFigureOut">
              <a:rPr kumimoji="1" lang="ja-JP" altLang="en-US" smtClean="0"/>
              <a:t>2024/11/28</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41931454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9393" y="16253"/>
            <a:ext cx="7584499" cy="1089675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000" dirty="0">
              <a:solidFill>
                <a:schemeClr val="tx1"/>
              </a:solidFill>
              <a:latin typeface="UD デジタル 教科書体 NK-B" panose="02020700000000000000" pitchFamily="18" charset="-128"/>
              <a:ea typeface="UD デジタル 教科書体 NK-B" panose="02020700000000000000" pitchFamily="18" charset="-128"/>
            </a:endParaRPr>
          </a:p>
        </p:txBody>
      </p:sp>
      <p:pic>
        <p:nvPicPr>
          <p:cNvPr id="24" name="図 23">
            <a:extLst>
              <a:ext uri="{FF2B5EF4-FFF2-40B4-BE49-F238E27FC236}">
                <a16:creationId xmlns:a16="http://schemas.microsoft.com/office/drawing/2014/main" id="{D145C673-62D4-4E27-8589-AB73BB64BDA3}"/>
              </a:ext>
            </a:extLst>
          </p:cNvPr>
          <p:cNvPicPr>
            <a:picLocks noChangeAspect="1"/>
          </p:cNvPicPr>
          <p:nvPr/>
        </p:nvPicPr>
        <p:blipFill>
          <a:blip r:embed="rId3"/>
          <a:stretch>
            <a:fillRect/>
          </a:stretch>
        </p:blipFill>
        <p:spPr>
          <a:xfrm>
            <a:off x="241109" y="1859546"/>
            <a:ext cx="3579042" cy="2085681"/>
          </a:xfrm>
          <a:prstGeom prst="rect">
            <a:avLst/>
          </a:prstGeom>
          <a:ln w="6350">
            <a:solidFill>
              <a:schemeClr val="tx1"/>
            </a:solidFill>
          </a:ln>
        </p:spPr>
      </p:pic>
      <p:pic>
        <p:nvPicPr>
          <p:cNvPr id="23" name="図 22">
            <a:extLst>
              <a:ext uri="{FF2B5EF4-FFF2-40B4-BE49-F238E27FC236}">
                <a16:creationId xmlns:a16="http://schemas.microsoft.com/office/drawing/2014/main" id="{D5FBD2E6-CC41-4CE5-8758-3AEF5B9551E3}"/>
              </a:ext>
            </a:extLst>
          </p:cNvPr>
          <p:cNvPicPr>
            <a:picLocks noChangeAspect="1"/>
          </p:cNvPicPr>
          <p:nvPr/>
        </p:nvPicPr>
        <p:blipFill>
          <a:blip r:embed="rId4"/>
          <a:stretch>
            <a:fillRect/>
          </a:stretch>
        </p:blipFill>
        <p:spPr>
          <a:xfrm>
            <a:off x="3889261" y="1859546"/>
            <a:ext cx="3414356" cy="2082298"/>
          </a:xfrm>
          <a:prstGeom prst="rect">
            <a:avLst/>
          </a:prstGeom>
          <a:ln w="6350">
            <a:solidFill>
              <a:schemeClr val="tx1"/>
            </a:solidFill>
          </a:ln>
        </p:spPr>
      </p:pic>
      <p:sp>
        <p:nvSpPr>
          <p:cNvPr id="4" name="タイトル 1"/>
          <p:cNvSpPr txBox="1">
            <a:spLocks/>
          </p:cNvSpPr>
          <p:nvPr/>
        </p:nvSpPr>
        <p:spPr>
          <a:xfrm>
            <a:off x="10871" y="13568"/>
            <a:ext cx="7559675" cy="650653"/>
          </a:xfrm>
          <a:prstGeom prst="rect">
            <a:avLst/>
          </a:prstGeom>
          <a:solidFill>
            <a:srgbClr val="0070C0"/>
          </a:solid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000" b="1" dirty="0">
                <a:solidFill>
                  <a:schemeClr val="bg1"/>
                </a:solidFill>
                <a:latin typeface="UD デジタル 教科書体 N-B" panose="02020700000000000000" pitchFamily="17" charset="-128"/>
                <a:ea typeface="UD デジタル 教科書体 N-B" panose="02020700000000000000" pitchFamily="17" charset="-128"/>
              </a:rPr>
              <a:t>自殺につながるサインを見逃さないで</a:t>
            </a:r>
          </a:p>
        </p:txBody>
      </p:sp>
      <p:sp>
        <p:nvSpPr>
          <p:cNvPr id="15" name="テキスト ボックス 14"/>
          <p:cNvSpPr txBox="1"/>
          <p:nvPr/>
        </p:nvSpPr>
        <p:spPr>
          <a:xfrm>
            <a:off x="201802" y="977320"/>
            <a:ext cx="6782893" cy="769441"/>
          </a:xfrm>
          <a:prstGeom prst="rect">
            <a:avLst/>
          </a:prstGeom>
          <a:noFill/>
        </p:spPr>
        <p:txBody>
          <a:bodyPr wrap="square" rtlCol="0">
            <a:spAutoFit/>
          </a:bodyPr>
          <a:lstStyle/>
          <a:p>
            <a:r>
              <a:rPr kumimoji="1" lang="ja-JP" altLang="en-US" sz="1100" dirty="0">
                <a:latin typeface="UD デジタル 教科書体 N-B" panose="02020700000000000000" pitchFamily="17" charset="-128"/>
                <a:ea typeface="UD デジタル 教科書体 N-B" panose="02020700000000000000" pitchFamily="17" charset="-128"/>
              </a:rPr>
              <a:t>・令和</a:t>
            </a:r>
            <a:r>
              <a:rPr kumimoji="1" lang="en-US" altLang="ja-JP" sz="1100" dirty="0">
                <a:latin typeface="UD デジタル 教科書体 N-B" panose="02020700000000000000" pitchFamily="17" charset="-128"/>
                <a:ea typeface="UD デジタル 教科書体 N-B" panose="02020700000000000000" pitchFamily="17" charset="-128"/>
              </a:rPr>
              <a:t>5</a:t>
            </a:r>
            <a:r>
              <a:rPr kumimoji="1" lang="ja-JP" altLang="en-US" sz="1100" dirty="0">
                <a:latin typeface="UD デジタル 教科書体 N-B" panose="02020700000000000000" pitchFamily="17" charset="-128"/>
                <a:ea typeface="UD デジタル 教科書体 N-B" panose="02020700000000000000" pitchFamily="17" charset="-128"/>
              </a:rPr>
              <a:t>年の自殺者数は前年より減少したものの高止まりとなっており、</a:t>
            </a:r>
            <a:r>
              <a:rPr kumimoji="1" lang="en-US" altLang="ja-JP" sz="1100" dirty="0">
                <a:latin typeface="UD デジタル 教科書体 N-B" panose="02020700000000000000" pitchFamily="17" charset="-128"/>
                <a:ea typeface="UD デジタル 教科書体 N-B" panose="02020700000000000000" pitchFamily="17" charset="-128"/>
              </a:rPr>
              <a:t>1</a:t>
            </a:r>
            <a:r>
              <a:rPr kumimoji="1" lang="ja-JP" altLang="en-US" sz="1100" dirty="0">
                <a:latin typeface="UD デジタル 教科書体 N-B" panose="02020700000000000000" pitchFamily="17" charset="-128"/>
                <a:ea typeface="UD デジタル 教科書体 N-B" panose="02020700000000000000" pitchFamily="17" charset="-128"/>
              </a:rPr>
              <a:t>日に約</a:t>
            </a:r>
            <a:r>
              <a:rPr kumimoji="1" lang="en-US" altLang="ja-JP" sz="1100" dirty="0">
                <a:latin typeface="UD デジタル 教科書体 N-B" panose="02020700000000000000" pitchFamily="17" charset="-128"/>
                <a:ea typeface="UD デジタル 教科書体 N-B" panose="02020700000000000000" pitchFamily="17" charset="-128"/>
              </a:rPr>
              <a:t>4</a:t>
            </a:r>
            <a:r>
              <a:rPr kumimoji="1" lang="ja-JP" altLang="en-US" sz="1100" dirty="0">
                <a:latin typeface="UD デジタル 教科書体 N-B" panose="02020700000000000000" pitchFamily="17" charset="-128"/>
                <a:ea typeface="UD デジタル 教科書体 N-B" panose="02020700000000000000" pitchFamily="17" charset="-128"/>
              </a:rPr>
              <a:t>人が亡くなられている状況です。</a:t>
            </a:r>
            <a:endParaRPr kumimoji="1" lang="en-US" altLang="ja-JP" sz="1100" dirty="0">
              <a:latin typeface="UD デジタル 教科書体 N-B" panose="02020700000000000000" pitchFamily="17" charset="-128"/>
              <a:ea typeface="UD デジタル 教科書体 N-B" panose="02020700000000000000" pitchFamily="17" charset="-128"/>
            </a:endParaRPr>
          </a:p>
          <a:p>
            <a:r>
              <a:rPr kumimoji="1" lang="ja-JP" altLang="en-US" sz="1100" dirty="0">
                <a:latin typeface="UD デジタル 教科書体 N-B" panose="02020700000000000000" pitchFamily="17" charset="-128"/>
                <a:ea typeface="UD デジタル 教科書体 N-B" panose="02020700000000000000" pitchFamily="17" charset="-128"/>
              </a:rPr>
              <a:t>・年齢別では</a:t>
            </a:r>
            <a:r>
              <a:rPr kumimoji="1" lang="en-US" altLang="ja-JP" sz="1100" dirty="0">
                <a:latin typeface="UD デジタル 教科書体 N-B" panose="02020700000000000000" pitchFamily="17" charset="-128"/>
                <a:ea typeface="UD デジタル 教科書体 N-B" panose="02020700000000000000" pitchFamily="17" charset="-128"/>
              </a:rPr>
              <a:t>50</a:t>
            </a:r>
            <a:r>
              <a:rPr kumimoji="1" lang="ja-JP" altLang="en-US" sz="1100" dirty="0">
                <a:latin typeface="UD デジタル 教科書体 N-B" panose="02020700000000000000" pitchFamily="17" charset="-128"/>
                <a:ea typeface="UD デジタル 教科書体 N-B" panose="02020700000000000000" pitchFamily="17" charset="-128"/>
              </a:rPr>
              <a:t>歳代が最も多く、次いで</a:t>
            </a:r>
            <a:r>
              <a:rPr kumimoji="1" lang="en-US" altLang="ja-JP" sz="1100" dirty="0">
                <a:latin typeface="UD デジタル 教科書体 N-B" panose="02020700000000000000" pitchFamily="17" charset="-128"/>
                <a:ea typeface="UD デジタル 教科書体 N-B" panose="02020700000000000000" pitchFamily="17" charset="-128"/>
              </a:rPr>
              <a:t>40</a:t>
            </a:r>
            <a:r>
              <a:rPr kumimoji="1" lang="ja-JP" altLang="en-US" sz="1100" dirty="0">
                <a:latin typeface="UD デジタル 教科書体 N-B" panose="02020700000000000000" pitchFamily="17" charset="-128"/>
                <a:ea typeface="UD デジタル 教科書体 N-B" panose="02020700000000000000" pitchFamily="17" charset="-128"/>
              </a:rPr>
              <a:t>歳代となっています。また、近年</a:t>
            </a:r>
            <a:r>
              <a:rPr kumimoji="1" lang="en-US" altLang="ja-JP" sz="1100" dirty="0">
                <a:latin typeface="UD デジタル 教科書体 N-B" panose="02020700000000000000" pitchFamily="17" charset="-128"/>
                <a:ea typeface="UD デジタル 教科書体 N-B" panose="02020700000000000000" pitchFamily="17" charset="-128"/>
              </a:rPr>
              <a:t>30</a:t>
            </a:r>
            <a:r>
              <a:rPr kumimoji="1" lang="ja-JP" altLang="en-US" sz="1100" dirty="0">
                <a:latin typeface="UD デジタル 教科書体 N-B" panose="02020700000000000000" pitchFamily="17" charset="-128"/>
                <a:ea typeface="UD デジタル 教科書体 N-B" panose="02020700000000000000" pitchFamily="17" charset="-128"/>
              </a:rPr>
              <a:t>歳以下の若年層の自殺者数が増加傾向です。　</a:t>
            </a:r>
            <a:endParaRPr kumimoji="1" lang="en-US" altLang="ja-JP" sz="1100" dirty="0">
              <a:latin typeface="UD デジタル 教科書体 N-B" panose="02020700000000000000" pitchFamily="17" charset="-128"/>
              <a:ea typeface="UD デジタル 教科書体 N-B" panose="02020700000000000000" pitchFamily="17" charset="-128"/>
            </a:endParaRPr>
          </a:p>
        </p:txBody>
      </p:sp>
      <p:grpSp>
        <p:nvGrpSpPr>
          <p:cNvPr id="13" name="グループ化 12"/>
          <p:cNvGrpSpPr/>
          <p:nvPr/>
        </p:nvGrpSpPr>
        <p:grpSpPr>
          <a:xfrm>
            <a:off x="219486" y="4670622"/>
            <a:ext cx="7189133" cy="1832241"/>
            <a:chOff x="219905" y="8242071"/>
            <a:chExt cx="7189133" cy="1832241"/>
          </a:xfrm>
        </p:grpSpPr>
        <p:sp>
          <p:nvSpPr>
            <p:cNvPr id="16" name="正方形/長方形 15"/>
            <p:cNvSpPr/>
            <p:nvPr/>
          </p:nvSpPr>
          <p:spPr>
            <a:xfrm>
              <a:off x="219905" y="8242071"/>
              <a:ext cx="7091189" cy="179042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32103" y="8258302"/>
              <a:ext cx="7176935" cy="1816010"/>
            </a:xfrm>
            <a:prstGeom prst="rect">
              <a:avLst/>
            </a:prstGeom>
            <a:noFill/>
          </p:spPr>
          <p:txBody>
            <a:bodyPr wrap="square" rtlCol="0">
              <a:spAutoFit/>
            </a:bodyPr>
            <a:lstStyle/>
            <a:p>
              <a:pPr>
                <a:lnSpc>
                  <a:spcPts val="1500"/>
                </a:lnSpc>
              </a:pPr>
              <a:r>
                <a:rPr kumimoji="1" lang="ja-JP" altLang="en-US" sz="1100" dirty="0">
                  <a:latin typeface="UD デジタル 教科書体 N-B" panose="02020700000000000000" pitchFamily="17" charset="-128"/>
                  <a:ea typeface="UD デジタル 教科書体 N-B" panose="02020700000000000000" pitchFamily="17" charset="-128"/>
                </a:rPr>
                <a:t>□過去に自殺企図・自傷歴がある</a:t>
              </a:r>
              <a:endParaRPr kumimoji="1" lang="en-US" altLang="ja-JP" sz="1100" dirty="0">
                <a:latin typeface="UD デジタル 教科書体 N-B" panose="02020700000000000000" pitchFamily="17" charset="-128"/>
                <a:ea typeface="UD デジタル 教科書体 N-B" panose="02020700000000000000" pitchFamily="17" charset="-128"/>
              </a:endParaRPr>
            </a:p>
            <a:p>
              <a:pPr>
                <a:lnSpc>
                  <a:spcPts val="1500"/>
                </a:lnSpc>
              </a:pPr>
              <a:r>
                <a:rPr kumimoji="1" lang="ja-JP" altLang="en-US" sz="1100" dirty="0">
                  <a:latin typeface="UD デジタル 教科書体 N-B" panose="02020700000000000000" pitchFamily="17" charset="-128"/>
                  <a:ea typeface="UD デジタル 教科書体 N-B" panose="02020700000000000000" pitchFamily="17" charset="-128"/>
                </a:rPr>
                <a:t>□喪失体験</a:t>
              </a:r>
              <a:r>
                <a:rPr kumimoji="1" lang="ja-JP" altLang="en-US" sz="900" dirty="0">
                  <a:latin typeface="UD デジタル 教科書体 N-B" panose="02020700000000000000" pitchFamily="17" charset="-128"/>
                  <a:ea typeface="UD デジタル 教科書体 N-B" panose="02020700000000000000" pitchFamily="17" charset="-128"/>
                </a:rPr>
                <a:t>（身近な人との死別など）</a:t>
              </a:r>
              <a:r>
                <a:rPr kumimoji="1" lang="ja-JP" altLang="en-US" sz="1100" dirty="0">
                  <a:latin typeface="UD デジタル 教科書体 N-B" panose="02020700000000000000" pitchFamily="17" charset="-128"/>
                  <a:ea typeface="UD デジタル 教科書体 N-B" panose="02020700000000000000" pitchFamily="17" charset="-128"/>
                </a:rPr>
                <a:t>　</a:t>
              </a:r>
              <a:endParaRPr kumimoji="1" lang="en-US" altLang="ja-JP" sz="1100" dirty="0">
                <a:latin typeface="UD デジタル 教科書体 N-B" panose="02020700000000000000" pitchFamily="17" charset="-128"/>
                <a:ea typeface="UD デジタル 教科書体 N-B" panose="02020700000000000000" pitchFamily="17" charset="-128"/>
              </a:endParaRPr>
            </a:p>
            <a:p>
              <a:pPr>
                <a:lnSpc>
                  <a:spcPts val="1500"/>
                </a:lnSpc>
              </a:pPr>
              <a:r>
                <a:rPr kumimoji="1" lang="ja-JP" altLang="en-US" sz="1100" dirty="0">
                  <a:latin typeface="UD デジタル 教科書体 N-B" panose="02020700000000000000" pitchFamily="17" charset="-128"/>
                  <a:ea typeface="UD デジタル 教科書体 N-B" panose="02020700000000000000" pitchFamily="17" charset="-128"/>
                </a:rPr>
                <a:t>□苦痛な体験</a:t>
              </a:r>
              <a:r>
                <a:rPr kumimoji="1" lang="ja-JP" altLang="en-US" sz="900" dirty="0">
                  <a:latin typeface="UD デジタル 教科書体 N-B" panose="02020700000000000000" pitchFamily="17" charset="-128"/>
                  <a:ea typeface="UD デジタル 教科書体 N-B" panose="02020700000000000000" pitchFamily="17" charset="-128"/>
                </a:rPr>
                <a:t>（いじめ、家庭問題など）</a:t>
              </a:r>
              <a:endParaRPr kumimoji="1" lang="en-US" altLang="ja-JP" sz="900" dirty="0">
                <a:latin typeface="UD デジタル 教科書体 N-B" panose="02020700000000000000" pitchFamily="17" charset="-128"/>
                <a:ea typeface="UD デジタル 教科書体 N-B" panose="02020700000000000000" pitchFamily="17" charset="-128"/>
              </a:endParaRPr>
            </a:p>
            <a:p>
              <a:pPr>
                <a:lnSpc>
                  <a:spcPts val="1500"/>
                </a:lnSpc>
              </a:pPr>
              <a:r>
                <a:rPr kumimoji="1" lang="ja-JP" altLang="en-US" sz="1100" dirty="0">
                  <a:latin typeface="UD デジタル 教科書体 N-B" panose="02020700000000000000" pitchFamily="17" charset="-128"/>
                  <a:ea typeface="UD デジタル 教科書体 N-B" panose="02020700000000000000" pitchFamily="17" charset="-128"/>
                </a:rPr>
                <a:t>□職業問題・経済問題・生活問題</a:t>
              </a:r>
              <a:r>
                <a:rPr kumimoji="1" lang="ja-JP" altLang="en-US" sz="900" dirty="0">
                  <a:latin typeface="UD デジタル 教科書体 N-B" panose="02020700000000000000" pitchFamily="17" charset="-128"/>
                  <a:ea typeface="UD デジタル 教科書体 N-B" panose="02020700000000000000" pitchFamily="17" charset="-128"/>
                </a:rPr>
                <a:t>（失業、リストラ、長時間労働、多重債務、生活苦、生活上のストレスなど）</a:t>
              </a:r>
              <a:endParaRPr kumimoji="1" lang="en-US" altLang="ja-JP" sz="900" dirty="0">
                <a:latin typeface="UD デジタル 教科書体 N-B" panose="02020700000000000000" pitchFamily="17" charset="-128"/>
                <a:ea typeface="UD デジタル 教科書体 N-B" panose="02020700000000000000" pitchFamily="17" charset="-128"/>
              </a:endParaRPr>
            </a:p>
            <a:p>
              <a:pPr>
                <a:lnSpc>
                  <a:spcPts val="1500"/>
                </a:lnSpc>
              </a:pPr>
              <a:r>
                <a:rPr kumimoji="1" lang="ja-JP" altLang="en-US" sz="1100" dirty="0">
                  <a:latin typeface="UD デジタル 教科書体 N-B" panose="02020700000000000000" pitchFamily="17" charset="-128"/>
                  <a:ea typeface="UD デジタル 教科書体 N-B" panose="02020700000000000000" pitchFamily="17" charset="-128"/>
                </a:rPr>
                <a:t>□精神疾患・身体疾患の罹患及びそれらに対する悩み</a:t>
              </a:r>
              <a:r>
                <a:rPr kumimoji="1" lang="ja-JP" altLang="en-US" sz="900" dirty="0">
                  <a:latin typeface="UD デジタル 教科書体 N-B" panose="02020700000000000000" pitchFamily="17" charset="-128"/>
                  <a:ea typeface="UD デジタル 教科書体 N-B" panose="02020700000000000000" pitchFamily="17" charset="-128"/>
                </a:rPr>
                <a:t>（うつ病や身体疾患での病苦など）</a:t>
              </a:r>
              <a:endParaRPr kumimoji="1" lang="en-US" altLang="ja-JP" sz="900" dirty="0">
                <a:latin typeface="UD デジタル 教科書体 N-B" panose="02020700000000000000" pitchFamily="17" charset="-128"/>
                <a:ea typeface="UD デジタル 教科書体 N-B" panose="02020700000000000000" pitchFamily="17" charset="-128"/>
              </a:endParaRPr>
            </a:p>
            <a:p>
              <a:pPr>
                <a:lnSpc>
                  <a:spcPts val="1500"/>
                </a:lnSpc>
              </a:pPr>
              <a:r>
                <a:rPr kumimoji="1" lang="ja-JP" altLang="en-US" sz="1100" dirty="0">
                  <a:latin typeface="UD デジタル 教科書体 N-B" panose="02020700000000000000" pitchFamily="17" charset="-128"/>
                  <a:ea typeface="UD デジタル 教科書体 N-B" panose="02020700000000000000" pitchFamily="17" charset="-128"/>
                </a:rPr>
                <a:t>□ソーシャルサポートへの欠如</a:t>
              </a:r>
              <a:r>
                <a:rPr kumimoji="1" lang="ja-JP" altLang="en-US" sz="900" dirty="0">
                  <a:latin typeface="UD デジタル 教科書体 N-B" panose="02020700000000000000" pitchFamily="17" charset="-128"/>
                  <a:ea typeface="UD デジタル 教科書体 N-B" panose="02020700000000000000" pitchFamily="17" charset="-128"/>
                </a:rPr>
                <a:t>（支援者がいない、社会制度が活用できないなど）</a:t>
              </a:r>
              <a:endParaRPr kumimoji="1" lang="en-US" altLang="ja-JP" sz="900" dirty="0">
                <a:latin typeface="UD デジタル 教科書体 N-B" panose="02020700000000000000" pitchFamily="17" charset="-128"/>
                <a:ea typeface="UD デジタル 教科書体 N-B" panose="02020700000000000000" pitchFamily="17" charset="-128"/>
              </a:endParaRPr>
            </a:p>
            <a:p>
              <a:pPr>
                <a:lnSpc>
                  <a:spcPts val="1500"/>
                </a:lnSpc>
              </a:pPr>
              <a:r>
                <a:rPr kumimoji="1" lang="ja-JP" altLang="en-US" sz="1100" dirty="0">
                  <a:latin typeface="UD デジタル 教科書体 N-B" panose="02020700000000000000" pitchFamily="17" charset="-128"/>
                  <a:ea typeface="UD デジタル 教科書体 N-B" panose="02020700000000000000" pitchFamily="17" charset="-128"/>
                </a:rPr>
                <a:t>□自殺企図手段への容易なアクセス</a:t>
              </a:r>
              <a:r>
                <a:rPr kumimoji="1" lang="ja-JP" altLang="en-US" sz="900" dirty="0">
                  <a:latin typeface="UD デジタル 教科書体 N-B" panose="02020700000000000000" pitchFamily="17" charset="-128"/>
                  <a:ea typeface="UD デジタル 教科書体 N-B" panose="02020700000000000000" pitchFamily="17" charset="-128"/>
                </a:rPr>
                <a:t>（危険な手段を手にしている、危険な行動に及びやすい環境にあること）</a:t>
              </a:r>
              <a:endParaRPr kumimoji="1" lang="en-US" altLang="ja-JP" sz="900" dirty="0">
                <a:latin typeface="UD デジタル 教科書体 N-B" panose="02020700000000000000" pitchFamily="17" charset="-128"/>
                <a:ea typeface="UD デジタル 教科書体 N-B" panose="02020700000000000000" pitchFamily="17" charset="-128"/>
              </a:endParaRPr>
            </a:p>
            <a:p>
              <a:pPr>
                <a:lnSpc>
                  <a:spcPts val="1500"/>
                </a:lnSpc>
              </a:pPr>
              <a:r>
                <a:rPr kumimoji="1" lang="ja-JP" altLang="en-US" sz="1100" dirty="0">
                  <a:latin typeface="UD デジタル 教科書体 N-B" panose="02020700000000000000" pitchFamily="17" charset="-128"/>
                  <a:ea typeface="UD デジタル 教科書体 N-B" panose="02020700000000000000" pitchFamily="17" charset="-128"/>
                </a:rPr>
                <a:t>□望ましくない対処行動</a:t>
              </a:r>
              <a:r>
                <a:rPr kumimoji="1" lang="ja-JP" altLang="en-US" sz="900" dirty="0">
                  <a:latin typeface="UD デジタル 教科書体 N-B" panose="02020700000000000000" pitchFamily="17" charset="-128"/>
                  <a:ea typeface="UD デジタル 教科書体 N-B" panose="02020700000000000000" pitchFamily="17" charset="-128"/>
                </a:rPr>
                <a:t>（飲酒で紛らわす、薬物を乱用するなど）</a:t>
              </a:r>
              <a:endParaRPr kumimoji="1" lang="en-US" altLang="ja-JP" sz="900" dirty="0">
                <a:latin typeface="UD デジタル 教科書体 N-B" panose="02020700000000000000" pitchFamily="17" charset="-128"/>
                <a:ea typeface="UD デジタル 教科書体 N-B" panose="02020700000000000000" pitchFamily="17" charset="-128"/>
              </a:endParaRPr>
            </a:p>
            <a:p>
              <a:pPr>
                <a:lnSpc>
                  <a:spcPts val="1500"/>
                </a:lnSpc>
              </a:pPr>
              <a:r>
                <a:rPr kumimoji="1" lang="ja-JP" altLang="en-US" sz="1100" dirty="0">
                  <a:latin typeface="UD デジタル 教科書体 N-B" panose="02020700000000000000" pitchFamily="17" charset="-128"/>
                  <a:ea typeface="UD デジタル 教科書体 N-B" panose="02020700000000000000" pitchFamily="17" charset="-128"/>
                </a:rPr>
                <a:t>□自殺につながりやすい心理状況</a:t>
              </a:r>
              <a:r>
                <a:rPr kumimoji="1" lang="ja-JP" altLang="en-US" sz="900" dirty="0">
                  <a:latin typeface="UD デジタル 教科書体 N-B" panose="02020700000000000000" pitchFamily="17" charset="-128"/>
                  <a:ea typeface="UD デジタル 教科書体 N-B" panose="02020700000000000000" pitchFamily="17" charset="-128"/>
                </a:rPr>
                <a:t>（自殺念慮、絶望感、衝動性、孤立感、悲嘆、あきらめ、不信感）</a:t>
              </a:r>
              <a:endParaRPr kumimoji="1" lang="ja-JP" altLang="en-US" sz="800" dirty="0">
                <a:latin typeface="UD デジタル 教科書体 N-B" panose="02020700000000000000" pitchFamily="17" charset="-128"/>
                <a:ea typeface="UD デジタル 教科書体 N-B" panose="02020700000000000000" pitchFamily="17" charset="-128"/>
              </a:endParaRPr>
            </a:p>
          </p:txBody>
        </p:sp>
      </p:grpSp>
      <p:sp>
        <p:nvSpPr>
          <p:cNvPr id="74" name="テキスト ボックス 73"/>
          <p:cNvSpPr txBox="1"/>
          <p:nvPr/>
        </p:nvSpPr>
        <p:spPr>
          <a:xfrm>
            <a:off x="1023775" y="10314824"/>
            <a:ext cx="6305036" cy="246221"/>
          </a:xfrm>
          <a:prstGeom prst="rect">
            <a:avLst/>
          </a:prstGeom>
          <a:noFill/>
          <a:ln>
            <a:noFill/>
          </a:ln>
        </p:spPr>
        <p:txBody>
          <a:bodyPr wrap="square" rtlCol="0">
            <a:spAutoFit/>
          </a:bodyPr>
          <a:lstStyle/>
          <a:p>
            <a:pPr algn="r"/>
            <a:r>
              <a:rPr kumimoji="1" lang="en-US" altLang="ja-JP" sz="1000" b="1" dirty="0">
                <a:latin typeface="UD デジタル 教科書体 NK-B" panose="02020700000000000000" pitchFamily="18" charset="-128"/>
                <a:ea typeface="UD デジタル 教科書体 NK-B" panose="02020700000000000000" pitchFamily="18" charset="-128"/>
              </a:rPr>
              <a:t>R6.5</a:t>
            </a:r>
            <a:r>
              <a:rPr kumimoji="1" lang="ja-JP" altLang="en-US" sz="1000" b="1" dirty="0">
                <a:latin typeface="UD デジタル 教科書体 NK-B" panose="02020700000000000000" pitchFamily="18" charset="-128"/>
                <a:ea typeface="UD デジタル 教科書体 NK-B" panose="02020700000000000000" pitchFamily="18" charset="-128"/>
              </a:rPr>
              <a:t>月作成　　作成元：大阪府健康医療部保健医療室地域保健課精神保健グループ</a:t>
            </a:r>
          </a:p>
        </p:txBody>
      </p:sp>
      <p:sp>
        <p:nvSpPr>
          <p:cNvPr id="30" name="タイトル 1"/>
          <p:cNvSpPr txBox="1">
            <a:spLocks/>
          </p:cNvSpPr>
          <p:nvPr/>
        </p:nvSpPr>
        <p:spPr>
          <a:xfrm>
            <a:off x="224625" y="4048681"/>
            <a:ext cx="2860554" cy="336385"/>
          </a:xfrm>
          <a:prstGeom prst="rect">
            <a:avLst/>
          </a:prstGeom>
          <a:solidFill>
            <a:srgbClr val="0070C0"/>
          </a:solidFill>
          <a:ln>
            <a:noFill/>
          </a:ln>
        </p:spPr>
        <p:txBody>
          <a:bodyPr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b="1" dirty="0">
                <a:solidFill>
                  <a:schemeClr val="bg1"/>
                </a:solidFill>
                <a:latin typeface="UD デジタル 教科書体 N-B" panose="02020700000000000000" pitchFamily="17" charset="-128"/>
                <a:ea typeface="UD デジタル 教科書体 N-B" panose="02020700000000000000" pitchFamily="17" charset="-128"/>
              </a:rPr>
              <a:t>　自殺につながるサインや状況</a:t>
            </a:r>
          </a:p>
        </p:txBody>
      </p:sp>
      <p:sp>
        <p:nvSpPr>
          <p:cNvPr id="14" name="テキスト ボックス 13"/>
          <p:cNvSpPr txBox="1"/>
          <p:nvPr/>
        </p:nvSpPr>
        <p:spPr>
          <a:xfrm>
            <a:off x="204798" y="727835"/>
            <a:ext cx="2294495" cy="307777"/>
          </a:xfrm>
          <a:prstGeom prst="rect">
            <a:avLst/>
          </a:prstGeom>
          <a:noFill/>
          <a:ln>
            <a:noFill/>
          </a:ln>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≪大阪府の自殺の状況≫</a:t>
            </a:r>
          </a:p>
        </p:txBody>
      </p:sp>
      <p:sp>
        <p:nvSpPr>
          <p:cNvPr id="44" name="テキスト ボックス 43"/>
          <p:cNvSpPr txBox="1"/>
          <p:nvPr/>
        </p:nvSpPr>
        <p:spPr>
          <a:xfrm>
            <a:off x="176973" y="6911952"/>
            <a:ext cx="7126643" cy="430887"/>
          </a:xfrm>
          <a:prstGeom prst="rect">
            <a:avLst/>
          </a:prstGeom>
          <a:noFill/>
          <a:ln>
            <a:noFill/>
          </a:ln>
        </p:spPr>
        <p:txBody>
          <a:bodyPr wrap="square" rtlCol="0">
            <a:spAutoFit/>
          </a:bodyPr>
          <a:lstStyle/>
          <a:p>
            <a:r>
              <a:rPr lang="ja-JP" altLang="en-US" sz="1100" dirty="0">
                <a:latin typeface="UD デジタル 教科書体 N-B" panose="02020700000000000000" pitchFamily="17" charset="-128"/>
                <a:ea typeface="UD デジタル 教科書体 N-B" panose="02020700000000000000" pitchFamily="17" charset="-128"/>
              </a:rPr>
              <a:t>　自殺の多くは、病気や</a:t>
            </a:r>
            <a:r>
              <a:rPr lang="ja-JP" altLang="en-US" sz="1100" dirty="0" err="1">
                <a:latin typeface="UD デジタル 教科書体 N-B" panose="02020700000000000000" pitchFamily="17" charset="-128"/>
                <a:ea typeface="UD デジタル 教科書体 N-B" panose="02020700000000000000" pitchFamily="17" charset="-128"/>
              </a:rPr>
              <a:t>障がい</a:t>
            </a:r>
            <a:r>
              <a:rPr lang="ja-JP" altLang="en-US" sz="1100" dirty="0">
                <a:latin typeface="UD デジタル 教科書体 N-B" panose="02020700000000000000" pitchFamily="17" charset="-128"/>
                <a:ea typeface="UD デジタル 教科書体 N-B" panose="02020700000000000000" pitchFamily="17" charset="-128"/>
              </a:rPr>
              <a:t>、痛みなどの健康問題、失業や倒産、多重債務などの経済・生活問題、家庭や職場、学校の問題など、様々な要因が複雑に絡み合い、</a:t>
            </a:r>
            <a:r>
              <a:rPr lang="ja-JP" altLang="en-US" sz="1100" b="1" u="sng" dirty="0">
                <a:latin typeface="UD デジタル 教科書体 N-B" panose="02020700000000000000" pitchFamily="17" charset="-128"/>
                <a:ea typeface="UD デジタル 教科書体 N-B" panose="02020700000000000000" pitchFamily="17" charset="-128"/>
              </a:rPr>
              <a:t>「心理的に追い込まれた末の死」</a:t>
            </a:r>
            <a:r>
              <a:rPr lang="ja-JP" altLang="en-US" sz="1100" dirty="0">
                <a:latin typeface="UD デジタル 教科書体 N-B" panose="02020700000000000000" pitchFamily="17" charset="-128"/>
                <a:ea typeface="UD デジタル 教科書体 N-B" panose="02020700000000000000" pitchFamily="17" charset="-128"/>
              </a:rPr>
              <a:t>と言われています。</a:t>
            </a:r>
            <a:endParaRPr lang="en-US" altLang="ja-JP" sz="1100" dirty="0">
              <a:latin typeface="UD デジタル 教科書体 N-B" panose="02020700000000000000" pitchFamily="17" charset="-128"/>
              <a:ea typeface="UD デジタル 教科書体 N-B" panose="02020700000000000000" pitchFamily="17" charset="-128"/>
            </a:endParaRPr>
          </a:p>
        </p:txBody>
      </p:sp>
      <p:sp>
        <p:nvSpPr>
          <p:cNvPr id="45" name="タイトル 1"/>
          <p:cNvSpPr txBox="1">
            <a:spLocks/>
          </p:cNvSpPr>
          <p:nvPr/>
        </p:nvSpPr>
        <p:spPr>
          <a:xfrm>
            <a:off x="219486" y="6540684"/>
            <a:ext cx="7084130" cy="336385"/>
          </a:xfrm>
          <a:prstGeom prst="rect">
            <a:avLst/>
          </a:prstGeom>
          <a:solidFill>
            <a:srgbClr val="0070C0"/>
          </a:solidFill>
          <a:ln>
            <a:noFill/>
          </a:ln>
        </p:spPr>
        <p:txBody>
          <a:bodyPr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b="1" dirty="0">
                <a:solidFill>
                  <a:schemeClr val="bg1"/>
                </a:solidFill>
                <a:latin typeface="UD デジタル 教科書体 N-B" panose="02020700000000000000" pitchFamily="17" charset="-128"/>
                <a:ea typeface="UD デジタル 教科書体 N-B" panose="02020700000000000000" pitchFamily="17" charset="-128"/>
              </a:rPr>
              <a:t>　様々な相談に来る方の背景には、死にたい気持ちがあるかもしれません。</a:t>
            </a:r>
          </a:p>
        </p:txBody>
      </p:sp>
      <p:sp>
        <p:nvSpPr>
          <p:cNvPr id="2" name="テキスト ボックス 1"/>
          <p:cNvSpPr txBox="1"/>
          <p:nvPr/>
        </p:nvSpPr>
        <p:spPr>
          <a:xfrm>
            <a:off x="88633" y="4410566"/>
            <a:ext cx="7319986" cy="261610"/>
          </a:xfrm>
          <a:prstGeom prst="rect">
            <a:avLst/>
          </a:prstGeom>
          <a:noFill/>
          <a:ln>
            <a:noFill/>
          </a:ln>
        </p:spPr>
        <p:txBody>
          <a:bodyPr wrap="square" rtlCol="0">
            <a:spAutoFit/>
          </a:bodyPr>
          <a:lstStyle/>
          <a:p>
            <a:r>
              <a:rPr lang="ja-JP" altLang="en-US" sz="1100" dirty="0">
                <a:latin typeface="UD デジタル 教科書体 N-B" panose="02020700000000000000" pitchFamily="17" charset="-128"/>
                <a:ea typeface="UD デジタル 教科書体 N-B" panose="02020700000000000000" pitchFamily="17" charset="-128"/>
              </a:rPr>
              <a:t>「死にたい」と考えている人は、悩みを抱えながら何らかのサインを発していることが多くあります。</a:t>
            </a:r>
            <a:endParaRPr lang="ja-JP" altLang="en-US" sz="1050" dirty="0">
              <a:latin typeface="UD デジタル 教科書体 NK-B" panose="02020700000000000000" pitchFamily="18" charset="-128"/>
              <a:ea typeface="UD デジタル 教科書体 NK-B" panose="02020700000000000000" pitchFamily="18" charset="-128"/>
            </a:endParaRPr>
          </a:p>
        </p:txBody>
      </p:sp>
      <p:sp>
        <p:nvSpPr>
          <p:cNvPr id="77" name="正方形/長方形 76"/>
          <p:cNvSpPr/>
          <p:nvPr/>
        </p:nvSpPr>
        <p:spPr>
          <a:xfrm>
            <a:off x="252766" y="7698804"/>
            <a:ext cx="7018825" cy="26102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418432" y="8117439"/>
            <a:ext cx="6708437" cy="1013511"/>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296293" y="7799834"/>
            <a:ext cx="3105366" cy="261610"/>
          </a:xfrm>
          <a:prstGeom prst="rect">
            <a:avLst/>
          </a:prstGeom>
          <a:noFill/>
        </p:spPr>
        <p:txBody>
          <a:bodyPr wrap="square" rtlCol="0">
            <a:spAutoFit/>
          </a:bodyPr>
          <a:lstStyle/>
          <a:p>
            <a:r>
              <a:rPr kumimoji="1" lang="ja-JP" altLang="en-US" sz="1100" b="1" dirty="0">
                <a:latin typeface="UD デジタル 教科書体 N-B" panose="02020700000000000000" pitchFamily="17" charset="-128"/>
                <a:ea typeface="UD デジタル 教科書体 N-B" panose="02020700000000000000" pitchFamily="17" charset="-128"/>
              </a:rPr>
              <a:t>「悩みや不安を抱えていませんか？」</a:t>
            </a:r>
          </a:p>
        </p:txBody>
      </p:sp>
      <p:sp>
        <p:nvSpPr>
          <p:cNvPr id="35" name="テキスト ボックス 34"/>
          <p:cNvSpPr txBox="1"/>
          <p:nvPr/>
        </p:nvSpPr>
        <p:spPr>
          <a:xfrm>
            <a:off x="426852" y="8165033"/>
            <a:ext cx="6829195" cy="938719"/>
          </a:xfrm>
          <a:prstGeom prst="rect">
            <a:avLst/>
          </a:prstGeom>
          <a:noFill/>
          <a:ln>
            <a:noFill/>
          </a:ln>
        </p:spPr>
        <p:txBody>
          <a:bodyPr wrap="square" rtlCol="0">
            <a:spAutoFit/>
          </a:bodyPr>
          <a:lstStyle/>
          <a:p>
            <a:r>
              <a:rPr kumimoji="1" lang="ja-JP" altLang="en-US" sz="1100" dirty="0">
                <a:latin typeface="UD デジタル 教科書体 N-B" panose="02020700000000000000" pitchFamily="17" charset="-128"/>
                <a:ea typeface="UD デジタル 教科書体 N-B" panose="02020700000000000000" pitchFamily="17" charset="-128"/>
              </a:rPr>
              <a:t>・「眠れてますか」「辛そうだけど、良かったら話してください。」などの声かけ。</a:t>
            </a:r>
          </a:p>
          <a:p>
            <a:r>
              <a:rPr kumimoji="1" lang="ja-JP" altLang="en-US" sz="1100" dirty="0">
                <a:latin typeface="UD デジタル 教科書体 N-B" panose="02020700000000000000" pitchFamily="17" charset="-128"/>
                <a:ea typeface="UD デジタル 教科書体 N-B" panose="02020700000000000000" pitchFamily="17" charset="-128"/>
              </a:rPr>
              <a:t>・心配していることを伝える。</a:t>
            </a:r>
            <a:endParaRPr kumimoji="1" lang="en-US" altLang="ja-JP" sz="1100" dirty="0">
              <a:latin typeface="UD デジタル 教科書体 N-B" panose="02020700000000000000" pitchFamily="17" charset="-128"/>
              <a:ea typeface="UD デジタル 教科書体 N-B" panose="02020700000000000000" pitchFamily="17" charset="-128"/>
            </a:endParaRPr>
          </a:p>
          <a:p>
            <a:r>
              <a:rPr kumimoji="1" lang="ja-JP" altLang="en-US" sz="1100" dirty="0">
                <a:latin typeface="UD デジタル 教科書体 N-B" panose="02020700000000000000" pitchFamily="17" charset="-128"/>
                <a:ea typeface="UD デジタル 教科書体 N-B" panose="02020700000000000000" pitchFamily="17" charset="-128"/>
              </a:rPr>
              <a:t>・悩みを真剣な態度で受けとめる。</a:t>
            </a:r>
            <a:endParaRPr kumimoji="1" lang="en-US" altLang="ja-JP" sz="1100" dirty="0">
              <a:latin typeface="UD デジタル 教科書体 N-B" panose="02020700000000000000" pitchFamily="17" charset="-128"/>
              <a:ea typeface="UD デジタル 教科書体 N-B" panose="02020700000000000000" pitchFamily="17" charset="-128"/>
            </a:endParaRPr>
          </a:p>
          <a:p>
            <a:r>
              <a:rPr kumimoji="1" lang="ja-JP" altLang="en-US" sz="1100" dirty="0">
                <a:latin typeface="UD デジタル 教科書体 N-B" panose="02020700000000000000" pitchFamily="17" charset="-128"/>
                <a:ea typeface="UD デジタル 教科書体 N-B" panose="02020700000000000000" pitchFamily="17" charset="-128"/>
              </a:rPr>
              <a:t>・「話してくれてありがとうございます。」「大変でしたね。」など労いの気持ちを言葉にして伝える。</a:t>
            </a:r>
            <a:endParaRPr kumimoji="1" lang="en-US" altLang="ja-JP" sz="1100" dirty="0">
              <a:latin typeface="UD デジタル 教科書体 N-B" panose="02020700000000000000" pitchFamily="17" charset="-128"/>
              <a:ea typeface="UD デジタル 教科書体 N-B" panose="02020700000000000000" pitchFamily="17" charset="-128"/>
            </a:endParaRPr>
          </a:p>
          <a:p>
            <a:r>
              <a:rPr kumimoji="1" lang="ja-JP" altLang="en-US" sz="1100" dirty="0">
                <a:latin typeface="UD デジタル 教科書体 N-B" panose="02020700000000000000" pitchFamily="17" charset="-128"/>
                <a:ea typeface="UD デジタル 教科書体 N-B" panose="02020700000000000000" pitchFamily="17" charset="-128"/>
              </a:rPr>
              <a:t>・本人を責めたり、安易に励ましたり、相手の感情を否定せずに対応する。</a:t>
            </a:r>
          </a:p>
        </p:txBody>
      </p:sp>
      <p:sp>
        <p:nvSpPr>
          <p:cNvPr id="21" name="テキスト ボックス 20"/>
          <p:cNvSpPr txBox="1"/>
          <p:nvPr/>
        </p:nvSpPr>
        <p:spPr>
          <a:xfrm>
            <a:off x="421162" y="7776826"/>
            <a:ext cx="875131" cy="276999"/>
          </a:xfrm>
          <a:prstGeom prst="rect">
            <a:avLst/>
          </a:prstGeom>
          <a:noFill/>
          <a:ln>
            <a:solidFill>
              <a:schemeClr val="tx1"/>
            </a:solidFill>
          </a:ln>
        </p:spPr>
        <p:txBody>
          <a:bodyPr wrap="square" rtlCol="0">
            <a:spAutoFit/>
          </a:bodyPr>
          <a:lstStyle/>
          <a:p>
            <a:pPr algn="ctr"/>
            <a:r>
              <a:rPr kumimoji="1" lang="ja-JP" altLang="en-US" sz="1200" b="1" dirty="0">
                <a:latin typeface="UD デジタル 教科書体 NK-B" panose="02020700000000000000" pitchFamily="18" charset="-128"/>
                <a:ea typeface="UD デジタル 教科書体 NK-B" panose="02020700000000000000" pitchFamily="18" charset="-128"/>
              </a:rPr>
              <a:t>声かけ</a:t>
            </a:r>
          </a:p>
        </p:txBody>
      </p:sp>
      <p:sp>
        <p:nvSpPr>
          <p:cNvPr id="32" name="角丸四角形 31"/>
          <p:cNvSpPr/>
          <p:nvPr/>
        </p:nvSpPr>
        <p:spPr>
          <a:xfrm>
            <a:off x="414404" y="9559930"/>
            <a:ext cx="6727530" cy="68086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414404" y="9226331"/>
            <a:ext cx="888645" cy="276999"/>
          </a:xfrm>
          <a:prstGeom prst="rect">
            <a:avLst/>
          </a:prstGeom>
          <a:noFill/>
          <a:ln>
            <a:solidFill>
              <a:schemeClr val="tx1"/>
            </a:solidFill>
          </a:ln>
        </p:spPr>
        <p:txBody>
          <a:bodyPr wrap="square" rtlCol="0">
            <a:spAutoFit/>
          </a:bodyPr>
          <a:lstStyle/>
          <a:p>
            <a:pPr algn="ctr"/>
            <a:r>
              <a:rPr kumimoji="1" lang="ja-JP" altLang="en-US" sz="1200" b="1" dirty="0">
                <a:latin typeface="UD デジタル 教科書体 NK-B" panose="02020700000000000000" pitchFamily="18" charset="-128"/>
                <a:ea typeface="UD デジタル 教科書体 NK-B" panose="02020700000000000000" pitchFamily="18" charset="-128"/>
              </a:rPr>
              <a:t>つなぎ</a:t>
            </a:r>
          </a:p>
        </p:txBody>
      </p:sp>
      <p:sp>
        <p:nvSpPr>
          <p:cNvPr id="73" name="テキスト ボックス 72"/>
          <p:cNvSpPr txBox="1"/>
          <p:nvPr/>
        </p:nvSpPr>
        <p:spPr>
          <a:xfrm>
            <a:off x="1333957" y="9257152"/>
            <a:ext cx="3105366" cy="261610"/>
          </a:xfrm>
          <a:prstGeom prst="rect">
            <a:avLst/>
          </a:prstGeom>
          <a:noFill/>
        </p:spPr>
        <p:txBody>
          <a:bodyPr wrap="square" rtlCol="0">
            <a:spAutoFit/>
          </a:bodyPr>
          <a:lstStyle/>
          <a:p>
            <a:r>
              <a:rPr kumimoji="1" lang="ja-JP" altLang="en-US" sz="1100" b="1" dirty="0">
                <a:latin typeface="UD デジタル 教科書体 N-B" panose="02020700000000000000" pitchFamily="17" charset="-128"/>
                <a:ea typeface="UD デジタル 教科書体 N-B" panose="02020700000000000000" pitchFamily="17" charset="-128"/>
              </a:rPr>
              <a:t>早めに専門家に相談するよう促す</a:t>
            </a:r>
          </a:p>
        </p:txBody>
      </p:sp>
      <p:sp>
        <p:nvSpPr>
          <p:cNvPr id="41" name="テキスト ボックス 40"/>
          <p:cNvSpPr txBox="1"/>
          <p:nvPr/>
        </p:nvSpPr>
        <p:spPr>
          <a:xfrm>
            <a:off x="446013" y="9598833"/>
            <a:ext cx="5549858" cy="600164"/>
          </a:xfrm>
          <a:prstGeom prst="rect">
            <a:avLst/>
          </a:prstGeom>
          <a:noFill/>
        </p:spPr>
        <p:txBody>
          <a:bodyPr wrap="square" rtlCol="0">
            <a:spAutoFit/>
          </a:bodyPr>
          <a:lstStyle/>
          <a:p>
            <a:r>
              <a:rPr kumimoji="1" lang="ja-JP" altLang="en-US" sz="1100" dirty="0">
                <a:latin typeface="UD デジタル 教科書体 N-B" panose="02020700000000000000" pitchFamily="17" charset="-128"/>
                <a:ea typeface="UD デジタル 教科書体 N-B" panose="02020700000000000000" pitchFamily="17" charset="-128"/>
              </a:rPr>
              <a:t>・丁寧に情報提供する。</a:t>
            </a:r>
            <a:endParaRPr kumimoji="1" lang="en-US" altLang="ja-JP" sz="1100" dirty="0">
              <a:latin typeface="UD デジタル 教科書体 N-B" panose="02020700000000000000" pitchFamily="17" charset="-128"/>
              <a:ea typeface="UD デジタル 教科書体 N-B" panose="02020700000000000000" pitchFamily="17" charset="-128"/>
            </a:endParaRPr>
          </a:p>
          <a:p>
            <a:r>
              <a:rPr kumimoji="1" lang="ja-JP" altLang="en-US" sz="1100" dirty="0">
                <a:latin typeface="UD デジタル 教科書体 N-B" panose="02020700000000000000" pitchFamily="17" charset="-128"/>
                <a:ea typeface="UD デジタル 教科書体 N-B" panose="02020700000000000000" pitchFamily="17" charset="-128"/>
              </a:rPr>
              <a:t>・必要があれば一緒に窓口へ同行する。</a:t>
            </a:r>
            <a:endParaRPr kumimoji="1" lang="en-US" altLang="ja-JP" sz="1100" dirty="0">
              <a:latin typeface="UD デジタル 教科書体 N-B" panose="02020700000000000000" pitchFamily="17" charset="-128"/>
              <a:ea typeface="UD デジタル 教科書体 N-B" panose="02020700000000000000" pitchFamily="17" charset="-128"/>
            </a:endParaRPr>
          </a:p>
          <a:p>
            <a:r>
              <a:rPr kumimoji="1" lang="ja-JP" altLang="en-US" sz="1100" dirty="0">
                <a:latin typeface="UD デジタル 教科書体 N-B" panose="02020700000000000000" pitchFamily="17" charset="-128"/>
                <a:ea typeface="UD デジタル 教科書体 N-B" panose="02020700000000000000" pitchFamily="17" charset="-128"/>
              </a:rPr>
              <a:t>・つないだ後も、必要があれば相談にのることを伝える。</a:t>
            </a:r>
            <a:endParaRPr kumimoji="1" lang="en-US" altLang="ja-JP" sz="1100" dirty="0">
              <a:latin typeface="UD デジタル 教科書体 N-B" panose="02020700000000000000" pitchFamily="17" charset="-128"/>
              <a:ea typeface="UD デジタル 教科書体 N-B" panose="02020700000000000000" pitchFamily="17" charset="-128"/>
            </a:endParaRPr>
          </a:p>
        </p:txBody>
      </p:sp>
      <p:sp>
        <p:nvSpPr>
          <p:cNvPr id="61" name="テキスト ボックス 60"/>
          <p:cNvSpPr txBox="1"/>
          <p:nvPr/>
        </p:nvSpPr>
        <p:spPr>
          <a:xfrm>
            <a:off x="4933613" y="9718673"/>
            <a:ext cx="1363390" cy="400110"/>
          </a:xfrm>
          <a:prstGeom prst="rect">
            <a:avLst/>
          </a:prstGeom>
          <a:noFill/>
        </p:spPr>
        <p:txBody>
          <a:bodyPr wrap="square" rtlCol="0">
            <a:spAutoFit/>
          </a:bodyPr>
          <a:lstStyle/>
          <a:p>
            <a:pPr algn="ctr"/>
            <a:r>
              <a:rPr kumimoji="1" lang="ja-JP" altLang="en-US" sz="1000" dirty="0">
                <a:latin typeface="UD デジタル 教科書体 N-B" panose="02020700000000000000" pitchFamily="17" charset="-128"/>
                <a:ea typeface="UD デジタル 教科書体 N-B" panose="02020700000000000000" pitchFamily="17" charset="-128"/>
              </a:rPr>
              <a:t>こころの相談窓口</a:t>
            </a:r>
            <a:endParaRPr kumimoji="1" lang="en-US" altLang="ja-JP" sz="1000" dirty="0">
              <a:latin typeface="UD デジタル 教科書体 N-B" panose="02020700000000000000" pitchFamily="17" charset="-128"/>
              <a:ea typeface="UD デジタル 教科書体 N-B" panose="02020700000000000000" pitchFamily="17" charset="-128"/>
            </a:endParaRPr>
          </a:p>
          <a:p>
            <a:pPr algn="ctr"/>
            <a:r>
              <a:rPr kumimoji="1" lang="ja-JP" altLang="en-US" sz="1000" dirty="0">
                <a:latin typeface="UD デジタル 教科書体 N-B" panose="02020700000000000000" pitchFamily="17" charset="-128"/>
                <a:ea typeface="UD デジタル 教科書体 N-B" panose="02020700000000000000" pitchFamily="17" charset="-128"/>
              </a:rPr>
              <a:t>などの各種相談窓口</a:t>
            </a:r>
          </a:p>
        </p:txBody>
      </p:sp>
      <p:sp>
        <p:nvSpPr>
          <p:cNvPr id="40" name="テキスト ボックス 39"/>
          <p:cNvSpPr txBox="1"/>
          <p:nvPr/>
        </p:nvSpPr>
        <p:spPr>
          <a:xfrm>
            <a:off x="-243931" y="7420861"/>
            <a:ext cx="6311575" cy="261610"/>
          </a:xfrm>
          <a:prstGeom prst="rect">
            <a:avLst/>
          </a:prstGeom>
          <a:noFill/>
        </p:spPr>
        <p:txBody>
          <a:bodyPr wrap="square" rtlCol="0">
            <a:spAutoFit/>
          </a:bodyPr>
          <a:lstStyle/>
          <a:p>
            <a:pPr algn="ctr"/>
            <a:r>
              <a:rPr kumimoji="1" lang="ja-JP" altLang="en-US" sz="1100" b="1" dirty="0">
                <a:latin typeface="UD デジタル 教科書体 N-B" panose="02020700000000000000" pitchFamily="17" charset="-128"/>
                <a:ea typeface="UD デジタル 教科書体 N-B" panose="02020700000000000000" pitchFamily="17" charset="-128"/>
              </a:rPr>
              <a:t>◎自殺につながるサインや状況のある人に「声かけ」、「つなぎ」をお願いします。</a:t>
            </a:r>
          </a:p>
        </p:txBody>
      </p:sp>
      <p:pic>
        <p:nvPicPr>
          <p:cNvPr id="49" name="図 48"/>
          <p:cNvPicPr/>
          <p:nvPr/>
        </p:nvPicPr>
        <p:blipFill>
          <a:blip r:embed="rId5">
            <a:extLst>
              <a:ext uri="{28A0092B-C50C-407E-A947-70E740481C1C}">
                <a14:useLocalDpi xmlns:a14="http://schemas.microsoft.com/office/drawing/2010/main" val="0"/>
              </a:ext>
            </a:extLst>
          </a:blip>
          <a:srcRect/>
          <a:stretch>
            <a:fillRect/>
          </a:stretch>
        </p:blipFill>
        <p:spPr bwMode="auto">
          <a:xfrm>
            <a:off x="6225626" y="9597179"/>
            <a:ext cx="591342" cy="609727"/>
          </a:xfrm>
          <a:prstGeom prst="rect">
            <a:avLst/>
          </a:prstGeom>
          <a:noFill/>
          <a:ln>
            <a:noFill/>
          </a:ln>
        </p:spPr>
      </p:pic>
      <p:sp>
        <p:nvSpPr>
          <p:cNvPr id="12" name="テキスト ボックス 11"/>
          <p:cNvSpPr txBox="1"/>
          <p:nvPr/>
        </p:nvSpPr>
        <p:spPr>
          <a:xfrm>
            <a:off x="3459165" y="3984457"/>
            <a:ext cx="3910708" cy="200055"/>
          </a:xfrm>
          <a:prstGeom prst="rect">
            <a:avLst/>
          </a:prstGeom>
          <a:noFill/>
        </p:spPr>
        <p:txBody>
          <a:bodyPr wrap="square" rtlCol="0">
            <a:spAutoFit/>
          </a:bodyPr>
          <a:lstStyle/>
          <a:p>
            <a:pPr algn="r"/>
            <a:r>
              <a:rPr kumimoji="1" lang="ja-JP" altLang="en-US" sz="700" dirty="0">
                <a:latin typeface="メイリオ" panose="020B0604030504040204" pitchFamily="50" charset="-128"/>
                <a:ea typeface="メイリオ" panose="020B0604030504040204" pitchFamily="50" charset="-128"/>
              </a:rPr>
              <a:t>出典：地域における自殺の基礎資料</a:t>
            </a:r>
          </a:p>
        </p:txBody>
      </p:sp>
      <p:sp>
        <p:nvSpPr>
          <p:cNvPr id="17" name="テキスト ボックス 16"/>
          <p:cNvSpPr txBox="1"/>
          <p:nvPr/>
        </p:nvSpPr>
        <p:spPr>
          <a:xfrm>
            <a:off x="242360" y="3677039"/>
            <a:ext cx="427987" cy="184666"/>
          </a:xfrm>
          <a:prstGeom prst="rect">
            <a:avLst/>
          </a:prstGeom>
          <a:noFill/>
        </p:spPr>
        <p:txBody>
          <a:bodyPr wrap="square" rtlCol="0">
            <a:spAutoFit/>
          </a:bodyPr>
          <a:lstStyle/>
          <a:p>
            <a:r>
              <a:rPr kumimoji="1" lang="ja-JP" altLang="en-US" sz="600" dirty="0"/>
              <a:t>（人）</a:t>
            </a:r>
          </a:p>
        </p:txBody>
      </p:sp>
      <p:grpSp>
        <p:nvGrpSpPr>
          <p:cNvPr id="3" name="グループ化 2"/>
          <p:cNvGrpSpPr/>
          <p:nvPr/>
        </p:nvGrpSpPr>
        <p:grpSpPr>
          <a:xfrm>
            <a:off x="875122" y="1722104"/>
            <a:ext cx="2817041" cy="1681283"/>
            <a:chOff x="815822" y="1730624"/>
            <a:chExt cx="2817041" cy="1609195"/>
          </a:xfrm>
        </p:grpSpPr>
        <p:sp>
          <p:nvSpPr>
            <p:cNvPr id="7" name="テキスト ボックス 6"/>
            <p:cNvSpPr txBox="1"/>
            <p:nvPr/>
          </p:nvSpPr>
          <p:spPr>
            <a:xfrm>
              <a:off x="3222728" y="2417455"/>
              <a:ext cx="410135" cy="191477"/>
            </a:xfrm>
            <a:prstGeom prst="rect">
              <a:avLst/>
            </a:prstGeom>
            <a:noFill/>
            <a:ln>
              <a:noFill/>
            </a:ln>
          </p:spPr>
          <p:txBody>
            <a:bodyPr wrap="square" rtlCol="0">
              <a:spAutoFit/>
            </a:bodyPr>
            <a:lstStyle/>
            <a:p>
              <a:r>
                <a:rPr kumimoji="1" lang="ja-JP" altLang="en-US" sz="700" dirty="0">
                  <a:latin typeface="メイリオ" panose="020B0604030504040204" pitchFamily="50" charset="-128"/>
                  <a:ea typeface="メイリオ" panose="020B0604030504040204" pitchFamily="50" charset="-128"/>
                </a:rPr>
                <a:t>総数</a:t>
              </a:r>
            </a:p>
          </p:txBody>
        </p:sp>
        <p:sp>
          <p:nvSpPr>
            <p:cNvPr id="34" name="テキスト ボックス 33"/>
            <p:cNvSpPr txBox="1"/>
            <p:nvPr/>
          </p:nvSpPr>
          <p:spPr>
            <a:xfrm>
              <a:off x="3218595" y="2785542"/>
              <a:ext cx="410135" cy="191477"/>
            </a:xfrm>
            <a:prstGeom prst="rect">
              <a:avLst/>
            </a:prstGeom>
            <a:noFill/>
            <a:ln>
              <a:noFill/>
            </a:ln>
          </p:spPr>
          <p:txBody>
            <a:bodyPr wrap="square" rtlCol="0">
              <a:spAutoFit/>
            </a:bodyPr>
            <a:lstStyle/>
            <a:p>
              <a:r>
                <a:rPr kumimoji="1" lang="ja-JP" altLang="en-US" sz="700" dirty="0">
                  <a:latin typeface="メイリオ" panose="020B0604030504040204" pitchFamily="50" charset="-128"/>
                  <a:ea typeface="メイリオ" panose="020B0604030504040204" pitchFamily="50" charset="-128"/>
                </a:rPr>
                <a:t>男性</a:t>
              </a:r>
            </a:p>
          </p:txBody>
        </p:sp>
        <p:sp>
          <p:nvSpPr>
            <p:cNvPr id="36" name="テキスト ボックス 35"/>
            <p:cNvSpPr txBox="1"/>
            <p:nvPr/>
          </p:nvSpPr>
          <p:spPr>
            <a:xfrm>
              <a:off x="3218595" y="3148342"/>
              <a:ext cx="410135" cy="191477"/>
            </a:xfrm>
            <a:prstGeom prst="rect">
              <a:avLst/>
            </a:prstGeom>
            <a:noFill/>
            <a:ln>
              <a:noFill/>
            </a:ln>
          </p:spPr>
          <p:txBody>
            <a:bodyPr wrap="square" rtlCol="0">
              <a:spAutoFit/>
            </a:bodyPr>
            <a:lstStyle/>
            <a:p>
              <a:r>
                <a:rPr kumimoji="1" lang="ja-JP" altLang="en-US" sz="700" dirty="0"/>
                <a:t>女性</a:t>
              </a:r>
            </a:p>
          </p:txBody>
        </p:sp>
        <p:sp>
          <p:nvSpPr>
            <p:cNvPr id="11" name="正方形/長方形 10"/>
            <p:cNvSpPr/>
            <p:nvPr/>
          </p:nvSpPr>
          <p:spPr>
            <a:xfrm>
              <a:off x="815822" y="1730624"/>
              <a:ext cx="2340714" cy="242589"/>
            </a:xfrm>
            <a:prstGeom prst="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UD デジタル 教科書体 N-B" panose="02020700000000000000" pitchFamily="17" charset="-128"/>
                  <a:ea typeface="UD デジタル 教科書体 N-B" panose="02020700000000000000" pitchFamily="17" charset="-128"/>
                </a:rPr>
                <a:t>自殺者数の推移</a:t>
              </a:r>
            </a:p>
          </p:txBody>
        </p:sp>
      </p:grpSp>
      <p:sp>
        <p:nvSpPr>
          <p:cNvPr id="50" name="テキスト ボックス 49">
            <a:extLst>
              <a:ext uri="{FF2B5EF4-FFF2-40B4-BE49-F238E27FC236}">
                <a16:creationId xmlns:a16="http://schemas.microsoft.com/office/drawing/2014/main" id="{D5BE2173-7C50-435C-837D-E03F7BA16544}"/>
              </a:ext>
            </a:extLst>
          </p:cNvPr>
          <p:cNvSpPr txBox="1"/>
          <p:nvPr/>
        </p:nvSpPr>
        <p:spPr>
          <a:xfrm>
            <a:off x="3226735" y="3684416"/>
            <a:ext cx="427987" cy="184666"/>
          </a:xfrm>
          <a:prstGeom prst="rect">
            <a:avLst/>
          </a:prstGeom>
          <a:noFill/>
        </p:spPr>
        <p:txBody>
          <a:bodyPr wrap="square" rtlCol="0">
            <a:spAutoFit/>
          </a:bodyPr>
          <a:lstStyle/>
          <a:p>
            <a:r>
              <a:rPr kumimoji="1" lang="ja-JP" altLang="en-US" sz="600" dirty="0"/>
              <a:t>（年）</a:t>
            </a:r>
          </a:p>
        </p:txBody>
      </p:sp>
      <p:sp>
        <p:nvSpPr>
          <p:cNvPr id="22" name="正方形/長方形 21"/>
          <p:cNvSpPr/>
          <p:nvPr/>
        </p:nvSpPr>
        <p:spPr>
          <a:xfrm>
            <a:off x="4442101" y="1710086"/>
            <a:ext cx="2340714" cy="252307"/>
          </a:xfrm>
          <a:prstGeom prst="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UD デジタル 教科書体 N-B" panose="02020700000000000000" pitchFamily="17" charset="-128"/>
                <a:ea typeface="UD デジタル 教科書体 N-B" panose="02020700000000000000" pitchFamily="17" charset="-128"/>
              </a:rPr>
              <a:t>年齢階級別自殺者数の推移</a:t>
            </a:r>
            <a:endParaRPr lang="ja-JP" altLang="en-US" sz="1600" b="1"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53" name="テキスト ボックス 52">
            <a:extLst>
              <a:ext uri="{FF2B5EF4-FFF2-40B4-BE49-F238E27FC236}">
                <a16:creationId xmlns:a16="http://schemas.microsoft.com/office/drawing/2014/main" id="{EDB07EF7-1108-4266-B960-F0ED39ABB6D1}"/>
              </a:ext>
            </a:extLst>
          </p:cNvPr>
          <p:cNvSpPr txBox="1"/>
          <p:nvPr/>
        </p:nvSpPr>
        <p:spPr>
          <a:xfrm>
            <a:off x="3889260" y="3677039"/>
            <a:ext cx="427986" cy="184666"/>
          </a:xfrm>
          <a:prstGeom prst="rect">
            <a:avLst/>
          </a:prstGeom>
          <a:noFill/>
        </p:spPr>
        <p:txBody>
          <a:bodyPr wrap="square" rtlCol="0">
            <a:spAutoFit/>
          </a:bodyPr>
          <a:lstStyle/>
          <a:p>
            <a:r>
              <a:rPr kumimoji="1" lang="ja-JP" altLang="en-US" sz="600" dirty="0"/>
              <a:t>（人）</a:t>
            </a:r>
          </a:p>
        </p:txBody>
      </p:sp>
      <p:sp>
        <p:nvSpPr>
          <p:cNvPr id="54" name="テキスト ボックス 53">
            <a:extLst>
              <a:ext uri="{FF2B5EF4-FFF2-40B4-BE49-F238E27FC236}">
                <a16:creationId xmlns:a16="http://schemas.microsoft.com/office/drawing/2014/main" id="{CAAA4AD9-6226-4E0D-B146-822F9AF67E07}"/>
              </a:ext>
            </a:extLst>
          </p:cNvPr>
          <p:cNvSpPr txBox="1"/>
          <p:nvPr/>
        </p:nvSpPr>
        <p:spPr>
          <a:xfrm>
            <a:off x="6838050" y="3700487"/>
            <a:ext cx="427987" cy="184666"/>
          </a:xfrm>
          <a:prstGeom prst="rect">
            <a:avLst/>
          </a:prstGeom>
          <a:noFill/>
        </p:spPr>
        <p:txBody>
          <a:bodyPr wrap="square" rtlCol="0">
            <a:spAutoFit/>
          </a:bodyPr>
          <a:lstStyle/>
          <a:p>
            <a:r>
              <a:rPr kumimoji="1" lang="ja-JP" altLang="en-US" sz="600" dirty="0"/>
              <a:t>（年）</a:t>
            </a:r>
          </a:p>
        </p:txBody>
      </p:sp>
      <p:sp>
        <p:nvSpPr>
          <p:cNvPr id="8" name="テキスト ボックス 7">
            <a:extLst>
              <a:ext uri="{FF2B5EF4-FFF2-40B4-BE49-F238E27FC236}">
                <a16:creationId xmlns:a16="http://schemas.microsoft.com/office/drawing/2014/main" id="{F01BA883-F110-4C65-A4D9-7EFEEE45AF83}"/>
              </a:ext>
            </a:extLst>
          </p:cNvPr>
          <p:cNvSpPr txBox="1"/>
          <p:nvPr/>
        </p:nvSpPr>
        <p:spPr>
          <a:xfrm>
            <a:off x="6171961" y="117711"/>
            <a:ext cx="1332178"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a:t>資料</a:t>
            </a:r>
            <a:r>
              <a:rPr kumimoji="1" lang="en-US" altLang="ja-JP" dirty="0"/>
              <a:t>3</a:t>
            </a:r>
            <a:r>
              <a:rPr kumimoji="1" lang="ja-JP" altLang="en-US" dirty="0"/>
              <a:t>－</a:t>
            </a:r>
            <a:r>
              <a:rPr kumimoji="1" lang="en-US" altLang="ja-JP" dirty="0"/>
              <a:t>6</a:t>
            </a:r>
            <a:r>
              <a:rPr kumimoji="1" lang="ja-JP" altLang="en-US" dirty="0"/>
              <a:t>②</a:t>
            </a:r>
          </a:p>
        </p:txBody>
      </p:sp>
    </p:spTree>
    <p:extLst>
      <p:ext uri="{BB962C8B-B14F-4D97-AF65-F5344CB8AC3E}">
        <p14:creationId xmlns:p14="http://schemas.microsoft.com/office/powerpoint/2010/main" val="33956651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1825</TotalTime>
  <Words>901</Words>
  <Application>Microsoft Office PowerPoint</Application>
  <PresentationFormat>ユーザー設定</PresentationFormat>
  <Paragraphs>65</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ＭＳ Ｐゴシック</vt:lpstr>
      <vt:lpstr>UD デジタル 教科書体 N-B</vt:lpstr>
      <vt:lpstr>UD デジタル 教科書体 NK-B</vt:lpstr>
      <vt:lpstr>UD デジタル 教科書体 NP-B</vt:lpstr>
      <vt:lpstr>メイリオ</vt:lpstr>
      <vt:lpstr>游ゴシック</vt:lpstr>
      <vt:lpstr>游明朝</vt:lpstr>
      <vt:lpstr>Arial</vt:lpstr>
      <vt:lpstr>Calibri</vt:lpstr>
      <vt:lpstr>Calibri Light</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三場　知香</dc:creator>
  <cp:lastModifiedBy>濱田　有加里</cp:lastModifiedBy>
  <cp:revision>108</cp:revision>
  <cp:lastPrinted>2024-06-24T01:06:23Z</cp:lastPrinted>
  <dcterms:created xsi:type="dcterms:W3CDTF">2023-05-11T02:20:03Z</dcterms:created>
  <dcterms:modified xsi:type="dcterms:W3CDTF">2024-11-28T01:16:45Z</dcterms:modified>
</cp:coreProperties>
</file>