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7"/>
  </p:notesMasterIdLst>
  <p:sldIdLst>
    <p:sldId id="285" r:id="rId5"/>
    <p:sldId id="287" r:id="rId6"/>
  </p:sldIdLst>
  <p:sldSz cx="12192000" cy="685800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9A78"/>
    <a:srgbClr val="FFE7E7"/>
    <a:srgbClr val="FFFF99"/>
    <a:srgbClr val="005392"/>
    <a:srgbClr val="173755"/>
    <a:srgbClr val="0D2031"/>
    <a:srgbClr val="4674C6"/>
    <a:srgbClr val="FF5050"/>
    <a:srgbClr val="FFFFCC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940714-573B-4B41-B020-E1ED72284811}" v="1" dt="2022-07-14T08:39:04.7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03" autoAdjust="0"/>
    <p:restoredTop sz="94075" autoAdjust="0"/>
  </p:normalViewPr>
  <p:slideViewPr>
    <p:cSldViewPr snapToGrid="0">
      <p:cViewPr varScale="1">
        <p:scale>
          <a:sx n="94" d="100"/>
          <a:sy n="94" d="100"/>
        </p:scale>
        <p:origin x="68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icrosoft%20PowerPoint%20&#20869;&#12398;&#12464;&#12521;&#12501;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580927384077"/>
          <c:y val="7.7836100684367096E-2"/>
          <c:w val="0.86486351706036746"/>
          <c:h val="0.7645226730376749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'[Microsoft PowerPoint 内のグラフ]まとめ'!$E$7:$K$7</c:f>
              <c:strCache>
                <c:ptCount val="7"/>
                <c:pt idx="0">
                  <c:v>4月</c:v>
                </c:pt>
                <c:pt idx="1">
                  <c:v>5月</c:v>
                </c:pt>
                <c:pt idx="2">
                  <c:v>6月</c:v>
                </c:pt>
                <c:pt idx="3">
                  <c:v>7月</c:v>
                </c:pt>
                <c:pt idx="4">
                  <c:v>8月</c:v>
                </c:pt>
                <c:pt idx="5">
                  <c:v>9月</c:v>
                </c:pt>
                <c:pt idx="6">
                  <c:v>10月</c:v>
                </c:pt>
              </c:strCache>
            </c:strRef>
          </c:cat>
          <c:val>
            <c:numRef>
              <c:f>'[Microsoft PowerPoint 内のグラフ]まとめ'!$E$10:$K$10</c:f>
              <c:numCache>
                <c:formatCode>General</c:formatCode>
                <c:ptCount val="7"/>
                <c:pt idx="0">
                  <c:v>714</c:v>
                </c:pt>
                <c:pt idx="1">
                  <c:v>778</c:v>
                </c:pt>
                <c:pt idx="2">
                  <c:v>739</c:v>
                </c:pt>
                <c:pt idx="3">
                  <c:v>706</c:v>
                </c:pt>
                <c:pt idx="4">
                  <c:v>847</c:v>
                </c:pt>
                <c:pt idx="5">
                  <c:v>4885</c:v>
                </c:pt>
                <c:pt idx="6">
                  <c:v>8188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CE-407B-BAC8-388B983429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70352463"/>
        <c:axId val="1870355375"/>
      </c:barChart>
      <c:catAx>
        <c:axId val="18703524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870355375"/>
        <c:crosses val="autoZero"/>
        <c:auto val="1"/>
        <c:lblAlgn val="ctr"/>
        <c:lblOffset val="100"/>
        <c:noMultiLvlLbl val="0"/>
      </c:catAx>
      <c:valAx>
        <c:axId val="18703553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8703524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8F23B4-D899-4B6F-8957-AA84184487B1}" type="datetimeFigureOut">
              <a:rPr kumimoji="1" lang="ja-JP" altLang="en-US" smtClean="0"/>
              <a:t>2024/11/28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DAADB-DF5A-4D5C-AFE8-ADA049D0444D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42103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DAADB-DF5A-4D5C-AFE8-ADA049D0444D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30733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5FE0-F315-46A2-9BA4-2077EC5466E7}" type="datetimeFigureOut">
              <a:rPr kumimoji="1" lang="ja-JP" altLang="en-US" smtClean="0"/>
              <a:t>2024/11/28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AF1B-1C87-47FF-8E3A-192FEEC69E5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30500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5FE0-F315-46A2-9BA4-2077EC5466E7}" type="datetimeFigureOut">
              <a:rPr kumimoji="1" lang="ja-JP" altLang="en-US" smtClean="0"/>
              <a:t>2024/11/28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AF1B-1C87-47FF-8E3A-192FEEC69E5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93741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5FE0-F315-46A2-9BA4-2077EC5466E7}" type="datetimeFigureOut">
              <a:rPr kumimoji="1" lang="ja-JP" altLang="en-US" smtClean="0"/>
              <a:t>2024/11/28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AF1B-1C87-47FF-8E3A-192FEEC69E5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56423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5FE0-F315-46A2-9BA4-2077EC5466E7}" type="datetimeFigureOut">
              <a:rPr kumimoji="1" lang="ja-JP" altLang="en-US" smtClean="0"/>
              <a:t>2024/11/28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AF1B-1C87-47FF-8E3A-192FEEC69E5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23656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5FE0-F315-46A2-9BA4-2077EC5466E7}" type="datetimeFigureOut">
              <a:rPr kumimoji="1" lang="ja-JP" altLang="en-US" smtClean="0"/>
              <a:t>2024/11/28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AF1B-1C87-47FF-8E3A-192FEEC69E5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57995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5FE0-F315-46A2-9BA4-2077EC5466E7}" type="datetimeFigureOut">
              <a:rPr kumimoji="1" lang="ja-JP" altLang="en-US" smtClean="0"/>
              <a:t>2024/11/28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AF1B-1C87-47FF-8E3A-192FEEC69E5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77129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5FE0-F315-46A2-9BA4-2077EC5466E7}" type="datetimeFigureOut">
              <a:rPr kumimoji="1" lang="ja-JP" altLang="en-US" smtClean="0"/>
              <a:t>2024/11/28</a:t>
            </a:fld>
            <a:endParaRPr kumimoji="1" lang="ja-JP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AF1B-1C87-47FF-8E3A-192FEEC69E5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82731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5FE0-F315-46A2-9BA4-2077EC5466E7}" type="datetimeFigureOut">
              <a:rPr kumimoji="1" lang="ja-JP" altLang="en-US" smtClean="0"/>
              <a:t>2024/11/28</a:t>
            </a:fld>
            <a:endParaRPr kumimoji="1"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AF1B-1C87-47FF-8E3A-192FEEC69E5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74270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5FE0-F315-46A2-9BA4-2077EC5466E7}" type="datetimeFigureOut">
              <a:rPr kumimoji="1" lang="ja-JP" altLang="en-US" smtClean="0"/>
              <a:t>2024/11/28</a:t>
            </a:fld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AF1B-1C87-47FF-8E3A-192FEEC69E5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18041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5FE0-F315-46A2-9BA4-2077EC5466E7}" type="datetimeFigureOut">
              <a:rPr kumimoji="1" lang="ja-JP" altLang="en-US" smtClean="0"/>
              <a:t>2024/11/28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AF1B-1C87-47FF-8E3A-192FEEC69E5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1632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5FE0-F315-46A2-9BA4-2077EC5466E7}" type="datetimeFigureOut">
              <a:rPr kumimoji="1" lang="ja-JP" altLang="en-US" smtClean="0"/>
              <a:t>2024/11/28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AF1B-1C87-47FF-8E3A-192FEEC69E5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85414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D5FE0-F315-46A2-9BA4-2077EC5466E7}" type="datetimeFigureOut">
              <a:rPr kumimoji="1" lang="ja-JP" altLang="en-US" smtClean="0"/>
              <a:t>2024/11/28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7AF1B-1C87-47FF-8E3A-192FEEC69E5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2572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1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3436" y="5695782"/>
            <a:ext cx="12192000" cy="12394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-1537" y="1325468"/>
            <a:ext cx="12192000" cy="4335894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ja-JP" sz="16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2" name="タイトル 1"/>
          <p:cNvSpPr>
            <a:spLocks noGrp="1"/>
          </p:cNvSpPr>
          <p:nvPr>
            <p:ph type="title"/>
          </p:nvPr>
        </p:nvSpPr>
        <p:spPr>
          <a:xfrm>
            <a:off x="4549" y="0"/>
            <a:ext cx="12192000" cy="473859"/>
          </a:xfrm>
          <a:solidFill>
            <a:schemeClr val="accent6"/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kumimoji="1" lang="ja-JP" altLang="en-US" sz="24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若年層に向けた啓発事業について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1" y="495390"/>
            <a:ext cx="12191999" cy="7892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/>
          <a:p>
            <a:r>
              <a:rPr lang="ja-JP" altLang="en-US" sz="20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ja-JP" altLang="en-US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若年層の自殺対策の一環として、自殺予防啓発動画を</a:t>
            </a:r>
            <a:r>
              <a:rPr lang="en-US" altLang="ja-JP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SNS</a:t>
            </a:r>
            <a:r>
              <a:rPr lang="ja-JP" altLang="en-US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により配信。</a:t>
            </a:r>
            <a:endParaRPr lang="en-US" altLang="ja-JP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ja-JP" altLang="en-US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</a:t>
            </a:r>
            <a:r>
              <a:rPr lang="en-US" altLang="ja-JP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『</a:t>
            </a:r>
            <a:r>
              <a:rPr lang="ja-JP" altLang="en-US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あなたが悩みや不安を抱えて困っているときには、気軽に相談できる場所があります。</a:t>
            </a:r>
            <a:r>
              <a:rPr lang="en-US" altLang="ja-JP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』</a:t>
            </a:r>
          </a:p>
        </p:txBody>
      </p:sp>
      <p:sp>
        <p:nvSpPr>
          <p:cNvPr id="21" name="角丸四角形 20"/>
          <p:cNvSpPr/>
          <p:nvPr/>
        </p:nvSpPr>
        <p:spPr>
          <a:xfrm>
            <a:off x="74620" y="5695782"/>
            <a:ext cx="3389971" cy="341947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r>
              <a:rPr lang="ja-JP" altLang="en-US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民間企業と連携した広報啓発</a:t>
            </a:r>
            <a:endParaRPr lang="en-US" altLang="ja-JP" b="1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-36183" y="1227295"/>
            <a:ext cx="3181920" cy="384669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啓発動画配信について</a:t>
            </a:r>
          </a:p>
        </p:txBody>
      </p:sp>
      <p:sp>
        <p:nvSpPr>
          <p:cNvPr id="32" name="角丸四角形 31"/>
          <p:cNvSpPr/>
          <p:nvPr/>
        </p:nvSpPr>
        <p:spPr>
          <a:xfrm>
            <a:off x="227273" y="3742000"/>
            <a:ext cx="2504874" cy="8486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ja-JP" sz="14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4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悩んでいる方の周囲の方へ</a:t>
            </a:r>
          </a:p>
        </p:txBody>
      </p:sp>
      <p:sp>
        <p:nvSpPr>
          <p:cNvPr id="33" name="角丸四角形 32"/>
          <p:cNvSpPr/>
          <p:nvPr/>
        </p:nvSpPr>
        <p:spPr>
          <a:xfrm>
            <a:off x="179280" y="2333560"/>
            <a:ext cx="2995406" cy="8385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4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つらい気持ちに悩んでいる方へ</a:t>
            </a:r>
            <a:endParaRPr lang="ja-JP" altLang="en-US" sz="16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A4BB5F60-18E4-4805-B9C8-A74D809DF8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694" y="2743967"/>
            <a:ext cx="2757384" cy="1450232"/>
          </a:xfrm>
          <a:prstGeom prst="rect">
            <a:avLst/>
          </a:prstGeom>
        </p:spPr>
      </p:pic>
      <p:sp>
        <p:nvSpPr>
          <p:cNvPr id="35" name="右矢印 24">
            <a:extLst>
              <a:ext uri="{FF2B5EF4-FFF2-40B4-BE49-F238E27FC236}">
                <a16:creationId xmlns:a16="http://schemas.microsoft.com/office/drawing/2014/main" id="{C1E2FEDA-4322-468A-A518-B38198A01371}"/>
              </a:ext>
            </a:extLst>
          </p:cNvPr>
          <p:cNvSpPr/>
          <p:nvPr/>
        </p:nvSpPr>
        <p:spPr>
          <a:xfrm>
            <a:off x="3006106" y="3608616"/>
            <a:ext cx="384129" cy="913993"/>
          </a:xfrm>
          <a:prstGeom prst="rightArrow">
            <a:avLst>
              <a:gd name="adj1" fmla="val 50000"/>
              <a:gd name="adj2" fmla="val 546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E19AEF10-07A8-466F-BE89-3465AB80F744}"/>
              </a:ext>
            </a:extLst>
          </p:cNvPr>
          <p:cNvSpPr txBox="1"/>
          <p:nvPr/>
        </p:nvSpPr>
        <p:spPr>
          <a:xfrm>
            <a:off x="3879904" y="4324631"/>
            <a:ext cx="2726995" cy="12001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 lIns="91292" tIns="45646" rIns="91292" bIns="45646" rtlCol="0">
            <a:spAutoFit/>
          </a:bodyPr>
          <a:lstStyle/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■電話相談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こころの健康相談統一ダイヤル等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SNS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相談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大阪府こころのほっとライン等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■対面相談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こころの健康総合センター、　保健所等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77DF69FD-9738-45EB-A07D-5B4453E95D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58" y="2882447"/>
            <a:ext cx="1962584" cy="1238436"/>
          </a:xfrm>
          <a:prstGeom prst="rect">
            <a:avLst/>
          </a:prstGeom>
        </p:spPr>
      </p:pic>
      <p:sp>
        <p:nvSpPr>
          <p:cNvPr id="38" name="角丸四角形 30">
            <a:extLst>
              <a:ext uri="{FF2B5EF4-FFF2-40B4-BE49-F238E27FC236}">
                <a16:creationId xmlns:a16="http://schemas.microsoft.com/office/drawing/2014/main" id="{78BA21FF-B11D-446C-AA74-49A55D7C4A5C}"/>
              </a:ext>
            </a:extLst>
          </p:cNvPr>
          <p:cNvSpPr/>
          <p:nvPr/>
        </p:nvSpPr>
        <p:spPr>
          <a:xfrm>
            <a:off x="-12735" y="1642722"/>
            <a:ext cx="7877395" cy="5019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6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○啓発媒体：</a:t>
            </a:r>
            <a:r>
              <a:rPr lang="en-US" altLang="ja-JP" sz="16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X</a:t>
            </a:r>
            <a:r>
              <a:rPr lang="ja-JP" altLang="en-US" sz="16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（旧</a:t>
            </a:r>
            <a:r>
              <a:rPr lang="en-US" altLang="ja-JP" sz="16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Twitter</a:t>
            </a:r>
            <a:r>
              <a:rPr lang="ja-JP" altLang="en-US" sz="16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）、</a:t>
            </a:r>
            <a:r>
              <a:rPr lang="en-US" altLang="ja-JP" sz="1600" dirty="0" err="1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TikTok</a:t>
            </a:r>
            <a:r>
              <a:rPr lang="ja-JP" altLang="en-US" sz="16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、</a:t>
            </a:r>
            <a:r>
              <a:rPr lang="en-US" altLang="ja-JP" sz="16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LINE</a:t>
            </a:r>
            <a:r>
              <a:rPr lang="ja-JP" altLang="en-US" sz="16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（強化期間</a:t>
            </a:r>
            <a:r>
              <a:rPr lang="en-US" altLang="ja-JP" sz="16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9</a:t>
            </a:r>
            <a:r>
              <a:rPr lang="ja-JP" altLang="en-US" sz="16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月、</a:t>
            </a:r>
            <a:r>
              <a:rPr lang="en-US" altLang="ja-JP" sz="16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12</a:t>
            </a:r>
            <a:r>
              <a:rPr lang="ja-JP" altLang="en-US" sz="16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月、</a:t>
            </a:r>
            <a:r>
              <a:rPr lang="en-US" altLang="ja-JP" sz="16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1</a:t>
            </a:r>
            <a:r>
              <a:rPr lang="ja-JP" altLang="en-US" sz="16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月、</a:t>
            </a:r>
            <a:r>
              <a:rPr lang="en-US" altLang="ja-JP" sz="16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3</a:t>
            </a:r>
            <a:r>
              <a:rPr lang="ja-JP" altLang="en-US" sz="16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月）</a:t>
            </a: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B4AD7D9C-5E6C-4588-BF91-F9B52E9C0CFE}"/>
              </a:ext>
            </a:extLst>
          </p:cNvPr>
          <p:cNvSpPr/>
          <p:nvPr/>
        </p:nvSpPr>
        <p:spPr>
          <a:xfrm>
            <a:off x="3865203" y="2392272"/>
            <a:ext cx="2726996" cy="203926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若者向け相談窓口案内サイト</a:t>
            </a:r>
            <a:endParaRPr kumimoji="1" lang="en-US" altLang="ja-JP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0" name="角丸四角形 30">
            <a:extLst>
              <a:ext uri="{FF2B5EF4-FFF2-40B4-BE49-F238E27FC236}">
                <a16:creationId xmlns:a16="http://schemas.microsoft.com/office/drawing/2014/main" id="{05AE3EAB-0987-444D-B0BE-2C26EED9F32B}"/>
              </a:ext>
            </a:extLst>
          </p:cNvPr>
          <p:cNvSpPr/>
          <p:nvPr/>
        </p:nvSpPr>
        <p:spPr>
          <a:xfrm>
            <a:off x="-17866" y="1954984"/>
            <a:ext cx="4409383" cy="5019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6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○ターゲット：こころの悩みを抱える若者</a:t>
            </a:r>
          </a:p>
        </p:txBody>
      </p:sp>
      <p:sp>
        <p:nvSpPr>
          <p:cNvPr id="41" name="角丸四角形 30">
            <a:extLst>
              <a:ext uri="{FF2B5EF4-FFF2-40B4-BE49-F238E27FC236}">
                <a16:creationId xmlns:a16="http://schemas.microsoft.com/office/drawing/2014/main" id="{E51F3CFA-0B4E-47AA-B712-C2F9BB1FE888}"/>
              </a:ext>
            </a:extLst>
          </p:cNvPr>
          <p:cNvSpPr/>
          <p:nvPr/>
        </p:nvSpPr>
        <p:spPr>
          <a:xfrm>
            <a:off x="7342453" y="1398648"/>
            <a:ext cx="4409383" cy="5019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6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○</a:t>
            </a:r>
            <a:r>
              <a:rPr lang="en-US" altLang="ja-JP" sz="16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</a:t>
            </a:r>
            <a:r>
              <a:rPr lang="ja-JP" altLang="en-US" sz="16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広告配信実施状況</a:t>
            </a:r>
            <a:endParaRPr lang="en-US" altLang="ja-JP" sz="16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endParaRPr lang="ja-JP" altLang="en-US" sz="16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graphicFrame>
        <p:nvGraphicFramePr>
          <p:cNvPr id="6" name="表 6">
            <a:extLst>
              <a:ext uri="{FF2B5EF4-FFF2-40B4-BE49-F238E27FC236}">
                <a16:creationId xmlns:a16="http://schemas.microsoft.com/office/drawing/2014/main" id="{57B73F20-25B1-429F-9ADC-D23A0028CD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234225"/>
              </p:ext>
            </p:extLst>
          </p:nvPr>
        </p:nvGraphicFramePr>
        <p:xfrm>
          <a:off x="7478486" y="1741795"/>
          <a:ext cx="4602211" cy="608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4476">
                  <a:extLst>
                    <a:ext uri="{9D8B030D-6E8A-4147-A177-3AD203B41FA5}">
                      <a16:colId xmlns:a16="http://schemas.microsoft.com/office/drawing/2014/main" val="633588071"/>
                    </a:ext>
                  </a:extLst>
                </a:gridCol>
                <a:gridCol w="1177102">
                  <a:extLst>
                    <a:ext uri="{9D8B030D-6E8A-4147-A177-3AD203B41FA5}">
                      <a16:colId xmlns:a16="http://schemas.microsoft.com/office/drawing/2014/main" val="1030448664"/>
                    </a:ext>
                  </a:extLst>
                </a:gridCol>
                <a:gridCol w="1002373">
                  <a:extLst>
                    <a:ext uri="{9D8B030D-6E8A-4147-A177-3AD203B41FA5}">
                      <a16:colId xmlns:a16="http://schemas.microsoft.com/office/drawing/2014/main" val="593144072"/>
                    </a:ext>
                  </a:extLst>
                </a:gridCol>
                <a:gridCol w="998260">
                  <a:extLst>
                    <a:ext uri="{9D8B030D-6E8A-4147-A177-3AD203B41FA5}">
                      <a16:colId xmlns:a16="http://schemas.microsoft.com/office/drawing/2014/main" val="3613170716"/>
                    </a:ext>
                  </a:extLst>
                </a:gridCol>
              </a:tblGrid>
              <a:tr h="26317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期　間</a:t>
                      </a:r>
                    </a:p>
                  </a:txBody>
                  <a:tcPr>
                    <a:solidFill>
                      <a:srgbClr val="1D9A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広告表示回数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クリック数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クリック率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714979"/>
                  </a:ext>
                </a:extLst>
              </a:tr>
              <a:tr h="3338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R6</a:t>
                      </a:r>
                      <a:r>
                        <a:rPr lang="ja-JP" altLang="en-US" sz="1200" dirty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年</a:t>
                      </a:r>
                      <a:r>
                        <a:rPr lang="en-US" altLang="ja-JP" sz="1200" dirty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9/5</a:t>
                      </a:r>
                      <a:r>
                        <a:rPr lang="ja-JP" altLang="en-US" sz="1200" dirty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～</a:t>
                      </a:r>
                      <a:r>
                        <a:rPr lang="en-US" altLang="ja-JP" sz="1200" dirty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10/31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1,556,805</a:t>
                      </a:r>
                      <a:endParaRPr kumimoji="1" lang="ja-JP" altLang="en-US" sz="12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1200" kern="1200" dirty="0">
                          <a:solidFill>
                            <a:schemeClr val="dk1"/>
                          </a:solidFill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  <a:cs typeface="+mn-cs"/>
                        </a:rPr>
                        <a:t>12,424</a:t>
                      </a:r>
                      <a:endParaRPr kumimoji="1" lang="ja-JP" altLang="en-US" sz="1200" kern="1200" dirty="0">
                        <a:solidFill>
                          <a:schemeClr val="dk1"/>
                        </a:solidFill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1200" kern="1200" dirty="0">
                          <a:solidFill>
                            <a:schemeClr val="dk1"/>
                          </a:solidFill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  <a:cs typeface="+mn-cs"/>
                        </a:rPr>
                        <a:t>0.79</a:t>
                      </a:r>
                      <a:endParaRPr kumimoji="1" lang="ja-JP" altLang="en-US" sz="1200" kern="1200" dirty="0">
                        <a:solidFill>
                          <a:schemeClr val="dk1"/>
                        </a:solidFill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7356875"/>
                  </a:ext>
                </a:extLst>
              </a:tr>
            </a:tbl>
          </a:graphicData>
        </a:graphic>
      </p:graphicFrame>
      <p:sp>
        <p:nvSpPr>
          <p:cNvPr id="42" name="角丸四角形 31">
            <a:extLst>
              <a:ext uri="{FF2B5EF4-FFF2-40B4-BE49-F238E27FC236}">
                <a16:creationId xmlns:a16="http://schemas.microsoft.com/office/drawing/2014/main" id="{25CF5154-7066-4A1A-A59A-5186EDBF5D90}"/>
              </a:ext>
            </a:extLst>
          </p:cNvPr>
          <p:cNvSpPr/>
          <p:nvPr/>
        </p:nvSpPr>
        <p:spPr>
          <a:xfrm>
            <a:off x="7743889" y="2381690"/>
            <a:ext cx="3848470" cy="3540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R</a:t>
            </a:r>
            <a:r>
              <a:rPr lang="ja-JP" altLang="en-US" sz="14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６年度「大阪こころナビ」ページビュー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4F2F703-70BC-4AFE-82DA-2192BAA2567A}"/>
              </a:ext>
            </a:extLst>
          </p:cNvPr>
          <p:cNvSpPr txBox="1"/>
          <p:nvPr/>
        </p:nvSpPr>
        <p:spPr>
          <a:xfrm>
            <a:off x="31223" y="6054504"/>
            <a:ext cx="98430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ja-JP" altLang="en-US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・民間企業・製薬会社と共同で啓発チラシ・ポスターの作成</a:t>
            </a:r>
            <a:endParaRPr lang="en-US" altLang="ja-JP" sz="1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・製薬会社の自社ビルやサッカースタジアムのサイネージにて啓発動画を放映</a:t>
            </a:r>
            <a:endParaRPr lang="en-US" altLang="ja-JP" sz="1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・インターネットカフェ・マンガ喫茶等にカードを配架</a:t>
            </a:r>
          </a:p>
        </p:txBody>
      </p:sp>
      <p:graphicFrame>
        <p:nvGraphicFramePr>
          <p:cNvPr id="24" name="表 6">
            <a:extLst>
              <a:ext uri="{FF2B5EF4-FFF2-40B4-BE49-F238E27FC236}">
                <a16:creationId xmlns:a16="http://schemas.microsoft.com/office/drawing/2014/main" id="{78694315-E2DF-406B-97A9-0806B62E7A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991555"/>
              </p:ext>
            </p:extLst>
          </p:nvPr>
        </p:nvGraphicFramePr>
        <p:xfrm>
          <a:off x="7478484" y="4834681"/>
          <a:ext cx="4602213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792">
                  <a:extLst>
                    <a:ext uri="{9D8B030D-6E8A-4147-A177-3AD203B41FA5}">
                      <a16:colId xmlns:a16="http://schemas.microsoft.com/office/drawing/2014/main" val="633588071"/>
                    </a:ext>
                  </a:extLst>
                </a:gridCol>
                <a:gridCol w="1124787">
                  <a:extLst>
                    <a:ext uri="{9D8B030D-6E8A-4147-A177-3AD203B41FA5}">
                      <a16:colId xmlns:a16="http://schemas.microsoft.com/office/drawing/2014/main" val="1030448664"/>
                    </a:ext>
                  </a:extLst>
                </a:gridCol>
                <a:gridCol w="1002374">
                  <a:extLst>
                    <a:ext uri="{9D8B030D-6E8A-4147-A177-3AD203B41FA5}">
                      <a16:colId xmlns:a16="http://schemas.microsoft.com/office/drawing/2014/main" val="593144072"/>
                    </a:ext>
                  </a:extLst>
                </a:gridCol>
                <a:gridCol w="998260">
                  <a:extLst>
                    <a:ext uri="{9D8B030D-6E8A-4147-A177-3AD203B41FA5}">
                      <a16:colId xmlns:a16="http://schemas.microsoft.com/office/drawing/2014/main" val="3613170716"/>
                    </a:ext>
                  </a:extLst>
                </a:gridCol>
              </a:tblGrid>
              <a:tr h="2707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期　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広告表示回数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クリック数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クリック率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714979"/>
                  </a:ext>
                </a:extLst>
              </a:tr>
              <a:tr h="2563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R5</a:t>
                      </a:r>
                      <a:r>
                        <a:rPr lang="ja-JP" altLang="en-US" sz="1200" dirty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年</a:t>
                      </a:r>
                      <a:r>
                        <a:rPr lang="en-US" altLang="ja-JP" sz="1200" dirty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9</a:t>
                      </a:r>
                      <a:r>
                        <a:rPr lang="ja-JP" altLang="en-US" sz="1200" dirty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月、</a:t>
                      </a:r>
                      <a:r>
                        <a:rPr lang="en-US" altLang="ja-JP" sz="1200" dirty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12</a:t>
                      </a:r>
                      <a:r>
                        <a:rPr lang="ja-JP" altLang="en-US" sz="1200" dirty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月、</a:t>
                      </a:r>
                      <a:endParaRPr lang="en-US" altLang="ja-JP" sz="120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R6</a:t>
                      </a:r>
                      <a:r>
                        <a:rPr lang="ja-JP" altLang="en-US" sz="1200" dirty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年</a:t>
                      </a:r>
                      <a:r>
                        <a:rPr lang="en-US" altLang="ja-JP" sz="1200" dirty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1</a:t>
                      </a:r>
                      <a:r>
                        <a:rPr lang="ja-JP" altLang="en-US" sz="1200" dirty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月、</a:t>
                      </a:r>
                      <a:r>
                        <a:rPr lang="en-US" altLang="ja-JP" sz="1200" dirty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3</a:t>
                      </a:r>
                      <a:r>
                        <a:rPr lang="ja-JP" altLang="en-US" sz="1200" dirty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月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kern="1200" dirty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  <a:cs typeface="+mn-cs"/>
                        </a:rPr>
                        <a:t>10,332,197</a:t>
                      </a:r>
                      <a:endParaRPr kumimoji="1" lang="ja-JP" altLang="en-US" sz="1200" kern="120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kern="1200" dirty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  <a:cs typeface="+mn-cs"/>
                        </a:rPr>
                        <a:t>26,082</a:t>
                      </a:r>
                      <a:endParaRPr kumimoji="1" lang="ja-JP" altLang="en-US" sz="1200" kern="120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1200" kern="1200" dirty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  <a:cs typeface="+mn-cs"/>
                        </a:rPr>
                        <a:t>0.25</a:t>
                      </a:r>
                      <a:endParaRPr kumimoji="1" lang="ja-JP" altLang="en-US" sz="1200" kern="120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7356875"/>
                  </a:ext>
                </a:extLst>
              </a:tr>
            </a:tbl>
          </a:graphicData>
        </a:graphic>
      </p:graphicFrame>
      <p:sp>
        <p:nvSpPr>
          <p:cNvPr id="25" name="角丸四角形 30">
            <a:extLst>
              <a:ext uri="{FF2B5EF4-FFF2-40B4-BE49-F238E27FC236}">
                <a16:creationId xmlns:a16="http://schemas.microsoft.com/office/drawing/2014/main" id="{37D59307-F288-409F-A814-C51545489EB7}"/>
              </a:ext>
            </a:extLst>
          </p:cNvPr>
          <p:cNvSpPr/>
          <p:nvPr/>
        </p:nvSpPr>
        <p:spPr>
          <a:xfrm>
            <a:off x="7081569" y="4326634"/>
            <a:ext cx="4931152" cy="54864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4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＜参考＞　令和</a:t>
            </a:r>
            <a:r>
              <a:rPr lang="en-US" altLang="ja-JP" sz="14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5</a:t>
            </a:r>
            <a:r>
              <a:rPr lang="ja-JP" altLang="en-US" sz="14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年度の広告配信状況</a:t>
            </a:r>
            <a:endParaRPr lang="en-US" altLang="ja-JP" sz="14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        広告媒体：　</a:t>
            </a:r>
            <a:r>
              <a:rPr lang="en-US" altLang="ja-JP" sz="12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X</a:t>
            </a:r>
            <a:r>
              <a:rPr lang="ja-JP" altLang="en-US" sz="12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（旧</a:t>
            </a:r>
            <a:r>
              <a:rPr lang="en-US" altLang="ja-JP" sz="12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Twitter</a:t>
            </a:r>
            <a:r>
              <a:rPr lang="ja-JP" altLang="en-US" sz="12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）、</a:t>
            </a:r>
            <a:r>
              <a:rPr lang="en-US" altLang="ja-JP" sz="1200" dirty="0" err="1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TikTok</a:t>
            </a:r>
            <a:endParaRPr lang="en-US" altLang="ja-JP" sz="12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9E944907-BE3D-4BB3-AC17-C2351B8520EB}"/>
              </a:ext>
            </a:extLst>
          </p:cNvPr>
          <p:cNvSpPr/>
          <p:nvPr/>
        </p:nvSpPr>
        <p:spPr>
          <a:xfrm>
            <a:off x="150319" y="2392272"/>
            <a:ext cx="2488062" cy="212256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動画</a:t>
            </a:r>
            <a:endParaRPr kumimoji="1" lang="en-US" altLang="ja-JP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A706DE73-52DE-4000-83D9-A9F2834462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058" y="4400657"/>
            <a:ext cx="1964431" cy="1238436"/>
          </a:xfrm>
          <a:prstGeom prst="rect">
            <a:avLst/>
          </a:prstGeom>
        </p:spPr>
      </p:pic>
      <p:sp>
        <p:nvSpPr>
          <p:cNvPr id="31" name="テキスト ボックス 3">
            <a:extLst>
              <a:ext uri="{FF2B5EF4-FFF2-40B4-BE49-F238E27FC236}">
                <a16:creationId xmlns:a16="http://schemas.microsoft.com/office/drawing/2014/main" id="{DCA3B15A-D8FC-4B21-BF25-AAD86D65B64E}"/>
              </a:ext>
            </a:extLst>
          </p:cNvPr>
          <p:cNvSpPr txBox="1"/>
          <p:nvPr/>
        </p:nvSpPr>
        <p:spPr>
          <a:xfrm>
            <a:off x="10862159" y="2670890"/>
            <a:ext cx="966815" cy="208105"/>
          </a:xfrm>
          <a:prstGeom prst="rect">
            <a:avLst/>
          </a:prstGeom>
          <a:noFill/>
          <a:ln w="9525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広告配信</a:t>
            </a:r>
          </a:p>
        </p:txBody>
      </p:sp>
      <p:graphicFrame>
        <p:nvGraphicFramePr>
          <p:cNvPr id="27" name="グラフ 26">
            <a:extLst>
              <a:ext uri="{FF2B5EF4-FFF2-40B4-BE49-F238E27FC236}">
                <a16:creationId xmlns:a16="http://schemas.microsoft.com/office/drawing/2014/main" id="{DE18E53F-1044-404D-876A-81713B741D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6926423"/>
              </p:ext>
            </p:extLst>
          </p:nvPr>
        </p:nvGraphicFramePr>
        <p:xfrm>
          <a:off x="7493590" y="2726224"/>
          <a:ext cx="4572000" cy="1671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F0B3D17-0DE2-4A9B-9F28-103F2B018092}"/>
              </a:ext>
            </a:extLst>
          </p:cNvPr>
          <p:cNvSpPr txBox="1"/>
          <p:nvPr/>
        </p:nvSpPr>
        <p:spPr>
          <a:xfrm>
            <a:off x="10729700" y="82039"/>
            <a:ext cx="1231731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600" dirty="0"/>
              <a:t>資料３－５</a:t>
            </a:r>
          </a:p>
        </p:txBody>
      </p:sp>
    </p:spTree>
    <p:extLst>
      <p:ext uri="{BB962C8B-B14F-4D97-AF65-F5344CB8AC3E}">
        <p14:creationId xmlns:p14="http://schemas.microsoft.com/office/powerpoint/2010/main" val="2523767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E681BA1-51A2-42C7-9CB8-E814CD3CDA49}"/>
              </a:ext>
            </a:extLst>
          </p:cNvPr>
          <p:cNvSpPr txBox="1"/>
          <p:nvPr/>
        </p:nvSpPr>
        <p:spPr>
          <a:xfrm>
            <a:off x="167420" y="2199749"/>
            <a:ext cx="5694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募集期間：９月４日（水）～</a:t>
            </a:r>
            <a:r>
              <a:rPr kumimoji="1" lang="en-US" altLang="ja-JP" sz="1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r>
              <a:rPr kumimoji="1" lang="ja-JP" altLang="en-US" sz="1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月８日（金）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793C572-A97D-4C0D-B8A0-44D236883938}"/>
              </a:ext>
            </a:extLst>
          </p:cNvPr>
          <p:cNvSpPr txBox="1"/>
          <p:nvPr/>
        </p:nvSpPr>
        <p:spPr>
          <a:xfrm>
            <a:off x="167420" y="2632113"/>
            <a:ext cx="6037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応募対象：大阪府内の学校に通学している高校生以上の</a:t>
            </a:r>
            <a:endParaRPr kumimoji="1" lang="en-US" altLang="ja-JP" sz="16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1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生徒・学生</a:t>
            </a:r>
            <a:r>
              <a:rPr lang="en-US" altLang="ja-JP" sz="1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1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高校生・大学生・専修学生等）</a:t>
            </a:r>
            <a:endParaRPr kumimoji="1" lang="en-US" altLang="ja-JP" sz="16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4421B0C-9EE9-4548-8B8D-F8AE7ECAC022}"/>
              </a:ext>
            </a:extLst>
          </p:cNvPr>
          <p:cNvSpPr txBox="1"/>
          <p:nvPr/>
        </p:nvSpPr>
        <p:spPr>
          <a:xfrm>
            <a:off x="348171" y="6234795"/>
            <a:ext cx="9755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最優秀作品をもとにポスターを作成し、令和７年</a:t>
            </a:r>
            <a:r>
              <a:rPr kumimoji="1" lang="en-US" altLang="ja-JP" sz="1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1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月の自殺対策強化月間等自殺対策</a:t>
            </a:r>
            <a:endParaRPr kumimoji="1" lang="en-US" altLang="ja-JP" sz="1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1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の啓発に活用　</a:t>
            </a:r>
            <a:endParaRPr kumimoji="1" lang="en-US" altLang="ja-JP" sz="1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9362CBC-2432-40FD-BFC0-4862FBF978F7}"/>
              </a:ext>
            </a:extLst>
          </p:cNvPr>
          <p:cNvSpPr/>
          <p:nvPr/>
        </p:nvSpPr>
        <p:spPr>
          <a:xfrm>
            <a:off x="26754" y="1325739"/>
            <a:ext cx="81604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00405" indent="-533400" algn="l"/>
            <a:r>
              <a:rPr lang="ja-JP" altLang="en-US" sz="1600" kern="100" dirty="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目　　的：</a:t>
            </a:r>
            <a:r>
              <a:rPr lang="ja-JP" altLang="ja-JP" sz="1600" kern="100" dirty="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つらい時や苦しい時はひとりで悩まず、助けを求めることの大切さを啓発</a:t>
            </a:r>
            <a:r>
              <a:rPr lang="ja-JP" altLang="en-US" sz="1600" kern="100" dirty="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　</a:t>
            </a:r>
            <a:endParaRPr lang="en-US" altLang="ja-JP" sz="1600" kern="100" dirty="0"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  <a:p>
            <a:pPr marL="700405" indent="-533400" algn="l"/>
            <a:r>
              <a:rPr lang="ja-JP" altLang="en-US" sz="1600" kern="100" dirty="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　　　　　</a:t>
            </a:r>
            <a:r>
              <a:rPr lang="ja-JP" altLang="ja-JP" sz="1600" kern="100" dirty="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するポスターを募集することで、府民がこころの健康について考える機会</a:t>
            </a:r>
            <a:r>
              <a:rPr lang="ja-JP" altLang="en-US" sz="1600" kern="100" dirty="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　</a:t>
            </a:r>
            <a:endParaRPr lang="en-US" altLang="ja-JP" sz="1600" kern="100" dirty="0"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  <a:p>
            <a:pPr marL="700405" indent="-533400" algn="l"/>
            <a:r>
              <a:rPr lang="ja-JP" altLang="en-US" sz="1600" kern="100" dirty="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　　　　　</a:t>
            </a:r>
            <a:r>
              <a:rPr lang="ja-JP" altLang="ja-JP" sz="1600" kern="100" dirty="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となり、</a:t>
            </a:r>
            <a:r>
              <a:rPr lang="en-US" altLang="ja-JP" sz="1600" kern="100" dirty="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SOS</a:t>
            </a:r>
            <a:r>
              <a:rPr lang="ja-JP" altLang="ja-JP" sz="1600" kern="100" dirty="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出し方教育の推進につなげる。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E135BF1-7C26-4C88-A039-3D991DE337D5}"/>
              </a:ext>
            </a:extLst>
          </p:cNvPr>
          <p:cNvSpPr txBox="1"/>
          <p:nvPr/>
        </p:nvSpPr>
        <p:spPr>
          <a:xfrm>
            <a:off x="265712" y="4468923"/>
            <a:ext cx="543646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kumimoji="1"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以下のいずれかの語句を必ず入れること。</a:t>
            </a:r>
            <a:endParaRPr kumimoji="1" lang="en-US" altLang="ja-JP" sz="1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</a:t>
            </a:r>
            <a:r>
              <a:rPr kumimoji="1" lang="en-US" altLang="ja-JP" sz="1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『</a:t>
            </a:r>
            <a:r>
              <a:rPr kumimoji="1" lang="ja-JP" altLang="en-US" sz="1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ひとりで悩まないで</a:t>
            </a:r>
            <a:r>
              <a:rPr kumimoji="1" lang="en-US" altLang="ja-JP" sz="1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』</a:t>
            </a:r>
            <a:r>
              <a:rPr kumimoji="1" lang="ja-JP" altLang="en-US" sz="1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endParaRPr kumimoji="1" lang="en-US" altLang="ja-JP" sz="16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en-US" altLang="ja-JP" sz="1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ja-JP" altLang="en-US" sz="1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en-US" altLang="ja-JP" sz="1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 </a:t>
            </a:r>
            <a:r>
              <a:rPr kumimoji="1" lang="en-US" altLang="ja-JP" sz="1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『</a:t>
            </a:r>
            <a:r>
              <a:rPr kumimoji="1" lang="ja-JP" altLang="en-US" sz="1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あなたの想い聞かせてください</a:t>
            </a:r>
            <a:r>
              <a:rPr kumimoji="1" lang="en-US" altLang="ja-JP" sz="1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』</a:t>
            </a:r>
          </a:p>
          <a:p>
            <a:r>
              <a:rPr kumimoji="1" lang="ja-JP" altLang="en-US" sz="1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</a:t>
            </a:r>
            <a:r>
              <a:rPr kumimoji="1" lang="en-US" altLang="ja-JP" sz="1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『</a:t>
            </a:r>
            <a:r>
              <a:rPr kumimoji="1" lang="ja-JP" altLang="en-US" sz="1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話してみよう、その気持ち</a:t>
            </a:r>
            <a:r>
              <a:rPr kumimoji="1" lang="en-US" altLang="ja-JP" sz="1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』</a:t>
            </a:r>
          </a:p>
          <a:p>
            <a:r>
              <a:rPr kumimoji="1" lang="ja-JP" altLang="en-US" sz="1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</a:t>
            </a:r>
            <a:r>
              <a:rPr kumimoji="1" lang="en-US" altLang="ja-JP" sz="1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『</a:t>
            </a:r>
            <a:r>
              <a:rPr kumimoji="1" lang="ja-JP" altLang="en-US" sz="1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あなたの声を聴いてくれる場所があります</a:t>
            </a:r>
            <a:r>
              <a:rPr kumimoji="1" lang="en-US" altLang="ja-JP" sz="1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』</a:t>
            </a:r>
            <a:endParaRPr kumimoji="1" lang="en-US" altLang="ja-JP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8BA586B2-C869-4C49-9241-13F09A99BADD}"/>
              </a:ext>
            </a:extLst>
          </p:cNvPr>
          <p:cNvSpPr txBox="1">
            <a:spLocks/>
          </p:cNvSpPr>
          <p:nvPr/>
        </p:nvSpPr>
        <p:spPr>
          <a:xfrm>
            <a:off x="4549" y="-1"/>
            <a:ext cx="12204000" cy="50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24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若年層に向けた啓発事業について</a:t>
            </a:r>
          </a:p>
        </p:txBody>
      </p:sp>
      <p:sp>
        <p:nvSpPr>
          <p:cNvPr id="8" name="ホームベース 27">
            <a:extLst>
              <a:ext uri="{FF2B5EF4-FFF2-40B4-BE49-F238E27FC236}">
                <a16:creationId xmlns:a16="http://schemas.microsoft.com/office/drawing/2014/main" id="{1375D399-B519-42A2-99B4-5BA7DA3473B7}"/>
              </a:ext>
            </a:extLst>
          </p:cNvPr>
          <p:cNvSpPr/>
          <p:nvPr/>
        </p:nvSpPr>
        <p:spPr>
          <a:xfrm>
            <a:off x="8151" y="557268"/>
            <a:ext cx="12204000" cy="468000"/>
          </a:xfrm>
          <a:prstGeom prst="homePlate">
            <a:avLst>
              <a:gd name="adj" fmla="val 0"/>
            </a:avLst>
          </a:prstGeom>
          <a:solidFill>
            <a:srgbClr val="1D9A78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こころの</a:t>
            </a:r>
            <a:r>
              <a:rPr kumimoji="1" lang="en-US" altLang="ja-JP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SOS</a:t>
            </a:r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ポスターコンテストについて　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5B2C611-E905-48AD-9677-924B20F0B34E}"/>
              </a:ext>
            </a:extLst>
          </p:cNvPr>
          <p:cNvSpPr txBox="1"/>
          <p:nvPr/>
        </p:nvSpPr>
        <p:spPr>
          <a:xfrm>
            <a:off x="167419" y="5895066"/>
            <a:ext cx="60373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◆応募数　</a:t>
            </a:r>
            <a:r>
              <a:rPr kumimoji="1" lang="en-US" altLang="ja-JP" sz="1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52</a:t>
            </a:r>
            <a:r>
              <a:rPr kumimoji="1" lang="ja-JP" altLang="en-US" sz="1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作品　最優秀賞（</a:t>
            </a:r>
            <a:r>
              <a:rPr kumimoji="1" lang="en-US" altLang="ja-JP" sz="1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1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作品）、優秀賞（</a:t>
            </a:r>
            <a:r>
              <a:rPr kumimoji="1" lang="en-US" altLang="ja-JP" sz="1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1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作品）　</a:t>
            </a:r>
            <a:endParaRPr kumimoji="1" lang="en-US" altLang="ja-JP" sz="1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F2F2096-1B9D-454D-BBBA-786CA7ED2F6A}"/>
              </a:ext>
            </a:extLst>
          </p:cNvPr>
          <p:cNvSpPr/>
          <p:nvPr/>
        </p:nvSpPr>
        <p:spPr>
          <a:xfrm>
            <a:off x="348171" y="3613167"/>
            <a:ext cx="72980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1600" kern="1200" dirty="0">
                <a:solidFill>
                  <a:srgbClr val="000000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つらい時や苦しい時はひとりで悩まず、助けを求めることの大切さを啓発するもの</a:t>
            </a:r>
            <a:r>
              <a:rPr lang="ja-JP" altLang="en-US" sz="1600" kern="1200" dirty="0">
                <a:solidFill>
                  <a:srgbClr val="000000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、</a:t>
            </a:r>
            <a:r>
              <a:rPr lang="ja-JP" altLang="ja-JP" sz="1600" kern="1200" dirty="0">
                <a:solidFill>
                  <a:srgbClr val="000000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悩みは誰にでもあること、安心して相談できる場所があること、話をするだけでこころが軽くなることもあること等、イメージできるようなイラスト</a:t>
            </a:r>
            <a:endParaRPr lang="ja-JP" altLang="ja-JP" sz="1600" dirty="0"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ＭＳ Ｐゴシック" panose="020B060007020508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003C4E1-605D-4FF3-8234-974992E3BB0E}"/>
              </a:ext>
            </a:extLst>
          </p:cNvPr>
          <p:cNvSpPr txBox="1"/>
          <p:nvPr/>
        </p:nvSpPr>
        <p:spPr>
          <a:xfrm>
            <a:off x="167419" y="3318841"/>
            <a:ext cx="5694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◆募集するポスターの内容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41E8610A-BA68-458B-AF19-1FDBB51168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303" y="1325739"/>
            <a:ext cx="3739058" cy="528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316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E8746D7FFC1F654FAD61CA2012E0EF5D" ma:contentTypeVersion="2" ma:contentTypeDescription="新しいドキュメントを作成します。" ma:contentTypeScope="" ma:versionID="d768b147d438f47c1093bbb282a1436b">
  <xsd:schema xmlns:xsd="http://www.w3.org/2001/XMLSchema" xmlns:xs="http://www.w3.org/2001/XMLSchema" xmlns:p="http://schemas.microsoft.com/office/2006/metadata/properties" xmlns:ns2="593365d6-ff8f-42ea-b041-1cf5a6bd90ad" xmlns:ns3="37ef2d1b-1235-44d9-8c81-ea4e54386f8b" targetNamespace="http://schemas.microsoft.com/office/2006/metadata/properties" ma:root="true" ma:fieldsID="d1bb835cc652d21d17a3641e173e7e6b" ns2:_="" ns3:_="">
    <xsd:import namespace="593365d6-ff8f-42ea-b041-1cf5a6bd90ad"/>
    <xsd:import namespace="37ef2d1b-1235-44d9-8c81-ea4e54386f8b"/>
    <xsd:element name="properties">
      <xsd:complexType>
        <xsd:sequence>
          <xsd:element name="documentManagement">
            <xsd:complexType>
              <xsd:all>
                <xsd:element ref="ns2:_x5bfe__x8c61__x30e6__x30fc__x30b6__x30fc_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3365d6-ff8f-42ea-b041-1cf5a6bd90ad" elementFormDefault="qualified">
    <xsd:import namespace="http://schemas.microsoft.com/office/2006/documentManagement/types"/>
    <xsd:import namespace="http://schemas.microsoft.com/office/infopath/2007/PartnerControls"/>
    <xsd:element name="_x5bfe__x8c61__x30e6__x30fc__x30b6__x30fc_" ma:index="8" nillable="true" ma:displayName="対象ユーザー" ma:internalName="_x5bfe__x8c61__x30e6__x30fc__x30b6__x30fc_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ef2d1b-1235-44d9-8c81-ea4e54386f8b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5bfe__x8c61__x30e6__x30fc__x30b6__x30fc_ xmlns="593365d6-ff8f-42ea-b041-1cf5a6bd90a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63D2F07-4F61-43EA-AF87-8F598A641F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3365d6-ff8f-42ea-b041-1cf5a6bd90ad"/>
    <ds:schemaRef ds:uri="37ef2d1b-1235-44d9-8c81-ea4e54386f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0F57780-BE85-4D04-9AE5-9BF9DAB20D9B}">
  <ds:schemaRefs>
    <ds:schemaRef ds:uri="http://purl.org/dc/dcmitype/"/>
    <ds:schemaRef ds:uri="593365d6-ff8f-42ea-b041-1cf5a6bd90ad"/>
    <ds:schemaRef ds:uri="http://schemas.microsoft.com/office/infopath/2007/PartnerControls"/>
    <ds:schemaRef ds:uri="http://schemas.microsoft.com/office/2006/documentManagement/types"/>
    <ds:schemaRef ds:uri="37ef2d1b-1235-44d9-8c81-ea4e54386f8b"/>
    <ds:schemaRef ds:uri="http://purl.org/dc/terms/"/>
    <ds:schemaRef ds:uri="http://www.w3.org/XML/1998/namespace"/>
    <ds:schemaRef ds:uri="http://purl.org/dc/elements/1.1/"/>
    <ds:schemaRef ds:uri="http://schemas.microsoft.com/office/2006/metadata/propertie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15A56C14-0E3C-4AA8-9A16-0CAD79F6677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564</Words>
  <Application>Microsoft Office PowerPoint</Application>
  <PresentationFormat>ワイド画面</PresentationFormat>
  <Paragraphs>63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3" baseType="lpstr">
      <vt:lpstr>Meiryo UI</vt:lpstr>
      <vt:lpstr>UD デジタル 教科書体 N-B</vt:lpstr>
      <vt:lpstr>UD デジタル 教科書体 NK-B</vt:lpstr>
      <vt:lpstr>UD デジタル 教科書体 NK-R</vt:lpstr>
      <vt:lpstr>UD デジタル 教科書体 NP-B</vt:lpstr>
      <vt:lpstr>UD デジタル 教科書体 N-R</vt:lpstr>
      <vt:lpstr>游ゴシック</vt:lpstr>
      <vt:lpstr>Arial</vt:lpstr>
      <vt:lpstr>Calibri</vt:lpstr>
      <vt:lpstr>Calibri Light</vt:lpstr>
      <vt:lpstr>Office Theme</vt:lpstr>
      <vt:lpstr>若年層に向けた啓発事業について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若年層に向けた自殺予防啓発①</dc:title>
  <dc:creator/>
  <cp:lastModifiedBy/>
  <cp:revision>2</cp:revision>
  <dcterms:created xsi:type="dcterms:W3CDTF">2022-07-14T05:42:17Z</dcterms:created>
  <dcterms:modified xsi:type="dcterms:W3CDTF">2024-11-28T01:16:19Z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0x010100E8746D7FFC1F654FAD61CA2012E0EF5D</vt:lpwstr>
  </property>
</Properties>
</file>