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5" r:id="rId2"/>
    <p:sldId id="281"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伊藤　大士" initials="伊藤　大士" lastIdx="2" clrIdx="0">
    <p:extLst>
      <p:ext uri="{19B8F6BF-5375-455C-9EA6-DF929625EA0E}">
        <p15:presenceInfo xmlns:p15="http://schemas.microsoft.com/office/powerpoint/2012/main" userId="S-1-5-21-161959346-1900351369-444732941-1799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A7A9"/>
    <a:srgbClr val="FFFFFF"/>
    <a:srgbClr val="BFF7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0497" autoAdjust="0"/>
  </p:normalViewPr>
  <p:slideViewPr>
    <p:cSldViewPr>
      <p:cViewPr varScale="1">
        <p:scale>
          <a:sx n="90" d="100"/>
          <a:sy n="90" d="100"/>
        </p:scale>
        <p:origin x="1070" y="67"/>
      </p:cViewPr>
      <p:guideLst>
        <p:guide orient="horz" pos="2160"/>
        <p:guide pos="3120"/>
      </p:guideLst>
    </p:cSldViewPr>
  </p:slideViewPr>
  <p:outlineViewPr>
    <p:cViewPr>
      <p:scale>
        <a:sx n="33" d="100"/>
        <a:sy n="33" d="100"/>
      </p:scale>
      <p:origin x="0" y="-4734"/>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emf"/><Relationship Id="rId7" Type="http://schemas.openxmlformats.org/officeDocument/2006/relationships/image" Target="../media/image14.emf"/><Relationship Id="rId2" Type="http://schemas.openxmlformats.org/officeDocument/2006/relationships/image" Target="../media/image9.emf"/><Relationship Id="rId1" Type="http://schemas.openxmlformats.org/officeDocument/2006/relationships/image" Target="../media/image8.emf"/><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22" tIns="45710" rIns="91422"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2" tIns="45710" rIns="91422" bIns="45710" rtlCol="0"/>
          <a:lstStyle>
            <a:lvl1pPr algn="r">
              <a:defRPr sz="1200"/>
            </a:lvl1pPr>
          </a:lstStyle>
          <a:p>
            <a:fld id="{6747A9A9-871A-48EB-A0AD-BB9524C48D8D}" type="datetimeFigureOut">
              <a:rPr kumimoji="1" lang="ja-JP" altLang="en-US" smtClean="0"/>
              <a:t>2024/12/20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2" tIns="45710" rIns="91422" bIns="4571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2" tIns="45710" rIns="91422"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22" tIns="45710" rIns="91422"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2" tIns="45710" rIns="91422" bIns="45710" rtlCol="0" anchor="b"/>
          <a:lstStyle>
            <a:lvl1pPr algn="r">
              <a:defRPr sz="1200"/>
            </a:lvl1pPr>
          </a:lstStyle>
          <a:p>
            <a:fld id="{15138C1E-2141-464C-8352-258C25E1039B}" type="slidenum">
              <a:rPr kumimoji="1" lang="ja-JP" altLang="en-US" smtClean="0"/>
              <a:t>‹#›</a:t>
            </a:fld>
            <a:endParaRPr kumimoji="1" lang="ja-JP" altLang="en-US"/>
          </a:p>
        </p:txBody>
      </p:sp>
    </p:spTree>
    <p:extLst>
      <p:ext uri="{BB962C8B-B14F-4D97-AF65-F5344CB8AC3E}">
        <p14:creationId xmlns:p14="http://schemas.microsoft.com/office/powerpoint/2010/main" val="40757296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5138C1E-2141-464C-8352-258C25E1039B}" type="slidenum">
              <a:rPr kumimoji="1" lang="ja-JP" altLang="en-US" smtClean="0"/>
              <a:t>1</a:t>
            </a:fld>
            <a:endParaRPr kumimoji="1" lang="ja-JP" altLang="en-US"/>
          </a:p>
        </p:txBody>
      </p:sp>
    </p:spTree>
    <p:extLst>
      <p:ext uri="{BB962C8B-B14F-4D97-AF65-F5344CB8AC3E}">
        <p14:creationId xmlns:p14="http://schemas.microsoft.com/office/powerpoint/2010/main" val="3865064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5138C1E-2141-464C-8352-258C25E1039B}" type="slidenum">
              <a:rPr kumimoji="1" lang="ja-JP" altLang="en-US" smtClean="0"/>
              <a:t>2</a:t>
            </a:fld>
            <a:endParaRPr kumimoji="1" lang="ja-JP" altLang="en-US"/>
          </a:p>
        </p:txBody>
      </p:sp>
    </p:spTree>
    <p:extLst>
      <p:ext uri="{BB962C8B-B14F-4D97-AF65-F5344CB8AC3E}">
        <p14:creationId xmlns:p14="http://schemas.microsoft.com/office/powerpoint/2010/main" val="245572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2024/12/20</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3.bp.blogspot.com/-3y_rS6IJufg/VWmAwleKssI/AAAAAAAAtz4/w3jvMFREjHw/s800/job_syakai_fukushishi_woman.png"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9.emf"/><Relationship Id="rId13" Type="http://schemas.openxmlformats.org/officeDocument/2006/relationships/package" Target="../embeddings/Microsoft_Excel_Worksheet4.xlsx"/><Relationship Id="rId18" Type="http://schemas.openxmlformats.org/officeDocument/2006/relationships/image" Target="../media/image14.emf"/><Relationship Id="rId3" Type="http://schemas.openxmlformats.org/officeDocument/2006/relationships/notesSlide" Target="../notesSlides/notesSlide2.xml"/><Relationship Id="rId7" Type="http://schemas.openxmlformats.org/officeDocument/2006/relationships/package" Target="../embeddings/Microsoft_Excel_Worksheet1.xlsx"/><Relationship Id="rId12" Type="http://schemas.openxmlformats.org/officeDocument/2006/relationships/image" Target="../media/image11.emf"/><Relationship Id="rId17" Type="http://schemas.openxmlformats.org/officeDocument/2006/relationships/package" Target="../embeddings/Microsoft_Excel_Worksheet6.xlsx"/><Relationship Id="rId2" Type="http://schemas.openxmlformats.org/officeDocument/2006/relationships/slideLayout" Target="../slideLayouts/slideLayout2.xml"/><Relationship Id="rId16" Type="http://schemas.openxmlformats.org/officeDocument/2006/relationships/image" Target="../media/image13.emf"/><Relationship Id="rId1" Type="http://schemas.openxmlformats.org/officeDocument/2006/relationships/vmlDrawing" Target="../drawings/vmlDrawing1.vml"/><Relationship Id="rId6" Type="http://schemas.openxmlformats.org/officeDocument/2006/relationships/image" Target="../media/image8.emf"/><Relationship Id="rId11" Type="http://schemas.openxmlformats.org/officeDocument/2006/relationships/package" Target="../embeddings/Microsoft_Excel_Worksheet3.xlsx"/><Relationship Id="rId5" Type="http://schemas.openxmlformats.org/officeDocument/2006/relationships/package" Target="../embeddings/Microsoft_Excel_Worksheet.xlsx"/><Relationship Id="rId15" Type="http://schemas.openxmlformats.org/officeDocument/2006/relationships/package" Target="../embeddings/Microsoft_Excel_Worksheet5.xlsx"/><Relationship Id="rId10" Type="http://schemas.openxmlformats.org/officeDocument/2006/relationships/image" Target="../media/image10.emf"/><Relationship Id="rId4" Type="http://schemas.openxmlformats.org/officeDocument/2006/relationships/image" Target="../media/image15.emf"/><Relationship Id="rId9" Type="http://schemas.openxmlformats.org/officeDocument/2006/relationships/package" Target="../embeddings/Microsoft_Excel_Worksheet2.xlsx"/><Relationship Id="rId1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88" y="0"/>
            <a:ext cx="9857702" cy="548680"/>
          </a:xfrm>
        </p:spPr>
        <p:style>
          <a:lnRef idx="1">
            <a:schemeClr val="accent1"/>
          </a:lnRef>
          <a:fillRef idx="3">
            <a:schemeClr val="accent1"/>
          </a:fillRef>
          <a:effectRef idx="2">
            <a:schemeClr val="accent1"/>
          </a:effectRef>
          <a:fontRef idx="minor">
            <a:schemeClr val="lt1"/>
          </a:fontRef>
        </p:style>
        <p:txBody>
          <a:bodyPr>
            <a:normAutofit/>
          </a:bodyPr>
          <a:lstStyle/>
          <a:p>
            <a:r>
              <a:rPr lang="ja-JP" altLang="en-US" sz="2400" b="1" dirty="0">
                <a:latin typeface="BIZ UDゴシック" panose="020B0400000000000000" pitchFamily="49" charset="-128"/>
                <a:ea typeface="BIZ UDゴシック" panose="020B0400000000000000" pitchFamily="49" charset="-128"/>
              </a:rPr>
              <a:t>若者の自殺未遂対応チーム事業</a:t>
            </a:r>
            <a:r>
              <a:rPr lang="ja-JP" altLang="en-US" sz="2800" b="1" dirty="0">
                <a:latin typeface="BIZ UDゴシック" panose="020B0400000000000000" pitchFamily="49" charset="-128"/>
                <a:ea typeface="BIZ UDゴシック" panose="020B0400000000000000" pitchFamily="49" charset="-128"/>
              </a:rPr>
              <a:t>　　　　　　　　　　　　　　　　　　　　　　　　　　　　　　　　　　　　　　　　　　　　</a:t>
            </a:r>
            <a:endParaRPr kumimoji="1" lang="ja-JP" altLang="en-US" sz="2400" b="1" dirty="0">
              <a:latin typeface="BIZ UDゴシック" panose="020B0400000000000000" pitchFamily="49" charset="-128"/>
              <a:ea typeface="BIZ UDゴシック" panose="020B0400000000000000" pitchFamily="49" charset="-128"/>
            </a:endParaRPr>
          </a:p>
        </p:txBody>
      </p:sp>
      <p:grpSp>
        <p:nvGrpSpPr>
          <p:cNvPr id="10" name="グループ化 9"/>
          <p:cNvGrpSpPr/>
          <p:nvPr/>
        </p:nvGrpSpPr>
        <p:grpSpPr>
          <a:xfrm>
            <a:off x="22809" y="3016520"/>
            <a:ext cx="9850981" cy="648000"/>
            <a:chOff x="28321" y="3494611"/>
            <a:chExt cx="9874758" cy="688095"/>
          </a:xfrm>
        </p:grpSpPr>
        <p:sp>
          <p:nvSpPr>
            <p:cNvPr id="7" name="正方形/長方形 6"/>
            <p:cNvSpPr/>
            <p:nvPr/>
          </p:nvSpPr>
          <p:spPr>
            <a:xfrm>
              <a:off x="28375" y="3517295"/>
              <a:ext cx="9874704" cy="665411"/>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 name="テキスト ボックス 7"/>
            <p:cNvSpPr txBox="1"/>
            <p:nvPr/>
          </p:nvSpPr>
          <p:spPr>
            <a:xfrm>
              <a:off x="1119550" y="3605585"/>
              <a:ext cx="8642734" cy="490231"/>
            </a:xfrm>
            <a:prstGeom prst="rect">
              <a:avLst/>
            </a:prstGeom>
            <a:noFill/>
          </p:spPr>
          <p:txBody>
            <a:bodyPr wrap="square" rtlCol="0">
              <a:spAutoFit/>
            </a:bodyPr>
            <a:lstStyle/>
            <a:p>
              <a:r>
                <a:rPr lang="ja-JP" altLang="en-US" sz="1200" dirty="0">
                  <a:solidFill>
                    <a:prstClr val="black"/>
                  </a:solidFill>
                  <a:latin typeface="BIZ UDゴシック" panose="020B0400000000000000" pitchFamily="49" charset="-128"/>
                  <a:ea typeface="BIZ UDゴシック" panose="020B0400000000000000" pitchFamily="49" charset="-128"/>
                </a:rPr>
                <a:t>自殺者数が増加傾向にある若年層に対する自殺予防の一環として、自殺未遂歴や自傷行為等のあるハイリスク</a:t>
              </a:r>
              <a:r>
                <a:rPr lang="ja-JP" altLang="en-US" sz="1200" dirty="0">
                  <a:latin typeface="BIZ UDゴシック" panose="020B0400000000000000" pitchFamily="49" charset="-128"/>
                  <a:ea typeface="BIZ UDゴシック" panose="020B0400000000000000" pitchFamily="49" charset="-128"/>
                </a:rPr>
                <a:t>な若</a:t>
              </a:r>
              <a:r>
                <a:rPr lang="ja-JP" altLang="en-US" sz="1200" dirty="0">
                  <a:solidFill>
                    <a:prstClr val="black"/>
                  </a:solidFill>
                  <a:latin typeface="BIZ UDゴシック" panose="020B0400000000000000" pitchFamily="49" charset="-128"/>
                  <a:ea typeface="BIZ UDゴシック" panose="020B0400000000000000" pitchFamily="49" charset="-128"/>
                </a:rPr>
                <a:t>者の支援を強化することで、自殺者数の減少をめざす。</a:t>
              </a:r>
            </a:p>
          </p:txBody>
        </p:sp>
        <p:sp>
          <p:nvSpPr>
            <p:cNvPr id="9" name="ホームベース 8"/>
            <p:cNvSpPr/>
            <p:nvPr/>
          </p:nvSpPr>
          <p:spPr>
            <a:xfrm>
              <a:off x="28321" y="3494611"/>
              <a:ext cx="1082607" cy="649868"/>
            </a:xfrm>
            <a:prstGeom prst="homePlate">
              <a:avLst>
                <a:gd name="adj" fmla="val 4479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b="1" dirty="0"/>
                <a:t>目的</a:t>
              </a:r>
            </a:p>
          </p:txBody>
        </p:sp>
      </p:grpSp>
      <p:grpSp>
        <p:nvGrpSpPr>
          <p:cNvPr id="12" name="グループ化 11"/>
          <p:cNvGrpSpPr/>
          <p:nvPr/>
        </p:nvGrpSpPr>
        <p:grpSpPr>
          <a:xfrm>
            <a:off x="30334" y="626488"/>
            <a:ext cx="9844646" cy="2340004"/>
            <a:chOff x="15552" y="939418"/>
            <a:chExt cx="9906000" cy="1246417"/>
          </a:xfrm>
        </p:grpSpPr>
        <p:sp>
          <p:nvSpPr>
            <p:cNvPr id="6" name="テキスト ボックス 5"/>
            <p:cNvSpPr txBox="1"/>
            <p:nvPr/>
          </p:nvSpPr>
          <p:spPr>
            <a:xfrm>
              <a:off x="1072948" y="1000569"/>
              <a:ext cx="3258810" cy="1131179"/>
            </a:xfrm>
            <a:prstGeom prst="rect">
              <a:avLst/>
            </a:prstGeom>
            <a:noFill/>
          </p:spPr>
          <p:txBody>
            <a:bodyPr wrap="square" rtlCol="0">
              <a:spAutoFit/>
            </a:bodyPr>
            <a:lstStyle/>
            <a:p>
              <a:pPr lvl="0"/>
              <a:r>
                <a:rPr lang="ja-JP" altLang="en-US" sz="1200" dirty="0">
                  <a:latin typeface="BIZ UDゴシック" panose="020B0400000000000000" pitchFamily="49" charset="-128"/>
                  <a:ea typeface="BIZ UDゴシック" panose="020B0400000000000000" pitchFamily="49" charset="-128"/>
                </a:rPr>
                <a:t>　</a:t>
              </a:r>
              <a:r>
                <a:rPr lang="en-US" altLang="ja-JP" sz="1200" dirty="0">
                  <a:latin typeface="BIZ UDゴシック" panose="020B0400000000000000" pitchFamily="49" charset="-128"/>
                  <a:ea typeface="BIZ UDゴシック" panose="020B0400000000000000" pitchFamily="49" charset="-128"/>
                </a:rPr>
                <a:t>H30</a:t>
              </a:r>
              <a:r>
                <a:rPr lang="ja-JP" altLang="en-US" sz="1200" dirty="0">
                  <a:latin typeface="BIZ UDゴシック" panose="020B0400000000000000" pitchFamily="49" charset="-128"/>
                  <a:ea typeface="BIZ UDゴシック" panose="020B0400000000000000" pitchFamily="49" charset="-128"/>
                </a:rPr>
                <a:t>年以降、</a:t>
              </a:r>
              <a:r>
                <a:rPr lang="en-US" altLang="ja-JP" sz="1200" dirty="0">
                  <a:latin typeface="BIZ UDゴシック" panose="020B0400000000000000" pitchFamily="49" charset="-128"/>
                  <a:ea typeface="BIZ UDゴシック" panose="020B0400000000000000" pitchFamily="49" charset="-128"/>
                </a:rPr>
                <a:t>30</a:t>
              </a:r>
              <a:r>
                <a:rPr lang="ja-JP" altLang="en-US" sz="1200" dirty="0">
                  <a:latin typeface="BIZ UDゴシック" panose="020B0400000000000000" pitchFamily="49" charset="-128"/>
                  <a:ea typeface="BIZ UDゴシック" panose="020B0400000000000000" pitchFamily="49" charset="-128"/>
                </a:rPr>
                <a:t>歳未満の若年層の自殺者数が増加し高止まりの状況。また、自殺未遂者相談支援事業の対象者は</a:t>
              </a:r>
              <a:r>
                <a:rPr lang="en-US" altLang="ja-JP" sz="1200" dirty="0">
                  <a:latin typeface="BIZ UDゴシック" panose="020B0400000000000000" pitchFamily="49" charset="-128"/>
                  <a:ea typeface="BIZ UDゴシック" panose="020B0400000000000000" pitchFamily="49" charset="-128"/>
                </a:rPr>
                <a:t>R</a:t>
              </a:r>
              <a:r>
                <a:rPr lang="ja-JP" altLang="en-US" sz="1200" dirty="0">
                  <a:latin typeface="BIZ UDゴシック" panose="020B0400000000000000" pitchFamily="49" charset="-128"/>
                  <a:ea typeface="BIZ UDゴシック" panose="020B0400000000000000" pitchFamily="49" charset="-128"/>
                </a:rPr>
                <a:t>３年度から高校生、大学生等の若年層で高止まりの状況である。</a:t>
              </a:r>
              <a:endParaRPr lang="en-US" altLang="ja-JP" sz="1200" dirty="0">
                <a:latin typeface="BIZ UDゴシック" panose="020B0400000000000000" pitchFamily="49" charset="-128"/>
                <a:ea typeface="BIZ UDゴシック" panose="020B0400000000000000" pitchFamily="49" charset="-128"/>
              </a:endParaRPr>
            </a:p>
            <a:p>
              <a:pPr lvl="0"/>
              <a:r>
                <a:rPr lang="ja-JP" altLang="en-US" sz="1200" dirty="0">
                  <a:latin typeface="BIZ UDゴシック" panose="020B0400000000000000" pitchFamily="49" charset="-128"/>
                  <a:ea typeface="BIZ UDゴシック" panose="020B0400000000000000" pitchFamily="49" charset="-128"/>
                </a:rPr>
                <a:t>　</a:t>
              </a:r>
              <a:r>
                <a:rPr lang="en-US" altLang="ja-JP" sz="1200" dirty="0">
                  <a:latin typeface="BIZ UDゴシック" panose="020B0400000000000000" pitchFamily="49" charset="-128"/>
                  <a:ea typeface="BIZ UDゴシック" panose="020B0400000000000000" pitchFamily="49" charset="-128"/>
                </a:rPr>
                <a:t>R4</a:t>
              </a:r>
              <a:r>
                <a:rPr lang="ja-JP" altLang="en-US" sz="1200" dirty="0">
                  <a:latin typeface="BIZ UDゴシック" panose="020B0400000000000000" pitchFamily="49" charset="-128"/>
                  <a:ea typeface="BIZ UDゴシック" panose="020B0400000000000000" pitchFamily="49" charset="-128"/>
                </a:rPr>
                <a:t>年</a:t>
              </a:r>
              <a:r>
                <a:rPr lang="en-US" altLang="ja-JP" sz="1200" dirty="0">
                  <a:latin typeface="BIZ UDゴシック" panose="020B0400000000000000" pitchFamily="49" charset="-128"/>
                  <a:ea typeface="BIZ UDゴシック" panose="020B0400000000000000" pitchFamily="49" charset="-128"/>
                </a:rPr>
                <a:t>10</a:t>
              </a:r>
              <a:r>
                <a:rPr lang="ja-JP" altLang="en-US" sz="1200" dirty="0">
                  <a:latin typeface="BIZ UDゴシック" panose="020B0400000000000000" pitchFamily="49" charset="-128"/>
                  <a:ea typeface="BIZ UDゴシック" panose="020B0400000000000000" pitchFamily="49" charset="-128"/>
                </a:rPr>
                <a:t>月</a:t>
              </a:r>
              <a:r>
                <a:rPr lang="en-US" altLang="ja-JP" sz="1200" dirty="0">
                  <a:latin typeface="BIZ UDゴシック" panose="020B0400000000000000" pitchFamily="49" charset="-128"/>
                  <a:ea typeface="BIZ UDゴシック" panose="020B0400000000000000" pitchFamily="49" charset="-128"/>
                </a:rPr>
                <a:t>14</a:t>
              </a:r>
              <a:r>
                <a:rPr lang="ja-JP" altLang="en-US" sz="1200" dirty="0">
                  <a:latin typeface="BIZ UDゴシック" panose="020B0400000000000000" pitchFamily="49" charset="-128"/>
                  <a:ea typeface="BIZ UDゴシック" panose="020B0400000000000000" pitchFamily="49" charset="-128"/>
                </a:rPr>
                <a:t>日閣議決定された、新たな「自殺総合対策大綱」においても、「子ども・若者の自殺対策の更なる推進・強化」が取り組むべき施策に位置付けられており、若年層への自殺対策は喫緊の課題であるため、</a:t>
              </a:r>
              <a:endParaRPr lang="en-US" altLang="ja-JP" sz="1200" dirty="0">
                <a:latin typeface="BIZ UDゴシック" panose="020B0400000000000000" pitchFamily="49" charset="-128"/>
                <a:ea typeface="BIZ UDゴシック" panose="020B0400000000000000" pitchFamily="49" charset="-128"/>
              </a:endParaRPr>
            </a:p>
            <a:p>
              <a:pPr lvl="0"/>
              <a:r>
                <a:rPr lang="ja-JP" altLang="en-US" sz="1200" dirty="0">
                  <a:latin typeface="BIZ UDゴシック" panose="020B0400000000000000" pitchFamily="49" charset="-128"/>
                  <a:ea typeface="BIZ UDゴシック" panose="020B0400000000000000" pitchFamily="49" charset="-128"/>
                </a:rPr>
                <a:t>国のモデル事業に応募し、令和５年度より事業開始。</a:t>
              </a:r>
              <a:endParaRPr lang="en-US" altLang="ja-JP" sz="1200" dirty="0">
                <a:latin typeface="BIZ UDゴシック" panose="020B0400000000000000" pitchFamily="49" charset="-128"/>
                <a:ea typeface="BIZ UDゴシック" panose="020B0400000000000000" pitchFamily="49" charset="-128"/>
              </a:endParaRPr>
            </a:p>
          </p:txBody>
        </p:sp>
        <p:sp>
          <p:nvSpPr>
            <p:cNvPr id="11" name="正方形/長方形 10"/>
            <p:cNvSpPr/>
            <p:nvPr/>
          </p:nvSpPr>
          <p:spPr>
            <a:xfrm>
              <a:off x="15552" y="942410"/>
              <a:ext cx="9906000" cy="1243425"/>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ホームベース 4"/>
            <p:cNvSpPr/>
            <p:nvPr/>
          </p:nvSpPr>
          <p:spPr>
            <a:xfrm>
              <a:off x="30074" y="939418"/>
              <a:ext cx="1086731" cy="1246415"/>
            </a:xfrm>
            <a:prstGeom prst="homePlate">
              <a:avLst>
                <a:gd name="adj" fmla="val 4479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b="1" dirty="0"/>
                <a:t>経過</a:t>
              </a:r>
            </a:p>
          </p:txBody>
        </p:sp>
      </p:grpSp>
      <p:grpSp>
        <p:nvGrpSpPr>
          <p:cNvPr id="13" name="グループ化 12"/>
          <p:cNvGrpSpPr/>
          <p:nvPr/>
        </p:nvGrpSpPr>
        <p:grpSpPr>
          <a:xfrm>
            <a:off x="30334" y="3704689"/>
            <a:ext cx="9846984" cy="3053815"/>
            <a:chOff x="32384" y="3510253"/>
            <a:chExt cx="9873616" cy="501680"/>
          </a:xfrm>
        </p:grpSpPr>
        <p:sp>
          <p:nvSpPr>
            <p:cNvPr id="14" name="正方形/長方形 13"/>
            <p:cNvSpPr/>
            <p:nvPr/>
          </p:nvSpPr>
          <p:spPr>
            <a:xfrm>
              <a:off x="32384" y="3510253"/>
              <a:ext cx="9873616" cy="50168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 name="テキスト ボックス 14"/>
            <p:cNvSpPr txBox="1"/>
            <p:nvPr/>
          </p:nvSpPr>
          <p:spPr>
            <a:xfrm>
              <a:off x="1202428" y="3542417"/>
              <a:ext cx="3020623" cy="318537"/>
            </a:xfrm>
            <a:prstGeom prst="rect">
              <a:avLst/>
            </a:prstGeom>
            <a:noFill/>
          </p:spPr>
          <p:txBody>
            <a:bodyPr wrap="square" rtlCol="0">
              <a:spAutoFit/>
            </a:bodyPr>
            <a:lstStyle/>
            <a:p>
              <a:pPr lvl="0"/>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latin typeface="BIZ UDゴシック" panose="020B0400000000000000" pitchFamily="49" charset="-128"/>
                  <a:ea typeface="BIZ UDゴシック" panose="020B0400000000000000" pitchFamily="49" charset="-128"/>
                </a:rPr>
                <a:t>事業概要</a:t>
              </a:r>
              <a:r>
                <a:rPr lang="en-US" altLang="ja-JP" sz="1200" dirty="0">
                  <a:latin typeface="BIZ UDゴシック" panose="020B0400000000000000" pitchFamily="49" charset="-128"/>
                  <a:ea typeface="BIZ UDゴシック" panose="020B0400000000000000" pitchFamily="49" charset="-128"/>
                </a:rPr>
                <a:t>】</a:t>
              </a:r>
            </a:p>
            <a:p>
              <a:pPr lvl="0"/>
              <a:r>
                <a:rPr lang="ja-JP" altLang="en-US" sz="1200" dirty="0">
                  <a:latin typeface="BIZ UDゴシック" panose="020B0400000000000000" pitchFamily="49" charset="-128"/>
                  <a:ea typeface="BIZ UDゴシック" panose="020B0400000000000000" pitchFamily="49" charset="-128"/>
                </a:rPr>
                <a:t>　若者の自殺未遂支援事例について、保健所や市町村、教育機関等、地域の関係機関のみでは対応に苦慮する事例のうち、特に近年自殺未遂者の増加が顕著な高校生・大学生等の支援者を対象に、精神科医師や弁護士等、多職種の専門家がチームとなり、関わり方等についてコンサルテーション実施するとともに、地域における対応力を向上をめざす。</a:t>
              </a:r>
              <a:endParaRPr lang="en-US" altLang="ja-JP" sz="1200" dirty="0">
                <a:latin typeface="BIZ UDゴシック" panose="020B0400000000000000" pitchFamily="49" charset="-128"/>
                <a:ea typeface="BIZ UDゴシック" panose="020B0400000000000000" pitchFamily="49" charset="-128"/>
              </a:endParaRPr>
            </a:p>
          </p:txBody>
        </p:sp>
        <p:sp>
          <p:nvSpPr>
            <p:cNvPr id="16" name="ホームベース 15"/>
            <p:cNvSpPr/>
            <p:nvPr/>
          </p:nvSpPr>
          <p:spPr>
            <a:xfrm>
              <a:off x="32384" y="3511290"/>
              <a:ext cx="1082921" cy="500643"/>
            </a:xfrm>
            <a:prstGeom prst="homePlate">
              <a:avLst>
                <a:gd name="adj" fmla="val 4479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b="1" dirty="0"/>
                <a:t>事業</a:t>
              </a:r>
              <a:endParaRPr lang="en-US" altLang="ja-JP" sz="2000" b="1" dirty="0"/>
            </a:p>
            <a:p>
              <a:pPr algn="ctr"/>
              <a:r>
                <a:rPr lang="ja-JP" altLang="en-US" sz="2000" b="1" dirty="0"/>
                <a:t>概要</a:t>
              </a:r>
              <a:endParaRPr lang="en-US" altLang="ja-JP" sz="2000" b="1" dirty="0"/>
            </a:p>
            <a:p>
              <a:pPr algn="ctr"/>
              <a:r>
                <a:rPr kumimoji="1" lang="ja-JP" altLang="en-US" sz="2000" b="1" dirty="0"/>
                <a:t>・</a:t>
              </a:r>
              <a:endParaRPr kumimoji="1" lang="en-US" altLang="ja-JP" sz="2000" b="1" dirty="0"/>
            </a:p>
            <a:p>
              <a:pPr algn="ctr"/>
              <a:r>
                <a:rPr lang="ja-JP" altLang="en-US" sz="2000" b="1" dirty="0"/>
                <a:t>実績</a:t>
              </a:r>
              <a:endParaRPr kumimoji="1" lang="en-US" altLang="ja-JP" sz="2000" b="1" dirty="0"/>
            </a:p>
          </p:txBody>
        </p:sp>
      </p:grpSp>
      <p:grpSp>
        <p:nvGrpSpPr>
          <p:cNvPr id="66" name="グループ化 65"/>
          <p:cNvGrpSpPr/>
          <p:nvPr/>
        </p:nvGrpSpPr>
        <p:grpSpPr>
          <a:xfrm>
            <a:off x="8788132" y="4788378"/>
            <a:ext cx="973090" cy="1414863"/>
            <a:chOff x="7893573" y="4437112"/>
            <a:chExt cx="964453" cy="1414863"/>
          </a:xfrm>
        </p:grpSpPr>
        <p:sp>
          <p:nvSpPr>
            <p:cNvPr id="57" name="テキスト ボックス 56"/>
            <p:cNvSpPr txBox="1"/>
            <p:nvPr/>
          </p:nvSpPr>
          <p:spPr>
            <a:xfrm>
              <a:off x="7893574" y="4437112"/>
              <a:ext cx="964452" cy="1414863"/>
            </a:xfrm>
            <a:prstGeom prst="rect">
              <a:avLst/>
            </a:prstGeom>
            <a:noFill/>
            <a:ln w="19050">
              <a:solidFill>
                <a:schemeClr val="tx2">
                  <a:lumMod val="50000"/>
                </a:schemeClr>
              </a:solidFill>
            </a:ln>
            <a:effectLst>
              <a:outerShdw blurRad="63500" sx="102000" sy="102000" algn="ctr" rotWithShape="0">
                <a:prstClr val="black">
                  <a:alpha val="40000"/>
                </a:prstClr>
              </a:outerShdw>
            </a:effectLst>
            <a:scene3d>
              <a:camera prst="orthographicFront">
                <a:rot lat="0" lon="0" rev="0"/>
              </a:camera>
              <a:lightRig rig="threePt" dir="t"/>
            </a:scene3d>
          </p:spPr>
          <p:txBody>
            <a:bodyPr wrap="square" lIns="135000" tIns="27000" rIns="135000" bIns="27000" rtlCol="0" anchor="t" anchorCtr="0">
              <a:noAutofit/>
            </a:bodyPr>
            <a:lstStyle/>
            <a:p>
              <a:endParaRPr kumimoji="1" lang="en-US" altLang="ja-JP" sz="800" b="1" dirty="0">
                <a:latin typeface="+mn-ea"/>
              </a:endParaRPr>
            </a:p>
          </p:txBody>
        </p:sp>
        <p:grpSp>
          <p:nvGrpSpPr>
            <p:cNvPr id="38" name="グループ化 37"/>
            <p:cNvGrpSpPr/>
            <p:nvPr/>
          </p:nvGrpSpPr>
          <p:grpSpPr>
            <a:xfrm>
              <a:off x="7893573" y="4450209"/>
              <a:ext cx="949251" cy="870638"/>
              <a:chOff x="5472628" y="5122506"/>
              <a:chExt cx="1352983" cy="1225402"/>
            </a:xfrm>
          </p:grpSpPr>
          <p:sp>
            <p:nvSpPr>
              <p:cNvPr id="31" name="円/楕円 10"/>
              <p:cNvSpPr/>
              <p:nvPr/>
            </p:nvSpPr>
            <p:spPr>
              <a:xfrm>
                <a:off x="5472628" y="5122506"/>
                <a:ext cx="1292551" cy="1225402"/>
              </a:xfrm>
              <a:prstGeom prst="ellipse">
                <a:avLst/>
              </a:prstGeom>
              <a:solidFill>
                <a:schemeClr val="accent1"/>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pic>
            <p:nvPicPr>
              <p:cNvPr id="32" name="Picture 4" descr="社会福祉士のイラスト（女性）">
                <a:hlinkClick r:id="rId3"/>
              </p:cNvPr>
              <p:cNvPicPr preferRelativeResize="0">
                <a:picLocks noChangeArrowheads="1"/>
              </p:cNvPicPr>
              <p:nvPr/>
            </p:nvPicPr>
            <p:blipFill rotWithShape="1">
              <a:blip r:embed="rId4" cstate="print">
                <a:extLst>
                  <a:ext uri="{28A0092B-C50C-407E-A947-70E740481C1C}">
                    <a14:useLocalDpi xmlns:a14="http://schemas.microsoft.com/office/drawing/2010/main" val="0"/>
                  </a:ext>
                </a:extLst>
              </a:blip>
              <a:srcRect l="37595" r="32271" b="50000"/>
              <a:stretch/>
            </p:blipFill>
            <p:spPr bwMode="auto">
              <a:xfrm>
                <a:off x="6165654" y="5287448"/>
                <a:ext cx="311667" cy="399864"/>
              </a:xfrm>
              <a:prstGeom prst="rect">
                <a:avLst/>
              </a:prstGeom>
              <a:noFill/>
              <a:extLst>
                <a:ext uri="{909E8E84-426E-40DD-AFC4-6F175D3DCCD1}">
                  <a14:hiddenFill xmlns:a14="http://schemas.microsoft.com/office/drawing/2010/main">
                    <a:solidFill>
                      <a:srgbClr val="FFFFFF"/>
                    </a:solidFill>
                  </a14:hiddenFill>
                </a:ext>
              </a:extLst>
            </p:spPr>
          </p:pic>
          <p:pic>
            <p:nvPicPr>
              <p:cNvPr id="33" name="図 32"/>
              <p:cNvPicPr preferRelativeResize="0">
                <a:picLocks/>
              </p:cNvPicPr>
              <p:nvPr/>
            </p:nvPicPr>
            <p:blipFill>
              <a:blip r:embed="rId5"/>
              <a:stretch>
                <a:fillRect/>
              </a:stretch>
            </p:blipFill>
            <p:spPr>
              <a:xfrm>
                <a:off x="5781527" y="5307248"/>
                <a:ext cx="333929" cy="399864"/>
              </a:xfrm>
              <a:prstGeom prst="rect">
                <a:avLst/>
              </a:prstGeom>
            </p:spPr>
          </p:pic>
          <p:sp>
            <p:nvSpPr>
              <p:cNvPr id="34" name="テキスト ボックス 33"/>
              <p:cNvSpPr txBox="1"/>
              <p:nvPr/>
            </p:nvSpPr>
            <p:spPr>
              <a:xfrm>
                <a:off x="5508620" y="5773630"/>
                <a:ext cx="1316991" cy="389869"/>
              </a:xfrm>
              <a:prstGeom prst="rect">
                <a:avLst/>
              </a:prstGeom>
              <a:solidFill>
                <a:schemeClr val="bg1"/>
              </a:solidFill>
              <a:ln>
                <a:solidFill>
                  <a:schemeClr val="tx1"/>
                </a:solidFill>
              </a:ln>
            </p:spPr>
            <p:txBody>
              <a:bodyPr wrap="square" rtlCol="0">
                <a:spAutoFit/>
              </a:bodyPr>
              <a:lstStyle/>
              <a:p>
                <a:pPr algn="ctr"/>
                <a:r>
                  <a:rPr lang="ja-JP" altLang="en-US" sz="600" dirty="0"/>
                  <a:t>精神科医師、相談員、弁護士などの支援チーム</a:t>
                </a:r>
                <a:endParaRPr kumimoji="1" lang="ja-JP" altLang="en-US" sz="600" dirty="0"/>
              </a:p>
            </p:txBody>
          </p:sp>
        </p:grpSp>
        <p:sp>
          <p:nvSpPr>
            <p:cNvPr id="65" name="テキスト ボックス 64"/>
            <p:cNvSpPr txBox="1"/>
            <p:nvPr/>
          </p:nvSpPr>
          <p:spPr>
            <a:xfrm>
              <a:off x="7900523" y="5309879"/>
              <a:ext cx="950553" cy="415498"/>
            </a:xfrm>
            <a:prstGeom prst="rect">
              <a:avLst/>
            </a:prstGeom>
            <a:noFill/>
          </p:spPr>
          <p:txBody>
            <a:bodyPr wrap="square" rtlCol="0">
              <a:spAutoFit/>
            </a:bodyPr>
            <a:lstStyle/>
            <a:p>
              <a:r>
                <a:rPr lang="ja-JP" altLang="en-US" sz="700" b="1" dirty="0"/>
                <a:t>地域自殺対策推進</a:t>
              </a:r>
              <a:r>
                <a:rPr lang="en-US" altLang="ja-JP" sz="700" b="1" dirty="0"/>
                <a:t>C</a:t>
              </a:r>
            </a:p>
            <a:p>
              <a:r>
                <a:rPr lang="en-US" altLang="ja-JP" sz="700" b="1" dirty="0"/>
                <a:t>(</a:t>
              </a:r>
              <a:r>
                <a:rPr lang="ja-JP" altLang="en-US" sz="700" b="1" dirty="0"/>
                <a:t>大阪府こころの健康総合</a:t>
              </a:r>
              <a:r>
                <a:rPr lang="en-US" altLang="ja-JP" sz="700" b="1" dirty="0"/>
                <a:t>C</a:t>
              </a:r>
              <a:r>
                <a:rPr lang="ja-JP" altLang="en-US" sz="700" b="1" dirty="0"/>
                <a:t>）</a:t>
              </a:r>
            </a:p>
          </p:txBody>
        </p:sp>
      </p:grpSp>
      <p:sp>
        <p:nvSpPr>
          <p:cNvPr id="76" name="角丸四角形 75"/>
          <p:cNvSpPr/>
          <p:nvPr/>
        </p:nvSpPr>
        <p:spPr>
          <a:xfrm>
            <a:off x="5587624" y="5113356"/>
            <a:ext cx="1264615" cy="382827"/>
          </a:xfrm>
          <a:prstGeom prst="round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t"/>
          <a:lstStyle/>
          <a:p>
            <a:pPr algn="ctr"/>
            <a:r>
              <a:rPr lang="ja-JP" altLang="en-US" sz="700" b="1" i="1" u="sng" dirty="0">
                <a:solidFill>
                  <a:schemeClr val="tx1"/>
                </a:solidFill>
                <a:latin typeface="+mn-ea"/>
              </a:rPr>
              <a:t>未遂事例への支援の円滑化</a:t>
            </a:r>
            <a:endParaRPr lang="en-US" altLang="ja-JP" sz="700" b="1" i="1" u="sng" dirty="0">
              <a:solidFill>
                <a:schemeClr val="tx1"/>
              </a:solidFill>
              <a:latin typeface="+mn-ea"/>
            </a:endParaRPr>
          </a:p>
          <a:p>
            <a:pPr algn="ctr"/>
            <a:r>
              <a:rPr lang="ja-JP" altLang="en-US" sz="700" b="1" i="1" u="sng" dirty="0">
                <a:solidFill>
                  <a:schemeClr val="tx1"/>
                </a:solidFill>
                <a:latin typeface="+mn-ea"/>
              </a:rPr>
              <a:t>地域の対応力向上</a:t>
            </a:r>
            <a:endParaRPr lang="en-US" altLang="ja-JP" sz="700" b="1" i="1" u="sng" dirty="0">
              <a:solidFill>
                <a:schemeClr val="tx1"/>
              </a:solidFill>
              <a:latin typeface="+mn-ea"/>
            </a:endParaRPr>
          </a:p>
        </p:txBody>
      </p:sp>
      <p:pic>
        <p:nvPicPr>
          <p:cNvPr id="4" name="図 3">
            <a:extLst>
              <a:ext uri="{FF2B5EF4-FFF2-40B4-BE49-F238E27FC236}">
                <a16:creationId xmlns:a16="http://schemas.microsoft.com/office/drawing/2014/main" id="{3393505A-FE99-4C61-A713-7C2525D04A1C}"/>
              </a:ext>
            </a:extLst>
          </p:cNvPr>
          <p:cNvPicPr>
            <a:picLocks noChangeAspect="1"/>
          </p:cNvPicPr>
          <p:nvPr/>
        </p:nvPicPr>
        <p:blipFill>
          <a:blip r:embed="rId6"/>
          <a:stretch>
            <a:fillRect/>
          </a:stretch>
        </p:blipFill>
        <p:spPr>
          <a:xfrm>
            <a:off x="6146418" y="696322"/>
            <a:ext cx="1801620" cy="2160000"/>
          </a:xfrm>
          <a:prstGeom prst="rect">
            <a:avLst/>
          </a:prstGeom>
        </p:spPr>
      </p:pic>
      <p:pic>
        <p:nvPicPr>
          <p:cNvPr id="17" name="図 16">
            <a:extLst>
              <a:ext uri="{FF2B5EF4-FFF2-40B4-BE49-F238E27FC236}">
                <a16:creationId xmlns:a16="http://schemas.microsoft.com/office/drawing/2014/main" id="{5C941C98-6543-40AD-BD6A-8CB3672CCDB3}"/>
              </a:ext>
            </a:extLst>
          </p:cNvPr>
          <p:cNvPicPr>
            <a:picLocks noChangeAspect="1"/>
          </p:cNvPicPr>
          <p:nvPr/>
        </p:nvPicPr>
        <p:blipFill>
          <a:blip r:embed="rId7"/>
          <a:stretch>
            <a:fillRect/>
          </a:stretch>
        </p:blipFill>
        <p:spPr>
          <a:xfrm>
            <a:off x="8047399" y="696322"/>
            <a:ext cx="1746219" cy="2160000"/>
          </a:xfrm>
          <a:prstGeom prst="rect">
            <a:avLst/>
          </a:prstGeom>
        </p:spPr>
      </p:pic>
      <p:pic>
        <p:nvPicPr>
          <p:cNvPr id="18" name="図 17">
            <a:extLst>
              <a:ext uri="{FF2B5EF4-FFF2-40B4-BE49-F238E27FC236}">
                <a16:creationId xmlns:a16="http://schemas.microsoft.com/office/drawing/2014/main" id="{A41CCCD3-FC23-493D-9271-8A5248035366}"/>
              </a:ext>
            </a:extLst>
          </p:cNvPr>
          <p:cNvPicPr>
            <a:picLocks noChangeAspect="1"/>
          </p:cNvPicPr>
          <p:nvPr/>
        </p:nvPicPr>
        <p:blipFill>
          <a:blip r:embed="rId8"/>
          <a:stretch>
            <a:fillRect/>
          </a:stretch>
        </p:blipFill>
        <p:spPr>
          <a:xfrm>
            <a:off x="4276222" y="705314"/>
            <a:ext cx="1801620" cy="2160000"/>
          </a:xfrm>
          <a:prstGeom prst="rect">
            <a:avLst/>
          </a:prstGeom>
        </p:spPr>
      </p:pic>
      <p:grpSp>
        <p:nvGrpSpPr>
          <p:cNvPr id="52" name="グループ化 51">
            <a:extLst>
              <a:ext uri="{FF2B5EF4-FFF2-40B4-BE49-F238E27FC236}">
                <a16:creationId xmlns:a16="http://schemas.microsoft.com/office/drawing/2014/main" id="{E3556022-4B62-47CC-A1CD-B78A6ED38B50}"/>
              </a:ext>
            </a:extLst>
          </p:cNvPr>
          <p:cNvGrpSpPr/>
          <p:nvPr/>
        </p:nvGrpSpPr>
        <p:grpSpPr>
          <a:xfrm>
            <a:off x="4939745" y="4314952"/>
            <a:ext cx="2232016" cy="1992759"/>
            <a:chOff x="3167734" y="4251918"/>
            <a:chExt cx="2362990" cy="1667009"/>
          </a:xfrm>
        </p:grpSpPr>
        <p:grpSp>
          <p:nvGrpSpPr>
            <p:cNvPr id="53" name="グループ化 52">
              <a:extLst>
                <a:ext uri="{FF2B5EF4-FFF2-40B4-BE49-F238E27FC236}">
                  <a16:creationId xmlns:a16="http://schemas.microsoft.com/office/drawing/2014/main" id="{CB180332-D851-4B6D-A64D-D723ABF327E6}"/>
                </a:ext>
              </a:extLst>
            </p:cNvPr>
            <p:cNvGrpSpPr/>
            <p:nvPr/>
          </p:nvGrpSpPr>
          <p:grpSpPr>
            <a:xfrm>
              <a:off x="3199763" y="4251918"/>
              <a:ext cx="2330961" cy="1667009"/>
              <a:chOff x="3447229" y="4809400"/>
              <a:chExt cx="2330961" cy="1723578"/>
            </a:xfrm>
          </p:grpSpPr>
          <p:sp>
            <p:nvSpPr>
              <p:cNvPr id="56" name="楕円 55">
                <a:extLst>
                  <a:ext uri="{FF2B5EF4-FFF2-40B4-BE49-F238E27FC236}">
                    <a16:creationId xmlns:a16="http://schemas.microsoft.com/office/drawing/2014/main" id="{7D067907-6586-4CE0-AA0D-0484AD3AE35C}"/>
                  </a:ext>
                </a:extLst>
              </p:cNvPr>
              <p:cNvSpPr/>
              <p:nvPr/>
            </p:nvSpPr>
            <p:spPr>
              <a:xfrm>
                <a:off x="3777782" y="4889618"/>
                <a:ext cx="2000408" cy="1643360"/>
              </a:xfrm>
              <a:prstGeom prst="ellipse">
                <a:avLst/>
              </a:prstGeom>
              <a:noFill/>
              <a:ln cmpd="sng">
                <a:solidFill>
                  <a:srgbClr val="0070C0">
                    <a:alpha val="50000"/>
                  </a:srgb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8" name="円/楕円 44">
                <a:extLst>
                  <a:ext uri="{FF2B5EF4-FFF2-40B4-BE49-F238E27FC236}">
                    <a16:creationId xmlns:a16="http://schemas.microsoft.com/office/drawing/2014/main" id="{25310D82-8D92-484D-A9CD-A682F8B43CFC}"/>
                  </a:ext>
                </a:extLst>
              </p:cNvPr>
              <p:cNvSpPr/>
              <p:nvPr/>
            </p:nvSpPr>
            <p:spPr>
              <a:xfrm>
                <a:off x="3539454" y="5045409"/>
                <a:ext cx="688420" cy="256511"/>
              </a:xfrm>
              <a:prstGeom prst="ellipse">
                <a:avLst/>
              </a:prstGeom>
              <a:solidFill>
                <a:schemeClr val="bg1"/>
              </a:solidFill>
              <a:ln w="9525">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a:t>
                </a:r>
                <a:r>
                  <a:rPr kumimoji="1"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円/楕円 44">
                <a:extLst>
                  <a:ext uri="{FF2B5EF4-FFF2-40B4-BE49-F238E27FC236}">
                    <a16:creationId xmlns:a16="http://schemas.microsoft.com/office/drawing/2014/main" id="{166E217A-2686-48B1-BB62-112FE0285050}"/>
                  </a:ext>
                </a:extLst>
              </p:cNvPr>
              <p:cNvSpPr/>
              <p:nvPr/>
            </p:nvSpPr>
            <p:spPr>
              <a:xfrm>
                <a:off x="4219933" y="4809400"/>
                <a:ext cx="887859" cy="305589"/>
              </a:xfrm>
              <a:prstGeom prst="ellipse">
                <a:avLst/>
              </a:prstGeom>
              <a:solidFill>
                <a:schemeClr val="bg1"/>
              </a:solidFill>
              <a:ln w="9525">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医療機関</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円/楕円 44">
                <a:extLst>
                  <a:ext uri="{FF2B5EF4-FFF2-40B4-BE49-F238E27FC236}">
                    <a16:creationId xmlns:a16="http://schemas.microsoft.com/office/drawing/2014/main" id="{34A89DB9-D42C-4117-AD52-5692A11C4036}"/>
                  </a:ext>
                </a:extLst>
              </p:cNvPr>
              <p:cNvSpPr/>
              <p:nvPr/>
            </p:nvSpPr>
            <p:spPr>
              <a:xfrm>
                <a:off x="3447229" y="5937467"/>
                <a:ext cx="790329" cy="431938"/>
              </a:xfrm>
              <a:prstGeom prst="ellipse">
                <a:avLst/>
              </a:prstGeom>
              <a:solidFill>
                <a:schemeClr val="bg1"/>
              </a:solidFill>
              <a:ln w="9525">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5" name="テキスト ボックス 54">
              <a:extLst>
                <a:ext uri="{FF2B5EF4-FFF2-40B4-BE49-F238E27FC236}">
                  <a16:creationId xmlns:a16="http://schemas.microsoft.com/office/drawing/2014/main" id="{BD77AA9E-A302-4A34-8DBA-36DD3526A78F}"/>
                </a:ext>
              </a:extLst>
            </p:cNvPr>
            <p:cNvSpPr txBox="1"/>
            <p:nvPr/>
          </p:nvSpPr>
          <p:spPr>
            <a:xfrm>
              <a:off x="3167734" y="5415882"/>
              <a:ext cx="919508" cy="286873"/>
            </a:xfrm>
            <a:prstGeom prst="rect">
              <a:avLst/>
            </a:prstGeom>
            <a:noFill/>
          </p:spPr>
          <p:txBody>
            <a:bodyPr wrap="square" rtlCol="0" anchor="ctr">
              <a:spAutoFit/>
            </a:bodyPr>
            <a:lstStyle/>
            <a:p>
              <a:pPr algn="ctr"/>
              <a:r>
                <a:rPr lang="ja-JP" altLang="en-US" sz="800" b="1" dirty="0"/>
                <a:t>障がい福祉・</a:t>
              </a:r>
              <a:endParaRPr lang="en-US" altLang="ja-JP" sz="800" b="1" dirty="0"/>
            </a:p>
            <a:p>
              <a:pPr algn="ctr"/>
              <a:r>
                <a:rPr lang="ja-JP" altLang="en-US" sz="800" b="1" dirty="0"/>
                <a:t>児童福祉等</a:t>
              </a:r>
            </a:p>
          </p:txBody>
        </p:sp>
      </p:grpSp>
      <p:sp>
        <p:nvSpPr>
          <p:cNvPr id="69" name="円/楕円 44">
            <a:extLst>
              <a:ext uri="{FF2B5EF4-FFF2-40B4-BE49-F238E27FC236}">
                <a16:creationId xmlns:a16="http://schemas.microsoft.com/office/drawing/2014/main" id="{D8EF4041-F365-4270-B617-A9EE40D89D08}"/>
              </a:ext>
            </a:extLst>
          </p:cNvPr>
          <p:cNvSpPr/>
          <p:nvPr/>
        </p:nvSpPr>
        <p:spPr>
          <a:xfrm>
            <a:off x="6492621" y="6046619"/>
            <a:ext cx="703858" cy="254879"/>
          </a:xfrm>
          <a:prstGeom prst="ellipse">
            <a:avLst/>
          </a:prstGeom>
          <a:solidFill>
            <a:schemeClr val="bg1"/>
          </a:solidFill>
          <a:ln w="9525">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a:t>
            </a:r>
          </a:p>
        </p:txBody>
      </p:sp>
      <p:sp>
        <p:nvSpPr>
          <p:cNvPr id="70" name="円/楕円 44">
            <a:extLst>
              <a:ext uri="{FF2B5EF4-FFF2-40B4-BE49-F238E27FC236}">
                <a16:creationId xmlns:a16="http://schemas.microsoft.com/office/drawing/2014/main" id="{08DF200C-9CAC-4166-B6D7-284B41CD538E}"/>
              </a:ext>
            </a:extLst>
          </p:cNvPr>
          <p:cNvSpPr/>
          <p:nvPr/>
        </p:nvSpPr>
        <p:spPr>
          <a:xfrm>
            <a:off x="6703478" y="5462340"/>
            <a:ext cx="838647" cy="491533"/>
          </a:xfrm>
          <a:prstGeom prst="ellipse">
            <a:avLst/>
          </a:prstGeom>
          <a:solidFill>
            <a:schemeClr val="bg1"/>
          </a:solidFill>
          <a:ln w="9525">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自殺対策主管課</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下矢印 100">
            <a:extLst>
              <a:ext uri="{FF2B5EF4-FFF2-40B4-BE49-F238E27FC236}">
                <a16:creationId xmlns:a16="http://schemas.microsoft.com/office/drawing/2014/main" id="{02F6BFE2-CD05-43A5-B041-203F059C784E}"/>
              </a:ext>
            </a:extLst>
          </p:cNvPr>
          <p:cNvSpPr/>
          <p:nvPr/>
        </p:nvSpPr>
        <p:spPr>
          <a:xfrm rot="5400000">
            <a:off x="7790703" y="4644175"/>
            <a:ext cx="382827" cy="1338239"/>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a:p>
        </p:txBody>
      </p:sp>
      <p:sp>
        <p:nvSpPr>
          <p:cNvPr id="21" name="テキスト ボックス 20">
            <a:extLst>
              <a:ext uri="{FF2B5EF4-FFF2-40B4-BE49-F238E27FC236}">
                <a16:creationId xmlns:a16="http://schemas.microsoft.com/office/drawing/2014/main" id="{BA9ED7A1-D92D-47FA-A4DF-4A99C0DA5B26}"/>
              </a:ext>
            </a:extLst>
          </p:cNvPr>
          <p:cNvSpPr txBox="1"/>
          <p:nvPr/>
        </p:nvSpPr>
        <p:spPr>
          <a:xfrm>
            <a:off x="7289081" y="5208898"/>
            <a:ext cx="1365709" cy="215444"/>
          </a:xfrm>
          <a:prstGeom prst="rect">
            <a:avLst/>
          </a:prstGeom>
          <a:noFill/>
        </p:spPr>
        <p:txBody>
          <a:bodyPr wrap="square" rtlCol="0">
            <a:spAutoFit/>
          </a:bodyPr>
          <a:lstStyle/>
          <a:p>
            <a:pPr algn="ctr"/>
            <a:r>
              <a:rPr lang="ja-JP" altLang="en-US" sz="8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コンサルテーション等の実施</a:t>
            </a:r>
            <a:endParaRPr lang="en-US" altLang="ja-JP" sz="8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円/楕円 44">
            <a:extLst>
              <a:ext uri="{FF2B5EF4-FFF2-40B4-BE49-F238E27FC236}">
                <a16:creationId xmlns:a16="http://schemas.microsoft.com/office/drawing/2014/main" id="{52CB5F51-9992-43E2-A782-B1D1E7A7DC33}"/>
              </a:ext>
            </a:extLst>
          </p:cNvPr>
          <p:cNvSpPr/>
          <p:nvPr/>
        </p:nvSpPr>
        <p:spPr>
          <a:xfrm>
            <a:off x="5523765" y="6119285"/>
            <a:ext cx="842519" cy="290771"/>
          </a:xfrm>
          <a:prstGeom prst="ellipse">
            <a:avLst/>
          </a:prstGeom>
          <a:solidFill>
            <a:schemeClr val="bg1"/>
          </a:solidFill>
          <a:ln w="9525">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円/楕円 44">
            <a:extLst>
              <a:ext uri="{FF2B5EF4-FFF2-40B4-BE49-F238E27FC236}">
                <a16:creationId xmlns:a16="http://schemas.microsoft.com/office/drawing/2014/main" id="{3D835500-ED1F-40FC-89BE-69EFF6B2B2DA}"/>
              </a:ext>
            </a:extLst>
          </p:cNvPr>
          <p:cNvSpPr/>
          <p:nvPr/>
        </p:nvSpPr>
        <p:spPr>
          <a:xfrm>
            <a:off x="6592315" y="4690053"/>
            <a:ext cx="685478" cy="353315"/>
          </a:xfrm>
          <a:prstGeom prst="ellipse">
            <a:avLst/>
          </a:prstGeom>
          <a:solidFill>
            <a:schemeClr val="bg1"/>
          </a:solidFill>
          <a:ln w="9525">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学校等</a:t>
            </a:r>
          </a:p>
        </p:txBody>
      </p:sp>
      <p:pic>
        <p:nvPicPr>
          <p:cNvPr id="77" name="Picture 6" descr="黒い髪の男の子のイラスト">
            <a:extLst>
              <a:ext uri="{FF2B5EF4-FFF2-40B4-BE49-F238E27FC236}">
                <a16:creationId xmlns:a16="http://schemas.microsoft.com/office/drawing/2014/main" id="{B725D363-93D2-44A3-BCF7-3C59C98DC5AC}"/>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267606" y="4796620"/>
            <a:ext cx="405147" cy="455917"/>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4" descr="https://4.bp.blogspot.com/-7ArmuhZRYmE/Wn1Zk_UUyHI/AAAAAAABKNg/uXtlYDHauv8RVt54J0qxKbEGS8jYYCCgACLcBGAs/s800/character_girl_normal.png">
            <a:extLst>
              <a:ext uri="{FF2B5EF4-FFF2-40B4-BE49-F238E27FC236}">
                <a16:creationId xmlns:a16="http://schemas.microsoft.com/office/drawing/2014/main" id="{2DA4801F-5974-459C-9B6B-A3D4EE2839B0}"/>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668363" y="4801219"/>
            <a:ext cx="371857" cy="458155"/>
          </a:xfrm>
          <a:prstGeom prst="rect">
            <a:avLst/>
          </a:prstGeom>
          <a:noFill/>
          <a:extLst>
            <a:ext uri="{909E8E84-426E-40DD-AFC4-6F175D3DCCD1}">
              <a14:hiddenFill xmlns:a14="http://schemas.microsoft.com/office/drawing/2010/main">
                <a:solidFill>
                  <a:srgbClr val="FFFFFF"/>
                </a:solidFill>
              </a14:hiddenFill>
            </a:ext>
          </a:extLst>
        </p:spPr>
      </p:pic>
      <p:sp>
        <p:nvSpPr>
          <p:cNvPr id="79" name="円/楕円 44">
            <a:extLst>
              <a:ext uri="{FF2B5EF4-FFF2-40B4-BE49-F238E27FC236}">
                <a16:creationId xmlns:a16="http://schemas.microsoft.com/office/drawing/2014/main" id="{E7F0E89F-00C3-4C67-A5A7-0E730D27C5FF}"/>
              </a:ext>
            </a:extLst>
          </p:cNvPr>
          <p:cNvSpPr/>
          <p:nvPr/>
        </p:nvSpPr>
        <p:spPr>
          <a:xfrm>
            <a:off x="4337638" y="5165884"/>
            <a:ext cx="647991" cy="580104"/>
          </a:xfrm>
          <a:prstGeom prst="ellipse">
            <a:avLst/>
          </a:prstGeom>
          <a:solidFill>
            <a:schemeClr val="bg1"/>
          </a:solidFill>
          <a:ln w="1270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未遂者</a:t>
            </a:r>
            <a:endParaRPr kumimoji="1" lang="en-US" altLang="ja-JP"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本人</a:t>
            </a:r>
            <a:endParaRPr kumimoji="1" lang="en-US" altLang="ja-JP"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a:t>
            </a:r>
          </a:p>
        </p:txBody>
      </p:sp>
      <p:sp>
        <p:nvSpPr>
          <p:cNvPr id="22" name="矢印: 右 21">
            <a:extLst>
              <a:ext uri="{FF2B5EF4-FFF2-40B4-BE49-F238E27FC236}">
                <a16:creationId xmlns:a16="http://schemas.microsoft.com/office/drawing/2014/main" id="{4ABA70C7-42B9-4F9F-A8CC-F3AD885B8733}"/>
              </a:ext>
            </a:extLst>
          </p:cNvPr>
          <p:cNvSpPr/>
          <p:nvPr/>
        </p:nvSpPr>
        <p:spPr>
          <a:xfrm>
            <a:off x="7449807" y="4751758"/>
            <a:ext cx="1140342" cy="278098"/>
          </a:xfrm>
          <a:prstGeom prst="rightArrow">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86568194-A567-4D18-A461-E914816165C3}"/>
              </a:ext>
            </a:extLst>
          </p:cNvPr>
          <p:cNvSpPr txBox="1"/>
          <p:nvPr/>
        </p:nvSpPr>
        <p:spPr>
          <a:xfrm>
            <a:off x="7572642" y="4552949"/>
            <a:ext cx="894671" cy="215444"/>
          </a:xfrm>
          <a:prstGeom prst="rect">
            <a:avLst/>
          </a:prstGeom>
          <a:noFill/>
        </p:spPr>
        <p:txBody>
          <a:bodyPr wrap="square" rtlCol="0">
            <a:spAutoFit/>
          </a:bodyPr>
          <a:lstStyle/>
          <a:p>
            <a:r>
              <a:rPr kumimoji="1" lang="ja-JP" altLang="en-US" sz="800" dirty="0">
                <a:latin typeface="+mj-ea"/>
                <a:ea typeface="+mj-ea"/>
              </a:rPr>
              <a:t>事例等の相談</a:t>
            </a:r>
          </a:p>
        </p:txBody>
      </p:sp>
      <p:sp>
        <p:nvSpPr>
          <p:cNvPr id="24" name="矢印: 左右 23">
            <a:extLst>
              <a:ext uri="{FF2B5EF4-FFF2-40B4-BE49-F238E27FC236}">
                <a16:creationId xmlns:a16="http://schemas.microsoft.com/office/drawing/2014/main" id="{CA753589-7922-49C9-8B72-FEF4F65D8125}"/>
              </a:ext>
            </a:extLst>
          </p:cNvPr>
          <p:cNvSpPr/>
          <p:nvPr/>
        </p:nvSpPr>
        <p:spPr>
          <a:xfrm>
            <a:off x="7214689" y="5953873"/>
            <a:ext cx="1368687" cy="249368"/>
          </a:xfrm>
          <a:prstGeom prst="leftRightArrow">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848FECDF-E73C-404B-A786-0CF797F01CA7}"/>
              </a:ext>
            </a:extLst>
          </p:cNvPr>
          <p:cNvSpPr txBox="1"/>
          <p:nvPr/>
        </p:nvSpPr>
        <p:spPr>
          <a:xfrm>
            <a:off x="7454164" y="5773918"/>
            <a:ext cx="900036" cy="215444"/>
          </a:xfrm>
          <a:prstGeom prst="rect">
            <a:avLst/>
          </a:prstGeom>
          <a:noFill/>
        </p:spPr>
        <p:txBody>
          <a:bodyPr wrap="square" rtlCol="0">
            <a:spAutoFit/>
          </a:bodyPr>
          <a:lstStyle/>
          <a:p>
            <a:r>
              <a:rPr kumimoji="1" lang="ja-JP" altLang="en-US" sz="800" dirty="0">
                <a:latin typeface="+mj-ea"/>
                <a:ea typeface="+mj-ea"/>
              </a:rPr>
              <a:t>連携等地域調整</a:t>
            </a:r>
          </a:p>
        </p:txBody>
      </p:sp>
      <p:sp>
        <p:nvSpPr>
          <p:cNvPr id="62" name="テキスト ボックス 61">
            <a:extLst>
              <a:ext uri="{FF2B5EF4-FFF2-40B4-BE49-F238E27FC236}">
                <a16:creationId xmlns:a16="http://schemas.microsoft.com/office/drawing/2014/main" id="{8B9CDA61-3537-4324-8BC7-35B58EB58C56}"/>
              </a:ext>
            </a:extLst>
          </p:cNvPr>
          <p:cNvSpPr txBox="1"/>
          <p:nvPr/>
        </p:nvSpPr>
        <p:spPr>
          <a:xfrm>
            <a:off x="1074011" y="5824499"/>
            <a:ext cx="3594352" cy="954107"/>
          </a:xfrm>
          <a:prstGeom prst="rect">
            <a:avLst/>
          </a:prstGeom>
          <a:noFill/>
        </p:spPr>
        <p:txBody>
          <a:bodyPr wrap="square" rtlCol="0">
            <a:spAutoFit/>
          </a:bodyPr>
          <a:lstStyle/>
          <a:p>
            <a:pPr lvl="0"/>
            <a:r>
              <a:rPr lang="en-US" altLang="ja-JP" sz="14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支援実績</a:t>
            </a:r>
            <a:r>
              <a:rPr lang="en-US" altLang="ja-JP" sz="14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 （</a:t>
            </a:r>
            <a:r>
              <a:rPr lang="en-US" altLang="ja-JP" sz="1400" dirty="0">
                <a:latin typeface="BIZ UDゴシック" panose="020B0400000000000000" pitchFamily="49" charset="-128"/>
                <a:ea typeface="BIZ UDゴシック" panose="020B0400000000000000" pitchFamily="49" charset="-128"/>
              </a:rPr>
              <a:t>R</a:t>
            </a:r>
            <a:r>
              <a:rPr lang="ja-JP" altLang="en-US" sz="1400" dirty="0">
                <a:latin typeface="BIZ UDゴシック" panose="020B0400000000000000" pitchFamily="49" charset="-128"/>
                <a:ea typeface="BIZ UDゴシック" panose="020B0400000000000000" pitchFamily="49" charset="-128"/>
              </a:rPr>
              <a:t>６</a:t>
            </a:r>
            <a:r>
              <a:rPr lang="en-US" altLang="ja-JP" sz="1400" dirty="0">
                <a:latin typeface="BIZ UDゴシック" panose="020B0400000000000000" pitchFamily="49" charset="-128"/>
                <a:ea typeface="BIZ UDゴシック" panose="020B0400000000000000" pitchFamily="49" charset="-128"/>
              </a:rPr>
              <a:t>.10</a:t>
            </a:r>
            <a:r>
              <a:rPr lang="ja-JP" altLang="en-US" sz="1400" dirty="0">
                <a:latin typeface="BIZ UDゴシック" panose="020B0400000000000000" pitchFamily="49" charset="-128"/>
                <a:ea typeface="BIZ UDゴシック" panose="020B0400000000000000" pitchFamily="49" charset="-128"/>
              </a:rPr>
              <a:t>月末現在）</a:t>
            </a:r>
            <a:endParaRPr lang="en-US" altLang="ja-JP" sz="1400" dirty="0">
              <a:latin typeface="BIZ UDゴシック" panose="020B0400000000000000" pitchFamily="49" charset="-128"/>
              <a:ea typeface="BIZ UDゴシック" panose="020B0400000000000000" pitchFamily="49" charset="-128"/>
            </a:endParaRPr>
          </a:p>
          <a:p>
            <a:pPr lvl="0"/>
            <a:r>
              <a:rPr lang="ja-JP" altLang="en-US" sz="1400" dirty="0">
                <a:latin typeface="BIZ UDゴシック" panose="020B0400000000000000" pitchFamily="49" charset="-128"/>
                <a:ea typeface="BIZ UDゴシック" panose="020B0400000000000000" pitchFamily="49" charset="-128"/>
              </a:rPr>
              <a:t>Ｒ５年度：相談２件 うち支援実施１件</a:t>
            </a:r>
            <a:endParaRPr lang="en-US" altLang="ja-JP" sz="1400" dirty="0">
              <a:latin typeface="BIZ UDゴシック" panose="020B0400000000000000" pitchFamily="49" charset="-128"/>
              <a:ea typeface="BIZ UDゴシック" panose="020B0400000000000000" pitchFamily="49" charset="-128"/>
            </a:endParaRPr>
          </a:p>
          <a:p>
            <a:pPr lvl="0"/>
            <a:r>
              <a:rPr lang="ja-JP" altLang="en-US" sz="1400" dirty="0">
                <a:latin typeface="BIZ UDゴシック" panose="020B0400000000000000" pitchFamily="49" charset="-128"/>
                <a:ea typeface="BIZ UDゴシック" panose="020B0400000000000000" pitchFamily="49" charset="-128"/>
              </a:rPr>
              <a:t>Ｒ６年度：相談８件 うち支援実施７件</a:t>
            </a:r>
            <a:endParaRPr lang="en-US" altLang="ja-JP" sz="1400" dirty="0">
              <a:latin typeface="BIZ UDゴシック" panose="020B0400000000000000" pitchFamily="49" charset="-128"/>
              <a:ea typeface="BIZ UDゴシック" panose="020B0400000000000000" pitchFamily="49" charset="-128"/>
            </a:endParaRPr>
          </a:p>
          <a:p>
            <a:pPr lvl="0"/>
            <a:r>
              <a:rPr lang="ja-JP" altLang="en-US" sz="1200" dirty="0">
                <a:latin typeface="BIZ UDゴシック" panose="020B0400000000000000" pitchFamily="49" charset="-128"/>
                <a:ea typeface="BIZ UDゴシック" panose="020B0400000000000000" pitchFamily="49" charset="-128"/>
              </a:rPr>
              <a:t>　　　　　　　　　　　　</a:t>
            </a:r>
            <a:endParaRPr lang="en-US" altLang="ja-JP" sz="1200" dirty="0">
              <a:latin typeface="BIZ UDゴシック" panose="020B0400000000000000" pitchFamily="49" charset="-128"/>
              <a:ea typeface="BIZ UDゴシック" panose="020B0400000000000000" pitchFamily="49" charset="-128"/>
            </a:endParaRPr>
          </a:p>
        </p:txBody>
      </p:sp>
      <p:grpSp>
        <p:nvGrpSpPr>
          <p:cNvPr id="85" name="グループ化 84"/>
          <p:cNvGrpSpPr/>
          <p:nvPr/>
        </p:nvGrpSpPr>
        <p:grpSpPr>
          <a:xfrm>
            <a:off x="5001721" y="5161635"/>
            <a:ext cx="582350" cy="343073"/>
            <a:chOff x="2747600" y="4768244"/>
            <a:chExt cx="524269" cy="376618"/>
          </a:xfrm>
        </p:grpSpPr>
        <p:sp>
          <p:nvSpPr>
            <p:cNvPr id="54" name="下矢印 53"/>
            <p:cNvSpPr/>
            <p:nvPr/>
          </p:nvSpPr>
          <p:spPr>
            <a:xfrm rot="5414356">
              <a:off x="2786155" y="4729689"/>
              <a:ext cx="376618" cy="453728"/>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a:p>
          </p:txBody>
        </p:sp>
        <p:sp>
          <p:nvSpPr>
            <p:cNvPr id="84" name="テキスト ボックス 83"/>
            <p:cNvSpPr txBox="1"/>
            <p:nvPr/>
          </p:nvSpPr>
          <p:spPr>
            <a:xfrm>
              <a:off x="2796104" y="4846416"/>
              <a:ext cx="475765" cy="219616"/>
            </a:xfrm>
            <a:prstGeom prst="rect">
              <a:avLst/>
            </a:prstGeom>
            <a:noFill/>
            <a:ln w="9525">
              <a:noFill/>
            </a:ln>
          </p:spPr>
          <p:txBody>
            <a:bodyPr wrap="square" rtlCol="0" anchor="ctr">
              <a:spAutoFit/>
            </a:bodyPr>
            <a:lstStyle>
              <a:defPPr>
                <a:defRPr lang="ja-JP"/>
              </a:defPPr>
              <a:lvl1pPr algn="ctr">
                <a:defRPr sz="800" b="1"/>
              </a:lvl1pPr>
            </a:lstStyle>
            <a:p>
              <a:r>
                <a:rPr lang="ja-JP" altLang="en-US" sz="700" dirty="0"/>
                <a:t>支援</a:t>
              </a:r>
            </a:p>
          </p:txBody>
        </p:sp>
      </p:grpSp>
      <p:sp>
        <p:nvSpPr>
          <p:cNvPr id="3" name="テキスト ボックス 2">
            <a:extLst>
              <a:ext uri="{FF2B5EF4-FFF2-40B4-BE49-F238E27FC236}">
                <a16:creationId xmlns:a16="http://schemas.microsoft.com/office/drawing/2014/main" id="{E7072964-5A2C-4E7E-B38D-D173CF7AF6AD}"/>
              </a:ext>
            </a:extLst>
          </p:cNvPr>
          <p:cNvSpPr txBox="1"/>
          <p:nvPr/>
        </p:nvSpPr>
        <p:spPr>
          <a:xfrm>
            <a:off x="8773724" y="99496"/>
            <a:ext cx="919280"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t>資料</a:t>
            </a:r>
            <a:r>
              <a:rPr lang="en-US" altLang="ja-JP" sz="1400" dirty="0"/>
              <a:t>3</a:t>
            </a:r>
            <a:r>
              <a:rPr lang="ja-JP" altLang="en-US" sz="1400" dirty="0"/>
              <a:t>－</a:t>
            </a:r>
            <a:r>
              <a:rPr lang="en-US" altLang="ja-JP" sz="1400" dirty="0"/>
              <a:t>4</a:t>
            </a:r>
            <a:endParaRPr kumimoji="1" lang="ja-JP" altLang="en-US" sz="1400" dirty="0"/>
          </a:p>
        </p:txBody>
      </p:sp>
    </p:spTree>
    <p:extLst>
      <p:ext uri="{BB962C8B-B14F-4D97-AF65-F5344CB8AC3E}">
        <p14:creationId xmlns:p14="http://schemas.microsoft.com/office/powerpoint/2010/main" val="2035462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EC1E4D35-59E7-4044-8738-F0D730FB28D5}"/>
              </a:ext>
            </a:extLst>
          </p:cNvPr>
          <p:cNvSpPr txBox="1">
            <a:spLocks/>
          </p:cNvSpPr>
          <p:nvPr/>
        </p:nvSpPr>
        <p:spPr>
          <a:xfrm>
            <a:off x="0" y="0"/>
            <a:ext cx="9906000" cy="406712"/>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800" b="1" dirty="0">
                <a:latin typeface="BIZ UDゴシック" panose="020B0400000000000000" pitchFamily="49" charset="-128"/>
                <a:ea typeface="BIZ UDゴシック" panose="020B0400000000000000" pitchFamily="49" charset="-128"/>
              </a:rPr>
              <a:t>Ｒ６年度４月～</a:t>
            </a:r>
            <a:r>
              <a:rPr lang="en-US" altLang="ja-JP" sz="1800" b="1" dirty="0">
                <a:latin typeface="BIZ UDゴシック" panose="020B0400000000000000" pitchFamily="49" charset="-128"/>
                <a:ea typeface="BIZ UDゴシック" panose="020B0400000000000000" pitchFamily="49" charset="-128"/>
              </a:rPr>
              <a:t>10</a:t>
            </a:r>
            <a:r>
              <a:rPr lang="ja-JP" altLang="en-US" sz="1800" b="1" dirty="0">
                <a:latin typeface="BIZ UDゴシック" panose="020B0400000000000000" pitchFamily="49" charset="-128"/>
                <a:ea typeface="BIZ UDゴシック" panose="020B0400000000000000" pitchFamily="49" charset="-128"/>
              </a:rPr>
              <a:t>月の支援実績</a:t>
            </a:r>
            <a:r>
              <a:rPr lang="ja-JP" altLang="en-US" sz="2000" b="1" dirty="0">
                <a:latin typeface="BIZ UDゴシック" panose="020B0400000000000000" pitchFamily="49" charset="-128"/>
                <a:ea typeface="BIZ UDゴシック" panose="020B0400000000000000" pitchFamily="49" charset="-128"/>
              </a:rPr>
              <a:t>　　　　　　　　　　　　　　　　　　　　　　　　　　　　　　　　　　　　　　　　　　　　　　　　</a:t>
            </a:r>
          </a:p>
        </p:txBody>
      </p:sp>
      <p:sp>
        <p:nvSpPr>
          <p:cNvPr id="13" name="テキスト ボックス 12">
            <a:extLst>
              <a:ext uri="{FF2B5EF4-FFF2-40B4-BE49-F238E27FC236}">
                <a16:creationId xmlns:a16="http://schemas.microsoft.com/office/drawing/2014/main" id="{42C673A0-C223-4719-A83C-AA125AE62A5C}"/>
              </a:ext>
            </a:extLst>
          </p:cNvPr>
          <p:cNvSpPr txBox="1"/>
          <p:nvPr/>
        </p:nvSpPr>
        <p:spPr>
          <a:xfrm>
            <a:off x="3569496" y="620688"/>
            <a:ext cx="6063184" cy="1515543"/>
          </a:xfrm>
          <a:prstGeom prst="rect">
            <a:avLst/>
          </a:prstGeom>
          <a:noFill/>
          <a:ln>
            <a:noFill/>
          </a:ln>
        </p:spPr>
        <p:txBody>
          <a:bodyPr wrap="square" rtlCol="0">
            <a:spAutoFit/>
          </a:bodyPr>
          <a:lstStyle/>
          <a:p>
            <a:pPr marL="171450" indent="-171450">
              <a:lnSpc>
                <a:spcPts val="1900"/>
              </a:lnSpc>
              <a:buFont typeface="Wingdings" panose="05000000000000000000" pitchFamily="2" charset="2"/>
              <a:buChar char="Ø"/>
            </a:pPr>
            <a:r>
              <a:rPr lang="ja-JP" altLang="en-US" sz="1200" dirty="0">
                <a:latin typeface="BIZ UDゴシック" panose="020B0400000000000000" pitchFamily="49" charset="-128"/>
                <a:ea typeface="BIZ UDゴシック" panose="020B0400000000000000" pitchFamily="49" charset="-128"/>
              </a:rPr>
              <a:t>過去に自殺企図歴があり、漠然とした希死念慮があった。</a:t>
            </a:r>
            <a:endParaRPr kumimoji="1" lang="en-US" altLang="ja-JP" sz="1200" dirty="0">
              <a:latin typeface="BIZ UDゴシック" panose="020B0400000000000000" pitchFamily="49" charset="-128"/>
              <a:ea typeface="BIZ UDゴシック" panose="020B0400000000000000" pitchFamily="49" charset="-128"/>
            </a:endParaRPr>
          </a:p>
          <a:p>
            <a:pPr marL="171450" indent="-171450">
              <a:lnSpc>
                <a:spcPts val="1900"/>
              </a:lnSpc>
              <a:buFont typeface="Wingdings" panose="05000000000000000000" pitchFamily="2" charset="2"/>
              <a:buChar char="Ø"/>
            </a:pPr>
            <a:r>
              <a:rPr lang="ja-JP" altLang="en-US" sz="1200" dirty="0">
                <a:latin typeface="BIZ UDゴシック" panose="020B0400000000000000" pitchFamily="49" charset="-128"/>
                <a:ea typeface="BIZ UDゴシック" panose="020B0400000000000000" pitchFamily="49" charset="-128"/>
              </a:rPr>
              <a:t>コミュニケーションが苦手で学校生活になじめていなかった。</a:t>
            </a:r>
            <a:endParaRPr lang="en-US" altLang="ja-JP" sz="1200" dirty="0">
              <a:latin typeface="BIZ UDゴシック" panose="020B0400000000000000" pitchFamily="49" charset="-128"/>
              <a:ea typeface="BIZ UDゴシック" panose="020B0400000000000000" pitchFamily="49" charset="-128"/>
            </a:endParaRPr>
          </a:p>
          <a:p>
            <a:pPr marL="171450" indent="-171450">
              <a:lnSpc>
                <a:spcPts val="1900"/>
              </a:lnSpc>
              <a:buFont typeface="Wingdings" panose="05000000000000000000" pitchFamily="2" charset="2"/>
              <a:buChar char="Ø"/>
            </a:pPr>
            <a:r>
              <a:rPr kumimoji="1" lang="ja-JP" altLang="en-US" sz="1200" dirty="0">
                <a:latin typeface="BIZ UDゴシック" panose="020B0400000000000000" pitchFamily="49" charset="-128"/>
                <a:ea typeface="BIZ UDゴシック" panose="020B0400000000000000" pitchFamily="49" charset="-128"/>
              </a:rPr>
              <a:t>不快感情があり、</a:t>
            </a:r>
            <a:r>
              <a:rPr lang="ja-JP" altLang="en-US" sz="1200" dirty="0">
                <a:latin typeface="BIZ UDゴシック" panose="020B0400000000000000" pitchFamily="49" charset="-128"/>
                <a:ea typeface="BIZ UDゴシック" panose="020B0400000000000000" pitchFamily="49" charset="-128"/>
              </a:rPr>
              <a:t>ストレス対処法が自傷行為になっていた。</a:t>
            </a:r>
            <a:endParaRPr lang="en-US" altLang="ja-JP" sz="1200" dirty="0">
              <a:latin typeface="BIZ UDゴシック" panose="020B0400000000000000" pitchFamily="49" charset="-128"/>
              <a:ea typeface="BIZ UDゴシック" panose="020B0400000000000000" pitchFamily="49" charset="-128"/>
            </a:endParaRPr>
          </a:p>
          <a:p>
            <a:pPr marL="171450" indent="-171450">
              <a:lnSpc>
                <a:spcPts val="1900"/>
              </a:lnSpc>
              <a:buFont typeface="Wingdings" panose="05000000000000000000" pitchFamily="2" charset="2"/>
              <a:buChar char="Ø"/>
            </a:pPr>
            <a:r>
              <a:rPr lang="ja-JP" altLang="en-US" sz="1200" dirty="0">
                <a:latin typeface="BIZ UDゴシック" panose="020B0400000000000000" pitchFamily="49" charset="-128"/>
                <a:ea typeface="BIZ UDゴシック" panose="020B0400000000000000" pitchFamily="49" charset="-128"/>
              </a:rPr>
              <a:t>背景に</a:t>
            </a:r>
            <a:r>
              <a:rPr kumimoji="1" lang="ja-JP" altLang="en-US" sz="1200" dirty="0">
                <a:latin typeface="BIZ UDゴシック" panose="020B0400000000000000" pitchFamily="49" charset="-128"/>
                <a:ea typeface="BIZ UDゴシック" panose="020B0400000000000000" pitchFamily="49" charset="-128"/>
              </a:rPr>
              <a:t>被虐待歴等があり、家庭や学校にも安心した居場所がなかった。</a:t>
            </a:r>
            <a:endParaRPr kumimoji="1" lang="en-US" altLang="ja-JP" sz="1200" dirty="0">
              <a:latin typeface="BIZ UDゴシック" panose="020B0400000000000000" pitchFamily="49" charset="-128"/>
              <a:ea typeface="BIZ UDゴシック" panose="020B0400000000000000" pitchFamily="49" charset="-128"/>
            </a:endParaRPr>
          </a:p>
          <a:p>
            <a:pPr marL="171450" indent="-171450">
              <a:lnSpc>
                <a:spcPts val="1900"/>
              </a:lnSpc>
              <a:buFont typeface="Wingdings" panose="05000000000000000000" pitchFamily="2" charset="2"/>
              <a:buChar char="Ø"/>
            </a:pPr>
            <a:r>
              <a:rPr lang="ja-JP" altLang="en-US" sz="1200" dirty="0">
                <a:latin typeface="BIZ UDゴシック" panose="020B0400000000000000" pitchFamily="49" charset="-128"/>
                <a:ea typeface="BIZ UDゴシック" panose="020B0400000000000000" pitchFamily="49" charset="-128"/>
              </a:rPr>
              <a:t>精神疾患や軽度知的障がいが疑われるものの適切な相談や治療につながって</a:t>
            </a:r>
            <a:endParaRPr lang="en-US" altLang="ja-JP" sz="1200" dirty="0">
              <a:latin typeface="BIZ UDゴシック" panose="020B0400000000000000" pitchFamily="49" charset="-128"/>
              <a:ea typeface="BIZ UDゴシック" panose="020B0400000000000000" pitchFamily="49" charset="-128"/>
            </a:endParaRPr>
          </a:p>
          <a:p>
            <a:pPr>
              <a:lnSpc>
                <a:spcPts val="1900"/>
              </a:lnSpc>
            </a:pPr>
            <a:r>
              <a:rPr lang="ja-JP" altLang="en-US" sz="1200" dirty="0">
                <a:latin typeface="BIZ UDゴシック" panose="020B0400000000000000" pitchFamily="49" charset="-128"/>
                <a:ea typeface="BIZ UDゴシック" panose="020B0400000000000000" pitchFamily="49" charset="-128"/>
              </a:rPr>
              <a:t>　 いなかった。</a:t>
            </a:r>
            <a:endParaRPr lang="en-US" altLang="ja-JP" sz="1200" dirty="0">
              <a:latin typeface="BIZ UDゴシック" panose="020B0400000000000000" pitchFamily="49" charset="-128"/>
              <a:ea typeface="BIZ UDゴシック" panose="020B0400000000000000" pitchFamily="49" charset="-128"/>
            </a:endParaRPr>
          </a:p>
        </p:txBody>
      </p:sp>
      <p:sp>
        <p:nvSpPr>
          <p:cNvPr id="31" name="テキスト ボックス 30">
            <a:extLst>
              <a:ext uri="{FF2B5EF4-FFF2-40B4-BE49-F238E27FC236}">
                <a16:creationId xmlns:a16="http://schemas.microsoft.com/office/drawing/2014/main" id="{6FFAA2C9-0D4E-42C7-B5DC-CC6D1F8E3EF9}"/>
              </a:ext>
            </a:extLst>
          </p:cNvPr>
          <p:cNvSpPr txBox="1"/>
          <p:nvPr/>
        </p:nvSpPr>
        <p:spPr>
          <a:xfrm>
            <a:off x="116404" y="564939"/>
            <a:ext cx="2170894" cy="307777"/>
          </a:xfrm>
          <a:prstGeom prst="rect">
            <a:avLst/>
          </a:prstGeom>
          <a:noFill/>
        </p:spPr>
        <p:txBody>
          <a:bodyPr wrap="square">
            <a:spAutoFit/>
          </a:bodyPr>
          <a:lstStyle/>
          <a:p>
            <a:r>
              <a:rPr lang="ja-JP" altLang="en-US" sz="1400" b="1" dirty="0">
                <a:latin typeface="BIZ UDPゴシック" panose="020B0400000000000000" pitchFamily="50" charset="-128"/>
                <a:ea typeface="BIZ UDPゴシック" panose="020B0400000000000000" pitchFamily="50" charset="-128"/>
              </a:rPr>
              <a:t>１．対象者の属性</a:t>
            </a:r>
            <a:endParaRPr lang="en-US" altLang="ja-JP" sz="1400" b="1" dirty="0">
              <a:latin typeface="BIZ UDPゴシック" panose="020B0400000000000000" pitchFamily="50" charset="-128"/>
              <a:ea typeface="BIZ UDPゴシック" panose="020B0400000000000000" pitchFamily="50" charset="-128"/>
            </a:endParaRPr>
          </a:p>
        </p:txBody>
      </p:sp>
      <p:sp>
        <p:nvSpPr>
          <p:cNvPr id="34" name="テキスト ボックス 33">
            <a:extLst>
              <a:ext uri="{FF2B5EF4-FFF2-40B4-BE49-F238E27FC236}">
                <a16:creationId xmlns:a16="http://schemas.microsoft.com/office/drawing/2014/main" id="{7A4CCCBC-0E51-4017-93BF-F919B273F561}"/>
              </a:ext>
            </a:extLst>
          </p:cNvPr>
          <p:cNvSpPr txBox="1"/>
          <p:nvPr/>
        </p:nvSpPr>
        <p:spPr>
          <a:xfrm>
            <a:off x="116404" y="3013211"/>
            <a:ext cx="1753134" cy="307777"/>
          </a:xfrm>
          <a:prstGeom prst="rect">
            <a:avLst/>
          </a:prstGeom>
          <a:noFill/>
        </p:spPr>
        <p:txBody>
          <a:bodyPr wrap="square">
            <a:spAutoFit/>
          </a:bodyPr>
          <a:lstStyle/>
          <a:p>
            <a:r>
              <a:rPr lang="en-US" altLang="ja-JP" sz="1400" b="1" dirty="0">
                <a:latin typeface="BIZ UDPゴシック" panose="020B0400000000000000" pitchFamily="50" charset="-128"/>
                <a:ea typeface="BIZ UDPゴシック" panose="020B0400000000000000" pitchFamily="50" charset="-128"/>
              </a:rPr>
              <a:t>2</a:t>
            </a:r>
            <a:r>
              <a:rPr lang="ja-JP" altLang="en-US" sz="1400" b="1" dirty="0">
                <a:latin typeface="BIZ UDPゴシック" panose="020B0400000000000000" pitchFamily="50" charset="-128"/>
                <a:ea typeface="BIZ UDPゴシック" panose="020B0400000000000000" pitchFamily="50" charset="-128"/>
              </a:rPr>
              <a:t>．参加者の属性</a:t>
            </a:r>
            <a:endParaRPr lang="en-US" altLang="ja-JP" sz="1400" b="1"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B6781520-EB3A-4B32-8A78-4C9F527D1F3A}"/>
              </a:ext>
            </a:extLst>
          </p:cNvPr>
          <p:cNvSpPr txBox="1"/>
          <p:nvPr/>
        </p:nvSpPr>
        <p:spPr>
          <a:xfrm>
            <a:off x="115557" y="1906322"/>
            <a:ext cx="1061074" cy="278747"/>
          </a:xfrm>
          <a:prstGeom prst="rect">
            <a:avLst/>
          </a:prstGeom>
          <a:noFill/>
        </p:spPr>
        <p:txBody>
          <a:bodyPr wrap="square" rtlCol="0">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依頼元</a:t>
            </a:r>
            <a:r>
              <a:rPr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1" name="テキスト ボックス 20">
            <a:extLst>
              <a:ext uri="{FF2B5EF4-FFF2-40B4-BE49-F238E27FC236}">
                <a16:creationId xmlns:a16="http://schemas.microsoft.com/office/drawing/2014/main" id="{D16592A7-E912-4D9A-966D-3A64D0E6B14A}"/>
              </a:ext>
            </a:extLst>
          </p:cNvPr>
          <p:cNvSpPr txBox="1"/>
          <p:nvPr/>
        </p:nvSpPr>
        <p:spPr>
          <a:xfrm>
            <a:off x="1561322" y="863134"/>
            <a:ext cx="1613567" cy="261610"/>
          </a:xfrm>
          <a:prstGeom prst="rect">
            <a:avLst/>
          </a:prstGeom>
          <a:noFill/>
        </p:spPr>
        <p:txBody>
          <a:bodyPr wrap="square" rtlCol="0">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性別</a:t>
            </a:r>
            <a:r>
              <a:rPr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A577CF7A-1B1A-4A12-A6DB-47DF01725C7E}"/>
              </a:ext>
            </a:extLst>
          </p:cNvPr>
          <p:cNvSpPr txBox="1"/>
          <p:nvPr/>
        </p:nvSpPr>
        <p:spPr>
          <a:xfrm>
            <a:off x="115557" y="863134"/>
            <a:ext cx="1717912" cy="261610"/>
          </a:xfrm>
          <a:prstGeom prst="rect">
            <a:avLst/>
          </a:prstGeom>
          <a:noFill/>
        </p:spPr>
        <p:txBody>
          <a:bodyPr wrap="square" rtlCol="0">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所属</a:t>
            </a:r>
            <a:r>
              <a:rPr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69B0D7E0-B2F3-4AD3-AA74-E1E008CEF1C3}"/>
              </a:ext>
            </a:extLst>
          </p:cNvPr>
          <p:cNvSpPr txBox="1"/>
          <p:nvPr/>
        </p:nvSpPr>
        <p:spPr>
          <a:xfrm>
            <a:off x="1561322" y="1475202"/>
            <a:ext cx="1613567" cy="261610"/>
          </a:xfrm>
          <a:prstGeom prst="rect">
            <a:avLst/>
          </a:prstGeom>
          <a:noFill/>
        </p:spPr>
        <p:txBody>
          <a:bodyPr wrap="square" rtlCol="0">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年齢</a:t>
            </a:r>
            <a:r>
              <a:rPr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5971A287-FD40-44A0-8743-323BE67FAF9C}"/>
              </a:ext>
            </a:extLst>
          </p:cNvPr>
          <p:cNvSpPr txBox="1"/>
          <p:nvPr/>
        </p:nvSpPr>
        <p:spPr>
          <a:xfrm>
            <a:off x="1528625" y="2150276"/>
            <a:ext cx="1588171" cy="738664"/>
          </a:xfrm>
          <a:prstGeom prst="rect">
            <a:avLst/>
          </a:prstGeom>
          <a:noFill/>
        </p:spPr>
        <p:txBody>
          <a:bodyPr wrap="square" rtlCol="0">
            <a:spAutoFit/>
          </a:bodyPr>
          <a:lstStyle/>
          <a:p>
            <a:r>
              <a:rPr lang="ja-JP" altLang="en-US" sz="1050" dirty="0">
                <a:latin typeface="BIZ UDゴシック" panose="020B0400000000000000" pitchFamily="49" charset="-128"/>
                <a:ea typeface="BIZ UDゴシック" panose="020B0400000000000000" pitchFamily="49" charset="-128"/>
              </a:rPr>
              <a:t>・対象者の性別は女性</a:t>
            </a:r>
            <a:endParaRPr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が</a:t>
            </a:r>
            <a:r>
              <a:rPr lang="en-US" altLang="ja-JP" sz="1050" dirty="0">
                <a:latin typeface="BIZ UDゴシック" panose="020B0400000000000000" pitchFamily="49" charset="-128"/>
                <a:ea typeface="BIZ UDゴシック" panose="020B0400000000000000" pitchFamily="49" charset="-128"/>
              </a:rPr>
              <a:t>85.7</a:t>
            </a:r>
            <a:r>
              <a:rPr lang="ja-JP" altLang="en-US" sz="1050" dirty="0">
                <a:latin typeface="BIZ UDゴシック" panose="020B0400000000000000" pitchFamily="49" charset="-128"/>
                <a:ea typeface="BIZ UDゴシック" panose="020B0400000000000000" pitchFamily="49" charset="-128"/>
              </a:rPr>
              <a:t>％であった</a:t>
            </a:r>
            <a:endParaRPr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・依頼元は高等学校が</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en-US" altLang="ja-JP" sz="1050" dirty="0">
                <a:latin typeface="BIZ UDゴシック" panose="020B0400000000000000" pitchFamily="49" charset="-128"/>
                <a:ea typeface="BIZ UDゴシック" panose="020B0400000000000000" pitchFamily="49" charset="-128"/>
              </a:rPr>
              <a:t>57.1%</a:t>
            </a:r>
            <a:r>
              <a:rPr kumimoji="1" lang="ja-JP" altLang="en-US" sz="1050" dirty="0">
                <a:latin typeface="BIZ UDゴシック" panose="020B0400000000000000" pitchFamily="49" charset="-128"/>
                <a:ea typeface="BIZ UDゴシック" panose="020B0400000000000000" pitchFamily="49" charset="-128"/>
              </a:rPr>
              <a:t>であった。</a:t>
            </a:r>
          </a:p>
        </p:txBody>
      </p:sp>
      <p:pic>
        <p:nvPicPr>
          <p:cNvPr id="41" name="図 40">
            <a:extLst>
              <a:ext uri="{FF2B5EF4-FFF2-40B4-BE49-F238E27FC236}">
                <a16:creationId xmlns:a16="http://schemas.microsoft.com/office/drawing/2014/main" id="{86FC82CA-1087-4D60-A603-5EBDFF830B3C}"/>
              </a:ext>
            </a:extLst>
          </p:cNvPr>
          <p:cNvPicPr>
            <a:picLocks noChangeAspect="1"/>
          </p:cNvPicPr>
          <p:nvPr/>
        </p:nvPicPr>
        <p:blipFill>
          <a:blip r:embed="rId4"/>
          <a:stretch>
            <a:fillRect/>
          </a:stretch>
        </p:blipFill>
        <p:spPr>
          <a:xfrm>
            <a:off x="220683" y="3611055"/>
            <a:ext cx="1368000" cy="676138"/>
          </a:xfrm>
          <a:prstGeom prst="rect">
            <a:avLst/>
          </a:prstGeom>
        </p:spPr>
      </p:pic>
      <p:sp>
        <p:nvSpPr>
          <p:cNvPr id="42" name="テキスト ボックス 41">
            <a:extLst>
              <a:ext uri="{FF2B5EF4-FFF2-40B4-BE49-F238E27FC236}">
                <a16:creationId xmlns:a16="http://schemas.microsoft.com/office/drawing/2014/main" id="{64E21325-741E-4FFC-8676-E39C740428E9}"/>
              </a:ext>
            </a:extLst>
          </p:cNvPr>
          <p:cNvSpPr txBox="1"/>
          <p:nvPr/>
        </p:nvSpPr>
        <p:spPr>
          <a:xfrm>
            <a:off x="115557" y="3320988"/>
            <a:ext cx="1588171" cy="261610"/>
          </a:xfrm>
          <a:prstGeom prst="rect">
            <a:avLst/>
          </a:prstGeom>
          <a:noFill/>
        </p:spPr>
        <p:txBody>
          <a:bodyPr wrap="square" rtlCol="0">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所属</a:t>
            </a:r>
            <a:r>
              <a:rPr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E6E7AC41-266C-45C2-B669-3FAF1AF40779}"/>
              </a:ext>
            </a:extLst>
          </p:cNvPr>
          <p:cNvSpPr txBox="1"/>
          <p:nvPr/>
        </p:nvSpPr>
        <p:spPr>
          <a:xfrm>
            <a:off x="1561322" y="3320988"/>
            <a:ext cx="1588171" cy="261610"/>
          </a:xfrm>
          <a:prstGeom prst="rect">
            <a:avLst/>
          </a:prstGeom>
          <a:noFill/>
        </p:spPr>
        <p:txBody>
          <a:bodyPr wrap="square" rtlCol="0">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職種</a:t>
            </a:r>
            <a:r>
              <a:rPr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48" name="テキスト ボックス 47">
            <a:extLst>
              <a:ext uri="{FF2B5EF4-FFF2-40B4-BE49-F238E27FC236}">
                <a16:creationId xmlns:a16="http://schemas.microsoft.com/office/drawing/2014/main" id="{F739FA16-364B-426B-8CF1-EDD7BF0BADE5}"/>
              </a:ext>
            </a:extLst>
          </p:cNvPr>
          <p:cNvSpPr txBox="1"/>
          <p:nvPr/>
        </p:nvSpPr>
        <p:spPr>
          <a:xfrm>
            <a:off x="123483" y="5327630"/>
            <a:ext cx="1588171" cy="261610"/>
          </a:xfrm>
          <a:prstGeom prst="rect">
            <a:avLst/>
          </a:prstGeom>
          <a:noFill/>
        </p:spPr>
        <p:txBody>
          <a:bodyPr wrap="square" rtlCol="0">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助言内容</a:t>
            </a:r>
            <a:r>
              <a:rPr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53" name="テキスト ボックス 52">
            <a:extLst>
              <a:ext uri="{FF2B5EF4-FFF2-40B4-BE49-F238E27FC236}">
                <a16:creationId xmlns:a16="http://schemas.microsoft.com/office/drawing/2014/main" id="{D86371CF-F1AA-4D96-A570-B8D31271AABD}"/>
              </a:ext>
            </a:extLst>
          </p:cNvPr>
          <p:cNvSpPr txBox="1"/>
          <p:nvPr/>
        </p:nvSpPr>
        <p:spPr>
          <a:xfrm>
            <a:off x="3569496" y="2420888"/>
            <a:ext cx="6159119" cy="2490169"/>
          </a:xfrm>
          <a:prstGeom prst="rect">
            <a:avLst/>
          </a:prstGeom>
          <a:noFill/>
          <a:ln>
            <a:noFill/>
          </a:ln>
        </p:spPr>
        <p:txBody>
          <a:bodyPr wrap="square" rtlCol="0">
            <a:spAutoFit/>
          </a:bodyPr>
          <a:lstStyle/>
          <a:p>
            <a:pPr marL="171450" indent="-171450">
              <a:lnSpc>
                <a:spcPts val="1900"/>
              </a:lnSpc>
              <a:buFont typeface="Wingdings" panose="05000000000000000000" pitchFamily="2" charset="2"/>
              <a:buChar char="Ø"/>
            </a:pPr>
            <a:r>
              <a:rPr lang="ja-JP" altLang="en-US" sz="1200" dirty="0">
                <a:latin typeface="BIZ UDゴシック" panose="020B0400000000000000" pitchFamily="49" charset="-128"/>
                <a:ea typeface="BIZ UDゴシック" panose="020B0400000000000000" pitchFamily="49" charset="-128"/>
              </a:rPr>
              <a:t>精神科医からの助言を</a:t>
            </a:r>
            <a:r>
              <a:rPr kumimoji="1" lang="ja-JP" altLang="en-US" sz="1200" dirty="0">
                <a:latin typeface="BIZ UDゴシック" panose="020B0400000000000000" pitchFamily="49" charset="-128"/>
                <a:ea typeface="BIZ UDゴシック" panose="020B0400000000000000" pitchFamily="49" charset="-128"/>
              </a:rPr>
              <a:t>受ける機会の少ない支援者に、医療者の</a:t>
            </a:r>
            <a:r>
              <a:rPr lang="ja-JP" altLang="en-US" sz="1200" dirty="0">
                <a:latin typeface="BIZ UDゴシック" panose="020B0400000000000000" pitchFamily="49" charset="-128"/>
                <a:ea typeface="BIZ UDゴシック" panose="020B0400000000000000" pitchFamily="49" charset="-128"/>
              </a:rPr>
              <a:t>視点で</a:t>
            </a:r>
            <a:r>
              <a:rPr kumimoji="1" lang="ja-JP" altLang="en-US" sz="1200" dirty="0">
                <a:latin typeface="BIZ UDゴシック" panose="020B0400000000000000" pitchFamily="49" charset="-128"/>
                <a:ea typeface="BIZ UDゴシック" panose="020B0400000000000000" pitchFamily="49" charset="-128"/>
              </a:rPr>
              <a:t>見立てや対応への助言を行うことにより、症状の理解や本人理解が進んだ。</a:t>
            </a:r>
            <a:endParaRPr kumimoji="1" lang="en-US" altLang="ja-JP" sz="1200" dirty="0">
              <a:latin typeface="BIZ UDゴシック" panose="020B0400000000000000" pitchFamily="49" charset="-128"/>
              <a:ea typeface="BIZ UDゴシック" panose="020B0400000000000000" pitchFamily="49" charset="-128"/>
            </a:endParaRPr>
          </a:p>
          <a:p>
            <a:pPr marL="171450" indent="-171450">
              <a:lnSpc>
                <a:spcPts val="1900"/>
              </a:lnSpc>
              <a:buFont typeface="Wingdings" panose="05000000000000000000" pitchFamily="2" charset="2"/>
              <a:buChar char="Ø"/>
            </a:pPr>
            <a:r>
              <a:rPr kumimoji="1" lang="ja-JP" altLang="en-US" sz="1200" dirty="0">
                <a:latin typeface="BIZ UDゴシック" panose="020B0400000000000000" pitchFamily="49" charset="-128"/>
                <a:ea typeface="BIZ UDゴシック" panose="020B0400000000000000" pitchFamily="49" charset="-128"/>
              </a:rPr>
              <a:t>外部の専門家からの助言により、新たな視点でこれまでの支援について振り返ることができ、本人を取り巻く環境などについても幅広く整理が進んだ。</a:t>
            </a:r>
            <a:r>
              <a:rPr lang="ja-JP" altLang="en-US" sz="1200" dirty="0">
                <a:latin typeface="BIZ UDゴシック" panose="020B0400000000000000" pitchFamily="49" charset="-128"/>
                <a:ea typeface="BIZ UDゴシック" panose="020B0400000000000000" pitchFamily="49" charset="-128"/>
              </a:rPr>
              <a:t>　　　 </a:t>
            </a:r>
            <a:endParaRPr kumimoji="1" lang="en-US" altLang="ja-JP" sz="1200" dirty="0">
              <a:latin typeface="BIZ UDゴシック" panose="020B0400000000000000" pitchFamily="49" charset="-128"/>
              <a:ea typeface="BIZ UDゴシック" panose="020B0400000000000000" pitchFamily="49" charset="-128"/>
            </a:endParaRPr>
          </a:p>
          <a:p>
            <a:pPr marL="171450" indent="-171450">
              <a:lnSpc>
                <a:spcPts val="1900"/>
              </a:lnSpc>
              <a:buFont typeface="Wingdings" panose="05000000000000000000" pitchFamily="2" charset="2"/>
              <a:buChar char="Ø"/>
            </a:pP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先の見通しが立つことで、支援者の不安が軽減するとともに、これまで行ってきた支援の良い点について正しく評価されることで、自信をもって関われるようになった</a:t>
            </a:r>
            <a:endParaRPr kumimoji="1" lang="en-US" altLang="ja-JP" sz="1200" dirty="0">
              <a:latin typeface="BIZ UDゴシック" panose="020B0400000000000000" pitchFamily="49" charset="-128"/>
              <a:ea typeface="BIZ UDゴシック" panose="020B0400000000000000" pitchFamily="49" charset="-128"/>
            </a:endParaRPr>
          </a:p>
          <a:p>
            <a:pPr marL="171450" indent="-171450">
              <a:lnSpc>
                <a:spcPts val="1900"/>
              </a:lnSpc>
              <a:buFont typeface="Wingdings" panose="05000000000000000000" pitchFamily="2" charset="2"/>
              <a:buChar char="Ø"/>
            </a:pP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教職員の間</a:t>
            </a:r>
            <a:r>
              <a:rPr kumimoji="1"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で未遂をする</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生徒、学生</a:t>
            </a:r>
            <a:r>
              <a:rPr kumimoji="1"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への支援についての意識が</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さらに</a:t>
            </a:r>
            <a:r>
              <a:rPr kumimoji="1"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高まり、専門家を交えた校内勉強会の開催につながった。</a:t>
            </a:r>
            <a:endPar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71450" indent="-171450">
              <a:lnSpc>
                <a:spcPts val="1900"/>
              </a:lnSpc>
              <a:buFont typeface="Wingdings" panose="05000000000000000000" pitchFamily="2" charset="2"/>
              <a:buChar char="Ø"/>
            </a:pPr>
            <a:r>
              <a:rPr kumimoji="1"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本人を取り巻く支援機関で</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支援の方向性を</a:t>
            </a:r>
            <a:r>
              <a:rPr kumimoji="1"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共有</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して役割分担を行うことで</a:t>
            </a:r>
            <a:r>
              <a:rPr kumimoji="1"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顔の見える関係</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を構築するきっかけとなった。</a:t>
            </a:r>
            <a:endPar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nvGrpSpPr>
          <p:cNvPr id="57" name="グループ化 56">
            <a:extLst>
              <a:ext uri="{FF2B5EF4-FFF2-40B4-BE49-F238E27FC236}">
                <a16:creationId xmlns:a16="http://schemas.microsoft.com/office/drawing/2014/main" id="{F0036BB4-5701-45E8-9A3E-9040411FCC98}"/>
              </a:ext>
            </a:extLst>
          </p:cNvPr>
          <p:cNvGrpSpPr/>
          <p:nvPr/>
        </p:nvGrpSpPr>
        <p:grpSpPr>
          <a:xfrm>
            <a:off x="3153539" y="2348880"/>
            <a:ext cx="6660000" cy="2631654"/>
            <a:chOff x="15552" y="940767"/>
            <a:chExt cx="9899732" cy="1183879"/>
          </a:xfrm>
        </p:grpSpPr>
        <p:sp>
          <p:nvSpPr>
            <p:cNvPr id="58" name="正方形/長方形 57">
              <a:extLst>
                <a:ext uri="{FF2B5EF4-FFF2-40B4-BE49-F238E27FC236}">
                  <a16:creationId xmlns:a16="http://schemas.microsoft.com/office/drawing/2014/main" id="{9679935C-519F-43F9-98C5-573598801B7A}"/>
                </a:ext>
              </a:extLst>
            </p:cNvPr>
            <p:cNvSpPr/>
            <p:nvPr/>
          </p:nvSpPr>
          <p:spPr>
            <a:xfrm>
              <a:off x="15552" y="942410"/>
              <a:ext cx="9899732" cy="118223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9" name="ホームベース 4">
              <a:extLst>
                <a:ext uri="{FF2B5EF4-FFF2-40B4-BE49-F238E27FC236}">
                  <a16:creationId xmlns:a16="http://schemas.microsoft.com/office/drawing/2014/main" id="{7E02E635-5B9C-4E76-A194-46A6E6206D65}"/>
                </a:ext>
              </a:extLst>
            </p:cNvPr>
            <p:cNvSpPr/>
            <p:nvPr/>
          </p:nvSpPr>
          <p:spPr>
            <a:xfrm>
              <a:off x="30072" y="940767"/>
              <a:ext cx="695657" cy="1182236"/>
            </a:xfrm>
            <a:prstGeom prst="homePlate">
              <a:avLst>
                <a:gd name="adj" fmla="val 44790"/>
              </a:avLst>
            </a:prstGeom>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lang="ja-JP" altLang="en-US" sz="1400" b="1" dirty="0">
                  <a:latin typeface="BIZ UDゴシック" panose="020B0400000000000000" pitchFamily="49" charset="-128"/>
                  <a:ea typeface="BIZ UDゴシック" panose="020B0400000000000000" pitchFamily="49" charset="-128"/>
                </a:rPr>
                <a:t>効果</a:t>
              </a:r>
              <a:endParaRPr kumimoji="1" lang="ja-JP" altLang="en-US" sz="2000" b="1" dirty="0">
                <a:latin typeface="BIZ UDゴシック" panose="020B0400000000000000" pitchFamily="49" charset="-128"/>
                <a:ea typeface="BIZ UDゴシック" panose="020B0400000000000000" pitchFamily="49" charset="-128"/>
              </a:endParaRPr>
            </a:p>
          </p:txBody>
        </p:sp>
      </p:grpSp>
      <p:grpSp>
        <p:nvGrpSpPr>
          <p:cNvPr id="60" name="グループ化 59">
            <a:extLst>
              <a:ext uri="{FF2B5EF4-FFF2-40B4-BE49-F238E27FC236}">
                <a16:creationId xmlns:a16="http://schemas.microsoft.com/office/drawing/2014/main" id="{2B3953E4-807F-46CA-9702-45E153C971B3}"/>
              </a:ext>
            </a:extLst>
          </p:cNvPr>
          <p:cNvGrpSpPr/>
          <p:nvPr/>
        </p:nvGrpSpPr>
        <p:grpSpPr>
          <a:xfrm>
            <a:off x="3153539" y="5036600"/>
            <a:ext cx="6660001" cy="1728399"/>
            <a:chOff x="32382" y="3510136"/>
            <a:chExt cx="9873618" cy="507263"/>
          </a:xfrm>
        </p:grpSpPr>
        <p:sp>
          <p:nvSpPr>
            <p:cNvPr id="61" name="正方形/長方形 60">
              <a:extLst>
                <a:ext uri="{FF2B5EF4-FFF2-40B4-BE49-F238E27FC236}">
                  <a16:creationId xmlns:a16="http://schemas.microsoft.com/office/drawing/2014/main" id="{FDB1E247-B282-48E9-AC3C-568421BF4E2C}"/>
                </a:ext>
              </a:extLst>
            </p:cNvPr>
            <p:cNvSpPr/>
            <p:nvPr/>
          </p:nvSpPr>
          <p:spPr>
            <a:xfrm>
              <a:off x="32383" y="3510253"/>
              <a:ext cx="9873617" cy="50714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2" name="ホームベース 15">
              <a:extLst>
                <a:ext uri="{FF2B5EF4-FFF2-40B4-BE49-F238E27FC236}">
                  <a16:creationId xmlns:a16="http://schemas.microsoft.com/office/drawing/2014/main" id="{86785A32-723E-4BF8-B93F-409E623C6B43}"/>
                </a:ext>
              </a:extLst>
            </p:cNvPr>
            <p:cNvSpPr/>
            <p:nvPr/>
          </p:nvSpPr>
          <p:spPr>
            <a:xfrm>
              <a:off x="32382" y="3510136"/>
              <a:ext cx="693822" cy="507146"/>
            </a:xfrm>
            <a:prstGeom prst="homePlate">
              <a:avLst>
                <a:gd name="adj" fmla="val 44790"/>
              </a:avLst>
            </a:prstGeom>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lang="ja-JP" altLang="en-US" sz="1400" b="1" dirty="0">
                  <a:latin typeface="BIZ UDゴシック" panose="020B0400000000000000" pitchFamily="49" charset="-128"/>
                  <a:ea typeface="BIZ UDゴシック" panose="020B0400000000000000" pitchFamily="49" charset="-128"/>
                </a:rPr>
                <a:t>課題と方向性</a:t>
              </a:r>
              <a:endParaRPr lang="en-US" altLang="ja-JP" sz="1400" b="1" dirty="0">
                <a:latin typeface="BIZ UDゴシック" panose="020B0400000000000000" pitchFamily="49" charset="-128"/>
                <a:ea typeface="BIZ UDゴシック" panose="020B0400000000000000" pitchFamily="49" charset="-128"/>
              </a:endParaRPr>
            </a:p>
          </p:txBody>
        </p:sp>
      </p:grpSp>
      <p:sp>
        <p:nvSpPr>
          <p:cNvPr id="64" name="テキスト ボックス 63">
            <a:extLst>
              <a:ext uri="{FF2B5EF4-FFF2-40B4-BE49-F238E27FC236}">
                <a16:creationId xmlns:a16="http://schemas.microsoft.com/office/drawing/2014/main" id="{4ABBB8A9-55B1-4DEB-95A2-60B57FF43A0D}"/>
              </a:ext>
            </a:extLst>
          </p:cNvPr>
          <p:cNvSpPr txBox="1"/>
          <p:nvPr/>
        </p:nvSpPr>
        <p:spPr>
          <a:xfrm>
            <a:off x="3569496" y="5121188"/>
            <a:ext cx="6228000" cy="1515543"/>
          </a:xfrm>
          <a:prstGeom prst="rect">
            <a:avLst/>
          </a:prstGeom>
          <a:noFill/>
        </p:spPr>
        <p:txBody>
          <a:bodyPr wrap="square">
            <a:spAutoFit/>
          </a:bodyPr>
          <a:lstStyle/>
          <a:p>
            <a:pPr marL="171450" indent="-171450">
              <a:lnSpc>
                <a:spcPts val="1900"/>
              </a:lnSpc>
              <a:buFont typeface="Wingdings" panose="05000000000000000000" pitchFamily="2" charset="2"/>
              <a:buChar char="Ø"/>
            </a:pPr>
            <a:r>
              <a:rPr lang="ja-JP" altLang="en-US" sz="1200" dirty="0">
                <a:latin typeface="BIZ UDPゴシック" panose="020B0400000000000000" pitchFamily="50" charset="-128"/>
                <a:ea typeface="BIZ UDPゴシック" panose="020B0400000000000000" pitchFamily="50" charset="-128"/>
              </a:rPr>
              <a:t>助言直後の参加者アンケートで、専門家からの助言が有効であったことはわかったが、その後の支援に実際に有効であったかを評価するため、実施３か月後にも参加者アンケートによる効果測定を行い、課題を集約する予定。</a:t>
            </a:r>
          </a:p>
          <a:p>
            <a:pPr marL="171450" indent="-171450">
              <a:lnSpc>
                <a:spcPts val="1900"/>
              </a:lnSpc>
              <a:buFont typeface="Wingdings" panose="05000000000000000000" pitchFamily="2" charset="2"/>
              <a:buChar char="Ø"/>
            </a:pPr>
            <a:r>
              <a:rPr lang="ja-JP" altLang="en-US" sz="1200" dirty="0">
                <a:latin typeface="BIZ UDPゴシック" panose="020B0400000000000000" pitchFamily="50" charset="-128"/>
                <a:ea typeface="BIZ UDPゴシック" panose="020B0400000000000000" pitchFamily="50" charset="-128"/>
              </a:rPr>
              <a:t>学校や地域の支援機関で対応に苦慮する事例に対して、本事業が有効であることが一定わかったことから、そのような事例がある学校や地域の支援機関での活用を促進するため、関係機関にさらなる周知を行う必要がある。</a:t>
            </a:r>
          </a:p>
        </p:txBody>
      </p:sp>
      <p:sp>
        <p:nvSpPr>
          <p:cNvPr id="40" name="テキスト ボックス 39">
            <a:extLst>
              <a:ext uri="{FF2B5EF4-FFF2-40B4-BE49-F238E27FC236}">
                <a16:creationId xmlns:a16="http://schemas.microsoft.com/office/drawing/2014/main" id="{828C9760-A22E-45F9-9838-7D0456A5C93F}"/>
              </a:ext>
            </a:extLst>
          </p:cNvPr>
          <p:cNvSpPr txBox="1"/>
          <p:nvPr/>
        </p:nvSpPr>
        <p:spPr>
          <a:xfrm>
            <a:off x="115557" y="4787570"/>
            <a:ext cx="1588171" cy="261610"/>
          </a:xfrm>
          <a:prstGeom prst="rect">
            <a:avLst/>
          </a:prstGeom>
          <a:noFill/>
        </p:spPr>
        <p:txBody>
          <a:bodyPr wrap="square" rtlCol="0">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助言者</a:t>
            </a:r>
            <a:r>
              <a:rPr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graphicFrame>
        <p:nvGraphicFramePr>
          <p:cNvPr id="11" name="オブジェクト 10">
            <a:extLst>
              <a:ext uri="{FF2B5EF4-FFF2-40B4-BE49-F238E27FC236}">
                <a16:creationId xmlns:a16="http://schemas.microsoft.com/office/drawing/2014/main" id="{EEE8367A-DE49-44E6-8991-74791F68625D}"/>
              </a:ext>
            </a:extLst>
          </p:cNvPr>
          <p:cNvGraphicFramePr>
            <a:graphicFrameLocks noChangeAspect="1"/>
          </p:cNvGraphicFramePr>
          <p:nvPr>
            <p:extLst>
              <p:ext uri="{D42A27DB-BD31-4B8C-83A1-F6EECF244321}">
                <p14:modId xmlns:p14="http://schemas.microsoft.com/office/powerpoint/2010/main" val="3212059156"/>
              </p:ext>
            </p:extLst>
          </p:nvPr>
        </p:nvGraphicFramePr>
        <p:xfrm>
          <a:off x="220683" y="2168860"/>
          <a:ext cx="1303339" cy="647700"/>
        </p:xfrm>
        <a:graphic>
          <a:graphicData uri="http://schemas.openxmlformats.org/presentationml/2006/ole">
            <mc:AlternateContent xmlns:mc="http://schemas.openxmlformats.org/markup-compatibility/2006">
              <mc:Choice xmlns:v="urn:schemas-microsoft-com:vml" Requires="v">
                <p:oleObj spid="_x0000_s1295" name="Worksheet" r:id="rId5" imgW="1318432" imgH="647735" progId="Excel.Sheet.12">
                  <p:embed/>
                </p:oleObj>
              </mc:Choice>
              <mc:Fallback>
                <p:oleObj name="Worksheet" r:id="rId5" imgW="1318432" imgH="647735" progId="Excel.Sheet.12">
                  <p:embed/>
                  <p:pic>
                    <p:nvPicPr>
                      <p:cNvPr id="0" name=""/>
                      <p:cNvPicPr/>
                      <p:nvPr/>
                    </p:nvPicPr>
                    <p:blipFill>
                      <a:blip r:embed="rId6"/>
                      <a:stretch>
                        <a:fillRect/>
                      </a:stretch>
                    </p:blipFill>
                    <p:spPr>
                      <a:xfrm>
                        <a:off x="220683" y="2168860"/>
                        <a:ext cx="1303339" cy="647700"/>
                      </a:xfrm>
                      <a:prstGeom prst="rect">
                        <a:avLst/>
                      </a:prstGeom>
                    </p:spPr>
                  </p:pic>
                </p:oleObj>
              </mc:Fallback>
            </mc:AlternateContent>
          </a:graphicData>
        </a:graphic>
      </p:graphicFrame>
      <p:graphicFrame>
        <p:nvGraphicFramePr>
          <p:cNvPr id="14" name="オブジェクト 13">
            <a:extLst>
              <a:ext uri="{FF2B5EF4-FFF2-40B4-BE49-F238E27FC236}">
                <a16:creationId xmlns:a16="http://schemas.microsoft.com/office/drawing/2014/main" id="{2956664A-E359-47C7-A0FA-BFAE3D49FB14}"/>
              </a:ext>
            </a:extLst>
          </p:cNvPr>
          <p:cNvGraphicFramePr>
            <a:graphicFrameLocks noChangeAspect="1"/>
          </p:cNvGraphicFramePr>
          <p:nvPr>
            <p:extLst>
              <p:ext uri="{D42A27DB-BD31-4B8C-83A1-F6EECF244321}">
                <p14:modId xmlns:p14="http://schemas.microsoft.com/office/powerpoint/2010/main" val="1377944496"/>
              </p:ext>
            </p:extLst>
          </p:nvPr>
        </p:nvGraphicFramePr>
        <p:xfrm>
          <a:off x="236476" y="5625356"/>
          <a:ext cx="2502622" cy="1008000"/>
        </p:xfrm>
        <a:graphic>
          <a:graphicData uri="http://schemas.openxmlformats.org/presentationml/2006/ole">
            <mc:AlternateContent xmlns:mc="http://schemas.openxmlformats.org/markup-compatibility/2006">
              <mc:Choice xmlns:v="urn:schemas-microsoft-com:vml" Requires="v">
                <p:oleObj spid="_x0000_s1296" name="Worksheet" r:id="rId7" imgW="2400234" imgH="967563" progId="Excel.Sheet.12">
                  <p:embed/>
                </p:oleObj>
              </mc:Choice>
              <mc:Fallback>
                <p:oleObj name="Worksheet" r:id="rId7" imgW="2400234" imgH="967563" progId="Excel.Sheet.12">
                  <p:embed/>
                  <p:pic>
                    <p:nvPicPr>
                      <p:cNvPr id="0" name=""/>
                      <p:cNvPicPr/>
                      <p:nvPr/>
                    </p:nvPicPr>
                    <p:blipFill>
                      <a:blip r:embed="rId8"/>
                      <a:stretch>
                        <a:fillRect/>
                      </a:stretch>
                    </p:blipFill>
                    <p:spPr>
                      <a:xfrm>
                        <a:off x="236476" y="5625356"/>
                        <a:ext cx="2502622" cy="1008000"/>
                      </a:xfrm>
                      <a:prstGeom prst="rect">
                        <a:avLst/>
                      </a:prstGeom>
                    </p:spPr>
                  </p:pic>
                </p:oleObj>
              </mc:Fallback>
            </mc:AlternateContent>
          </a:graphicData>
        </a:graphic>
      </p:graphicFrame>
      <p:graphicFrame>
        <p:nvGraphicFramePr>
          <p:cNvPr id="16" name="オブジェクト 15">
            <a:extLst>
              <a:ext uri="{FF2B5EF4-FFF2-40B4-BE49-F238E27FC236}">
                <a16:creationId xmlns:a16="http://schemas.microsoft.com/office/drawing/2014/main" id="{14DC1828-1B9E-4541-8928-6A0900B7F308}"/>
              </a:ext>
            </a:extLst>
          </p:cNvPr>
          <p:cNvGraphicFramePr>
            <a:graphicFrameLocks noChangeAspect="1"/>
          </p:cNvGraphicFramePr>
          <p:nvPr>
            <p:extLst>
              <p:ext uri="{D42A27DB-BD31-4B8C-83A1-F6EECF244321}">
                <p14:modId xmlns:p14="http://schemas.microsoft.com/office/powerpoint/2010/main" val="3939174558"/>
              </p:ext>
            </p:extLst>
          </p:nvPr>
        </p:nvGraphicFramePr>
        <p:xfrm>
          <a:off x="220663" y="1160463"/>
          <a:ext cx="1287462" cy="647700"/>
        </p:xfrm>
        <a:graphic>
          <a:graphicData uri="http://schemas.openxmlformats.org/presentationml/2006/ole">
            <mc:AlternateContent xmlns:mc="http://schemas.openxmlformats.org/markup-compatibility/2006">
              <mc:Choice xmlns:v="urn:schemas-microsoft-com:vml" Requires="v">
                <p:oleObj spid="_x0000_s1297" name="Worksheet" r:id="rId9" imgW="1242100" imgH="647735" progId="Excel.Sheet.12">
                  <p:embed/>
                </p:oleObj>
              </mc:Choice>
              <mc:Fallback>
                <p:oleObj name="Worksheet" r:id="rId9" imgW="1242100" imgH="647735" progId="Excel.Sheet.12">
                  <p:embed/>
                  <p:pic>
                    <p:nvPicPr>
                      <p:cNvPr id="0" name=""/>
                      <p:cNvPicPr/>
                      <p:nvPr/>
                    </p:nvPicPr>
                    <p:blipFill>
                      <a:blip r:embed="rId10"/>
                      <a:stretch>
                        <a:fillRect/>
                      </a:stretch>
                    </p:blipFill>
                    <p:spPr>
                      <a:xfrm>
                        <a:off x="220663" y="1160463"/>
                        <a:ext cx="1287462" cy="647700"/>
                      </a:xfrm>
                      <a:prstGeom prst="rect">
                        <a:avLst/>
                      </a:prstGeom>
                    </p:spPr>
                  </p:pic>
                </p:oleObj>
              </mc:Fallback>
            </mc:AlternateContent>
          </a:graphicData>
        </a:graphic>
      </p:graphicFrame>
      <p:graphicFrame>
        <p:nvGraphicFramePr>
          <p:cNvPr id="19" name="オブジェクト 18">
            <a:extLst>
              <a:ext uri="{FF2B5EF4-FFF2-40B4-BE49-F238E27FC236}">
                <a16:creationId xmlns:a16="http://schemas.microsoft.com/office/drawing/2014/main" id="{DD09BEF2-5FB6-4178-B5F4-CF3EBC635C61}"/>
              </a:ext>
            </a:extLst>
          </p:cNvPr>
          <p:cNvGraphicFramePr>
            <a:graphicFrameLocks noChangeAspect="1"/>
          </p:cNvGraphicFramePr>
          <p:nvPr>
            <p:extLst>
              <p:ext uri="{D42A27DB-BD31-4B8C-83A1-F6EECF244321}">
                <p14:modId xmlns:p14="http://schemas.microsoft.com/office/powerpoint/2010/main" val="1099503543"/>
              </p:ext>
            </p:extLst>
          </p:nvPr>
        </p:nvGraphicFramePr>
        <p:xfrm>
          <a:off x="1676400" y="1773238"/>
          <a:ext cx="1268413" cy="323850"/>
        </p:xfrm>
        <a:graphic>
          <a:graphicData uri="http://schemas.openxmlformats.org/presentationml/2006/ole">
            <mc:AlternateContent xmlns:mc="http://schemas.openxmlformats.org/markup-compatibility/2006">
              <mc:Choice xmlns:v="urn:schemas-microsoft-com:vml" Requires="v">
                <p:oleObj spid="_x0000_s1298" name="Worksheet" r:id="rId11" imgW="1280266" imgH="327483" progId="Excel.Sheet.12">
                  <p:embed/>
                </p:oleObj>
              </mc:Choice>
              <mc:Fallback>
                <p:oleObj name="Worksheet" r:id="rId11" imgW="1280266" imgH="327483" progId="Excel.Sheet.12">
                  <p:embed/>
                  <p:pic>
                    <p:nvPicPr>
                      <p:cNvPr id="0" name=""/>
                      <p:cNvPicPr/>
                      <p:nvPr/>
                    </p:nvPicPr>
                    <p:blipFill>
                      <a:blip r:embed="rId12"/>
                      <a:stretch>
                        <a:fillRect/>
                      </a:stretch>
                    </p:blipFill>
                    <p:spPr>
                      <a:xfrm>
                        <a:off x="1676400" y="1773238"/>
                        <a:ext cx="1268413" cy="323850"/>
                      </a:xfrm>
                      <a:prstGeom prst="rect">
                        <a:avLst/>
                      </a:prstGeom>
                    </p:spPr>
                  </p:pic>
                </p:oleObj>
              </mc:Fallback>
            </mc:AlternateContent>
          </a:graphicData>
        </a:graphic>
      </p:graphicFrame>
      <p:graphicFrame>
        <p:nvGraphicFramePr>
          <p:cNvPr id="7" name="オブジェクト 6">
            <a:extLst>
              <a:ext uri="{FF2B5EF4-FFF2-40B4-BE49-F238E27FC236}">
                <a16:creationId xmlns:a16="http://schemas.microsoft.com/office/drawing/2014/main" id="{D4F63884-A916-49C8-AFF8-107AF76DBBBE}"/>
              </a:ext>
            </a:extLst>
          </p:cNvPr>
          <p:cNvGraphicFramePr>
            <a:graphicFrameLocks noChangeAspect="1"/>
          </p:cNvGraphicFramePr>
          <p:nvPr>
            <p:extLst>
              <p:ext uri="{D42A27DB-BD31-4B8C-83A1-F6EECF244321}">
                <p14:modId xmlns:p14="http://schemas.microsoft.com/office/powerpoint/2010/main" val="164091591"/>
              </p:ext>
            </p:extLst>
          </p:nvPr>
        </p:nvGraphicFramePr>
        <p:xfrm>
          <a:off x="220663" y="5084763"/>
          <a:ext cx="1379537" cy="180975"/>
        </p:xfrm>
        <a:graphic>
          <a:graphicData uri="http://schemas.openxmlformats.org/presentationml/2006/ole">
            <mc:AlternateContent xmlns:mc="http://schemas.openxmlformats.org/markup-compatibility/2006">
              <mc:Choice xmlns:v="urn:schemas-microsoft-com:vml" Requires="v">
                <p:oleObj spid="_x0000_s1299" name="Worksheet" r:id="rId13" imgW="1287899" imgH="167569" progId="Excel.Sheet.12">
                  <p:embed/>
                </p:oleObj>
              </mc:Choice>
              <mc:Fallback>
                <p:oleObj name="Worksheet" r:id="rId13" imgW="1287899" imgH="167569" progId="Excel.Sheet.12">
                  <p:embed/>
                  <p:pic>
                    <p:nvPicPr>
                      <p:cNvPr id="0" name=""/>
                      <p:cNvPicPr/>
                      <p:nvPr/>
                    </p:nvPicPr>
                    <p:blipFill>
                      <a:blip r:embed="rId14"/>
                      <a:stretch>
                        <a:fillRect/>
                      </a:stretch>
                    </p:blipFill>
                    <p:spPr>
                      <a:xfrm>
                        <a:off x="220663" y="5084763"/>
                        <a:ext cx="1379537" cy="180975"/>
                      </a:xfrm>
                      <a:prstGeom prst="rect">
                        <a:avLst/>
                      </a:prstGeom>
                    </p:spPr>
                  </p:pic>
                </p:oleObj>
              </mc:Fallback>
            </mc:AlternateContent>
          </a:graphicData>
        </a:graphic>
      </p:graphicFrame>
      <p:graphicFrame>
        <p:nvGraphicFramePr>
          <p:cNvPr id="15" name="オブジェクト 14">
            <a:extLst>
              <a:ext uri="{FF2B5EF4-FFF2-40B4-BE49-F238E27FC236}">
                <a16:creationId xmlns:a16="http://schemas.microsoft.com/office/drawing/2014/main" id="{2A6002EF-A4C3-4D2F-B86C-E6E526494350}"/>
              </a:ext>
            </a:extLst>
          </p:cNvPr>
          <p:cNvGraphicFramePr>
            <a:graphicFrameLocks noChangeAspect="1"/>
          </p:cNvGraphicFramePr>
          <p:nvPr>
            <p:extLst>
              <p:ext uri="{D42A27DB-BD31-4B8C-83A1-F6EECF244321}">
                <p14:modId xmlns:p14="http://schemas.microsoft.com/office/powerpoint/2010/main" val="2738737775"/>
              </p:ext>
            </p:extLst>
          </p:nvPr>
        </p:nvGraphicFramePr>
        <p:xfrm>
          <a:off x="1653070" y="3621243"/>
          <a:ext cx="1332000" cy="815869"/>
        </p:xfrm>
        <a:graphic>
          <a:graphicData uri="http://schemas.openxmlformats.org/presentationml/2006/ole">
            <mc:AlternateContent xmlns:mc="http://schemas.openxmlformats.org/markup-compatibility/2006">
              <mc:Choice xmlns:v="urn:schemas-microsoft-com:vml" Requires="v">
                <p:oleObj spid="_x0000_s1300" name="Worksheet" r:id="rId15" imgW="1318432" imgH="807649" progId="Excel.Sheet.12">
                  <p:embed/>
                </p:oleObj>
              </mc:Choice>
              <mc:Fallback>
                <p:oleObj name="Worksheet" r:id="rId15" imgW="1318432" imgH="807649" progId="Excel.Sheet.12">
                  <p:embed/>
                  <p:pic>
                    <p:nvPicPr>
                      <p:cNvPr id="0" name=""/>
                      <p:cNvPicPr/>
                      <p:nvPr/>
                    </p:nvPicPr>
                    <p:blipFill>
                      <a:blip r:embed="rId16"/>
                      <a:stretch>
                        <a:fillRect/>
                      </a:stretch>
                    </p:blipFill>
                    <p:spPr>
                      <a:xfrm>
                        <a:off x="1653070" y="3621243"/>
                        <a:ext cx="1332000" cy="815869"/>
                      </a:xfrm>
                      <a:prstGeom prst="rect">
                        <a:avLst/>
                      </a:prstGeom>
                    </p:spPr>
                  </p:pic>
                </p:oleObj>
              </mc:Fallback>
            </mc:AlternateContent>
          </a:graphicData>
        </a:graphic>
      </p:graphicFrame>
      <p:graphicFrame>
        <p:nvGraphicFramePr>
          <p:cNvPr id="20" name="オブジェクト 19">
            <a:extLst>
              <a:ext uri="{FF2B5EF4-FFF2-40B4-BE49-F238E27FC236}">
                <a16:creationId xmlns:a16="http://schemas.microsoft.com/office/drawing/2014/main" id="{F68BE832-605F-48FB-AEFA-5B072B1C6A31}"/>
              </a:ext>
            </a:extLst>
          </p:cNvPr>
          <p:cNvGraphicFramePr>
            <a:graphicFrameLocks noChangeAspect="1"/>
          </p:cNvGraphicFramePr>
          <p:nvPr>
            <p:extLst>
              <p:ext uri="{D42A27DB-BD31-4B8C-83A1-F6EECF244321}">
                <p14:modId xmlns:p14="http://schemas.microsoft.com/office/powerpoint/2010/main" val="4059903468"/>
              </p:ext>
            </p:extLst>
          </p:nvPr>
        </p:nvGraphicFramePr>
        <p:xfrm>
          <a:off x="1653070" y="1160784"/>
          <a:ext cx="1307010" cy="324000"/>
        </p:xfrm>
        <a:graphic>
          <a:graphicData uri="http://schemas.openxmlformats.org/presentationml/2006/ole">
            <mc:AlternateContent xmlns:mc="http://schemas.openxmlformats.org/markup-compatibility/2006">
              <mc:Choice xmlns:v="urn:schemas-microsoft-com:vml" Requires="v">
                <p:oleObj spid="_x0000_s1301" name="Worksheet" r:id="rId17" imgW="1318432" imgH="327483" progId="Excel.Sheet.12">
                  <p:embed/>
                </p:oleObj>
              </mc:Choice>
              <mc:Fallback>
                <p:oleObj name="Worksheet" r:id="rId17" imgW="1318432" imgH="327483" progId="Excel.Sheet.12">
                  <p:embed/>
                  <p:pic>
                    <p:nvPicPr>
                      <p:cNvPr id="0" name=""/>
                      <p:cNvPicPr/>
                      <p:nvPr/>
                    </p:nvPicPr>
                    <p:blipFill>
                      <a:blip r:embed="rId18"/>
                      <a:stretch>
                        <a:fillRect/>
                      </a:stretch>
                    </p:blipFill>
                    <p:spPr>
                      <a:xfrm>
                        <a:off x="1653070" y="1160784"/>
                        <a:ext cx="1307010" cy="324000"/>
                      </a:xfrm>
                      <a:prstGeom prst="rect">
                        <a:avLst/>
                      </a:prstGeom>
                    </p:spPr>
                  </p:pic>
                </p:oleObj>
              </mc:Fallback>
            </mc:AlternateContent>
          </a:graphicData>
        </a:graphic>
      </p:graphicFrame>
      <p:sp>
        <p:nvSpPr>
          <p:cNvPr id="2" name="四角形: 角を丸くする 1">
            <a:extLst>
              <a:ext uri="{FF2B5EF4-FFF2-40B4-BE49-F238E27FC236}">
                <a16:creationId xmlns:a16="http://schemas.microsoft.com/office/drawing/2014/main" id="{451CA6BE-05E7-4E10-B676-BB1C26687AE1}"/>
              </a:ext>
            </a:extLst>
          </p:cNvPr>
          <p:cNvSpPr/>
          <p:nvPr/>
        </p:nvSpPr>
        <p:spPr>
          <a:xfrm>
            <a:off x="92460" y="483646"/>
            <a:ext cx="2961321" cy="6306445"/>
          </a:xfrm>
          <a:prstGeom prst="roundRect">
            <a:avLst>
              <a:gd name="adj" fmla="val 8090"/>
            </a:avLst>
          </a:prstGeom>
          <a:noFill/>
          <a:ln>
            <a:solidFill>
              <a:srgbClr val="0070C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5CC0B45C-E1FA-41D5-A64C-00BABC11C3F9}"/>
              </a:ext>
            </a:extLst>
          </p:cNvPr>
          <p:cNvSpPr txBox="1"/>
          <p:nvPr/>
        </p:nvSpPr>
        <p:spPr>
          <a:xfrm>
            <a:off x="116404" y="4489375"/>
            <a:ext cx="1753134" cy="307777"/>
          </a:xfrm>
          <a:prstGeom prst="rect">
            <a:avLst/>
          </a:prstGeom>
          <a:noFill/>
        </p:spPr>
        <p:txBody>
          <a:bodyPr wrap="square">
            <a:spAutoFit/>
          </a:bodyPr>
          <a:lstStyle/>
          <a:p>
            <a:r>
              <a:rPr lang="ja-JP" altLang="en-US" sz="1400" b="1" dirty="0">
                <a:latin typeface="BIZ UDPゴシック" panose="020B0400000000000000" pitchFamily="50" charset="-128"/>
                <a:ea typeface="BIZ UDPゴシック" panose="020B0400000000000000" pitchFamily="50" charset="-128"/>
              </a:rPr>
              <a:t>３．助言内容</a:t>
            </a:r>
            <a:endParaRPr lang="en-US" altLang="ja-JP" sz="1400" b="1" dirty="0">
              <a:latin typeface="BIZ UDPゴシック" panose="020B0400000000000000" pitchFamily="50" charset="-128"/>
              <a:ea typeface="BIZ UDPゴシック" panose="020B0400000000000000" pitchFamily="50" charset="-128"/>
            </a:endParaRPr>
          </a:p>
        </p:txBody>
      </p:sp>
      <p:grpSp>
        <p:nvGrpSpPr>
          <p:cNvPr id="6" name="グループ化 5">
            <a:extLst>
              <a:ext uri="{FF2B5EF4-FFF2-40B4-BE49-F238E27FC236}">
                <a16:creationId xmlns:a16="http://schemas.microsoft.com/office/drawing/2014/main" id="{8B667E67-294D-45F1-8FFD-B761BE46BE0B}"/>
              </a:ext>
            </a:extLst>
          </p:cNvPr>
          <p:cNvGrpSpPr/>
          <p:nvPr/>
        </p:nvGrpSpPr>
        <p:grpSpPr>
          <a:xfrm>
            <a:off x="3153539" y="511012"/>
            <a:ext cx="6660000" cy="1766239"/>
            <a:chOff x="3116796" y="552691"/>
            <a:chExt cx="6660000" cy="2016433"/>
          </a:xfrm>
        </p:grpSpPr>
        <p:sp>
          <p:nvSpPr>
            <p:cNvPr id="38" name="正方形/長方形 37">
              <a:extLst>
                <a:ext uri="{FF2B5EF4-FFF2-40B4-BE49-F238E27FC236}">
                  <a16:creationId xmlns:a16="http://schemas.microsoft.com/office/drawing/2014/main" id="{DE75D4BD-E8EE-47C1-BE3E-C46EEBDFEDC1}"/>
                </a:ext>
              </a:extLst>
            </p:cNvPr>
            <p:cNvSpPr/>
            <p:nvPr/>
          </p:nvSpPr>
          <p:spPr>
            <a:xfrm>
              <a:off x="3116796" y="553123"/>
              <a:ext cx="6660000" cy="2016001"/>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39" name="ホームベース 4">
              <a:extLst>
                <a:ext uri="{FF2B5EF4-FFF2-40B4-BE49-F238E27FC236}">
                  <a16:creationId xmlns:a16="http://schemas.microsoft.com/office/drawing/2014/main" id="{92F483FE-7641-4657-9E49-AAE7392CBF4B}"/>
                </a:ext>
              </a:extLst>
            </p:cNvPr>
            <p:cNvSpPr/>
            <p:nvPr/>
          </p:nvSpPr>
          <p:spPr>
            <a:xfrm>
              <a:off x="3116796" y="552691"/>
              <a:ext cx="468000" cy="2016001"/>
            </a:xfrm>
            <a:prstGeom prst="homePlate">
              <a:avLst>
                <a:gd name="adj" fmla="val 44790"/>
              </a:avLst>
            </a:prstGeom>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1400" b="1" spc="-50" dirty="0">
                  <a:latin typeface="BIZ UDゴシック" panose="020B0400000000000000" pitchFamily="49" charset="-128"/>
                  <a:ea typeface="BIZ UDゴシック" panose="020B0400000000000000" pitchFamily="49" charset="-128"/>
                </a:rPr>
                <a:t>自殺未遂に至る背景</a:t>
              </a:r>
            </a:p>
          </p:txBody>
        </p:sp>
      </p:grpSp>
    </p:spTree>
    <p:extLst>
      <p:ext uri="{BB962C8B-B14F-4D97-AF65-F5344CB8AC3E}">
        <p14:creationId xmlns:p14="http://schemas.microsoft.com/office/powerpoint/2010/main" val="11445067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lumMod val="40000"/>
            <a:lumOff val="60000"/>
          </a:schemeClr>
        </a:solidFill>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5488</TotalTime>
  <Words>825</Words>
  <Application>Microsoft Office PowerPoint</Application>
  <PresentationFormat>A4 210 x 297 mm</PresentationFormat>
  <Paragraphs>73</Paragraphs>
  <Slides>2</Slides>
  <Notes>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2</vt:i4>
      </vt:variant>
      <vt:variant>
        <vt:lpstr>スライド タイトル</vt:lpstr>
      </vt:variant>
      <vt:variant>
        <vt:i4>2</vt:i4>
      </vt:variant>
    </vt:vector>
  </HeadingPairs>
  <TitlesOfParts>
    <vt:vector size="12" baseType="lpstr">
      <vt:lpstr>BIZ UDPゴシック</vt:lpstr>
      <vt:lpstr>BIZ UDゴシック</vt:lpstr>
      <vt:lpstr>HG丸ｺﾞｼｯｸM-PRO</vt:lpstr>
      <vt:lpstr>Meiryo UI</vt:lpstr>
      <vt:lpstr>Arial</vt:lpstr>
      <vt:lpstr>Calibri</vt:lpstr>
      <vt:lpstr>Wingdings</vt:lpstr>
      <vt:lpstr>Office テーマ</vt:lpstr>
      <vt:lpstr>Worksheet</vt:lpstr>
      <vt:lpstr>Microsoft Excel ワークシート</vt:lpstr>
      <vt:lpstr>若者の自殺未遂対応チーム事業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事業推進課</dc:creator>
  <cp:lastModifiedBy>濱田　有加里</cp:lastModifiedBy>
  <cp:revision>739</cp:revision>
  <cp:lastPrinted>2024-11-29T04:18:51Z</cp:lastPrinted>
  <dcterms:created xsi:type="dcterms:W3CDTF">2019-10-15T02:49:03Z</dcterms:created>
  <dcterms:modified xsi:type="dcterms:W3CDTF">2024-12-20T05:54:00Z</dcterms:modified>
</cp:coreProperties>
</file>