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6"/>
  </p:notesMasterIdLst>
  <p:sldIdLst>
    <p:sldId id="256" r:id="rId2"/>
    <p:sldId id="262" r:id="rId3"/>
    <p:sldId id="264" r:id="rId4"/>
    <p:sldId id="265" r:id="rId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74082" autoAdjust="0"/>
  </p:normalViewPr>
  <p:slideViewPr>
    <p:cSldViewPr snapToGrid="0">
      <p:cViewPr varScale="1">
        <p:scale>
          <a:sx n="100" d="100"/>
          <a:sy n="100" d="100"/>
        </p:scale>
        <p:origin x="97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214DBACE-9A62-4EFB-B491-BD8FE87DA3C8}" type="datetimeFigureOut">
              <a:rPr kumimoji="1" lang="ja-JP" altLang="en-US" smtClean="0"/>
              <a:t>2025/1/20</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F14667A-AA2C-4DC7-9EC2-C7FEC4C89C0F}" type="slidenum">
              <a:rPr kumimoji="1" lang="ja-JP" altLang="en-US" smtClean="0"/>
              <a:t>‹#›</a:t>
            </a:fld>
            <a:endParaRPr kumimoji="1" lang="ja-JP" altLang="en-US"/>
          </a:p>
        </p:txBody>
      </p:sp>
    </p:spTree>
    <p:extLst>
      <p:ext uri="{BB962C8B-B14F-4D97-AF65-F5344CB8AC3E}">
        <p14:creationId xmlns:p14="http://schemas.microsoft.com/office/powerpoint/2010/main" val="36739604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3F14667A-AA2C-4DC7-9EC2-C7FEC4C89C0F}" type="slidenum">
              <a:rPr kumimoji="1" lang="ja-JP" altLang="en-US" smtClean="0"/>
              <a:t>1</a:t>
            </a:fld>
            <a:endParaRPr kumimoji="1" lang="ja-JP" altLang="en-US"/>
          </a:p>
        </p:txBody>
      </p:sp>
    </p:spTree>
    <p:extLst>
      <p:ext uri="{BB962C8B-B14F-4D97-AF65-F5344CB8AC3E}">
        <p14:creationId xmlns:p14="http://schemas.microsoft.com/office/powerpoint/2010/main" val="3005492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3F14667A-AA2C-4DC7-9EC2-C7FEC4C89C0F}" type="slidenum">
              <a:rPr kumimoji="1" lang="ja-JP" altLang="en-US" smtClean="0"/>
              <a:t>2</a:t>
            </a:fld>
            <a:endParaRPr kumimoji="1" lang="ja-JP" altLang="en-US"/>
          </a:p>
        </p:txBody>
      </p:sp>
    </p:spTree>
    <p:extLst>
      <p:ext uri="{BB962C8B-B14F-4D97-AF65-F5344CB8AC3E}">
        <p14:creationId xmlns:p14="http://schemas.microsoft.com/office/powerpoint/2010/main" val="36691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F14667A-AA2C-4DC7-9EC2-C7FEC4C89C0F}" type="slidenum">
              <a:rPr kumimoji="1" lang="ja-JP" altLang="en-US" smtClean="0"/>
              <a:t>3</a:t>
            </a:fld>
            <a:endParaRPr kumimoji="1" lang="ja-JP" altLang="en-US"/>
          </a:p>
        </p:txBody>
      </p:sp>
    </p:spTree>
    <p:extLst>
      <p:ext uri="{BB962C8B-B14F-4D97-AF65-F5344CB8AC3E}">
        <p14:creationId xmlns:p14="http://schemas.microsoft.com/office/powerpoint/2010/main" val="27650385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endParaRPr kumimoji="1" lang="ja-JP" altLang="en-US" dirty="0"/>
          </a:p>
          <a:p>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3F14667A-AA2C-4DC7-9EC2-C7FEC4C89C0F}" type="slidenum">
              <a:rPr kumimoji="1" lang="ja-JP" altLang="en-US" smtClean="0"/>
              <a:t>4</a:t>
            </a:fld>
            <a:endParaRPr kumimoji="1" lang="ja-JP" altLang="en-US"/>
          </a:p>
        </p:txBody>
      </p:sp>
    </p:spTree>
    <p:extLst>
      <p:ext uri="{BB962C8B-B14F-4D97-AF65-F5344CB8AC3E}">
        <p14:creationId xmlns:p14="http://schemas.microsoft.com/office/powerpoint/2010/main" val="858784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8A4720B-0125-4AFD-8653-47789E3EB603}" type="datetimeFigureOut">
              <a:rPr kumimoji="1" lang="ja-JP" altLang="en-US" smtClean="0"/>
              <a:t>2025/1/20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D8F3C-CE8B-4971-8185-F5D1C547F9E0}" type="slidenum">
              <a:rPr kumimoji="1" lang="ja-JP" altLang="en-US" smtClean="0"/>
              <a:t>‹#›</a:t>
            </a:fld>
            <a:endParaRPr kumimoji="1" lang="ja-JP" altLang="en-US"/>
          </a:p>
        </p:txBody>
      </p:sp>
    </p:spTree>
    <p:extLst>
      <p:ext uri="{BB962C8B-B14F-4D97-AF65-F5344CB8AC3E}">
        <p14:creationId xmlns:p14="http://schemas.microsoft.com/office/powerpoint/2010/main" val="13760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A4720B-0125-4AFD-8653-47789E3EB603}" type="datetimeFigureOut">
              <a:rPr kumimoji="1" lang="ja-JP" altLang="en-US" smtClean="0"/>
              <a:t>2025/1/20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D8F3C-CE8B-4971-8185-F5D1C547F9E0}" type="slidenum">
              <a:rPr kumimoji="1" lang="ja-JP" altLang="en-US" smtClean="0"/>
              <a:t>‹#›</a:t>
            </a:fld>
            <a:endParaRPr kumimoji="1" lang="ja-JP" altLang="en-US"/>
          </a:p>
        </p:txBody>
      </p:sp>
    </p:spTree>
    <p:extLst>
      <p:ext uri="{BB962C8B-B14F-4D97-AF65-F5344CB8AC3E}">
        <p14:creationId xmlns:p14="http://schemas.microsoft.com/office/powerpoint/2010/main" val="2123094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A4720B-0125-4AFD-8653-47789E3EB603}" type="datetimeFigureOut">
              <a:rPr kumimoji="1" lang="ja-JP" altLang="en-US" smtClean="0"/>
              <a:t>2025/1/20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D8F3C-CE8B-4971-8185-F5D1C547F9E0}" type="slidenum">
              <a:rPr kumimoji="1" lang="ja-JP" altLang="en-US" smtClean="0"/>
              <a:t>‹#›</a:t>
            </a:fld>
            <a:endParaRPr kumimoji="1" lang="ja-JP" altLang="en-US"/>
          </a:p>
        </p:txBody>
      </p:sp>
    </p:spTree>
    <p:extLst>
      <p:ext uri="{BB962C8B-B14F-4D97-AF65-F5344CB8AC3E}">
        <p14:creationId xmlns:p14="http://schemas.microsoft.com/office/powerpoint/2010/main" val="3974069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A4720B-0125-4AFD-8653-47789E3EB603}" type="datetimeFigureOut">
              <a:rPr kumimoji="1" lang="ja-JP" altLang="en-US" smtClean="0"/>
              <a:t>2025/1/20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D8F3C-CE8B-4971-8185-F5D1C547F9E0}" type="slidenum">
              <a:rPr kumimoji="1" lang="ja-JP" altLang="en-US" smtClean="0"/>
              <a:t>‹#›</a:t>
            </a:fld>
            <a:endParaRPr kumimoji="1" lang="ja-JP" altLang="en-US"/>
          </a:p>
        </p:txBody>
      </p:sp>
    </p:spTree>
    <p:extLst>
      <p:ext uri="{BB962C8B-B14F-4D97-AF65-F5344CB8AC3E}">
        <p14:creationId xmlns:p14="http://schemas.microsoft.com/office/powerpoint/2010/main" val="3868843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8A4720B-0125-4AFD-8653-47789E3EB603}" type="datetimeFigureOut">
              <a:rPr kumimoji="1" lang="ja-JP" altLang="en-US" smtClean="0"/>
              <a:t>2025/1/20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D8F3C-CE8B-4971-8185-F5D1C547F9E0}" type="slidenum">
              <a:rPr kumimoji="1" lang="ja-JP" altLang="en-US" smtClean="0"/>
              <a:t>‹#›</a:t>
            </a:fld>
            <a:endParaRPr kumimoji="1" lang="ja-JP" altLang="en-US"/>
          </a:p>
        </p:txBody>
      </p:sp>
    </p:spTree>
    <p:extLst>
      <p:ext uri="{BB962C8B-B14F-4D97-AF65-F5344CB8AC3E}">
        <p14:creationId xmlns:p14="http://schemas.microsoft.com/office/powerpoint/2010/main" val="2714526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8A4720B-0125-4AFD-8653-47789E3EB603}" type="datetimeFigureOut">
              <a:rPr kumimoji="1" lang="ja-JP" altLang="en-US" smtClean="0"/>
              <a:t>2025/1/20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1FD8F3C-CE8B-4971-8185-F5D1C547F9E0}" type="slidenum">
              <a:rPr kumimoji="1" lang="ja-JP" altLang="en-US" smtClean="0"/>
              <a:t>‹#›</a:t>
            </a:fld>
            <a:endParaRPr kumimoji="1" lang="ja-JP" altLang="en-US"/>
          </a:p>
        </p:txBody>
      </p:sp>
    </p:spTree>
    <p:extLst>
      <p:ext uri="{BB962C8B-B14F-4D97-AF65-F5344CB8AC3E}">
        <p14:creationId xmlns:p14="http://schemas.microsoft.com/office/powerpoint/2010/main" val="3768716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8A4720B-0125-4AFD-8653-47789E3EB603}" type="datetimeFigureOut">
              <a:rPr kumimoji="1" lang="ja-JP" altLang="en-US" smtClean="0"/>
              <a:t>2025/1/20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1FD8F3C-CE8B-4971-8185-F5D1C547F9E0}" type="slidenum">
              <a:rPr kumimoji="1" lang="ja-JP" altLang="en-US" smtClean="0"/>
              <a:t>‹#›</a:t>
            </a:fld>
            <a:endParaRPr kumimoji="1" lang="ja-JP" altLang="en-US"/>
          </a:p>
        </p:txBody>
      </p:sp>
    </p:spTree>
    <p:extLst>
      <p:ext uri="{BB962C8B-B14F-4D97-AF65-F5344CB8AC3E}">
        <p14:creationId xmlns:p14="http://schemas.microsoft.com/office/powerpoint/2010/main" val="127832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8A4720B-0125-4AFD-8653-47789E3EB603}" type="datetimeFigureOut">
              <a:rPr kumimoji="1" lang="ja-JP" altLang="en-US" smtClean="0"/>
              <a:t>2025/1/20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1FD8F3C-CE8B-4971-8185-F5D1C547F9E0}" type="slidenum">
              <a:rPr kumimoji="1" lang="ja-JP" altLang="en-US" smtClean="0"/>
              <a:t>‹#›</a:t>
            </a:fld>
            <a:endParaRPr kumimoji="1" lang="ja-JP" altLang="en-US"/>
          </a:p>
        </p:txBody>
      </p:sp>
    </p:spTree>
    <p:extLst>
      <p:ext uri="{BB962C8B-B14F-4D97-AF65-F5344CB8AC3E}">
        <p14:creationId xmlns:p14="http://schemas.microsoft.com/office/powerpoint/2010/main" val="793281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4720B-0125-4AFD-8653-47789E3EB603}" type="datetimeFigureOut">
              <a:rPr kumimoji="1" lang="ja-JP" altLang="en-US" smtClean="0"/>
              <a:t>2025/1/20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1FD8F3C-CE8B-4971-8185-F5D1C547F9E0}" type="slidenum">
              <a:rPr kumimoji="1" lang="ja-JP" altLang="en-US" smtClean="0"/>
              <a:t>‹#›</a:t>
            </a:fld>
            <a:endParaRPr kumimoji="1" lang="ja-JP" altLang="en-US"/>
          </a:p>
        </p:txBody>
      </p:sp>
    </p:spTree>
    <p:extLst>
      <p:ext uri="{BB962C8B-B14F-4D97-AF65-F5344CB8AC3E}">
        <p14:creationId xmlns:p14="http://schemas.microsoft.com/office/powerpoint/2010/main" val="1718205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8A4720B-0125-4AFD-8653-47789E3EB603}" type="datetimeFigureOut">
              <a:rPr kumimoji="1" lang="ja-JP" altLang="en-US" smtClean="0"/>
              <a:t>2025/1/20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1FD8F3C-CE8B-4971-8185-F5D1C547F9E0}" type="slidenum">
              <a:rPr kumimoji="1" lang="ja-JP" altLang="en-US" smtClean="0"/>
              <a:t>‹#›</a:t>
            </a:fld>
            <a:endParaRPr kumimoji="1" lang="ja-JP" altLang="en-US"/>
          </a:p>
        </p:txBody>
      </p:sp>
    </p:spTree>
    <p:extLst>
      <p:ext uri="{BB962C8B-B14F-4D97-AF65-F5344CB8AC3E}">
        <p14:creationId xmlns:p14="http://schemas.microsoft.com/office/powerpoint/2010/main" val="3055880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8A4720B-0125-4AFD-8653-47789E3EB603}" type="datetimeFigureOut">
              <a:rPr kumimoji="1" lang="ja-JP" altLang="en-US" smtClean="0"/>
              <a:t>2025/1/20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1FD8F3C-CE8B-4971-8185-F5D1C547F9E0}" type="slidenum">
              <a:rPr kumimoji="1" lang="ja-JP" altLang="en-US" smtClean="0"/>
              <a:t>‹#›</a:t>
            </a:fld>
            <a:endParaRPr kumimoji="1" lang="ja-JP" altLang="en-US"/>
          </a:p>
        </p:txBody>
      </p:sp>
    </p:spTree>
    <p:extLst>
      <p:ext uri="{BB962C8B-B14F-4D97-AF65-F5344CB8AC3E}">
        <p14:creationId xmlns:p14="http://schemas.microsoft.com/office/powerpoint/2010/main" val="1396124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4720B-0125-4AFD-8653-47789E3EB603}" type="datetimeFigureOut">
              <a:rPr kumimoji="1" lang="ja-JP" altLang="en-US" smtClean="0"/>
              <a:t>2025/1/20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FD8F3C-CE8B-4971-8185-F5D1C547F9E0}" type="slidenum">
              <a:rPr kumimoji="1" lang="ja-JP" altLang="en-US" smtClean="0"/>
              <a:t>‹#›</a:t>
            </a:fld>
            <a:endParaRPr kumimoji="1" lang="ja-JP" altLang="en-US"/>
          </a:p>
        </p:txBody>
      </p:sp>
    </p:spTree>
    <p:extLst>
      <p:ext uri="{BB962C8B-B14F-4D97-AF65-F5344CB8AC3E}">
        <p14:creationId xmlns:p14="http://schemas.microsoft.com/office/powerpoint/2010/main" val="421039435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3.jpe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150071" y="2412374"/>
            <a:ext cx="4417100" cy="15506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4" name="タイトル 3">
            <a:extLst>
              <a:ext uri="{FF2B5EF4-FFF2-40B4-BE49-F238E27FC236}">
                <a16:creationId xmlns:a16="http://schemas.microsoft.com/office/drawing/2014/main" id="{4594E978-4F48-92E3-833D-42D6F4E0F226}"/>
              </a:ext>
            </a:extLst>
          </p:cNvPr>
          <p:cNvSpPr>
            <a:spLocks noGrp="1"/>
          </p:cNvSpPr>
          <p:nvPr>
            <p:ph type="title"/>
          </p:nvPr>
        </p:nvSpPr>
        <p:spPr>
          <a:xfrm>
            <a:off x="150074" y="240077"/>
            <a:ext cx="8861920" cy="325451"/>
          </a:xfrm>
          <a:solidFill>
            <a:schemeClr val="accent1"/>
          </a:solidFill>
          <a:ln>
            <a:noFill/>
          </a:ln>
        </p:spPr>
        <p:txBody>
          <a:bodyPr>
            <a:normAutofit/>
          </a:bodyPr>
          <a:lstStyle/>
          <a:p>
            <a:pPr algn="ctr"/>
            <a:r>
              <a:rPr lang="ja-JP" altLang="en-US" sz="1600" dirty="0">
                <a:solidFill>
                  <a:schemeClr val="bg1"/>
                </a:solidFill>
                <a:latin typeface="UD デジタル 教科書体 N-R" panose="02020400000000000000" pitchFamily="17" charset="-128"/>
                <a:ea typeface="UD デジタル 教科書体 N-R" panose="02020400000000000000" pitchFamily="17" charset="-128"/>
              </a:rPr>
              <a:t>「こころの健康について考えよう！（</a:t>
            </a:r>
            <a:r>
              <a:rPr lang="en-US" altLang="ja-JP" sz="1600" dirty="0">
                <a:solidFill>
                  <a:schemeClr val="bg1"/>
                </a:solidFill>
                <a:latin typeface="UD デジタル 教科書体 N-R" panose="02020400000000000000" pitchFamily="17" charset="-128"/>
                <a:ea typeface="UD デジタル 教科書体 N-R" panose="02020400000000000000" pitchFamily="17" charset="-128"/>
              </a:rPr>
              <a:t>SOS</a:t>
            </a:r>
            <a:r>
              <a:rPr lang="ja-JP" altLang="en-US" sz="1600" dirty="0">
                <a:solidFill>
                  <a:schemeClr val="bg1"/>
                </a:solidFill>
                <a:latin typeface="UD デジタル 教科書体 N-R" panose="02020400000000000000" pitchFamily="17" charset="-128"/>
                <a:ea typeface="UD デジタル 教科書体 N-R" panose="02020400000000000000" pitchFamily="17" charset="-128"/>
              </a:rPr>
              <a:t>の出し方教育）」の普及に向けた取組</a:t>
            </a:r>
          </a:p>
        </p:txBody>
      </p:sp>
      <p:sp>
        <p:nvSpPr>
          <p:cNvPr id="14" name="二等辺三角形 13"/>
          <p:cNvSpPr/>
          <p:nvPr/>
        </p:nvSpPr>
        <p:spPr>
          <a:xfrm rot="10800000">
            <a:off x="4233339" y="5322025"/>
            <a:ext cx="333831" cy="25109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grpSp>
        <p:nvGrpSpPr>
          <p:cNvPr id="2" name="グループ化 1">
            <a:extLst>
              <a:ext uri="{FF2B5EF4-FFF2-40B4-BE49-F238E27FC236}">
                <a16:creationId xmlns:a16="http://schemas.microsoft.com/office/drawing/2014/main" id="{F2133041-38AC-4C32-A6A0-9000A93240C8}"/>
              </a:ext>
            </a:extLst>
          </p:cNvPr>
          <p:cNvGrpSpPr/>
          <p:nvPr/>
        </p:nvGrpSpPr>
        <p:grpSpPr>
          <a:xfrm>
            <a:off x="99045" y="3061064"/>
            <a:ext cx="4221495" cy="2434082"/>
            <a:chOff x="150072" y="1759825"/>
            <a:chExt cx="5784253" cy="2259804"/>
          </a:xfrm>
        </p:grpSpPr>
        <p:sp>
          <p:nvSpPr>
            <p:cNvPr id="17" name="角丸四角形 16"/>
            <p:cNvSpPr/>
            <p:nvPr/>
          </p:nvSpPr>
          <p:spPr>
            <a:xfrm>
              <a:off x="150072" y="1759825"/>
              <a:ext cx="5784253" cy="2259804"/>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UD デジタル 教科書体 N-R" panose="02020400000000000000" pitchFamily="17" charset="-128"/>
                <a:ea typeface="UD デジタル 教科書体 N-R" panose="02020400000000000000" pitchFamily="17" charset="-128"/>
              </a:endParaRPr>
            </a:p>
          </p:txBody>
        </p:sp>
        <p:sp>
          <p:nvSpPr>
            <p:cNvPr id="9" name="コンテンツ プレースホルダー 4">
              <a:extLst>
                <a:ext uri="{FF2B5EF4-FFF2-40B4-BE49-F238E27FC236}">
                  <a16:creationId xmlns:a16="http://schemas.microsoft.com/office/drawing/2014/main" id="{E660D0CF-545F-4686-6E86-8F54F69435D4}"/>
                </a:ext>
              </a:extLst>
            </p:cNvPr>
            <p:cNvSpPr txBox="1">
              <a:spLocks/>
            </p:cNvSpPr>
            <p:nvPr/>
          </p:nvSpPr>
          <p:spPr>
            <a:xfrm>
              <a:off x="461659" y="3419916"/>
              <a:ext cx="5342390" cy="438988"/>
            </a:xfrm>
            <a:prstGeom prst="rect">
              <a:avLst/>
            </a:prstGeom>
          </p:spPr>
          <p:txBody>
            <a:bodyPr vert="horz" lIns="68580" tIns="34290" rIns="68580" bIns="3429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buNone/>
              </a:pPr>
              <a:r>
                <a:rPr lang="ja-JP" altLang="en-US" sz="900" dirty="0">
                  <a:latin typeface="UD デジタル 教科書体 N-R" panose="02020400000000000000" pitchFamily="17" charset="-128"/>
                  <a:ea typeface="UD デジタル 教科書体 N-R" panose="02020400000000000000" pitchFamily="17" charset="-128"/>
                </a:rPr>
                <a:t>○「児童生徒の自殺予防に向けた困難な事例、強い心理的負担を受けた場合等における対処の仕方を身に着けるための教育の推進について」（平成</a:t>
              </a:r>
              <a:r>
                <a:rPr lang="en-US" altLang="ja-JP" sz="900" dirty="0">
                  <a:latin typeface="UD デジタル 教科書体 N-R" panose="02020400000000000000" pitchFamily="17" charset="-128"/>
                  <a:ea typeface="UD デジタル 教科書体 N-R" panose="02020400000000000000" pitchFamily="17" charset="-128"/>
                </a:rPr>
                <a:t>30</a:t>
              </a:r>
              <a:r>
                <a:rPr lang="ja-JP" altLang="en-US" sz="900" dirty="0">
                  <a:latin typeface="UD デジタル 教科書体 N-R" panose="02020400000000000000" pitchFamily="17" charset="-128"/>
                  <a:ea typeface="UD デジタル 教科書体 N-R" panose="02020400000000000000" pitchFamily="17" charset="-128"/>
                </a:rPr>
                <a:t>年</a:t>
              </a:r>
              <a:r>
                <a:rPr lang="en-US" altLang="ja-JP" sz="900" dirty="0">
                  <a:latin typeface="UD デジタル 教科書体 N-R" panose="02020400000000000000" pitchFamily="17" charset="-128"/>
                  <a:ea typeface="UD デジタル 教科書体 N-R" panose="02020400000000000000" pitchFamily="17" charset="-128"/>
                </a:rPr>
                <a:t>1</a:t>
              </a:r>
              <a:r>
                <a:rPr lang="ja-JP" altLang="en-US" sz="900" dirty="0">
                  <a:latin typeface="UD デジタル 教科書体 N-R" panose="02020400000000000000" pitchFamily="17" charset="-128"/>
                  <a:ea typeface="UD デジタル 教科書体 N-R" panose="02020400000000000000" pitchFamily="17" charset="-128"/>
                </a:rPr>
                <a:t>月発出・文科省厚労省連名通知）に基づきこころの健康総合センターが作成</a:t>
              </a:r>
              <a:endParaRPr lang="en-US" altLang="ja-JP" sz="900" dirty="0">
                <a:latin typeface="UD デジタル 教科書体 N-R" panose="02020400000000000000" pitchFamily="17" charset="-128"/>
                <a:ea typeface="UD デジタル 教科書体 N-R" panose="02020400000000000000" pitchFamily="17" charset="-128"/>
              </a:endParaRPr>
            </a:p>
            <a:p>
              <a:pPr marL="0" indent="0">
                <a:lnSpc>
                  <a:spcPct val="70000"/>
                </a:lnSpc>
                <a:buNone/>
              </a:pPr>
              <a:endParaRPr lang="en-US" altLang="ja-JP" sz="900" dirty="0">
                <a:latin typeface="BIZ UDゴシック" panose="020B0400000000000000" pitchFamily="49" charset="-128"/>
                <a:ea typeface="BIZ UDゴシック" panose="020B0400000000000000" pitchFamily="49" charset="-128"/>
              </a:endParaRPr>
            </a:p>
            <a:p>
              <a:pPr marL="0" indent="0">
                <a:lnSpc>
                  <a:spcPct val="100000"/>
                </a:lnSpc>
                <a:buNone/>
              </a:pPr>
              <a:r>
                <a:rPr lang="ja-JP" altLang="en-US" sz="900" dirty="0">
                  <a:latin typeface="BIZ UDゴシック" panose="020B0400000000000000" pitchFamily="49" charset="-128"/>
                  <a:ea typeface="BIZ UDゴシック" panose="020B0400000000000000" pitchFamily="49" charset="-128"/>
                </a:rPr>
                <a:t>　　  </a:t>
              </a:r>
            </a:p>
          </p:txBody>
        </p:sp>
        <p:sp>
          <p:nvSpPr>
            <p:cNvPr id="20" name="正方形/長方形 19"/>
            <p:cNvSpPr/>
            <p:nvPr/>
          </p:nvSpPr>
          <p:spPr>
            <a:xfrm>
              <a:off x="436012" y="1813611"/>
              <a:ext cx="5498313" cy="298599"/>
            </a:xfrm>
            <a:prstGeom prst="rect">
              <a:avLst/>
            </a:prstGeom>
          </p:spPr>
          <p:txBody>
            <a:bodyPr wrap="square">
              <a:spAutoFit/>
            </a:bodyPr>
            <a:lstStyle/>
            <a:p>
              <a:pPr>
                <a:lnSpc>
                  <a:spcPct val="110000"/>
                </a:lnSpc>
              </a:pPr>
              <a:r>
                <a:rPr lang="ja-JP" altLang="en-US" sz="1400" dirty="0">
                  <a:latin typeface="UD デジタル 教科書体 N-R" panose="02020400000000000000" pitchFamily="17" charset="-128"/>
                  <a:ea typeface="UD デジタル 教科書体 N-R" panose="02020400000000000000" pitchFamily="17" charset="-128"/>
                </a:rPr>
                <a:t> テキスト</a:t>
              </a:r>
              <a:r>
                <a:rPr lang="ja-JP" altLang="en-US" sz="1400" dirty="0">
                  <a:effectLst>
                    <a:outerShdw blurRad="38100" dist="38100" dir="2700000" algn="tl">
                      <a:srgbClr val="000000">
                        <a:alpha val="43137"/>
                      </a:srgbClr>
                    </a:outerShdw>
                  </a:effectLst>
                  <a:latin typeface="UD デジタル 教科書体 N-R" panose="02020400000000000000" pitchFamily="17" charset="-128"/>
                  <a:ea typeface="UD デジタル 教科書体 N-R" panose="02020400000000000000" pitchFamily="17" charset="-128"/>
                </a:rPr>
                <a:t>「こころの健康について考えよう！」</a:t>
              </a:r>
              <a:endParaRPr lang="en-US" altLang="ja-JP" sz="1400" dirty="0">
                <a:effectLst>
                  <a:outerShdw blurRad="38100" dist="38100" dir="2700000" algn="tl">
                    <a:srgbClr val="000000">
                      <a:alpha val="43137"/>
                    </a:srgbClr>
                  </a:outerShdw>
                </a:effectLst>
                <a:latin typeface="UD デジタル 教科書体 N-R" panose="02020400000000000000" pitchFamily="17" charset="-128"/>
                <a:ea typeface="UD デジタル 教科書体 N-R" panose="02020400000000000000" pitchFamily="17" charset="-128"/>
              </a:endParaRPr>
            </a:p>
          </p:txBody>
        </p:sp>
      </p:grpSp>
      <p:grpSp>
        <p:nvGrpSpPr>
          <p:cNvPr id="11" name="グループ化 10">
            <a:extLst>
              <a:ext uri="{FF2B5EF4-FFF2-40B4-BE49-F238E27FC236}">
                <a16:creationId xmlns:a16="http://schemas.microsoft.com/office/drawing/2014/main" id="{6E672926-44B6-4D43-923C-522F6574BF31}"/>
              </a:ext>
            </a:extLst>
          </p:cNvPr>
          <p:cNvGrpSpPr/>
          <p:nvPr/>
        </p:nvGrpSpPr>
        <p:grpSpPr>
          <a:xfrm>
            <a:off x="1279391" y="5561724"/>
            <a:ext cx="6575559" cy="1465594"/>
            <a:chOff x="844017" y="5578478"/>
            <a:chExt cx="6575559" cy="1465594"/>
          </a:xfrm>
        </p:grpSpPr>
        <p:sp>
          <p:nvSpPr>
            <p:cNvPr id="13" name="テキスト ボックス 12"/>
            <p:cNvSpPr txBox="1"/>
            <p:nvPr/>
          </p:nvSpPr>
          <p:spPr>
            <a:xfrm>
              <a:off x="844194" y="5578478"/>
              <a:ext cx="6575382" cy="1465594"/>
            </a:xfrm>
            <a:prstGeom prst="rect">
              <a:avLst/>
            </a:prstGeom>
            <a:noFill/>
            <a:ln>
              <a:noFill/>
            </a:ln>
          </p:spPr>
          <p:txBody>
            <a:bodyPr wrap="square" rtlCol="0">
              <a:spAutoFit/>
            </a:bodyPr>
            <a:lstStyle/>
            <a:p>
              <a:r>
                <a:rPr lang="ja-JP" altLang="en-US" sz="1300" dirty="0">
                  <a:latin typeface="UD デジタル 教科書体 N-R" panose="02020400000000000000" pitchFamily="17" charset="-128"/>
                  <a:ea typeface="UD デジタル 教科書体 N-R" panose="02020400000000000000" pitchFamily="17" charset="-128"/>
                </a:rPr>
                <a:t>＜目標＞</a:t>
              </a:r>
              <a:endParaRPr lang="en-US" altLang="ja-JP" sz="1300" dirty="0">
                <a:latin typeface="UD デジタル 教科書体 N-R" panose="02020400000000000000" pitchFamily="17" charset="-128"/>
                <a:ea typeface="UD デジタル 教科書体 N-R" panose="02020400000000000000" pitchFamily="17" charset="-128"/>
              </a:endParaRPr>
            </a:p>
            <a:p>
              <a:pPr>
                <a:lnSpc>
                  <a:spcPct val="150000"/>
                </a:lnSpc>
              </a:pPr>
              <a:r>
                <a:rPr lang="ja-JP" altLang="en-US" sz="1300" dirty="0">
                  <a:latin typeface="UD デジタル 教科書体 N-R" panose="02020400000000000000" pitchFamily="17" charset="-128"/>
                  <a:ea typeface="UD デジタル 教科書体 N-R" panose="02020400000000000000" pitchFamily="17" charset="-128"/>
                </a:rPr>
                <a:t>♦学校現場での認知度を高め授業実施校を増やす</a:t>
              </a:r>
              <a:endParaRPr lang="en-US" altLang="ja-JP" sz="1300" dirty="0">
                <a:latin typeface="UD デジタル 教科書体 N-R" panose="02020400000000000000" pitchFamily="17" charset="-128"/>
                <a:ea typeface="UD デジタル 教科書体 N-R" panose="02020400000000000000" pitchFamily="17" charset="-128"/>
              </a:endParaRPr>
            </a:p>
            <a:p>
              <a:pPr>
                <a:lnSpc>
                  <a:spcPct val="150000"/>
                </a:lnSpc>
              </a:pPr>
              <a:r>
                <a:rPr lang="ja-JP" altLang="en-US" sz="1300" dirty="0">
                  <a:latin typeface="UD デジタル 教科書体 N-R" panose="02020400000000000000" pitchFamily="17" charset="-128"/>
                  <a:ea typeface="UD デジタル 教科書体 N-R" panose="02020400000000000000" pitchFamily="17" charset="-128"/>
                </a:rPr>
                <a:t>♦学校と地域の関係機関（保健所や市町村自殺対策担当課等）との連携をめざす</a:t>
              </a:r>
              <a:endParaRPr lang="en-US" altLang="ja-JP" sz="1300" dirty="0">
                <a:latin typeface="UD デジタル 教科書体 N-R" panose="02020400000000000000" pitchFamily="17" charset="-128"/>
                <a:ea typeface="UD デジタル 教科書体 N-R" panose="02020400000000000000" pitchFamily="17" charset="-128"/>
              </a:endParaRPr>
            </a:p>
            <a:p>
              <a:pPr>
                <a:lnSpc>
                  <a:spcPct val="150000"/>
                </a:lnSpc>
              </a:pPr>
              <a:r>
                <a:rPr lang="ja-JP" altLang="en-US" sz="1300" dirty="0">
                  <a:latin typeface="UD デジタル 教科書体 N-R" panose="02020400000000000000" pitchFamily="17" charset="-128"/>
                  <a:ea typeface="UD デジタル 教科書体 N-R" panose="02020400000000000000" pitchFamily="17" charset="-128"/>
                </a:rPr>
                <a:t>♦教育庁との連携を深め若年の自殺対策の充実を図る</a:t>
              </a:r>
            </a:p>
            <a:p>
              <a:pPr>
                <a:lnSpc>
                  <a:spcPct val="150000"/>
                </a:lnSpc>
              </a:pPr>
              <a:r>
                <a:rPr lang="ja-JP" altLang="en-US" sz="1300" dirty="0">
                  <a:latin typeface="UD デジタル 教科書体 N-R" panose="02020400000000000000" pitchFamily="17" charset="-128"/>
                  <a:ea typeface="UD デジタル 教科書体 N-R" panose="02020400000000000000" pitchFamily="17" charset="-128"/>
                </a:rPr>
                <a:t>　　　　　　　　　　　　　　　　　　　　　　　　　　　</a:t>
              </a:r>
            </a:p>
          </p:txBody>
        </p:sp>
        <p:sp>
          <p:nvSpPr>
            <p:cNvPr id="21" name="角丸四角形 20"/>
            <p:cNvSpPr/>
            <p:nvPr/>
          </p:nvSpPr>
          <p:spPr>
            <a:xfrm>
              <a:off x="844017" y="5601276"/>
              <a:ext cx="6280683" cy="115379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UD デジタル 教科書体 N-R" panose="02020400000000000000" pitchFamily="17" charset="-128"/>
                <a:ea typeface="UD デジタル 教科書体 N-R" panose="02020400000000000000" pitchFamily="17" charset="-128"/>
              </a:endParaRPr>
            </a:p>
          </p:txBody>
        </p:sp>
      </p:grpSp>
      <p:pic>
        <p:nvPicPr>
          <p:cNvPr id="31" name="図 30">
            <a:extLst>
              <a:ext uri="{FF2B5EF4-FFF2-40B4-BE49-F238E27FC236}">
                <a16:creationId xmlns:a16="http://schemas.microsoft.com/office/drawing/2014/main" id="{107BD2B7-8E50-4EB9-98CD-EADF50F985CD}"/>
              </a:ext>
            </a:extLst>
          </p:cNvPr>
          <p:cNvPicPr>
            <a:picLocks noChangeAspect="1"/>
          </p:cNvPicPr>
          <p:nvPr/>
        </p:nvPicPr>
        <p:blipFill>
          <a:blip r:embed="rId3"/>
          <a:stretch>
            <a:fillRect/>
          </a:stretch>
        </p:blipFill>
        <p:spPr>
          <a:xfrm>
            <a:off x="347000" y="3546755"/>
            <a:ext cx="863998" cy="1113846"/>
          </a:xfrm>
          <a:prstGeom prst="rect">
            <a:avLst/>
          </a:prstGeom>
          <a:ln>
            <a:solidFill>
              <a:schemeClr val="tx1"/>
            </a:solidFill>
          </a:ln>
        </p:spPr>
      </p:pic>
      <p:sp>
        <p:nvSpPr>
          <p:cNvPr id="8" name="テキスト ボックス 7">
            <a:extLst>
              <a:ext uri="{FF2B5EF4-FFF2-40B4-BE49-F238E27FC236}">
                <a16:creationId xmlns:a16="http://schemas.microsoft.com/office/drawing/2014/main" id="{CE669784-4221-4DF5-8A7E-33F859D2F26D}"/>
              </a:ext>
            </a:extLst>
          </p:cNvPr>
          <p:cNvSpPr txBox="1"/>
          <p:nvPr/>
        </p:nvSpPr>
        <p:spPr>
          <a:xfrm>
            <a:off x="1262634" y="3495694"/>
            <a:ext cx="2783586" cy="1384995"/>
          </a:xfrm>
          <a:prstGeom prst="rect">
            <a:avLst/>
          </a:prstGeom>
          <a:noFill/>
        </p:spPr>
        <p:txBody>
          <a:bodyPr wrap="square" rtlCol="0">
            <a:spAutoFit/>
          </a:bodyPr>
          <a:lstStyle/>
          <a:p>
            <a:pPr marL="0" indent="0">
              <a:lnSpc>
                <a:spcPct val="100000"/>
              </a:lnSpc>
              <a:buNone/>
            </a:pPr>
            <a:r>
              <a:rPr lang="ja-JP" altLang="en-US" sz="1200" dirty="0">
                <a:latin typeface="UD デジタル 教科書体 N-R" panose="02020400000000000000" pitchFamily="17" charset="-128"/>
                <a:ea typeface="UD デジタル 教科書体 N-R" panose="02020400000000000000" pitchFamily="17" charset="-128"/>
              </a:rPr>
              <a:t>○小学校高学年以上の児童・生徒・学生が対象</a:t>
            </a:r>
            <a:endParaRPr lang="en-US" altLang="ja-JP" sz="1200" dirty="0">
              <a:latin typeface="UD デジタル 教科書体 N-R" panose="02020400000000000000" pitchFamily="17" charset="-128"/>
              <a:ea typeface="UD デジタル 教科書体 N-R" panose="02020400000000000000" pitchFamily="17" charset="-128"/>
            </a:endParaRPr>
          </a:p>
          <a:p>
            <a:pPr marL="0" indent="0">
              <a:lnSpc>
                <a:spcPct val="100000"/>
              </a:lnSpc>
              <a:buNone/>
            </a:pPr>
            <a:r>
              <a:rPr lang="ja-JP" altLang="en-US" sz="1200" dirty="0">
                <a:latin typeface="UD デジタル 教科書体 N-R" panose="02020400000000000000" pitchFamily="17" charset="-128"/>
                <a:ea typeface="UD デジタル 教科書体 N-R" panose="02020400000000000000" pitchFamily="17" charset="-128"/>
              </a:rPr>
              <a:t>〇児童生徒が自らのストレスについて知り、こころの健康について考える内容（ストレスマネジメント、</a:t>
            </a:r>
            <a:r>
              <a:rPr lang="en-US" altLang="ja-JP" sz="1200" dirty="0">
                <a:latin typeface="UD デジタル 教科書体 N-R" panose="02020400000000000000" pitchFamily="17" charset="-128"/>
                <a:ea typeface="UD デジタル 教科書体 N-R" panose="02020400000000000000" pitchFamily="17" charset="-128"/>
              </a:rPr>
              <a:t>SOS</a:t>
            </a:r>
            <a:r>
              <a:rPr lang="ja-JP" altLang="en-US" sz="1200" dirty="0">
                <a:latin typeface="UD デジタル 教科書体 N-R" panose="02020400000000000000" pitchFamily="17" charset="-128"/>
                <a:ea typeface="UD デジタル 教科書体 N-R" panose="02020400000000000000" pitchFamily="17" charset="-128"/>
              </a:rPr>
              <a:t>の出し方、注意したいこころのサイン、ゲートキーパー的視点等）を盛り込む</a:t>
            </a:r>
            <a:endParaRPr lang="en-US" altLang="ja-JP" sz="1200" dirty="0">
              <a:latin typeface="UD デジタル 教科書体 N-R" panose="02020400000000000000" pitchFamily="17" charset="-128"/>
              <a:ea typeface="UD デジタル 教科書体 N-R" panose="02020400000000000000" pitchFamily="17" charset="-128"/>
            </a:endParaRPr>
          </a:p>
        </p:txBody>
      </p:sp>
      <p:sp>
        <p:nvSpPr>
          <p:cNvPr id="3" name="テキスト ボックス 2">
            <a:extLst>
              <a:ext uri="{FF2B5EF4-FFF2-40B4-BE49-F238E27FC236}">
                <a16:creationId xmlns:a16="http://schemas.microsoft.com/office/drawing/2014/main" id="{178A8013-CBDD-4062-8B14-3581162D5CA9}"/>
              </a:ext>
            </a:extLst>
          </p:cNvPr>
          <p:cNvSpPr txBox="1"/>
          <p:nvPr/>
        </p:nvSpPr>
        <p:spPr>
          <a:xfrm>
            <a:off x="63606" y="646610"/>
            <a:ext cx="8861919" cy="2308324"/>
          </a:xfrm>
          <a:prstGeom prst="rect">
            <a:avLst/>
          </a:prstGeom>
          <a:noFill/>
        </p:spPr>
        <p:txBody>
          <a:bodyPr wrap="square" rtlCol="0">
            <a:spAutoFit/>
          </a:bodyPr>
          <a:lstStyle/>
          <a:p>
            <a:r>
              <a:rPr kumimoji="1" lang="ja-JP" altLang="en-US" sz="1600" dirty="0">
                <a:latin typeface="UD デジタル 教科書体 N-R" panose="02020400000000000000" pitchFamily="17" charset="-128"/>
                <a:ea typeface="UD デジタル 教科書体 N-R" panose="02020400000000000000" pitchFamily="17" charset="-128"/>
              </a:rPr>
              <a:t>　令和</a:t>
            </a:r>
            <a:r>
              <a:rPr kumimoji="1" lang="en-US" altLang="ja-JP" sz="1600" dirty="0">
                <a:latin typeface="UD デジタル 教科書体 N-R" panose="02020400000000000000" pitchFamily="17" charset="-128"/>
                <a:ea typeface="UD デジタル 教科書体 N-R" panose="02020400000000000000" pitchFamily="17" charset="-128"/>
              </a:rPr>
              <a:t>4</a:t>
            </a:r>
            <a:r>
              <a:rPr kumimoji="1" lang="ja-JP" altLang="en-US" sz="1600" dirty="0">
                <a:latin typeface="UD デジタル 教科書体 N-R" panose="02020400000000000000" pitchFamily="17" charset="-128"/>
                <a:ea typeface="UD デジタル 教科書体 N-R" panose="02020400000000000000" pitchFamily="17" charset="-128"/>
              </a:rPr>
              <a:t>年の警察庁の自殺統計によると、小中高校生の自殺者は</a:t>
            </a:r>
            <a:r>
              <a:rPr kumimoji="1" lang="en-US" altLang="ja-JP" sz="1600" dirty="0">
                <a:latin typeface="UD デジタル 教科書体 N-R" panose="02020400000000000000" pitchFamily="17" charset="-128"/>
                <a:ea typeface="UD デジタル 教科書体 N-R" panose="02020400000000000000" pitchFamily="17" charset="-128"/>
              </a:rPr>
              <a:t>514</a:t>
            </a:r>
            <a:r>
              <a:rPr kumimoji="1" lang="ja-JP" altLang="en-US" sz="1600" dirty="0">
                <a:latin typeface="UD デジタル 教科書体 N-R" panose="02020400000000000000" pitchFamily="17" charset="-128"/>
                <a:ea typeface="UD デジタル 教科書体 N-R" panose="02020400000000000000" pitchFamily="17" charset="-128"/>
              </a:rPr>
              <a:t>人で過去最多を更新し、令和</a:t>
            </a:r>
            <a:r>
              <a:rPr kumimoji="1" lang="en-US" altLang="ja-JP" sz="1600" dirty="0">
                <a:latin typeface="UD デジタル 教科書体 N-R" panose="02020400000000000000" pitchFamily="17" charset="-128"/>
                <a:ea typeface="UD デジタル 教科書体 N-R" panose="02020400000000000000" pitchFamily="17" charset="-128"/>
              </a:rPr>
              <a:t>5</a:t>
            </a:r>
            <a:r>
              <a:rPr kumimoji="1" lang="ja-JP" altLang="en-US" sz="1600" dirty="0">
                <a:latin typeface="UD デジタル 教科書体 N-R" panose="02020400000000000000" pitchFamily="17" charset="-128"/>
                <a:ea typeface="UD デジタル 教科書体 N-R" panose="02020400000000000000" pitchFamily="17" charset="-128"/>
              </a:rPr>
              <a:t>年は</a:t>
            </a:r>
            <a:r>
              <a:rPr kumimoji="1" lang="en-US" altLang="ja-JP" sz="1600" dirty="0">
                <a:latin typeface="UD デジタル 教科書体 N-R" panose="02020400000000000000" pitchFamily="17" charset="-128"/>
                <a:ea typeface="UD デジタル 教科書体 N-R" panose="02020400000000000000" pitchFamily="17" charset="-128"/>
              </a:rPr>
              <a:t>513</a:t>
            </a:r>
            <a:r>
              <a:rPr kumimoji="1" lang="ja-JP" altLang="en-US" sz="1600" dirty="0">
                <a:latin typeface="UD デジタル 教科書体 N-R" panose="02020400000000000000" pitchFamily="17" charset="-128"/>
                <a:ea typeface="UD デジタル 教科書体 N-R" panose="02020400000000000000" pitchFamily="17" charset="-128"/>
              </a:rPr>
              <a:t>人と横ばい傾向である。また、大阪府の</a:t>
            </a:r>
            <a:r>
              <a:rPr kumimoji="1" lang="en-US" altLang="ja-JP" sz="1600" dirty="0">
                <a:latin typeface="UD デジタル 教科書体 N-R" panose="02020400000000000000" pitchFamily="17" charset="-128"/>
                <a:ea typeface="UD デジタル 教科書体 N-R" panose="02020400000000000000" pitchFamily="17" charset="-128"/>
              </a:rPr>
              <a:t>20</a:t>
            </a:r>
            <a:r>
              <a:rPr kumimoji="1" lang="ja-JP" altLang="en-US" sz="1600" dirty="0">
                <a:latin typeface="UD デジタル 教科書体 N-R" panose="02020400000000000000" pitchFamily="17" charset="-128"/>
                <a:ea typeface="UD デジタル 教科書体 N-R" panose="02020400000000000000" pitchFamily="17" charset="-128"/>
              </a:rPr>
              <a:t>歳未満の自殺者数も、男女ともに増加傾向にあり、令和４年は過去最多の</a:t>
            </a:r>
            <a:r>
              <a:rPr kumimoji="1" lang="en-US" altLang="ja-JP" sz="1600" dirty="0">
                <a:latin typeface="UD デジタル 教科書体 N-R" panose="02020400000000000000" pitchFamily="17" charset="-128"/>
                <a:ea typeface="UD デジタル 教科書体 N-R" panose="02020400000000000000" pitchFamily="17" charset="-128"/>
              </a:rPr>
              <a:t>59</a:t>
            </a:r>
            <a:r>
              <a:rPr kumimoji="1" lang="ja-JP" altLang="en-US" sz="1600" dirty="0">
                <a:latin typeface="UD デジタル 教科書体 N-R" panose="02020400000000000000" pitchFamily="17" charset="-128"/>
                <a:ea typeface="UD デジタル 教科書体 N-R" panose="02020400000000000000" pitchFamily="17" charset="-128"/>
              </a:rPr>
              <a:t>人、令和</a:t>
            </a:r>
            <a:r>
              <a:rPr kumimoji="1" lang="en-US" altLang="ja-JP" sz="1600" dirty="0">
                <a:latin typeface="UD デジタル 教科書体 N-R" panose="02020400000000000000" pitchFamily="17" charset="-128"/>
                <a:ea typeface="UD デジタル 教科書体 N-R" panose="02020400000000000000" pitchFamily="17" charset="-128"/>
              </a:rPr>
              <a:t>5</a:t>
            </a:r>
            <a:r>
              <a:rPr kumimoji="1" lang="ja-JP" altLang="en-US" sz="1600" dirty="0">
                <a:latin typeface="UD デジタル 教科書体 N-R" panose="02020400000000000000" pitchFamily="17" charset="-128"/>
                <a:ea typeface="UD デジタル 教科書体 N-R" panose="02020400000000000000" pitchFamily="17" charset="-128"/>
              </a:rPr>
              <a:t>年は</a:t>
            </a:r>
            <a:r>
              <a:rPr kumimoji="1" lang="en-US" altLang="ja-JP" sz="1600" dirty="0">
                <a:latin typeface="UD デジタル 教科書体 N-R" panose="02020400000000000000" pitchFamily="17" charset="-128"/>
                <a:ea typeface="UD デジタル 教科書体 N-R" panose="02020400000000000000" pitchFamily="17" charset="-128"/>
              </a:rPr>
              <a:t>38</a:t>
            </a:r>
            <a:r>
              <a:rPr kumimoji="1" lang="ja-JP" altLang="en-US" sz="1600" dirty="0">
                <a:latin typeface="UD デジタル 教科書体 N-R" panose="02020400000000000000" pitchFamily="17" charset="-128"/>
                <a:ea typeface="UD デジタル 教科書体 N-R" panose="02020400000000000000" pitchFamily="17" charset="-128"/>
              </a:rPr>
              <a:t>人で減少はしたものの、引き続き若年層への自殺対策が急務で、児童生徒が自らのこころの健康について考え、困った時や辛いと感じた時に援助を求めることができる意識の醸成が必要である。</a:t>
            </a:r>
            <a:endParaRPr kumimoji="1" lang="en-US" altLang="ja-JP" sz="1600" dirty="0">
              <a:latin typeface="UD デジタル 教科書体 N-R" panose="02020400000000000000" pitchFamily="17" charset="-128"/>
              <a:ea typeface="UD デジタル 教科書体 N-R" panose="02020400000000000000" pitchFamily="17" charset="-128"/>
            </a:endParaRPr>
          </a:p>
          <a:p>
            <a:r>
              <a:rPr kumimoji="1" lang="ja-JP" altLang="en-US" sz="1600" dirty="0">
                <a:latin typeface="UD デジタル 教科書体 N-R" panose="02020400000000000000" pitchFamily="17" charset="-128"/>
                <a:ea typeface="UD デジタル 教科書体 N-R" panose="02020400000000000000" pitchFamily="17" charset="-128"/>
              </a:rPr>
              <a:t>　そこで当センターで作成した冊子「こころの健康について考えよう！」の児童・生徒等への普及をめざす。併せて、教職員等の支援者が</a:t>
            </a:r>
            <a:r>
              <a:rPr kumimoji="1" lang="en-US" altLang="ja-JP" sz="1600" dirty="0">
                <a:latin typeface="UD デジタル 教科書体 N-R" panose="02020400000000000000" pitchFamily="17" charset="-128"/>
                <a:ea typeface="UD デジタル 教科書体 N-R" panose="02020400000000000000" pitchFamily="17" charset="-128"/>
              </a:rPr>
              <a:t>SOS</a:t>
            </a:r>
            <a:r>
              <a:rPr kumimoji="1" lang="ja-JP" altLang="en-US" sz="1600" dirty="0">
                <a:latin typeface="UD デジタル 教科書体 N-R" panose="02020400000000000000" pitchFamily="17" charset="-128"/>
                <a:ea typeface="UD デジタル 教科書体 N-R" panose="02020400000000000000" pitchFamily="17" charset="-128"/>
              </a:rPr>
              <a:t>に気づき、声をかけられるようになるため、「ゲートキーパー養成研修　若年者支援」を実施する。そのため、教育庁の関係各課や学校現場と連携し普及に向けた取組を進めていく。　 </a:t>
            </a:r>
          </a:p>
        </p:txBody>
      </p:sp>
      <p:sp>
        <p:nvSpPr>
          <p:cNvPr id="10" name="四角形: 角を丸くする 9">
            <a:extLst>
              <a:ext uri="{FF2B5EF4-FFF2-40B4-BE49-F238E27FC236}">
                <a16:creationId xmlns:a16="http://schemas.microsoft.com/office/drawing/2014/main" id="{B7F65EAC-BCD1-4BC4-BEB6-6282B2EE4D32}"/>
              </a:ext>
            </a:extLst>
          </p:cNvPr>
          <p:cNvSpPr/>
          <p:nvPr/>
        </p:nvSpPr>
        <p:spPr>
          <a:xfrm>
            <a:off x="4525193" y="3074362"/>
            <a:ext cx="4292358" cy="243408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8" name="コンテンツ プレースホルダー 3">
            <a:extLst>
              <a:ext uri="{FF2B5EF4-FFF2-40B4-BE49-F238E27FC236}">
                <a16:creationId xmlns:a16="http://schemas.microsoft.com/office/drawing/2014/main" id="{D0EB1B0D-8609-4222-8289-403155338A10}"/>
              </a:ext>
            </a:extLst>
          </p:cNvPr>
          <p:cNvPicPr/>
          <p:nvPr/>
        </p:nvPicPr>
        <p:blipFill>
          <a:blip r:embed="rId4">
            <a:extLst>
              <a:ext uri="{28A0092B-C50C-407E-A947-70E740481C1C}">
                <a14:useLocalDpi xmlns:a14="http://schemas.microsoft.com/office/drawing/2010/main" val="0"/>
              </a:ext>
            </a:extLst>
          </a:blip>
          <a:stretch>
            <a:fillRect/>
          </a:stretch>
        </p:blipFill>
        <p:spPr>
          <a:xfrm>
            <a:off x="4655816" y="3547408"/>
            <a:ext cx="847540" cy="1139635"/>
          </a:xfrm>
          <a:prstGeom prst="rect">
            <a:avLst/>
          </a:prstGeom>
          <a:blipFill>
            <a:blip r:embed="rId5"/>
            <a:tile tx="0" ty="0" sx="100000" sy="100000" flip="none" algn="tl"/>
          </a:blipFill>
          <a:ln w="15875">
            <a:solidFill>
              <a:schemeClr val="tx2"/>
            </a:solidFill>
          </a:ln>
        </p:spPr>
      </p:pic>
      <p:sp>
        <p:nvSpPr>
          <p:cNvPr id="22" name="正方形/長方形 21">
            <a:extLst>
              <a:ext uri="{FF2B5EF4-FFF2-40B4-BE49-F238E27FC236}">
                <a16:creationId xmlns:a16="http://schemas.microsoft.com/office/drawing/2014/main" id="{0C4D9ED3-C898-49BE-8C1B-D4E6665C65E1}"/>
              </a:ext>
            </a:extLst>
          </p:cNvPr>
          <p:cNvSpPr/>
          <p:nvPr/>
        </p:nvSpPr>
        <p:spPr>
          <a:xfrm>
            <a:off x="4392727" y="3173309"/>
            <a:ext cx="4443541" cy="321627"/>
          </a:xfrm>
          <a:prstGeom prst="rect">
            <a:avLst/>
          </a:prstGeom>
        </p:spPr>
        <p:txBody>
          <a:bodyPr wrap="square">
            <a:spAutoFit/>
          </a:bodyPr>
          <a:lstStyle/>
          <a:p>
            <a:pPr>
              <a:lnSpc>
                <a:spcPct val="110000"/>
              </a:lnSpc>
            </a:pPr>
            <a:r>
              <a:rPr lang="ja-JP" altLang="en-US" sz="1400" dirty="0">
                <a:latin typeface="UD デジタル 教科書体 N-R" panose="02020400000000000000" pitchFamily="17" charset="-128"/>
                <a:ea typeface="UD デジタル 教科書体 N-R" panose="02020400000000000000" pitchFamily="17" charset="-128"/>
              </a:rPr>
              <a:t> </a:t>
            </a:r>
            <a:r>
              <a:rPr lang="ja-JP" altLang="en-US" sz="1400" dirty="0">
                <a:effectLst>
                  <a:outerShdw blurRad="38100" dist="38100" dir="2700000" algn="tl">
                    <a:srgbClr val="000000">
                      <a:alpha val="43137"/>
                    </a:srgbClr>
                  </a:outerShdw>
                </a:effectLst>
                <a:latin typeface="UD デジタル 教科書体 N-R" panose="02020400000000000000" pitchFamily="17" charset="-128"/>
                <a:ea typeface="UD デジタル 教科書体 N-R" panose="02020400000000000000" pitchFamily="17" charset="-128"/>
              </a:rPr>
              <a:t>「大阪府版ゲートキーパー養成研修　若年者支援」</a:t>
            </a:r>
            <a:endParaRPr lang="en-US" altLang="ja-JP" sz="1400" dirty="0">
              <a:effectLst>
                <a:outerShdw blurRad="38100" dist="38100" dir="2700000" algn="tl">
                  <a:srgbClr val="000000">
                    <a:alpha val="43137"/>
                  </a:srgbClr>
                </a:outerShdw>
              </a:effectLst>
              <a:latin typeface="UD デジタル 教科書体 N-R" panose="02020400000000000000" pitchFamily="17" charset="-128"/>
              <a:ea typeface="UD デジタル 教科書体 N-R" panose="02020400000000000000" pitchFamily="17" charset="-128"/>
            </a:endParaRPr>
          </a:p>
        </p:txBody>
      </p:sp>
      <p:sp>
        <p:nvSpPr>
          <p:cNvPr id="12" name="テキスト ボックス 11">
            <a:extLst>
              <a:ext uri="{FF2B5EF4-FFF2-40B4-BE49-F238E27FC236}">
                <a16:creationId xmlns:a16="http://schemas.microsoft.com/office/drawing/2014/main" id="{6D648130-4145-4DDE-B8BD-4D510EE3E856}"/>
              </a:ext>
            </a:extLst>
          </p:cNvPr>
          <p:cNvSpPr txBox="1"/>
          <p:nvPr/>
        </p:nvSpPr>
        <p:spPr>
          <a:xfrm>
            <a:off x="5692140" y="3546755"/>
            <a:ext cx="2781362" cy="830997"/>
          </a:xfrm>
          <a:prstGeom prst="rect">
            <a:avLst/>
          </a:prstGeom>
          <a:noFill/>
        </p:spPr>
        <p:txBody>
          <a:bodyPr wrap="square" rtlCol="0">
            <a:spAutoFit/>
          </a:bodyPr>
          <a:lstStyle/>
          <a:p>
            <a:r>
              <a:rPr kumimoji="1" lang="ja-JP" altLang="en-US" sz="1200" dirty="0">
                <a:latin typeface="UD デジタル 教科書体 N-R" panose="02020400000000000000" pitchFamily="17" charset="-128"/>
                <a:ea typeface="UD デジタル 教科書体 N-R" panose="02020400000000000000" pitchFamily="17" charset="-128"/>
              </a:rPr>
              <a:t>〇支援者が</a:t>
            </a:r>
            <a:r>
              <a:rPr kumimoji="1" lang="en-US" altLang="ja-JP" sz="1200" dirty="0">
                <a:latin typeface="UD デジタル 教科書体 N-R" panose="02020400000000000000" pitchFamily="17" charset="-128"/>
                <a:ea typeface="UD デジタル 教科書体 N-R" panose="02020400000000000000" pitchFamily="17" charset="-128"/>
              </a:rPr>
              <a:t>SOS</a:t>
            </a:r>
            <a:r>
              <a:rPr kumimoji="1" lang="ja-JP" altLang="en-US" sz="1200" dirty="0">
                <a:latin typeface="UD デジタル 教科書体 N-R" panose="02020400000000000000" pitchFamily="17" charset="-128"/>
                <a:ea typeface="UD デジタル 教科書体 N-R" panose="02020400000000000000" pitchFamily="17" charset="-128"/>
              </a:rPr>
              <a:t>に気づき、声をかけられるようになるため、自殺についての正しい知識や、若者のこころの特徴、対応方法を学ぶことができる内容</a:t>
            </a:r>
          </a:p>
        </p:txBody>
      </p:sp>
      <p:sp>
        <p:nvSpPr>
          <p:cNvPr id="23" name="テキスト ボックス 22">
            <a:extLst>
              <a:ext uri="{FF2B5EF4-FFF2-40B4-BE49-F238E27FC236}">
                <a16:creationId xmlns:a16="http://schemas.microsoft.com/office/drawing/2014/main" id="{BE28F6C9-C735-4802-9778-27C86B22A725}"/>
              </a:ext>
            </a:extLst>
          </p:cNvPr>
          <p:cNvSpPr txBox="1"/>
          <p:nvPr/>
        </p:nvSpPr>
        <p:spPr>
          <a:xfrm>
            <a:off x="4869242" y="4794615"/>
            <a:ext cx="3604260" cy="507831"/>
          </a:xfrm>
          <a:prstGeom prst="rect">
            <a:avLst/>
          </a:prstGeom>
          <a:noFill/>
        </p:spPr>
        <p:txBody>
          <a:bodyPr wrap="square" rtlCol="0">
            <a:spAutoFit/>
          </a:bodyPr>
          <a:lstStyle/>
          <a:p>
            <a:r>
              <a:rPr kumimoji="1" lang="ja-JP" altLang="en-US" sz="900" dirty="0">
                <a:latin typeface="UD デジタル 教科書体 N-R" panose="02020400000000000000" pitchFamily="17" charset="-128"/>
                <a:ea typeface="UD デジタル 教科書体 N-R" panose="02020400000000000000" pitchFamily="17" charset="-128"/>
              </a:rPr>
              <a:t>ゲートキーパーは、自殺の危険を示すサイン、悩んでいる人に気づき、声をかけ、話を聞いて、必要な支援につなげ、見守る人のことです。</a:t>
            </a:r>
          </a:p>
        </p:txBody>
      </p:sp>
      <p:sp>
        <p:nvSpPr>
          <p:cNvPr id="5" name="テキスト ボックス 4">
            <a:extLst>
              <a:ext uri="{FF2B5EF4-FFF2-40B4-BE49-F238E27FC236}">
                <a16:creationId xmlns:a16="http://schemas.microsoft.com/office/drawing/2014/main" id="{72488D40-24FB-4D40-A023-03B8CF78E00E}"/>
              </a:ext>
            </a:extLst>
          </p:cNvPr>
          <p:cNvSpPr txBox="1"/>
          <p:nvPr/>
        </p:nvSpPr>
        <p:spPr>
          <a:xfrm>
            <a:off x="8225360" y="261666"/>
            <a:ext cx="789710" cy="2616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t>資料</a:t>
            </a:r>
            <a:r>
              <a:rPr kumimoji="1" lang="en-US" altLang="ja-JP" sz="1100" dirty="0"/>
              <a:t>3</a:t>
            </a:r>
            <a:r>
              <a:rPr kumimoji="1" lang="ja-JP" altLang="en-US" sz="1100" dirty="0"/>
              <a:t>－</a:t>
            </a:r>
            <a:r>
              <a:rPr kumimoji="1" lang="en-US" altLang="ja-JP" sz="1100" dirty="0"/>
              <a:t>3</a:t>
            </a:r>
            <a:endParaRPr kumimoji="1" lang="ja-JP" altLang="en-US" sz="1100" dirty="0"/>
          </a:p>
        </p:txBody>
      </p:sp>
    </p:spTree>
    <p:extLst>
      <p:ext uri="{BB962C8B-B14F-4D97-AF65-F5344CB8AC3E}">
        <p14:creationId xmlns:p14="http://schemas.microsoft.com/office/powerpoint/2010/main" val="162713615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4594E978-4F48-92E3-833D-42D6F4E0F226}"/>
              </a:ext>
            </a:extLst>
          </p:cNvPr>
          <p:cNvSpPr txBox="1">
            <a:spLocks/>
          </p:cNvSpPr>
          <p:nvPr/>
        </p:nvSpPr>
        <p:spPr>
          <a:xfrm>
            <a:off x="141040" y="3472754"/>
            <a:ext cx="8861920" cy="325451"/>
          </a:xfrm>
          <a:prstGeom prst="rect">
            <a:avLst/>
          </a:prstGeom>
          <a:solidFill>
            <a:schemeClr val="accent1"/>
          </a:solidFill>
          <a:ln>
            <a:noFill/>
          </a:ln>
        </p:spPr>
        <p:txBody>
          <a:bodyPr vert="horz" lIns="68580" tIns="34290" rIns="68580" bIns="3429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800" dirty="0">
                <a:solidFill>
                  <a:schemeClr val="bg1"/>
                </a:solidFill>
                <a:latin typeface="UD デジタル 教科書体 N-R" panose="02020400000000000000" pitchFamily="17" charset="-128"/>
                <a:ea typeface="UD デジタル 教科書体 N-R" panose="02020400000000000000" pitchFamily="17" charset="-128"/>
              </a:rPr>
              <a:t>取組の詳細②教職員等に対するゲートキーパー養成研修の開催（令和</a:t>
            </a:r>
            <a:r>
              <a:rPr lang="en-US" altLang="ja-JP" sz="1800" dirty="0">
                <a:solidFill>
                  <a:schemeClr val="bg1"/>
                </a:solidFill>
                <a:latin typeface="UD デジタル 教科書体 N-R" panose="02020400000000000000" pitchFamily="17" charset="-128"/>
                <a:ea typeface="UD デジタル 教科書体 N-R" panose="02020400000000000000" pitchFamily="17" charset="-128"/>
              </a:rPr>
              <a:t>5</a:t>
            </a:r>
            <a:r>
              <a:rPr lang="ja-JP" altLang="en-US" sz="1800" dirty="0">
                <a:solidFill>
                  <a:schemeClr val="bg1"/>
                </a:solidFill>
                <a:latin typeface="UD デジタル 教科書体 N-R" panose="02020400000000000000" pitchFamily="17" charset="-128"/>
                <a:ea typeface="UD デジタル 教科書体 N-R" panose="02020400000000000000" pitchFamily="17" charset="-128"/>
              </a:rPr>
              <a:t>年度）</a:t>
            </a:r>
          </a:p>
        </p:txBody>
      </p:sp>
      <p:sp>
        <p:nvSpPr>
          <p:cNvPr id="10" name="タイトル 3">
            <a:extLst>
              <a:ext uri="{FF2B5EF4-FFF2-40B4-BE49-F238E27FC236}">
                <a16:creationId xmlns:a16="http://schemas.microsoft.com/office/drawing/2014/main" id="{B424AD74-C4BA-489D-91D8-74F82BCA0127}"/>
              </a:ext>
            </a:extLst>
          </p:cNvPr>
          <p:cNvSpPr txBox="1">
            <a:spLocks/>
          </p:cNvSpPr>
          <p:nvPr/>
        </p:nvSpPr>
        <p:spPr>
          <a:xfrm>
            <a:off x="141040" y="97681"/>
            <a:ext cx="8861920" cy="325451"/>
          </a:xfrm>
          <a:prstGeom prst="rect">
            <a:avLst/>
          </a:prstGeom>
          <a:solidFill>
            <a:schemeClr val="accent1"/>
          </a:solidFill>
          <a:ln>
            <a:noFill/>
          </a:ln>
        </p:spPr>
        <p:txBody>
          <a:bodyPr vert="horz" lIns="68580" tIns="34290" rIns="68580" bIns="3429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800" dirty="0">
                <a:solidFill>
                  <a:schemeClr val="bg1"/>
                </a:solidFill>
                <a:latin typeface="UD デジタル 教科書体 N-R" panose="02020400000000000000" pitchFamily="17" charset="-128"/>
                <a:ea typeface="UD デジタル 教科書体 N-R" panose="02020400000000000000" pitchFamily="17" charset="-128"/>
              </a:rPr>
              <a:t>取組の詳細①テキスト講習会の開催（令和</a:t>
            </a:r>
            <a:r>
              <a:rPr lang="en-US" altLang="ja-JP" sz="1800" dirty="0">
                <a:solidFill>
                  <a:schemeClr val="bg1"/>
                </a:solidFill>
                <a:latin typeface="UD デジタル 教科書体 N-R" panose="02020400000000000000" pitchFamily="17" charset="-128"/>
                <a:ea typeface="UD デジタル 教科書体 N-R" panose="02020400000000000000" pitchFamily="17" charset="-128"/>
              </a:rPr>
              <a:t>5</a:t>
            </a:r>
            <a:r>
              <a:rPr lang="ja-JP" altLang="en-US" sz="1800" dirty="0">
                <a:solidFill>
                  <a:schemeClr val="bg1"/>
                </a:solidFill>
                <a:latin typeface="UD デジタル 教科書体 N-R" panose="02020400000000000000" pitchFamily="17" charset="-128"/>
                <a:ea typeface="UD デジタル 教科書体 N-R" panose="02020400000000000000" pitchFamily="17" charset="-128"/>
              </a:rPr>
              <a:t>年度）　</a:t>
            </a:r>
          </a:p>
        </p:txBody>
      </p:sp>
      <p:sp>
        <p:nvSpPr>
          <p:cNvPr id="11" name="タイトル 1">
            <a:extLst>
              <a:ext uri="{FF2B5EF4-FFF2-40B4-BE49-F238E27FC236}">
                <a16:creationId xmlns:a16="http://schemas.microsoft.com/office/drawing/2014/main" id="{F1A34F5F-16EF-4495-926D-883DC65E31CA}"/>
              </a:ext>
            </a:extLst>
          </p:cNvPr>
          <p:cNvSpPr txBox="1">
            <a:spLocks/>
          </p:cNvSpPr>
          <p:nvPr/>
        </p:nvSpPr>
        <p:spPr>
          <a:xfrm>
            <a:off x="282080" y="3879007"/>
            <a:ext cx="7048360" cy="83668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ts val="2400"/>
              </a:lnSpc>
            </a:pPr>
            <a:r>
              <a:rPr lang="ja-JP" altLang="en-US" sz="1800" dirty="0">
                <a:latin typeface="UD デジタル 教科書体 N-R" panose="02020400000000000000" pitchFamily="17" charset="-128"/>
                <a:ea typeface="UD デジタル 教科書体 N-R" panose="02020400000000000000" pitchFamily="17" charset="-128"/>
              </a:rPr>
              <a:t>・「こころの健康について考えよう！」と併せて実施をめざす。</a:t>
            </a:r>
            <a:br>
              <a:rPr lang="en-US" altLang="ja-JP" sz="1800" dirty="0">
                <a:latin typeface="UD デジタル 教科書体 N-R" panose="02020400000000000000" pitchFamily="17" charset="-128"/>
                <a:ea typeface="UD デジタル 教科書体 N-R" panose="02020400000000000000" pitchFamily="17" charset="-128"/>
              </a:rPr>
            </a:br>
            <a:r>
              <a:rPr lang="ja-JP" altLang="en-US" sz="1800" dirty="0">
                <a:latin typeface="UD デジタル 教科書体 N-R" panose="02020400000000000000" pitchFamily="17" charset="-128"/>
                <a:ea typeface="UD デジタル 教科書体 N-R" panose="02020400000000000000" pitchFamily="17" charset="-128"/>
              </a:rPr>
              <a:t>　　（各学校からの手上げ方式）</a:t>
            </a:r>
          </a:p>
        </p:txBody>
      </p:sp>
      <p:pic>
        <p:nvPicPr>
          <p:cNvPr id="5" name="Picture 8" descr="小学校の授業のイラスト（女性教師）">
            <a:extLst>
              <a:ext uri="{FF2B5EF4-FFF2-40B4-BE49-F238E27FC236}">
                <a16:creationId xmlns:a16="http://schemas.microsoft.com/office/drawing/2014/main" id="{CE2178C0-2E11-4467-AD58-CF9EE5397D8C}"/>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7165156" y="4297349"/>
            <a:ext cx="1837804" cy="149992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表 2">
            <a:extLst>
              <a:ext uri="{FF2B5EF4-FFF2-40B4-BE49-F238E27FC236}">
                <a16:creationId xmlns:a16="http://schemas.microsoft.com/office/drawing/2014/main" id="{52AF85B0-AA78-496E-9364-779501764552}"/>
              </a:ext>
            </a:extLst>
          </p:cNvPr>
          <p:cNvGraphicFramePr>
            <a:graphicFrameLocks noGrp="1"/>
          </p:cNvGraphicFramePr>
          <p:nvPr>
            <p:extLst>
              <p:ext uri="{D42A27DB-BD31-4B8C-83A1-F6EECF244321}">
                <p14:modId xmlns:p14="http://schemas.microsoft.com/office/powerpoint/2010/main" val="881583968"/>
              </p:ext>
            </p:extLst>
          </p:nvPr>
        </p:nvGraphicFramePr>
        <p:xfrm>
          <a:off x="282080" y="4810991"/>
          <a:ext cx="6858000" cy="1564450"/>
        </p:xfrm>
        <a:graphic>
          <a:graphicData uri="http://schemas.openxmlformats.org/drawingml/2006/table">
            <a:tbl>
              <a:tblPr/>
              <a:tblGrid>
                <a:gridCol w="281940">
                  <a:extLst>
                    <a:ext uri="{9D8B030D-6E8A-4147-A177-3AD203B41FA5}">
                      <a16:colId xmlns:a16="http://schemas.microsoft.com/office/drawing/2014/main" val="2052019907"/>
                    </a:ext>
                  </a:extLst>
                </a:gridCol>
                <a:gridCol w="1993900">
                  <a:extLst>
                    <a:ext uri="{9D8B030D-6E8A-4147-A177-3AD203B41FA5}">
                      <a16:colId xmlns:a16="http://schemas.microsoft.com/office/drawing/2014/main" val="2556352922"/>
                    </a:ext>
                  </a:extLst>
                </a:gridCol>
                <a:gridCol w="787400">
                  <a:extLst>
                    <a:ext uri="{9D8B030D-6E8A-4147-A177-3AD203B41FA5}">
                      <a16:colId xmlns:a16="http://schemas.microsoft.com/office/drawing/2014/main" val="4089900095"/>
                    </a:ext>
                  </a:extLst>
                </a:gridCol>
                <a:gridCol w="3794760">
                  <a:extLst>
                    <a:ext uri="{9D8B030D-6E8A-4147-A177-3AD203B41FA5}">
                      <a16:colId xmlns:a16="http://schemas.microsoft.com/office/drawing/2014/main" val="2666998814"/>
                    </a:ext>
                  </a:extLst>
                </a:gridCol>
              </a:tblGrid>
              <a:tr h="238570">
                <a:tc>
                  <a:txBody>
                    <a:bodyPr/>
                    <a:lstStyle/>
                    <a:p>
                      <a:pPr algn="ctr" fontAlgn="ctr"/>
                      <a:r>
                        <a:rPr lang="ja-JP" altLang="en-US" sz="14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受講者</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受講者数</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備　考</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3072734"/>
                  </a:ext>
                </a:extLst>
              </a:tr>
              <a:tr h="228600">
                <a:tc>
                  <a:txBody>
                    <a:bodyPr/>
                    <a:lstStyle/>
                    <a:p>
                      <a:pPr algn="ctr" fontAlgn="ctr"/>
                      <a:r>
                        <a:rPr lang="en-US" altLang="ja-JP" sz="14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市町村スクールカウンセラー</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10</a:t>
                      </a:r>
                      <a:r>
                        <a:rPr lang="ja-JP" altLang="en-US" sz="14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名</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「こころの健康について考えよう！」テキスト講習会と同時開催</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2090513"/>
                  </a:ext>
                </a:extLst>
              </a:tr>
              <a:tr h="228600">
                <a:tc>
                  <a:txBody>
                    <a:bodyPr/>
                    <a:lstStyle/>
                    <a:p>
                      <a:pPr algn="ctr" fontAlgn="ctr"/>
                      <a:r>
                        <a:rPr lang="en-US" altLang="ja-JP" sz="14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4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小中学校教職員</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34</a:t>
                      </a:r>
                      <a:r>
                        <a:rPr lang="ja-JP" altLang="en-US" sz="14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名</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「こころの健康について考えよう！」テキスト講習会と同時開催</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7333272"/>
                  </a:ext>
                </a:extLst>
              </a:tr>
              <a:tr h="228600">
                <a:tc>
                  <a:txBody>
                    <a:bodyPr/>
                    <a:lstStyle/>
                    <a:p>
                      <a:pPr algn="ctr" fontAlgn="ctr"/>
                      <a:r>
                        <a:rPr lang="en-US" altLang="ja-JP" sz="14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4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高等学校教職員</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46</a:t>
                      </a:r>
                      <a:r>
                        <a:rPr lang="ja-JP" altLang="en-US" sz="14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名</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学校から生徒対応についての相談を受け実施</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15769"/>
                  </a:ext>
                </a:extLst>
              </a:tr>
              <a:tr h="228600">
                <a:tc>
                  <a:txBody>
                    <a:bodyPr/>
                    <a:lstStyle/>
                    <a:p>
                      <a:pPr algn="ctr" fontAlgn="ctr"/>
                      <a:r>
                        <a:rPr lang="en-US" altLang="ja-JP" sz="140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4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高等学校教職員</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22</a:t>
                      </a:r>
                      <a:r>
                        <a:rPr lang="ja-JP" altLang="en-US" sz="14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名</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学校から開催依頼があり実施</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0883845"/>
                  </a:ext>
                </a:extLst>
              </a:tr>
            </a:tbl>
          </a:graphicData>
        </a:graphic>
      </p:graphicFrame>
      <p:sp>
        <p:nvSpPr>
          <p:cNvPr id="6" name="テキスト ボックス 5">
            <a:extLst>
              <a:ext uri="{FF2B5EF4-FFF2-40B4-BE49-F238E27FC236}">
                <a16:creationId xmlns:a16="http://schemas.microsoft.com/office/drawing/2014/main" id="{5ABBA89E-A589-47DE-9DC0-38AA685A7BA3}"/>
              </a:ext>
            </a:extLst>
          </p:cNvPr>
          <p:cNvSpPr txBox="1"/>
          <p:nvPr/>
        </p:nvSpPr>
        <p:spPr>
          <a:xfrm>
            <a:off x="282080" y="537118"/>
            <a:ext cx="7901940" cy="2585323"/>
          </a:xfrm>
          <a:prstGeom prst="rect">
            <a:avLst/>
          </a:prstGeom>
          <a:noFill/>
        </p:spPr>
        <p:txBody>
          <a:bodyPr wrap="square" rtlCol="0">
            <a:spAutoFit/>
          </a:bodyPr>
          <a:lstStyle/>
          <a:p>
            <a:r>
              <a:rPr kumimoji="1" lang="ja-JP" altLang="en-US" dirty="0">
                <a:latin typeface="UD デジタル 教科書体 N-R" panose="02020400000000000000" pitchFamily="17" charset="-128"/>
                <a:ea typeface="UD デジタル 教科書体 N-R" panose="02020400000000000000" pitchFamily="17" charset="-128"/>
              </a:rPr>
              <a:t>・市町村自殺対策担当者、保健所対象テキスト講習会　毎年度１回開催</a:t>
            </a:r>
            <a:br>
              <a:rPr kumimoji="1" lang="ja-JP" altLang="en-US" dirty="0">
                <a:latin typeface="UD デジタル 教科書体 N-R" panose="02020400000000000000" pitchFamily="17" charset="-128"/>
                <a:ea typeface="UD デジタル 教科書体 N-R" panose="02020400000000000000" pitchFamily="17" charset="-128"/>
              </a:rPr>
            </a:br>
            <a:r>
              <a:rPr kumimoji="1" lang="ja-JP" altLang="en-US" dirty="0">
                <a:latin typeface="UD デジタル 教科書体 N-R" panose="02020400000000000000" pitchFamily="17" charset="-128"/>
                <a:ea typeface="UD デジタル 教科書体 N-R" panose="02020400000000000000" pitchFamily="17" charset="-128"/>
              </a:rPr>
              <a:t>　　受講者：</a:t>
            </a:r>
            <a:r>
              <a:rPr kumimoji="1" lang="en-US" altLang="ja-JP" dirty="0">
                <a:latin typeface="UD デジタル 教科書体 N-R" panose="02020400000000000000" pitchFamily="17" charset="-128"/>
                <a:ea typeface="UD デジタル 教科書体 N-R" panose="02020400000000000000" pitchFamily="17" charset="-128"/>
              </a:rPr>
              <a:t>46</a:t>
            </a:r>
            <a:r>
              <a:rPr kumimoji="1" lang="ja-JP" altLang="en-US" dirty="0">
                <a:latin typeface="UD デジタル 教科書体 N-R" panose="02020400000000000000" pitchFamily="17" charset="-128"/>
                <a:ea typeface="UD デジタル 教科書体 N-R" panose="02020400000000000000" pitchFamily="17" charset="-128"/>
              </a:rPr>
              <a:t>名</a:t>
            </a:r>
            <a:endParaRPr kumimoji="1" lang="en-US" altLang="ja-JP" dirty="0">
              <a:latin typeface="UD デジタル 教科書体 N-R" panose="02020400000000000000" pitchFamily="17" charset="-128"/>
              <a:ea typeface="UD デジタル 教科書体 N-R" panose="02020400000000000000" pitchFamily="17" charset="-128"/>
            </a:endParaRPr>
          </a:p>
          <a:p>
            <a:br>
              <a:rPr kumimoji="1" lang="ja-JP" altLang="en-US" dirty="0">
                <a:latin typeface="UD デジタル 教科書体 N-R" panose="02020400000000000000" pitchFamily="17" charset="-128"/>
                <a:ea typeface="UD デジタル 教科書体 N-R" panose="02020400000000000000" pitchFamily="17" charset="-128"/>
              </a:rPr>
            </a:br>
            <a:r>
              <a:rPr kumimoji="1" lang="ja-JP" altLang="en-US" dirty="0">
                <a:latin typeface="UD デジタル 教科書体 N-R" panose="02020400000000000000" pitchFamily="17" charset="-128"/>
                <a:ea typeface="UD デジタル 教科書体 N-R" panose="02020400000000000000" pitchFamily="17" charset="-128"/>
              </a:rPr>
              <a:t>・教職員対象テキスト講習会　毎年度１回開催</a:t>
            </a:r>
            <a:br>
              <a:rPr kumimoji="1" lang="ja-JP" altLang="en-US" dirty="0">
                <a:latin typeface="UD デジタル 教科書体 N-R" panose="02020400000000000000" pitchFamily="17" charset="-128"/>
                <a:ea typeface="UD デジタル 教科書体 N-R" panose="02020400000000000000" pitchFamily="17" charset="-128"/>
              </a:rPr>
            </a:br>
            <a:r>
              <a:rPr kumimoji="1" lang="ja-JP" altLang="en-US" dirty="0">
                <a:latin typeface="UD デジタル 教科書体 N-R" panose="02020400000000000000" pitchFamily="17" charset="-128"/>
                <a:ea typeface="UD デジタル 教科書体 N-R" panose="02020400000000000000" pitchFamily="17" charset="-128"/>
              </a:rPr>
              <a:t>　　内容：大阪府版ゲートキーパー養成研修　若年者支援を併せて受講</a:t>
            </a:r>
            <a:br>
              <a:rPr kumimoji="1" lang="ja-JP" altLang="en-US" dirty="0">
                <a:latin typeface="UD デジタル 教科書体 N-R" panose="02020400000000000000" pitchFamily="17" charset="-128"/>
                <a:ea typeface="UD デジタル 教科書体 N-R" panose="02020400000000000000" pitchFamily="17" charset="-128"/>
              </a:rPr>
            </a:br>
            <a:r>
              <a:rPr kumimoji="1" lang="ja-JP" altLang="en-US" dirty="0">
                <a:latin typeface="UD デジタル 教科書体 N-R" panose="02020400000000000000" pitchFamily="17" charset="-128"/>
                <a:ea typeface="UD デジタル 教科書体 N-R" panose="02020400000000000000" pitchFamily="17" charset="-128"/>
              </a:rPr>
              <a:t>　　受講者：</a:t>
            </a:r>
            <a:r>
              <a:rPr kumimoji="1" lang="en-US" altLang="ja-JP" dirty="0">
                <a:latin typeface="UD デジタル 教科書体 N-R" panose="02020400000000000000" pitchFamily="17" charset="-128"/>
                <a:ea typeface="UD デジタル 教科書体 N-R" panose="02020400000000000000" pitchFamily="17" charset="-128"/>
              </a:rPr>
              <a:t>65</a:t>
            </a:r>
            <a:r>
              <a:rPr kumimoji="1" lang="ja-JP" altLang="en-US" dirty="0">
                <a:latin typeface="UD デジタル 教科書体 N-R" panose="02020400000000000000" pitchFamily="17" charset="-128"/>
                <a:ea typeface="UD デジタル 教科書体 N-R" panose="02020400000000000000" pitchFamily="17" charset="-128"/>
              </a:rPr>
              <a:t>名</a:t>
            </a:r>
            <a:br>
              <a:rPr kumimoji="1" lang="ja-JP" altLang="en-US" dirty="0">
                <a:latin typeface="UD デジタル 教科書体 N-R" panose="02020400000000000000" pitchFamily="17" charset="-128"/>
                <a:ea typeface="UD デジタル 教科書体 N-R" panose="02020400000000000000" pitchFamily="17" charset="-128"/>
              </a:rPr>
            </a:br>
            <a:br>
              <a:rPr kumimoji="1" lang="ja-JP" altLang="en-US" dirty="0">
                <a:latin typeface="UD デジタル 教科書体 N-R" panose="02020400000000000000" pitchFamily="17" charset="-128"/>
                <a:ea typeface="UD デジタル 教科書体 N-R" panose="02020400000000000000" pitchFamily="17" charset="-128"/>
              </a:rPr>
            </a:br>
            <a:r>
              <a:rPr kumimoji="1" lang="ja-JP" altLang="en-US" dirty="0">
                <a:latin typeface="UD デジタル 教科書体 N-R" panose="02020400000000000000" pitchFamily="17" charset="-128"/>
                <a:ea typeface="UD デジタル 教科書体 N-R" panose="02020400000000000000" pitchFamily="17" charset="-128"/>
              </a:rPr>
              <a:t>・その他の教職員対象テキスト講習会　５回開催　</a:t>
            </a:r>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　　受講者：</a:t>
            </a:r>
            <a:r>
              <a:rPr kumimoji="1" lang="en-US" altLang="ja-JP" dirty="0">
                <a:latin typeface="UD デジタル 教科書体 N-R" panose="02020400000000000000" pitchFamily="17" charset="-128"/>
                <a:ea typeface="UD デジタル 教科書体 N-R" panose="02020400000000000000" pitchFamily="17" charset="-128"/>
              </a:rPr>
              <a:t>114</a:t>
            </a:r>
            <a:r>
              <a:rPr kumimoji="1" lang="ja-JP" altLang="en-US" dirty="0">
                <a:latin typeface="UD デジタル 教科書体 N-R" panose="02020400000000000000" pitchFamily="17" charset="-128"/>
                <a:ea typeface="UD デジタル 教科書体 N-R" panose="02020400000000000000" pitchFamily="17" charset="-128"/>
              </a:rPr>
              <a:t>名　</a:t>
            </a:r>
            <a:endParaRPr kumimoji="1" lang="ja-JP" altLang="en-US" dirty="0"/>
          </a:p>
        </p:txBody>
      </p:sp>
    </p:spTree>
    <p:extLst>
      <p:ext uri="{BB962C8B-B14F-4D97-AF65-F5344CB8AC3E}">
        <p14:creationId xmlns:p14="http://schemas.microsoft.com/office/powerpoint/2010/main" val="2868700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4594E978-4F48-92E3-833D-42D6F4E0F226}"/>
              </a:ext>
            </a:extLst>
          </p:cNvPr>
          <p:cNvSpPr txBox="1">
            <a:spLocks/>
          </p:cNvSpPr>
          <p:nvPr/>
        </p:nvSpPr>
        <p:spPr>
          <a:xfrm>
            <a:off x="150074" y="118830"/>
            <a:ext cx="8861920" cy="325451"/>
          </a:xfrm>
          <a:prstGeom prst="rect">
            <a:avLst/>
          </a:prstGeom>
          <a:solidFill>
            <a:schemeClr val="accent1"/>
          </a:solidFill>
          <a:ln>
            <a:noFill/>
          </a:ln>
        </p:spPr>
        <p:txBody>
          <a:bodyPr vert="horz" lIns="68580" tIns="34290" rIns="68580" bIns="3429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800" dirty="0">
                <a:solidFill>
                  <a:schemeClr val="bg1"/>
                </a:solidFill>
                <a:latin typeface="UD デジタル 教科書体 N-R" panose="02020400000000000000" pitchFamily="17" charset="-128"/>
                <a:ea typeface="UD デジタル 教科書体 N-R" panose="02020400000000000000" pitchFamily="17" charset="-128"/>
              </a:rPr>
              <a:t>取組の詳細③学校での事業実施（令和</a:t>
            </a:r>
            <a:r>
              <a:rPr lang="en-US" altLang="ja-JP" sz="1800" dirty="0">
                <a:solidFill>
                  <a:schemeClr val="bg1"/>
                </a:solidFill>
                <a:latin typeface="UD デジタル 教科書体 N-R" panose="02020400000000000000" pitchFamily="17" charset="-128"/>
                <a:ea typeface="UD デジタル 教科書体 N-R" panose="02020400000000000000" pitchFamily="17" charset="-128"/>
              </a:rPr>
              <a:t>5</a:t>
            </a:r>
            <a:r>
              <a:rPr lang="ja-JP" altLang="en-US" sz="1800" dirty="0">
                <a:solidFill>
                  <a:schemeClr val="bg1"/>
                </a:solidFill>
                <a:latin typeface="UD デジタル 教科書体 N-R" panose="02020400000000000000" pitchFamily="17" charset="-128"/>
                <a:ea typeface="UD デジタル 教科書体 N-R" panose="02020400000000000000" pitchFamily="17" charset="-128"/>
              </a:rPr>
              <a:t>年度）</a:t>
            </a:r>
          </a:p>
        </p:txBody>
      </p:sp>
      <p:sp>
        <p:nvSpPr>
          <p:cNvPr id="3" name="テキスト ボックス 2">
            <a:extLst>
              <a:ext uri="{FF2B5EF4-FFF2-40B4-BE49-F238E27FC236}">
                <a16:creationId xmlns:a16="http://schemas.microsoft.com/office/drawing/2014/main" id="{EEED80AA-9473-4EF1-A8E2-48E4F5305E67}"/>
              </a:ext>
            </a:extLst>
          </p:cNvPr>
          <p:cNvSpPr txBox="1"/>
          <p:nvPr/>
        </p:nvSpPr>
        <p:spPr>
          <a:xfrm>
            <a:off x="861060" y="6369838"/>
            <a:ext cx="4091940" cy="369332"/>
          </a:xfrm>
          <a:prstGeom prst="rect">
            <a:avLst/>
          </a:prstGeom>
          <a:noFill/>
        </p:spPr>
        <p:txBody>
          <a:bodyPr wrap="square" rtlCol="0">
            <a:spAutoFit/>
          </a:bodyPr>
          <a:lstStyle/>
          <a:p>
            <a:r>
              <a:rPr kumimoji="1" lang="ja-JP" altLang="en-US" dirty="0">
                <a:latin typeface="UD デジタル 教科書体 N-R" panose="02020400000000000000" pitchFamily="17" charset="-128"/>
                <a:ea typeface="UD デジタル 教科書体 N-R" panose="02020400000000000000" pitchFamily="17" charset="-128"/>
              </a:rPr>
              <a:t>実施校数</a:t>
            </a:r>
            <a:r>
              <a:rPr kumimoji="1" lang="en-US" altLang="ja-JP" dirty="0">
                <a:latin typeface="UD デジタル 教科書体 N-R" panose="02020400000000000000" pitchFamily="17" charset="-128"/>
                <a:ea typeface="UD デジタル 教科書体 N-R" panose="02020400000000000000" pitchFamily="17" charset="-128"/>
              </a:rPr>
              <a:t>25</a:t>
            </a:r>
            <a:r>
              <a:rPr kumimoji="1" lang="ja-JP" altLang="en-US" dirty="0">
                <a:latin typeface="UD デジタル 教科書体 N-R" panose="02020400000000000000" pitchFamily="17" charset="-128"/>
                <a:ea typeface="UD デジタル 教科書体 N-R" panose="02020400000000000000" pitchFamily="17" charset="-128"/>
              </a:rPr>
              <a:t>校　受講者数　計</a:t>
            </a:r>
            <a:r>
              <a:rPr kumimoji="1" lang="en-US" altLang="ja-JP" dirty="0">
                <a:latin typeface="UD デジタル 教科書体 N-R" panose="02020400000000000000" pitchFamily="17" charset="-128"/>
                <a:ea typeface="UD デジタル 教科書体 N-R" panose="02020400000000000000" pitchFamily="17" charset="-128"/>
              </a:rPr>
              <a:t>3,106</a:t>
            </a:r>
            <a:r>
              <a:rPr kumimoji="1" lang="ja-JP" altLang="en-US" dirty="0">
                <a:latin typeface="UD デジタル 教科書体 N-R" panose="02020400000000000000" pitchFamily="17" charset="-128"/>
                <a:ea typeface="UD デジタル 教科書体 N-R" panose="02020400000000000000" pitchFamily="17" charset="-128"/>
              </a:rPr>
              <a:t>名</a:t>
            </a:r>
          </a:p>
        </p:txBody>
      </p:sp>
      <p:graphicFrame>
        <p:nvGraphicFramePr>
          <p:cNvPr id="5" name="表 4">
            <a:extLst>
              <a:ext uri="{FF2B5EF4-FFF2-40B4-BE49-F238E27FC236}">
                <a16:creationId xmlns:a16="http://schemas.microsoft.com/office/drawing/2014/main" id="{E5F56237-D03D-49D2-A6FC-2E5938188365}"/>
              </a:ext>
            </a:extLst>
          </p:cNvPr>
          <p:cNvGraphicFramePr>
            <a:graphicFrameLocks noGrp="1"/>
          </p:cNvGraphicFramePr>
          <p:nvPr>
            <p:extLst>
              <p:ext uri="{D42A27DB-BD31-4B8C-83A1-F6EECF244321}">
                <p14:modId xmlns:p14="http://schemas.microsoft.com/office/powerpoint/2010/main" val="819281755"/>
              </p:ext>
            </p:extLst>
          </p:nvPr>
        </p:nvGraphicFramePr>
        <p:xfrm>
          <a:off x="533161" y="523346"/>
          <a:ext cx="7650719" cy="5811308"/>
        </p:xfrm>
        <a:graphic>
          <a:graphicData uri="http://schemas.openxmlformats.org/drawingml/2006/table">
            <a:tbl>
              <a:tblPr/>
              <a:tblGrid>
                <a:gridCol w="354660">
                  <a:extLst>
                    <a:ext uri="{9D8B030D-6E8A-4147-A177-3AD203B41FA5}">
                      <a16:colId xmlns:a16="http://schemas.microsoft.com/office/drawing/2014/main" val="852277555"/>
                    </a:ext>
                  </a:extLst>
                </a:gridCol>
                <a:gridCol w="1093533">
                  <a:extLst>
                    <a:ext uri="{9D8B030D-6E8A-4147-A177-3AD203B41FA5}">
                      <a16:colId xmlns:a16="http://schemas.microsoft.com/office/drawing/2014/main" val="1466761799"/>
                    </a:ext>
                  </a:extLst>
                </a:gridCol>
                <a:gridCol w="857094">
                  <a:extLst>
                    <a:ext uri="{9D8B030D-6E8A-4147-A177-3AD203B41FA5}">
                      <a16:colId xmlns:a16="http://schemas.microsoft.com/office/drawing/2014/main" val="4214049318"/>
                    </a:ext>
                  </a:extLst>
                </a:gridCol>
                <a:gridCol w="768429">
                  <a:extLst>
                    <a:ext uri="{9D8B030D-6E8A-4147-A177-3AD203B41FA5}">
                      <a16:colId xmlns:a16="http://schemas.microsoft.com/office/drawing/2014/main" val="3305809660"/>
                    </a:ext>
                  </a:extLst>
                </a:gridCol>
                <a:gridCol w="1093533">
                  <a:extLst>
                    <a:ext uri="{9D8B030D-6E8A-4147-A177-3AD203B41FA5}">
                      <a16:colId xmlns:a16="http://schemas.microsoft.com/office/drawing/2014/main" val="3514277853"/>
                    </a:ext>
                  </a:extLst>
                </a:gridCol>
                <a:gridCol w="1898510">
                  <a:extLst>
                    <a:ext uri="{9D8B030D-6E8A-4147-A177-3AD203B41FA5}">
                      <a16:colId xmlns:a16="http://schemas.microsoft.com/office/drawing/2014/main" val="2332509552"/>
                    </a:ext>
                  </a:extLst>
                </a:gridCol>
                <a:gridCol w="1584960">
                  <a:extLst>
                    <a:ext uri="{9D8B030D-6E8A-4147-A177-3AD203B41FA5}">
                      <a16:colId xmlns:a16="http://schemas.microsoft.com/office/drawing/2014/main" val="1527977043"/>
                    </a:ext>
                  </a:extLst>
                </a:gridCol>
              </a:tblGrid>
              <a:tr h="132663">
                <a:tc>
                  <a:txBody>
                    <a:bodyPr/>
                    <a:lstStyle/>
                    <a:p>
                      <a:pPr algn="ctr"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　</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学校区分</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対象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受講人数</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実施形態</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実施者</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事業協力</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6115744"/>
                  </a:ext>
                </a:extLst>
              </a:tr>
              <a:tr h="132663">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1</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小学校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5</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a:t>
                      </a: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6</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年生</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61</a:t>
                      </a:r>
                      <a:r>
                        <a:rPr lang="ja-JP" altLang="en-US"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名</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各クラスごと</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当センター</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ー</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6515348"/>
                  </a:ext>
                </a:extLst>
              </a:tr>
              <a:tr h="132663">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2</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高等学校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2</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年生</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280</a:t>
                      </a:r>
                      <a:r>
                        <a:rPr lang="ja-JP" altLang="en-US"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名</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学年全体</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当センター</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市町村自殺対策担当課</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6204502"/>
                  </a:ext>
                </a:extLst>
              </a:tr>
              <a:tr h="212260">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3</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中学校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3</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年生</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102</a:t>
                      </a:r>
                      <a:r>
                        <a:rPr lang="ja-JP" altLang="en-US"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名</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各クラスごと</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当センター</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市町村自殺対策担当課</a:t>
                      </a:r>
                      <a:b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b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市町村教育委員会</a:t>
                      </a:r>
                      <a:r>
                        <a:rPr 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SSW</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0021498"/>
                  </a:ext>
                </a:extLst>
              </a:tr>
              <a:tr h="212260">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4</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高等学校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1</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年生</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258</a:t>
                      </a:r>
                      <a:r>
                        <a:rPr lang="ja-JP" altLang="en-US"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名</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学年全体</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当センター</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保健所</a:t>
                      </a:r>
                      <a:br>
                        <a:rPr lang="zh-TW"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br>
                      <a:r>
                        <a:rPr lang="zh-TW"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市町村自殺対策担当職員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7932401"/>
                  </a:ext>
                </a:extLst>
              </a:tr>
              <a:tr h="212260">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5</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保健所実習生</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大学</a:t>
                      </a: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4</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回生</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7</a:t>
                      </a:r>
                      <a:r>
                        <a:rPr lang="ja-JP" altLang="en-US"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名</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　</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保健所</a:t>
                      </a:r>
                      <a:br>
                        <a:rPr lang="zh-TW"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br>
                      <a:r>
                        <a:rPr lang="zh-TW"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市町村自殺対策担当職員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ー</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3779436"/>
                  </a:ext>
                </a:extLst>
              </a:tr>
              <a:tr h="318391">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6</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高等学校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2</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年生</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206</a:t>
                      </a:r>
                      <a:r>
                        <a:rPr lang="ja-JP" altLang="en-US"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名</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各クラスごと</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当センター</a:t>
                      </a:r>
                      <a:b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b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保健所</a:t>
                      </a:r>
                      <a:b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b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市町村自殺対策担当職員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ー</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0218973"/>
                  </a:ext>
                </a:extLst>
              </a:tr>
              <a:tr h="132663">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7</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小学校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5</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年生</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60</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名</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学年全体</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当センター</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ー</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0275159"/>
                  </a:ext>
                </a:extLst>
              </a:tr>
              <a:tr h="132663">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8</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大学生</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1</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回生</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60</a:t>
                      </a:r>
                      <a:r>
                        <a:rPr lang="ja-JP" altLang="en-US"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名</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　</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保健所</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ー</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2778370"/>
                  </a:ext>
                </a:extLst>
              </a:tr>
              <a:tr h="132663">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9</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中学校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1</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年生</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81</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名</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学年全体</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市町村自殺対策担当職員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ー</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3684636"/>
                  </a:ext>
                </a:extLst>
              </a:tr>
              <a:tr h="132663">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10</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高等学校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3</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年生</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107</a:t>
                      </a:r>
                      <a:r>
                        <a:rPr lang="ja-JP" altLang="en-US"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名</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学年全体</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当センター</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保健所</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349687"/>
                  </a:ext>
                </a:extLst>
              </a:tr>
              <a:tr h="212260">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11</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小学校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6</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年生</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99</a:t>
                      </a:r>
                      <a:r>
                        <a:rPr lang="ja-JP" altLang="en-US"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名</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各クラスごと</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当センター</a:t>
                      </a:r>
                      <a:b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b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市町村自殺対策担当者</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ー</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4448650"/>
                  </a:ext>
                </a:extLst>
              </a:tr>
              <a:tr h="132663">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12</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小学校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5</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年生</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74</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名</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学年全体</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市町村自殺対策担当職員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ー</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9135840"/>
                  </a:ext>
                </a:extLst>
              </a:tr>
              <a:tr h="132663">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13</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中学校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2</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年生</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98</a:t>
                      </a:r>
                      <a:r>
                        <a:rPr lang="ja-JP" altLang="en-US"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名</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学年全体</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当センター</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市町村自殺対策担当職員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2096778"/>
                  </a:ext>
                </a:extLst>
              </a:tr>
              <a:tr h="132663">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14</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中学校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1</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年生</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115</a:t>
                      </a:r>
                      <a:r>
                        <a:rPr lang="ja-JP" altLang="en-US"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名</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学年全体</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当センター</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市町村自殺対策担当職員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3154014"/>
                  </a:ext>
                </a:extLst>
              </a:tr>
              <a:tr h="132663">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15</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高等学校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1</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年生</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270</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名</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学年全体</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当センター</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市町村自殺対策担当職員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2051473"/>
                  </a:ext>
                </a:extLst>
              </a:tr>
              <a:tr h="212260">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16</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小学校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5</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年生</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60</a:t>
                      </a:r>
                      <a:r>
                        <a:rPr lang="ja-JP" altLang="en-US"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名</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学年全体</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保健所</a:t>
                      </a:r>
                      <a:br>
                        <a:rPr lang="zh-TW"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br>
                      <a:r>
                        <a:rPr lang="zh-TW"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市町村自殺対策担当職員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当センター</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2134263"/>
                  </a:ext>
                </a:extLst>
              </a:tr>
              <a:tr h="132663">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17</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中学校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2</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年生</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142</a:t>
                      </a:r>
                      <a:r>
                        <a:rPr lang="ja-JP" altLang="en-US"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名</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各クラスごと</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市町村自殺対策担当職員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ー</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690221"/>
                  </a:ext>
                </a:extLst>
              </a:tr>
              <a:tr h="212260">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18</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高等学校</a:t>
                      </a:r>
                      <a:b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b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（定時制）</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1</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年生</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21</a:t>
                      </a:r>
                      <a:r>
                        <a:rPr lang="ja-JP" altLang="en-US"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名</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学年全体</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当センター</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ー</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6279595"/>
                  </a:ext>
                </a:extLst>
              </a:tr>
              <a:tr h="132663">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19</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小学校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6</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年生</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56</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名</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学年全体</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市町村自殺対策担当職員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ー</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8505820"/>
                  </a:ext>
                </a:extLst>
              </a:tr>
              <a:tr h="212260">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20</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小学校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6</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年生</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65</a:t>
                      </a:r>
                      <a:r>
                        <a:rPr lang="ja-JP" altLang="en-US"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名</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各クラスごと</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教職員（校長）</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当センター</a:t>
                      </a:r>
                      <a:b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b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市町村自殺対策担当職員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448304"/>
                  </a:ext>
                </a:extLst>
              </a:tr>
              <a:tr h="132663">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21</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中学校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1</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年生</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158</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名</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各クラスごと</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教職員（担任）</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ー</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8633063"/>
                  </a:ext>
                </a:extLst>
              </a:tr>
              <a:tr h="132663">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22</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中学校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2</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年生</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131</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名</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各クラスごと</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教職員（担任）</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ー</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5280631"/>
                  </a:ext>
                </a:extLst>
              </a:tr>
              <a:tr h="132663">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23</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中学校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3</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年生</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108</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名</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各クラスごと</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教職員（担任）</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ー</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3285652"/>
                  </a:ext>
                </a:extLst>
              </a:tr>
              <a:tr h="212260">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24</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高等学校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1</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年生</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240</a:t>
                      </a: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名</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学年全体</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教職員（学年主任、生徒指導）</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ー</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1346436"/>
                  </a:ext>
                </a:extLst>
              </a:tr>
              <a:tr h="212260">
                <a:tc>
                  <a:txBody>
                    <a:bodyPr/>
                    <a:lstStyle/>
                    <a:p>
                      <a:pPr algn="ctr" fontAlgn="ctr"/>
                      <a:r>
                        <a:rPr lang="en-US" altLang="ja-JP"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25</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高等学校</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2</a:t>
                      </a:r>
                      <a:r>
                        <a:rPr lang="ja-JP" altLang="en-US"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年生</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247</a:t>
                      </a:r>
                      <a:r>
                        <a:rPr lang="ja-JP" altLang="en-US"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名</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学年全体</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5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教職員（学年主任、生徒指導）</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ー</a:t>
                      </a:r>
                    </a:p>
                  </a:txBody>
                  <a:tcPr marL="4422" marR="4422" marT="44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0050353"/>
                  </a:ext>
                </a:extLst>
              </a:tr>
            </a:tbl>
          </a:graphicData>
        </a:graphic>
      </p:graphicFrame>
    </p:spTree>
    <p:extLst>
      <p:ext uri="{BB962C8B-B14F-4D97-AF65-F5344CB8AC3E}">
        <p14:creationId xmlns:p14="http://schemas.microsoft.com/office/powerpoint/2010/main" val="2156786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4594E978-4F48-92E3-833D-42D6F4E0F226}"/>
              </a:ext>
            </a:extLst>
          </p:cNvPr>
          <p:cNvSpPr txBox="1">
            <a:spLocks/>
          </p:cNvSpPr>
          <p:nvPr/>
        </p:nvSpPr>
        <p:spPr>
          <a:xfrm>
            <a:off x="141040" y="92704"/>
            <a:ext cx="8861920" cy="325451"/>
          </a:xfrm>
          <a:prstGeom prst="rect">
            <a:avLst/>
          </a:prstGeom>
          <a:solidFill>
            <a:schemeClr val="accent1"/>
          </a:solidFill>
        </p:spPr>
        <p:txBody>
          <a:bodyPr vert="horz" lIns="68580" tIns="34290" rIns="68580" bIns="3429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800" dirty="0">
                <a:solidFill>
                  <a:schemeClr val="bg1"/>
                </a:solidFill>
                <a:latin typeface="UD デジタル 教科書体 N-R" panose="02020400000000000000" pitchFamily="17" charset="-128"/>
                <a:ea typeface="UD デジタル 教科書体 N-R" panose="02020400000000000000" pitchFamily="17" charset="-128"/>
              </a:rPr>
              <a:t>取組から見えてきた成果と今後の方向性</a:t>
            </a:r>
          </a:p>
        </p:txBody>
      </p:sp>
      <p:sp>
        <p:nvSpPr>
          <p:cNvPr id="7" name="コンテンツ プレースホルダー 2">
            <a:extLst>
              <a:ext uri="{FF2B5EF4-FFF2-40B4-BE49-F238E27FC236}">
                <a16:creationId xmlns:a16="http://schemas.microsoft.com/office/drawing/2014/main" id="{BF88772C-CB4D-46C3-BD74-2FA99B9FF053}"/>
              </a:ext>
            </a:extLst>
          </p:cNvPr>
          <p:cNvSpPr txBox="1">
            <a:spLocks/>
          </p:cNvSpPr>
          <p:nvPr/>
        </p:nvSpPr>
        <p:spPr>
          <a:xfrm>
            <a:off x="280562" y="646542"/>
            <a:ext cx="8722398" cy="59752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1800" dirty="0">
                <a:latin typeface="UD デジタル 教科書体 N-R" panose="02020400000000000000" pitchFamily="17" charset="-128"/>
                <a:ea typeface="UD デジタル 教科書体 N-R" panose="02020400000000000000" pitchFamily="17" charset="-128"/>
              </a:rPr>
              <a:t>各学校での授業の実践を通じて、本テキストの</a:t>
            </a:r>
            <a:r>
              <a:rPr lang="ja-JP" altLang="en-US" sz="1800" u="sng" dirty="0">
                <a:latin typeface="UD デジタル 教科書体 N-R" panose="02020400000000000000" pitchFamily="17" charset="-128"/>
                <a:ea typeface="UD デジタル 教科書体 N-R" panose="02020400000000000000" pitchFamily="17" charset="-128"/>
              </a:rPr>
              <a:t>内容の必要性の理解が拡がって</a:t>
            </a:r>
            <a:endParaRPr lang="en-US" altLang="ja-JP" sz="1800" u="sng" dirty="0">
              <a:latin typeface="UD デジタル 教科書体 N-R" panose="02020400000000000000" pitchFamily="17" charset="-128"/>
              <a:ea typeface="UD デジタル 教科書体 N-R" panose="02020400000000000000" pitchFamily="17" charset="-128"/>
            </a:endParaRPr>
          </a:p>
          <a:p>
            <a:pPr marL="0" indent="0">
              <a:buNone/>
            </a:pPr>
            <a:r>
              <a:rPr lang="ja-JP" altLang="en-US" sz="1800" dirty="0">
                <a:latin typeface="UD デジタル 教科書体 N-R" panose="02020400000000000000" pitchFamily="17" charset="-128"/>
                <a:ea typeface="UD デジタル 教科書体 N-R" panose="02020400000000000000" pitchFamily="17" charset="-128"/>
              </a:rPr>
              <a:t>　</a:t>
            </a:r>
            <a:r>
              <a:rPr lang="ja-JP" altLang="en-US" sz="1800" u="sng" dirty="0">
                <a:latin typeface="UD デジタル 教科書体 N-R" panose="02020400000000000000" pitchFamily="17" charset="-128"/>
                <a:ea typeface="UD デジタル 教科書体 N-R" panose="02020400000000000000" pitchFamily="17" charset="-128"/>
              </a:rPr>
              <a:t>いる。</a:t>
            </a:r>
            <a:r>
              <a:rPr lang="ja-JP" altLang="en-US" sz="1800" dirty="0">
                <a:latin typeface="UD デジタル 教科書体 N-R" panose="02020400000000000000" pitchFamily="17" charset="-128"/>
                <a:ea typeface="UD デジタル 教科書体 N-R" panose="02020400000000000000" pitchFamily="17" charset="-128"/>
              </a:rPr>
              <a:t>今年度は学校間で情報を得て実施を希望する学校もあった。</a:t>
            </a:r>
            <a:endParaRPr lang="en-US" altLang="ja-JP" sz="1800" u="sng" dirty="0">
              <a:latin typeface="UD デジタル 教科書体 N-R" panose="02020400000000000000" pitchFamily="17" charset="-128"/>
              <a:ea typeface="UD デジタル 教科書体 N-R" panose="02020400000000000000" pitchFamily="17" charset="-128"/>
            </a:endParaRPr>
          </a:p>
          <a:p>
            <a:r>
              <a:rPr lang="ja-JP" altLang="en-US" sz="1800" dirty="0">
                <a:latin typeface="UD デジタル 教科書体 N-R" panose="02020400000000000000" pitchFamily="17" charset="-128"/>
                <a:ea typeface="UD デジタル 教科書体 N-R" panose="02020400000000000000" pitchFamily="17" charset="-128"/>
              </a:rPr>
              <a:t>授業の実施を積み重ね、対象年齢の理解力に応じ、説明シナリオやワーク内容</a:t>
            </a:r>
            <a:endParaRPr lang="en-US" altLang="ja-JP" sz="1800" dirty="0">
              <a:latin typeface="UD デジタル 教科書体 N-R" panose="02020400000000000000" pitchFamily="17" charset="-128"/>
              <a:ea typeface="UD デジタル 教科書体 N-R" panose="02020400000000000000" pitchFamily="17" charset="-128"/>
            </a:endParaRPr>
          </a:p>
          <a:p>
            <a:pPr marL="0" indent="0">
              <a:buNone/>
            </a:pPr>
            <a:r>
              <a:rPr lang="ja-JP" altLang="en-US" sz="1800" dirty="0">
                <a:latin typeface="UD デジタル 教科書体 N-R" panose="02020400000000000000" pitchFamily="17" charset="-128"/>
                <a:ea typeface="UD デジタル 教科書体 N-R" panose="02020400000000000000" pitchFamily="17" charset="-128"/>
              </a:rPr>
              <a:t>　の修正等を行い実施している。</a:t>
            </a:r>
          </a:p>
          <a:p>
            <a:pPr lvl="0"/>
            <a:r>
              <a:rPr lang="en-US" altLang="ja-JP" sz="1800" dirty="0">
                <a:latin typeface="UD デジタル 教科書体 N-R" panose="02020400000000000000" pitchFamily="17" charset="-128"/>
                <a:ea typeface="UD デジタル 教科書体 N-R" panose="02020400000000000000" pitchFamily="17" charset="-128"/>
              </a:rPr>
              <a:t>SOS</a:t>
            </a:r>
            <a:r>
              <a:rPr lang="ja-JP" altLang="en-US" sz="1800" dirty="0">
                <a:latin typeface="UD デジタル 教科書体 N-R" panose="02020400000000000000" pitchFamily="17" charset="-128"/>
                <a:ea typeface="UD デジタル 教科書体 N-R" panose="02020400000000000000" pitchFamily="17" charset="-128"/>
              </a:rPr>
              <a:t>の出し方教育の実施をすすめると共に、</a:t>
            </a:r>
            <a:r>
              <a:rPr lang="ja-JP" altLang="en-US" sz="1800" u="sng" dirty="0">
                <a:latin typeface="UD デジタル 教科書体 N-R" panose="02020400000000000000" pitchFamily="17" charset="-128"/>
                <a:ea typeface="UD デジタル 教科書体 N-R" panose="02020400000000000000" pitchFamily="17" charset="-128"/>
              </a:rPr>
              <a:t>子どもたちの</a:t>
            </a:r>
            <a:r>
              <a:rPr lang="en-US" altLang="ja-JP" sz="1800" u="sng" dirty="0">
                <a:latin typeface="UD デジタル 教科書体 N-R" panose="02020400000000000000" pitchFamily="17" charset="-128"/>
                <a:ea typeface="UD デジタル 教科書体 N-R" panose="02020400000000000000" pitchFamily="17" charset="-128"/>
              </a:rPr>
              <a:t>SOS</a:t>
            </a:r>
            <a:r>
              <a:rPr lang="ja-JP" altLang="en-US" sz="1800" u="sng" dirty="0">
                <a:latin typeface="UD デジタル 教科書体 N-R" panose="02020400000000000000" pitchFamily="17" charset="-128"/>
                <a:ea typeface="UD デジタル 教科書体 N-R" panose="02020400000000000000" pitchFamily="17" charset="-128"/>
              </a:rPr>
              <a:t>を受け止める立場</a:t>
            </a:r>
            <a:endParaRPr lang="en-US" altLang="ja-JP" sz="1800" u="sng" dirty="0">
              <a:latin typeface="UD デジタル 教科書体 N-R" panose="02020400000000000000" pitchFamily="17" charset="-128"/>
              <a:ea typeface="UD デジタル 教科書体 N-R" panose="02020400000000000000" pitchFamily="17" charset="-128"/>
            </a:endParaRPr>
          </a:p>
          <a:p>
            <a:pPr marL="0" lvl="0" indent="0">
              <a:buNone/>
            </a:pPr>
            <a:r>
              <a:rPr lang="ja-JP" altLang="en-US" sz="1800" dirty="0">
                <a:latin typeface="UD デジタル 教科書体 N-R" panose="02020400000000000000" pitchFamily="17" charset="-128"/>
                <a:ea typeface="UD デジタル 教科書体 N-R" panose="02020400000000000000" pitchFamily="17" charset="-128"/>
              </a:rPr>
              <a:t>　</a:t>
            </a:r>
            <a:r>
              <a:rPr lang="ja-JP" altLang="en-US" sz="1800" u="sng" dirty="0">
                <a:latin typeface="UD デジタル 教科書体 N-R" panose="02020400000000000000" pitchFamily="17" charset="-128"/>
                <a:ea typeface="UD デジタル 教科書体 N-R" panose="02020400000000000000" pitchFamily="17" charset="-128"/>
              </a:rPr>
              <a:t>の教職員に対しゲートキーパー養成研修を開催し</a:t>
            </a:r>
            <a:r>
              <a:rPr lang="ja-JP" altLang="en-US" sz="1800" dirty="0">
                <a:latin typeface="UD デジタル 教科書体 N-R" panose="02020400000000000000" pitchFamily="17" charset="-128"/>
                <a:ea typeface="UD デジタル 教科書体 N-R" panose="02020400000000000000" pitchFamily="17" charset="-128"/>
              </a:rPr>
              <a:t>、より効果的な実施をめざし</a:t>
            </a:r>
            <a:endParaRPr lang="en-US" altLang="ja-JP" sz="1800" dirty="0">
              <a:latin typeface="UD デジタル 教科書体 N-R" panose="02020400000000000000" pitchFamily="17" charset="-128"/>
              <a:ea typeface="UD デジタル 教科書体 N-R" panose="02020400000000000000" pitchFamily="17" charset="-128"/>
            </a:endParaRPr>
          </a:p>
          <a:p>
            <a:pPr marL="0" lvl="0" indent="0">
              <a:buNone/>
            </a:pPr>
            <a:r>
              <a:rPr lang="ja-JP" altLang="en-US" sz="1800" dirty="0">
                <a:latin typeface="UD デジタル 教科書体 N-R" panose="02020400000000000000" pitchFamily="17" charset="-128"/>
                <a:ea typeface="UD デジタル 教科書体 N-R" panose="02020400000000000000" pitchFamily="17" charset="-128"/>
              </a:rPr>
              <a:t>　ている。</a:t>
            </a:r>
            <a:endParaRPr lang="en-US" altLang="ja-JP" sz="1800" dirty="0">
              <a:latin typeface="UD デジタル 教科書体 N-R" panose="02020400000000000000" pitchFamily="17" charset="-128"/>
              <a:ea typeface="UD デジタル 教科書体 N-R" panose="02020400000000000000" pitchFamily="17" charset="-128"/>
            </a:endParaRPr>
          </a:p>
          <a:p>
            <a:pPr lvl="0"/>
            <a:r>
              <a:rPr lang="ja-JP" altLang="en-US" sz="1800" dirty="0">
                <a:latin typeface="UD デジタル 教科書体 N-R" panose="02020400000000000000" pitchFamily="17" charset="-128"/>
                <a:ea typeface="UD デジタル 教科書体 N-R" panose="02020400000000000000" pitchFamily="17" charset="-128"/>
              </a:rPr>
              <a:t>保健所や市町村自殺対策担当の事業協力を得ることで、子どもたちが学校以外</a:t>
            </a:r>
            <a:endParaRPr lang="en-US" altLang="ja-JP" sz="1800" dirty="0">
              <a:latin typeface="UD デジタル 教科書体 N-R" panose="02020400000000000000" pitchFamily="17" charset="-128"/>
              <a:ea typeface="UD デジタル 教科書体 N-R" panose="02020400000000000000" pitchFamily="17" charset="-128"/>
            </a:endParaRPr>
          </a:p>
          <a:p>
            <a:pPr marL="0" lvl="0" indent="0">
              <a:buNone/>
            </a:pPr>
            <a:r>
              <a:rPr lang="ja-JP" altLang="en-US" sz="1800" dirty="0">
                <a:latin typeface="UD デジタル 教科書体 N-R" panose="02020400000000000000" pitchFamily="17" charset="-128"/>
                <a:ea typeface="UD デジタル 教科書体 N-R" panose="02020400000000000000" pitchFamily="17" charset="-128"/>
              </a:rPr>
              <a:t>　の地域の相談先の担当職員から直接話を聞くことができ、</a:t>
            </a:r>
            <a:r>
              <a:rPr lang="ja-JP" altLang="en-US" sz="1800" u="sng" dirty="0">
                <a:latin typeface="UD デジタル 教科書体 N-R" panose="02020400000000000000" pitchFamily="17" charset="-128"/>
                <a:ea typeface="UD デジタル 教科書体 N-R" panose="02020400000000000000" pitchFamily="17" charset="-128"/>
              </a:rPr>
              <a:t>児童・生徒等が地域</a:t>
            </a:r>
            <a:endParaRPr lang="en-US" altLang="ja-JP" sz="1800" u="sng" dirty="0">
              <a:latin typeface="UD デジタル 教科書体 N-R" panose="02020400000000000000" pitchFamily="17" charset="-128"/>
              <a:ea typeface="UD デジタル 教科書体 N-R" panose="02020400000000000000" pitchFamily="17" charset="-128"/>
            </a:endParaRPr>
          </a:p>
          <a:p>
            <a:pPr marL="0" lvl="0" indent="0">
              <a:buNone/>
            </a:pPr>
            <a:r>
              <a:rPr lang="ja-JP" altLang="en-US" sz="1800" dirty="0">
                <a:latin typeface="UD デジタル 教科書体 N-R" panose="02020400000000000000" pitchFamily="17" charset="-128"/>
                <a:ea typeface="UD デジタル 教科書体 N-R" panose="02020400000000000000" pitchFamily="17" charset="-128"/>
              </a:rPr>
              <a:t>　</a:t>
            </a:r>
            <a:r>
              <a:rPr lang="ja-JP" altLang="en-US" sz="1800" u="sng" dirty="0">
                <a:latin typeface="UD デジタル 教科書体 N-R" panose="02020400000000000000" pitchFamily="17" charset="-128"/>
                <a:ea typeface="UD デジタル 教科書体 N-R" panose="02020400000000000000" pitchFamily="17" charset="-128"/>
              </a:rPr>
              <a:t>の支援機関の支援内容や役割について知ることができる機会につながっている。</a:t>
            </a:r>
            <a:endParaRPr lang="en-US" altLang="ja-JP" sz="1800" u="sng" dirty="0">
              <a:latin typeface="UD デジタル 教科書体 N-R" panose="02020400000000000000" pitchFamily="17" charset="-128"/>
              <a:ea typeface="UD デジタル 教科書体 N-R" panose="02020400000000000000" pitchFamily="17" charset="-128"/>
            </a:endParaRPr>
          </a:p>
          <a:p>
            <a:pPr marL="0" lvl="0" indent="0">
              <a:buNone/>
            </a:pPr>
            <a:r>
              <a:rPr lang="ja-JP" altLang="en-US" sz="1800" dirty="0">
                <a:latin typeface="UD デジタル 教科書体 N-R" panose="02020400000000000000" pitchFamily="17" charset="-128"/>
                <a:ea typeface="UD デジタル 教科書体 N-R" panose="02020400000000000000" pitchFamily="17" charset="-128"/>
              </a:rPr>
              <a:t>　その結果、学校と地域の支援機関の間で顔の見える関係ができ、</a:t>
            </a:r>
            <a:r>
              <a:rPr lang="ja-JP" altLang="en-US" sz="1800" u="sng" dirty="0">
                <a:latin typeface="UD デジタル 教科書体 N-R" panose="02020400000000000000" pitchFamily="17" charset="-128"/>
                <a:ea typeface="UD デジタル 教科書体 N-R" panose="02020400000000000000" pitchFamily="17" charset="-128"/>
              </a:rPr>
              <a:t>個別支援に</a:t>
            </a:r>
            <a:endParaRPr lang="en-US" altLang="ja-JP" sz="1800" u="sng" dirty="0">
              <a:latin typeface="UD デジタル 教科書体 N-R" panose="02020400000000000000" pitchFamily="17" charset="-128"/>
              <a:ea typeface="UD デジタル 教科書体 N-R" panose="02020400000000000000" pitchFamily="17" charset="-128"/>
            </a:endParaRPr>
          </a:p>
          <a:p>
            <a:pPr marL="0" lvl="0" indent="0">
              <a:buNone/>
            </a:pPr>
            <a:r>
              <a:rPr lang="ja-JP" altLang="en-US" sz="1800" dirty="0">
                <a:latin typeface="UD デジタル 教科書体 N-R" panose="02020400000000000000" pitchFamily="17" charset="-128"/>
                <a:ea typeface="UD デジタル 教科書体 N-R" panose="02020400000000000000" pitchFamily="17" charset="-128"/>
              </a:rPr>
              <a:t>　</a:t>
            </a:r>
            <a:r>
              <a:rPr lang="ja-JP" altLang="en-US" sz="1800" u="sng" dirty="0">
                <a:latin typeface="UD デジタル 教科書体 N-R" panose="02020400000000000000" pitchFamily="17" charset="-128"/>
                <a:ea typeface="UD デジタル 教科書体 N-R" panose="02020400000000000000" pitchFamily="17" charset="-128"/>
              </a:rPr>
              <a:t>繋がった</a:t>
            </a:r>
            <a:r>
              <a:rPr lang="ja-JP" altLang="en-US" sz="1800" dirty="0">
                <a:latin typeface="UD デジタル 教科書体 N-R" panose="02020400000000000000" pitchFamily="17" charset="-128"/>
                <a:ea typeface="UD デジタル 教科書体 N-R" panose="02020400000000000000" pitchFamily="17" charset="-128"/>
              </a:rPr>
              <a:t>地域もあった</a:t>
            </a:r>
            <a:r>
              <a:rPr lang="ja-JP" altLang="en-US" sz="1800" dirty="0">
                <a:effectLst>
                  <a:outerShdw blurRad="38100" dist="38100" dir="2700000" algn="tl">
                    <a:srgbClr val="000000">
                      <a:alpha val="43137"/>
                    </a:srgbClr>
                  </a:outerShdw>
                </a:effectLst>
                <a:latin typeface="UD デジタル 教科書体 N-R" panose="02020400000000000000" pitchFamily="17" charset="-128"/>
                <a:ea typeface="UD デジタル 教科書体 N-R" panose="02020400000000000000" pitchFamily="17" charset="-128"/>
              </a:rPr>
              <a:t>。</a:t>
            </a:r>
            <a:endParaRPr lang="en-US" altLang="ja-JP" sz="1800" dirty="0">
              <a:effectLst>
                <a:outerShdw blurRad="38100" dist="38100" dir="2700000" algn="tl">
                  <a:srgbClr val="000000">
                    <a:alpha val="43137"/>
                  </a:srgbClr>
                </a:outerShdw>
              </a:effectLst>
              <a:latin typeface="UD デジタル 教科書体 N-R" panose="02020400000000000000" pitchFamily="17" charset="-128"/>
              <a:ea typeface="UD デジタル 教科書体 N-R" panose="02020400000000000000" pitchFamily="17" charset="-128"/>
            </a:endParaRPr>
          </a:p>
          <a:p>
            <a:r>
              <a:rPr lang="ja-JP" altLang="en-US" sz="1800" dirty="0">
                <a:latin typeface="UD デジタル 教科書体 N-R" panose="02020400000000000000" pitchFamily="17" charset="-128"/>
                <a:ea typeface="UD デジタル 教科書体 N-R" panose="02020400000000000000" pitchFamily="17" charset="-128"/>
              </a:rPr>
              <a:t>事前の打ち合わせにより、準備段階から学校と地域の支援機関の間で役割や相</a:t>
            </a:r>
            <a:endParaRPr lang="en-US" altLang="ja-JP" sz="1800" dirty="0">
              <a:latin typeface="UD デジタル 教科書体 N-R" panose="02020400000000000000" pitchFamily="17" charset="-128"/>
              <a:ea typeface="UD デジタル 教科書体 N-R" panose="02020400000000000000" pitchFamily="17" charset="-128"/>
            </a:endParaRPr>
          </a:p>
          <a:p>
            <a:pPr marL="0" indent="0">
              <a:buNone/>
            </a:pPr>
            <a:r>
              <a:rPr lang="ja-JP" altLang="en-US" sz="1800" dirty="0">
                <a:latin typeface="UD デジタル 教科書体 N-R" panose="02020400000000000000" pitchFamily="17" charset="-128"/>
                <a:ea typeface="UD デジタル 教科書体 N-R" panose="02020400000000000000" pitchFamily="17" charset="-128"/>
              </a:rPr>
              <a:t>　互理解が進み、各学校の現状に合わせた授業を実施することができている。</a:t>
            </a:r>
            <a:endParaRPr lang="en-US" altLang="ja-JP" sz="1800" dirty="0">
              <a:latin typeface="UD デジタル 教科書体 N-R" panose="02020400000000000000" pitchFamily="17" charset="-128"/>
              <a:ea typeface="UD デジタル 教科書体 N-R" panose="02020400000000000000" pitchFamily="17" charset="-128"/>
            </a:endParaRPr>
          </a:p>
          <a:p>
            <a:r>
              <a:rPr lang="ja-JP" altLang="en-US" sz="1800" dirty="0">
                <a:latin typeface="UD デジタル 教科書体 N-R" panose="02020400000000000000" pitchFamily="17" charset="-128"/>
                <a:ea typeface="UD デジタル 教科書体 N-R" panose="02020400000000000000" pitchFamily="17" charset="-128"/>
              </a:rPr>
              <a:t>テキスト講習会を修了した教職員が増加し、</a:t>
            </a:r>
            <a:r>
              <a:rPr lang="ja-JP" altLang="en-US" sz="1800" u="sng" dirty="0">
                <a:latin typeface="UD デジタル 教科書体 N-R" panose="02020400000000000000" pitchFamily="17" charset="-128"/>
                <a:ea typeface="UD デジタル 教科書体 N-R" panose="02020400000000000000" pitchFamily="17" charset="-128"/>
              </a:rPr>
              <a:t>学校の主体的な授業の実施につながっている。</a:t>
            </a:r>
            <a:endParaRPr lang="en-US" altLang="ja-JP" sz="1800" u="sng" dirty="0">
              <a:latin typeface="UD デジタル 教科書体 N-R" panose="02020400000000000000" pitchFamily="17" charset="-128"/>
              <a:ea typeface="UD デジタル 教科書体 N-R" panose="02020400000000000000" pitchFamily="17" charset="-128"/>
            </a:endParaRPr>
          </a:p>
        </p:txBody>
      </p:sp>
    </p:spTree>
    <p:extLst>
      <p:ext uri="{BB962C8B-B14F-4D97-AF65-F5344CB8AC3E}">
        <p14:creationId xmlns:p14="http://schemas.microsoft.com/office/powerpoint/2010/main" val="33019632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2673</TotalTime>
  <Words>1375</Words>
  <Application>Microsoft Office PowerPoint</Application>
  <PresentationFormat>画面に合わせる (4:3)</PresentationFormat>
  <Paragraphs>251</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BIZ UDゴシック</vt:lpstr>
      <vt:lpstr>UD デジタル 教科書体 N-R</vt:lpstr>
      <vt:lpstr>游ゴシック</vt:lpstr>
      <vt:lpstr>Arial</vt:lpstr>
      <vt:lpstr>Calibri</vt:lpstr>
      <vt:lpstr>Calibri Light</vt:lpstr>
      <vt:lpstr>Office テーマ</vt:lpstr>
      <vt:lpstr>「こころの健康について考えよう！（SOSの出し方教育）」の普及に向けた取組</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「こころの健康について考えよう！（SOSの出し方教育）」テキスト普及に向けた取組</dc:title>
  <dc:creator>松川 祥恵</dc:creator>
  <cp:lastModifiedBy>濱田　有加里</cp:lastModifiedBy>
  <cp:revision>233</cp:revision>
  <cp:lastPrinted>2024-03-27T08:05:26Z</cp:lastPrinted>
  <dcterms:created xsi:type="dcterms:W3CDTF">2022-09-04T05:05:10Z</dcterms:created>
  <dcterms:modified xsi:type="dcterms:W3CDTF">2025-01-20T01:41:26Z</dcterms:modified>
</cp:coreProperties>
</file>