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知香" initials="知香" lastIdx="1" clrIdx="0">
    <p:extLst>
      <p:ext uri="{19B8F6BF-5375-455C-9EA6-DF929625EA0E}">
        <p15:presenceInfo xmlns:p15="http://schemas.microsoft.com/office/powerpoint/2012/main" userId="S::SambaC@lan.pref.osaka.jp::27ce8078-893a-4327-9e32-82d38ed5b8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5451" autoAdjust="0"/>
  </p:normalViewPr>
  <p:slideViewPr>
    <p:cSldViewPr snapToGrid="0">
      <p:cViewPr varScale="1">
        <p:scale>
          <a:sx n="100" d="100"/>
          <a:sy n="100" d="100"/>
        </p:scale>
        <p:origin x="10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61570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269213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90151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6303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96807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151790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415039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85642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268841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26511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DAD351-CBC6-46FA-B3E1-5F2DA812A591}"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175007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AD351-CBC6-46FA-B3E1-5F2DA812A591}" type="datetimeFigureOut">
              <a:rPr kumimoji="1" lang="ja-JP" altLang="en-US" smtClean="0"/>
              <a:t>2024/12/13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AD4C5-7F43-43E5-AE7E-040167F37B3D}" type="slidenum">
              <a:rPr kumimoji="1" lang="ja-JP" altLang="en-US" smtClean="0"/>
              <a:t>‹#›</a:t>
            </a:fld>
            <a:endParaRPr kumimoji="1" lang="ja-JP" altLang="en-US"/>
          </a:p>
        </p:txBody>
      </p:sp>
    </p:spTree>
    <p:extLst>
      <p:ext uri="{BB962C8B-B14F-4D97-AF65-F5344CB8AC3E}">
        <p14:creationId xmlns:p14="http://schemas.microsoft.com/office/powerpoint/2010/main" val="3456982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544DF9-C372-43B0-9B22-DAC0E37CDFA7}"/>
              </a:ext>
            </a:extLst>
          </p:cNvPr>
          <p:cNvSpPr txBox="1"/>
          <p:nvPr/>
        </p:nvSpPr>
        <p:spPr>
          <a:xfrm>
            <a:off x="0" y="-19519"/>
            <a:ext cx="9014460" cy="317459"/>
          </a:xfrm>
          <a:prstGeom prst="rect">
            <a:avLst/>
          </a:prstGeom>
          <a:noFill/>
        </p:spPr>
        <p:txBody>
          <a:bodyPr wrap="square" rtlCol="0">
            <a:spAutoFit/>
          </a:bodyPr>
          <a:lstStyle/>
          <a:p>
            <a:r>
              <a:rPr lang="ja-JP" altLang="en-US" sz="1463" dirty="0">
                <a:latin typeface="Meiryo UI" panose="020B0604030504040204" pitchFamily="50" charset="-128"/>
                <a:ea typeface="Meiryo UI" panose="020B0604030504040204" pitchFamily="50" charset="-128"/>
              </a:rPr>
              <a:t>　　　　　　　　　　　　　　　　　　　　　　　　　　大阪府自殺対策計画進捗管理表　　　　　　　　</a:t>
            </a:r>
            <a:r>
              <a:rPr lang="ja-JP" altLang="en-US" sz="1000" dirty="0">
                <a:latin typeface="Meiryo UI" panose="020B0604030504040204" pitchFamily="50" charset="-128"/>
                <a:ea typeface="Meiryo UI" panose="020B0604030504040204" pitchFamily="50" charset="-128"/>
              </a:rPr>
              <a:t>計画期間：令和</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年度～令和</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年度</a:t>
            </a:r>
            <a:endParaRPr lang="ja-JP" altLang="en-US" sz="1463"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45F4E6A8-325F-4C9E-8DFD-E967E16B38B9}"/>
              </a:ext>
            </a:extLst>
          </p:cNvPr>
          <p:cNvSpPr txBox="1"/>
          <p:nvPr/>
        </p:nvSpPr>
        <p:spPr>
          <a:xfrm>
            <a:off x="60075" y="246894"/>
            <a:ext cx="9785850" cy="230832"/>
          </a:xfrm>
          <a:prstGeom prst="rect">
            <a:avLst/>
          </a:prstGeom>
          <a:noFill/>
          <a:ln>
            <a:solidFill>
              <a:schemeClr val="tx1"/>
            </a:solidFill>
            <a:prstDash val="sysDash"/>
          </a:ln>
        </p:spPr>
        <p:txBody>
          <a:bodyPr wrap="square" rtlCol="0">
            <a:spAutoFit/>
          </a:bodyPr>
          <a:lstStyle/>
          <a:p>
            <a:r>
              <a:rPr lang="ja-JP" altLang="en-US" sz="900" dirty="0">
                <a:latin typeface="Meiryo UI" panose="020B0604030504040204" pitchFamily="50" charset="-128"/>
                <a:ea typeface="Meiryo UI" panose="020B0604030504040204" pitchFamily="50" charset="-128"/>
              </a:rPr>
              <a:t>全体目標：計画期間中、府内の自殺者数の減少傾向を維持する。</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指標：令和</a:t>
            </a:r>
            <a:r>
              <a:rPr lang="en-US" altLang="ja-JP" sz="900" dirty="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年の自殺死亡率</a:t>
            </a:r>
            <a:r>
              <a:rPr lang="en-US" altLang="ja-JP" sz="900" dirty="0">
                <a:latin typeface="Meiryo UI" panose="020B0604030504040204" pitchFamily="50" charset="-128"/>
                <a:ea typeface="Meiryo UI" panose="020B0604030504040204" pitchFamily="50" charset="-128"/>
              </a:rPr>
              <a:t>13.0</a:t>
            </a:r>
            <a:r>
              <a:rPr lang="ja-JP" altLang="en-US" sz="900" dirty="0">
                <a:latin typeface="Meiryo UI" panose="020B0604030504040204" pitchFamily="50" charset="-128"/>
                <a:ea typeface="Meiryo UI" panose="020B0604030504040204" pitchFamily="50" charset="-128"/>
              </a:rPr>
              <a:t>以下とする</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graphicFrame>
        <p:nvGraphicFramePr>
          <p:cNvPr id="3" name="表 5">
            <a:extLst>
              <a:ext uri="{FF2B5EF4-FFF2-40B4-BE49-F238E27FC236}">
                <a16:creationId xmlns:a16="http://schemas.microsoft.com/office/drawing/2014/main" id="{AC4D31F5-F86F-485F-A568-8FC843EB6DD3}"/>
              </a:ext>
            </a:extLst>
          </p:cNvPr>
          <p:cNvGraphicFramePr>
            <a:graphicFrameLocks noGrp="1"/>
          </p:cNvGraphicFramePr>
          <p:nvPr>
            <p:extLst>
              <p:ext uri="{D42A27DB-BD31-4B8C-83A1-F6EECF244321}">
                <p14:modId xmlns:p14="http://schemas.microsoft.com/office/powerpoint/2010/main" val="2640086689"/>
              </p:ext>
            </p:extLst>
          </p:nvPr>
        </p:nvGraphicFramePr>
        <p:xfrm>
          <a:off x="44356" y="506125"/>
          <a:ext cx="9848939" cy="6329423"/>
        </p:xfrm>
        <a:graphic>
          <a:graphicData uri="http://schemas.openxmlformats.org/drawingml/2006/table">
            <a:tbl>
              <a:tblPr firstRow="1" bandRow="1">
                <a:tableStyleId>{5C22544A-7EE6-4342-B048-85BDC9FD1C3A}</a:tableStyleId>
              </a:tblPr>
              <a:tblGrid>
                <a:gridCol w="173990">
                  <a:extLst>
                    <a:ext uri="{9D8B030D-6E8A-4147-A177-3AD203B41FA5}">
                      <a16:colId xmlns:a16="http://schemas.microsoft.com/office/drawing/2014/main" val="4214221395"/>
                    </a:ext>
                  </a:extLst>
                </a:gridCol>
                <a:gridCol w="568555">
                  <a:extLst>
                    <a:ext uri="{9D8B030D-6E8A-4147-A177-3AD203B41FA5}">
                      <a16:colId xmlns:a16="http://schemas.microsoft.com/office/drawing/2014/main" val="3163004531"/>
                    </a:ext>
                  </a:extLst>
                </a:gridCol>
                <a:gridCol w="2310757">
                  <a:extLst>
                    <a:ext uri="{9D8B030D-6E8A-4147-A177-3AD203B41FA5}">
                      <a16:colId xmlns:a16="http://schemas.microsoft.com/office/drawing/2014/main" val="3991431364"/>
                    </a:ext>
                  </a:extLst>
                </a:gridCol>
                <a:gridCol w="2236342">
                  <a:extLst>
                    <a:ext uri="{9D8B030D-6E8A-4147-A177-3AD203B41FA5}">
                      <a16:colId xmlns:a16="http://schemas.microsoft.com/office/drawing/2014/main" val="2451939150"/>
                    </a:ext>
                  </a:extLst>
                </a:gridCol>
                <a:gridCol w="4559295">
                  <a:extLst>
                    <a:ext uri="{9D8B030D-6E8A-4147-A177-3AD203B41FA5}">
                      <a16:colId xmlns:a16="http://schemas.microsoft.com/office/drawing/2014/main" val="3688583385"/>
                    </a:ext>
                  </a:extLst>
                </a:gridCol>
              </a:tblGrid>
              <a:tr h="280309">
                <a:tc>
                  <a:txBody>
                    <a:bodyPr/>
                    <a:lstStyle/>
                    <a:p>
                      <a:endParaRPr kumimoji="1" lang="ja-JP" altLang="en-US" sz="1500" dirty="0"/>
                    </a:p>
                  </a:txBody>
                  <a:tcPr marL="74295" marR="74295" marT="37148" marB="37148"/>
                </a:tc>
                <a:tc>
                  <a:txBody>
                    <a:bodyPr/>
                    <a:lstStyle/>
                    <a:p>
                      <a:pPr algn="ctr"/>
                      <a:r>
                        <a:rPr kumimoji="1" lang="ja-JP" altLang="en-US" sz="800" dirty="0">
                          <a:latin typeface="Meiryo UI" panose="020B0604030504040204" pitchFamily="50" charset="-128"/>
                          <a:ea typeface="Meiryo UI" panose="020B0604030504040204" pitchFamily="50" charset="-128"/>
                        </a:rPr>
                        <a:t>重点施策</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活動指標</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取組み項目</a:t>
                      </a:r>
                    </a:p>
                  </a:txBody>
                  <a:tcPr marL="74295" marR="74295" marT="37148" marB="37148" anchor="ctr"/>
                </a:tc>
                <a:tc>
                  <a:txBody>
                    <a:bodyPr/>
                    <a:lstStyle/>
                    <a:p>
                      <a:pPr algn="ctr"/>
                      <a:r>
                        <a:rPr kumimoji="1" lang="ja-JP" altLang="en-US" sz="800" dirty="0">
                          <a:latin typeface="Meiryo UI" panose="020B0604030504040204" pitchFamily="50" charset="-128"/>
                          <a:ea typeface="Meiryo UI" panose="020B0604030504040204" pitchFamily="50" charset="-128"/>
                        </a:rPr>
                        <a:t>令和</a:t>
                      </a:r>
                      <a:r>
                        <a:rPr kumimoji="1" lang="ja-JP" altLang="en-US" sz="800" dirty="0">
                          <a:solidFill>
                            <a:schemeClr val="bg1"/>
                          </a:solidFill>
                          <a:latin typeface="Meiryo UI" panose="020B0604030504040204" pitchFamily="50" charset="-128"/>
                          <a:ea typeface="Meiryo UI" panose="020B0604030504040204" pitchFamily="50" charset="-128"/>
                        </a:rPr>
                        <a:t>６</a:t>
                      </a:r>
                      <a:r>
                        <a:rPr kumimoji="1" lang="ja-JP" altLang="en-US" sz="800" dirty="0">
                          <a:latin typeface="Meiryo UI" panose="020B0604030504040204" pitchFamily="50" charset="-128"/>
                          <a:ea typeface="Meiryo UI" panose="020B0604030504040204" pitchFamily="50" charset="-128"/>
                        </a:rPr>
                        <a:t>年度の主な取組み内容　　　</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主に健康医療部での取組みを記載</a:t>
                      </a:r>
                    </a:p>
                  </a:txBody>
                  <a:tcPr marL="74295" marR="74295" marT="37148" marB="37148" anchor="ctr"/>
                </a:tc>
                <a:extLst>
                  <a:ext uri="{0D108BD9-81ED-4DB2-BD59-A6C34878D82A}">
                    <a16:rowId xmlns:a16="http://schemas.microsoft.com/office/drawing/2014/main" val="1282074195"/>
                  </a:ext>
                </a:extLst>
              </a:tr>
              <a:tr h="825828">
                <a:tc>
                  <a:txBody>
                    <a:bodyPr/>
                    <a:lstStyle/>
                    <a:p>
                      <a:r>
                        <a:rPr kumimoji="1" lang="en-US" altLang="ja-JP" sz="1000" dirty="0"/>
                        <a:t>1</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府民のこころの健康づくりを進める</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市町村や保健所等において主催するイベント等を通じて、府民がストレスについての正しい知識を持つための取組みが展開できるようこころの健康づくりに関連する啓発リーフレットを配布する。（</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毎年度</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rPr>
                        <a:t>1,500</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部以上配布</a:t>
                      </a: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b="0" kern="1200" dirty="0">
                          <a:solidFill>
                            <a:schemeClr val="tx1"/>
                          </a:solidFill>
                          <a:effectLst/>
                          <a:latin typeface="Meiryo UI" panose="020B0604030504040204" pitchFamily="50" charset="-128"/>
                          <a:ea typeface="Meiryo UI" panose="020B0604030504040204" pitchFamily="50" charset="-128"/>
                          <a:cs typeface="+mn-cs"/>
                        </a:rPr>
                        <a:t>「ひとりで悩まないで相談窓口一覧」</a:t>
                      </a:r>
                      <a:r>
                        <a:rPr kumimoji="1" lang="ja-JP" altLang="en-US" sz="600" dirty="0">
                          <a:latin typeface="Meiryo UI" panose="020B0604030504040204" pitchFamily="50" charset="-128"/>
                          <a:ea typeface="Meiryo UI" panose="020B0604030504040204" pitchFamily="50" charset="-128"/>
                        </a:rPr>
                        <a:t>「ストレスと上手に付き合おう」「気軽にリラックス」</a:t>
                      </a:r>
                      <a:endParaRPr kumimoji="1" lang="en-US" altLang="ja-JP" sz="6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en-US" altLang="ja-JP" sz="700" dirty="0">
                        <a:solidFill>
                          <a:schemeClr val="tx1"/>
                        </a:solidFill>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　</a:t>
                      </a:r>
                      <a:endParaRPr kumimoji="1" lang="ja-JP" altLang="en-US" sz="6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（１）こころの健康の保持増進</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（２）こころの相談窓口の整備</a:t>
                      </a:r>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・こころの健康づくりについて、リーフレットの配布やホームページ等により広報啓発。</a:t>
                      </a:r>
                      <a:r>
                        <a:rPr kumimoji="1" lang="ja-JP" altLang="en-US" sz="700" b="0" i="0" u="none" dirty="0">
                          <a:solidFill>
                            <a:schemeClr val="tx1"/>
                          </a:solidFill>
                          <a:latin typeface="Meiryo UI" panose="020B0604030504040204" pitchFamily="50" charset="-128"/>
                          <a:ea typeface="Meiryo UI" panose="020B0604030504040204" pitchFamily="50" charset="-128"/>
                        </a:rPr>
                        <a:t>　</a:t>
                      </a:r>
                      <a:r>
                        <a:rPr kumimoji="1" lang="en-US" altLang="ja-JP" sz="700" b="0" i="0" u="none" dirty="0">
                          <a:solidFill>
                            <a:schemeClr val="tx1"/>
                          </a:solidFill>
                          <a:latin typeface="Meiryo UI" panose="020B0604030504040204" pitchFamily="50" charset="-128"/>
                          <a:ea typeface="Meiryo UI" panose="020B0604030504040204" pitchFamily="50" charset="-128"/>
                        </a:rPr>
                        <a:t>【</a:t>
                      </a:r>
                      <a:r>
                        <a:rPr kumimoji="1" lang="ja-JP" altLang="en-US" sz="700" b="0" i="0" u="none" dirty="0">
                          <a:solidFill>
                            <a:schemeClr val="tx1"/>
                          </a:solidFill>
                          <a:latin typeface="Meiryo UI" panose="020B0604030504040204" pitchFamily="50" charset="-128"/>
                          <a:ea typeface="Meiryo UI" panose="020B0604030504040204" pitchFamily="50" charset="-128"/>
                        </a:rPr>
                        <a:t>リーフレット</a:t>
                      </a:r>
                      <a:r>
                        <a:rPr kumimoji="1" lang="en-US" altLang="ja-JP" sz="700" b="0" i="0" u="none" dirty="0">
                          <a:solidFill>
                            <a:schemeClr val="tx1"/>
                          </a:solidFill>
                          <a:latin typeface="Meiryo UI" panose="020B0604030504040204" pitchFamily="50" charset="-128"/>
                          <a:ea typeface="Meiryo UI" panose="020B0604030504040204" pitchFamily="50" charset="-128"/>
                        </a:rPr>
                        <a:t>6,434</a:t>
                      </a:r>
                      <a:r>
                        <a:rPr kumimoji="1" lang="ja-JP" altLang="en-US" sz="700" b="0" i="0" u="none" dirty="0">
                          <a:solidFill>
                            <a:schemeClr val="tx1"/>
                          </a:solidFill>
                          <a:latin typeface="Meiryo UI" panose="020B0604030504040204" pitchFamily="50" charset="-128"/>
                          <a:ea typeface="Meiryo UI" panose="020B0604030504040204" pitchFamily="50" charset="-128"/>
                        </a:rPr>
                        <a:t>部配布（</a:t>
                      </a:r>
                      <a:r>
                        <a:rPr kumimoji="1" lang="en-US" altLang="ja-JP" sz="700" b="0" i="0" u="none" dirty="0">
                          <a:solidFill>
                            <a:schemeClr val="tx1"/>
                          </a:solidFill>
                          <a:latin typeface="Meiryo UI" panose="020B0604030504040204" pitchFamily="50" charset="-128"/>
                          <a:ea typeface="Meiryo UI" panose="020B0604030504040204" pitchFamily="50" charset="-128"/>
                        </a:rPr>
                        <a:t>9</a:t>
                      </a:r>
                      <a:r>
                        <a:rPr kumimoji="1" lang="ja-JP" altLang="en-US" sz="700" b="0" i="0" u="none" dirty="0">
                          <a:solidFill>
                            <a:schemeClr val="tx1"/>
                          </a:solidFill>
                          <a:latin typeface="Meiryo UI" panose="020B0604030504040204" pitchFamily="50" charset="-128"/>
                          <a:ea typeface="Meiryo UI" panose="020B0604030504040204" pitchFamily="50" charset="-128"/>
                        </a:rPr>
                        <a:t>月末）</a:t>
                      </a:r>
                      <a:r>
                        <a:rPr kumimoji="1" lang="en-US" altLang="ja-JP" sz="700" b="0" i="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・保健所、市町村、医療機関、教育機関等を対象にメンタルヘルス関連の研修会を実施。</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８回（予定を含む）</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・大阪産業保健支援センター等と連携し、職域におけるメンタルヘルスに関する研修会を実施。</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４回</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i="0" u="none" dirty="0">
                          <a:solidFill>
                            <a:schemeClr val="tx1"/>
                          </a:solidFill>
                          <a:latin typeface="Meiryo UI" panose="020B0604030504040204" pitchFamily="50" charset="-128"/>
                          <a:ea typeface="Meiryo UI" panose="020B0604030504040204" pitchFamily="50" charset="-128"/>
                        </a:rPr>
                        <a:t>（予定含む）</a:t>
                      </a:r>
                      <a:r>
                        <a:rPr kumimoji="1" lang="en-US" altLang="ja-JP" sz="700" b="0" i="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・府保健所におけるこころの健康相談やこころの電話相談、こころの健康相談統一ダイヤルにおいて相談を実施。　</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　</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こころの電話相談</a:t>
                      </a:r>
                      <a:r>
                        <a:rPr kumimoji="1" lang="en-US" altLang="ja-JP" sz="700" b="0" u="none" dirty="0">
                          <a:solidFill>
                            <a:schemeClr val="tx1"/>
                          </a:solidFill>
                          <a:latin typeface="Meiryo UI" panose="020B0604030504040204" pitchFamily="50" charset="-128"/>
                          <a:ea typeface="Meiryo UI" panose="020B0604030504040204" pitchFamily="50" charset="-128"/>
                        </a:rPr>
                        <a:t>1,070</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※R5</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2,150</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　</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こころの健康相談統一ダイヤル</a:t>
                      </a:r>
                      <a:r>
                        <a:rPr kumimoji="1" lang="en-US" altLang="ja-JP" sz="700" b="0" u="none" dirty="0">
                          <a:solidFill>
                            <a:schemeClr val="tx1"/>
                          </a:solidFill>
                          <a:latin typeface="Meiryo UI" panose="020B0604030504040204" pitchFamily="50" charset="-128"/>
                          <a:ea typeface="Meiryo UI" panose="020B0604030504040204" pitchFamily="50" charset="-128"/>
                        </a:rPr>
                        <a:t>4,845</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※R5</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6,931</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　</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2461190138"/>
                  </a:ext>
                </a:extLst>
              </a:tr>
              <a:tr h="755742">
                <a:tc>
                  <a:txBody>
                    <a:bodyPr/>
                    <a:lstStyle/>
                    <a:p>
                      <a:r>
                        <a:rPr kumimoji="1" lang="en-US" altLang="ja-JP" sz="1000" dirty="0"/>
                        <a:t>2</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府民一人ひとりの気づきと見守りを促す</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府民が自殺の危機に陥った人の心情や背景への理解を深めるとともに、危機に陥った場合には誰かに援助を求めることができるよう、府政だよりによる周知などを通じ、府ホームページの閲覧を促す。（</a:t>
                      </a:r>
                      <a:r>
                        <a:rPr kumimoji="1" lang="ja-JP" altLang="ja-JP" sz="700" b="0" kern="1200" dirty="0">
                          <a:solidFill>
                            <a:schemeClr val="tx1"/>
                          </a:solidFill>
                          <a:effectLst/>
                          <a:latin typeface="Meiryo UI" panose="020B0604030504040204" pitchFamily="50" charset="-128"/>
                          <a:ea typeface="Meiryo UI" panose="020B0604030504040204" pitchFamily="50" charset="-128"/>
                          <a:cs typeface="+mn-cs"/>
                        </a:rPr>
                        <a:t>毎年度</a:t>
                      </a:r>
                      <a:r>
                        <a:rPr kumimoji="1" lang="en-US" altLang="ja-JP" sz="700" b="0" kern="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65,000</a:t>
                      </a:r>
                      <a:r>
                        <a:rPr lang="ja-JP" altLang="ja-JP"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件以上</a:t>
                      </a:r>
                      <a:r>
                        <a:rPr lang="ja-JP" altLang="en-US"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閲覧）</a:t>
                      </a:r>
                      <a:endParaRPr lang="en-US" altLang="ja-JP" sz="7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600" dirty="0">
                          <a:solidFill>
                            <a:schemeClr val="tx1"/>
                          </a:solidFill>
                          <a:latin typeface="Meiryo UI" panose="020B0604030504040204" pitchFamily="50" charset="-128"/>
                          <a:ea typeface="Meiryo UI" panose="020B0604030504040204" pitchFamily="50" charset="-128"/>
                        </a:rPr>
                        <a:t>府</a:t>
                      </a:r>
                      <a:r>
                        <a:rPr kumimoji="1" lang="en-US" altLang="ja-JP" sz="600" dirty="0">
                          <a:solidFill>
                            <a:schemeClr val="tx1"/>
                          </a:solidFill>
                          <a:latin typeface="Meiryo UI" panose="020B0604030504040204" pitchFamily="50" charset="-128"/>
                          <a:ea typeface="Meiryo UI" panose="020B0604030504040204" pitchFamily="50" charset="-128"/>
                        </a:rPr>
                        <a:t>HP</a:t>
                      </a:r>
                      <a:r>
                        <a:rPr kumimoji="1" lang="ja-JP" altLang="en-US" sz="600" dirty="0">
                          <a:solidFill>
                            <a:schemeClr val="tx1"/>
                          </a:solidFill>
                          <a:latin typeface="Meiryo UI" panose="020B0604030504040204" pitchFamily="50" charset="-128"/>
                          <a:ea typeface="Meiryo UI" panose="020B0604030504040204" pitchFamily="50" charset="-128"/>
                        </a:rPr>
                        <a:t>「悩みの相談窓口一覧</a:t>
                      </a:r>
                      <a:endParaRPr kumimoji="1" lang="en-US" altLang="ja-JP" sz="6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（１）自殺に関する正しい知識の普及啓発</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（２）精神疾患に関する理解の促進</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（３）自殺予防週間と自殺対策強化月間における普及　　　　　　　</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　　　　 啓発の強化</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rPr>
                        <a:t>（４）性の多様性に関する理解の促進</a:t>
                      </a:r>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p>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・府ホームページにおいて、自殺や自殺関連事象に関する正しい知識の周知啓発、相談窓口を周知。</a:t>
                      </a:r>
                      <a:r>
                        <a:rPr kumimoji="1" lang="en-US" altLang="ja-JP" sz="700" b="0" u="none"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700" b="0" u="none" dirty="0">
                          <a:solidFill>
                            <a:schemeClr val="tx1"/>
                          </a:solidFill>
                          <a:latin typeface="Meiryo UI" panose="020B0604030504040204" pitchFamily="50" charset="-128"/>
                          <a:ea typeface="Meiryo UI" panose="020B0604030504040204" pitchFamily="50" charset="-128"/>
                        </a:rPr>
                        <a:t>府</a:t>
                      </a:r>
                      <a:r>
                        <a:rPr kumimoji="1" lang="en-US" altLang="ja-JP" sz="700" b="0" u="none" dirty="0">
                          <a:solidFill>
                            <a:schemeClr val="tx1"/>
                          </a:solidFill>
                          <a:latin typeface="Meiryo UI" panose="020B0604030504040204" pitchFamily="50" charset="-128"/>
                          <a:ea typeface="Meiryo UI" panose="020B0604030504040204" pitchFamily="50" charset="-128"/>
                        </a:rPr>
                        <a:t>HP</a:t>
                      </a:r>
                      <a:r>
                        <a:rPr kumimoji="1" lang="ja-JP" altLang="en-US" sz="700" b="0" u="none" dirty="0">
                          <a:solidFill>
                            <a:schemeClr val="tx1"/>
                          </a:solidFill>
                          <a:latin typeface="Meiryo UI" panose="020B0604030504040204" pitchFamily="50" charset="-128"/>
                          <a:ea typeface="Meiryo UI" panose="020B0604030504040204" pitchFamily="50" charset="-128"/>
                        </a:rPr>
                        <a:t>「悩みの相談窓口一覧」閲覧数</a:t>
                      </a:r>
                      <a:r>
                        <a:rPr kumimoji="1" lang="en-US" altLang="ja-JP" sz="700" b="0" u="none" dirty="0">
                          <a:solidFill>
                            <a:schemeClr val="tx1"/>
                          </a:solidFill>
                          <a:latin typeface="Meiryo UI" panose="020B0604030504040204" pitchFamily="50" charset="-128"/>
                          <a:ea typeface="Meiryo UI" panose="020B0604030504040204" pitchFamily="50" charset="-128"/>
                        </a:rPr>
                        <a:t>47,485</a:t>
                      </a:r>
                      <a:r>
                        <a:rPr kumimoji="1" lang="ja-JP" altLang="en-US" sz="700" b="0" u="none" dirty="0">
                          <a:solidFill>
                            <a:schemeClr val="tx1"/>
                          </a:solidFill>
                          <a:latin typeface="Meiryo UI" panose="020B0604030504040204" pitchFamily="50" charset="-128"/>
                          <a:ea typeface="Meiryo UI" panose="020B0604030504040204" pitchFamily="50" charset="-128"/>
                        </a:rPr>
                        <a:t>、「大阪こころナビ」閲覧数</a:t>
                      </a:r>
                      <a:r>
                        <a:rPr kumimoji="1" lang="en-US" altLang="ja-JP" sz="700" b="0" u="none" dirty="0">
                          <a:solidFill>
                            <a:schemeClr val="tx1"/>
                          </a:solidFill>
                          <a:latin typeface="Meiryo UI" panose="020B0604030504040204" pitchFamily="50" charset="-128"/>
                          <a:ea typeface="Meiryo UI" panose="020B0604030504040204" pitchFamily="50" charset="-128"/>
                        </a:rPr>
                        <a:t>38,192</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・うつ病や依存症等についてリーフレットを配布。</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・府民向け依存症啓発セミナーの開催。</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・ギャンブル等依存症問題啓発月間や、アルコール関連問題啓発週間に啓発シンポジウムやイベントを開催。</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・依存症に関連する様々な情報や機能をまとめた「おおさか依存症ポータルサイト」の更新及び周知を実施。</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・自殺予防週間に、府政だより、府公式</a:t>
                      </a:r>
                      <a:r>
                        <a:rPr kumimoji="1" lang="en-US" altLang="ja-JP" sz="700" b="0" u="none" dirty="0">
                          <a:solidFill>
                            <a:schemeClr val="tx1"/>
                          </a:solidFill>
                          <a:latin typeface="Meiryo UI" panose="020B0604030504040204" pitchFamily="50" charset="-128"/>
                          <a:ea typeface="Meiryo UI" panose="020B0604030504040204" pitchFamily="50" charset="-128"/>
                        </a:rPr>
                        <a:t>Twitter</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LINE</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Facebook</a:t>
                      </a:r>
                      <a:r>
                        <a:rPr kumimoji="1" lang="ja-JP" altLang="en-US" sz="700" b="0" u="none" dirty="0">
                          <a:solidFill>
                            <a:schemeClr val="tx1"/>
                          </a:solidFill>
                          <a:latin typeface="Meiryo UI" panose="020B0604030504040204" pitchFamily="50" charset="-128"/>
                          <a:ea typeface="Meiryo UI" panose="020B0604030504040204" pitchFamily="50" charset="-128"/>
                        </a:rPr>
                        <a:t>、府</a:t>
                      </a:r>
                      <a:r>
                        <a:rPr kumimoji="1" lang="en-US" altLang="ja-JP" sz="700" b="0" u="none" dirty="0">
                          <a:solidFill>
                            <a:schemeClr val="tx1"/>
                          </a:solidFill>
                          <a:latin typeface="Meiryo UI" panose="020B0604030504040204" pitchFamily="50" charset="-128"/>
                          <a:ea typeface="Meiryo UI" panose="020B0604030504040204" pitchFamily="50" charset="-128"/>
                        </a:rPr>
                        <a:t>HP</a:t>
                      </a:r>
                      <a:r>
                        <a:rPr kumimoji="1" lang="ja-JP" altLang="en-US" sz="700" b="0" u="none" dirty="0">
                          <a:solidFill>
                            <a:schemeClr val="tx1"/>
                          </a:solidFill>
                          <a:latin typeface="Meiryo UI" panose="020B0604030504040204" pitchFamily="50" charset="-128"/>
                          <a:ea typeface="Meiryo UI" panose="020B0604030504040204" pitchFamily="50" charset="-128"/>
                        </a:rPr>
                        <a:t>トップページで、相談窓口等の広報を実施するなど集中的に広報周知を行う（自殺対策強化月間も同様に実施を予定）。</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・自殺予防週間に若者を対象とした「こころの</a:t>
                      </a:r>
                      <a:r>
                        <a:rPr kumimoji="1" lang="en-US" altLang="ja-JP" sz="700" b="0" u="none" dirty="0">
                          <a:solidFill>
                            <a:schemeClr val="tx1"/>
                          </a:solidFill>
                          <a:latin typeface="Meiryo UI" panose="020B0604030504040204" pitchFamily="50" charset="-128"/>
                          <a:ea typeface="Meiryo UI" panose="020B0604030504040204" pitchFamily="50" charset="-128"/>
                        </a:rPr>
                        <a:t>SOS</a:t>
                      </a:r>
                      <a:r>
                        <a:rPr kumimoji="1" lang="ja-JP" altLang="en-US" sz="700" b="0" u="none" dirty="0">
                          <a:solidFill>
                            <a:schemeClr val="tx1"/>
                          </a:solidFill>
                          <a:latin typeface="Meiryo UI" panose="020B0604030504040204" pitchFamily="50" charset="-128"/>
                          <a:ea typeface="Meiryo UI" panose="020B0604030504040204" pitchFamily="50" charset="-128"/>
                        </a:rPr>
                        <a:t>ポスターコンテスト」を実施。</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応募期間</a:t>
                      </a:r>
                      <a:r>
                        <a:rPr kumimoji="1" lang="en-US" altLang="ja-JP" sz="700" b="0" u="none" dirty="0">
                          <a:solidFill>
                            <a:schemeClr val="tx1"/>
                          </a:solidFill>
                          <a:latin typeface="Meiryo UI" panose="020B0604030504040204" pitchFamily="50" charset="-128"/>
                          <a:ea typeface="Meiryo UI" panose="020B0604030504040204" pitchFamily="50" charset="-128"/>
                        </a:rPr>
                        <a:t>9/6</a:t>
                      </a:r>
                      <a:r>
                        <a:rPr kumimoji="1" lang="ja-JP" altLang="en-US" sz="700" b="0" u="none" dirty="0">
                          <a:solidFill>
                            <a:schemeClr val="tx1"/>
                          </a:solidFill>
                          <a:latin typeface="Meiryo UI" panose="020B0604030504040204" pitchFamily="50" charset="-128"/>
                          <a:ea typeface="Meiryo UI" panose="020B0604030504040204" pitchFamily="50" charset="-128"/>
                        </a:rPr>
                        <a:t>～</a:t>
                      </a:r>
                      <a:r>
                        <a:rPr kumimoji="1" lang="en-US" altLang="ja-JP" sz="700" b="0" u="none" dirty="0">
                          <a:solidFill>
                            <a:schemeClr val="tx1"/>
                          </a:solidFill>
                          <a:latin typeface="Meiryo UI" panose="020B0604030504040204" pitchFamily="50" charset="-128"/>
                          <a:ea typeface="Meiryo UI" panose="020B0604030504040204" pitchFamily="50" charset="-128"/>
                        </a:rPr>
                        <a:t>11/10</a:t>
                      </a:r>
                      <a:r>
                        <a:rPr kumimoji="1" lang="ja-JP" altLang="en-US" sz="700" b="0" u="none" dirty="0">
                          <a:solidFill>
                            <a:schemeClr val="tx1"/>
                          </a:solidFill>
                          <a:latin typeface="Meiryo UI" panose="020B0604030504040204" pitchFamily="50" charset="-128"/>
                          <a:ea typeface="Meiryo UI" panose="020B0604030504040204" pitchFamily="50" charset="-128"/>
                        </a:rPr>
                        <a:t>、応募数</a:t>
                      </a:r>
                      <a:r>
                        <a:rPr kumimoji="1" lang="en-US" altLang="ja-JP" sz="700" b="0" u="none" dirty="0">
                          <a:solidFill>
                            <a:schemeClr val="tx1"/>
                          </a:solidFill>
                          <a:latin typeface="Meiryo UI" panose="020B0604030504040204" pitchFamily="50" charset="-128"/>
                          <a:ea typeface="Meiryo UI" panose="020B0604030504040204" pitchFamily="50" charset="-128"/>
                        </a:rPr>
                        <a:t>36】</a:t>
                      </a:r>
                    </a:p>
                  </a:txBody>
                  <a:tcPr marL="74295" marR="74295" marT="37148" marB="37148"/>
                </a:tc>
                <a:extLst>
                  <a:ext uri="{0D108BD9-81ED-4DB2-BD59-A6C34878D82A}">
                    <a16:rowId xmlns:a16="http://schemas.microsoft.com/office/drawing/2014/main" val="2196243708"/>
                  </a:ext>
                </a:extLst>
              </a:tr>
              <a:tr h="1418906">
                <a:tc>
                  <a:txBody>
                    <a:bodyPr/>
                    <a:lstStyle/>
                    <a:p>
                      <a:r>
                        <a:rPr kumimoji="1" lang="en-US" altLang="ja-JP" sz="1000" dirty="0"/>
                        <a:t>3</a:t>
                      </a:r>
                      <a:endParaRPr kumimoji="1" lang="ja-JP" altLang="en-US" sz="1000" dirty="0"/>
                    </a:p>
                  </a:txBody>
                  <a:tcPr marL="74295" marR="74295" marT="37148" marB="37148"/>
                </a:tc>
                <a:tc>
                  <a:txBody>
                    <a:bodyPr/>
                    <a:lstStyle/>
                    <a:p>
                      <a:r>
                        <a:rPr kumimoji="1" lang="ja-JP" altLang="en-US" sz="700" b="0" dirty="0">
                          <a:solidFill>
                            <a:schemeClr val="tx1"/>
                          </a:solidFill>
                          <a:latin typeface="Meiryo UI" panose="020B0604030504040204" pitchFamily="50" charset="-128"/>
                          <a:ea typeface="Meiryo UI" panose="020B0604030504040204" pitchFamily="50" charset="-128"/>
                        </a:rPr>
                        <a:t>社会的な取組みで自殺を防ぐ</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kern="1200" dirty="0">
                          <a:solidFill>
                            <a:schemeClr val="tx1"/>
                          </a:solidFill>
                          <a:effectLst/>
                          <a:latin typeface="Meiryo UI" panose="020B0604030504040204" pitchFamily="50" charset="-128"/>
                          <a:ea typeface="Meiryo UI" panose="020B0604030504040204" pitchFamily="50" charset="-128"/>
                          <a:cs typeface="+mn-cs"/>
                        </a:rPr>
                        <a:t>経済・生活問題や家庭問題など、自殺の危険性を高める様々な問題に対し、各支援窓口等が連携して適切な支援が行えるよう庁内関係部局の連携強化を進めるべく、大阪府自殺対策推進本部実務担当者会議を開催する。（毎年度実施）</a:t>
                      </a:r>
                      <a:endPar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dirty="0">
                          <a:solidFill>
                            <a:schemeClr val="tx1"/>
                          </a:solidFill>
                          <a:latin typeface="Meiryo UI" panose="020B0604030504040204" pitchFamily="50" charset="-128"/>
                          <a:ea typeface="Meiryo UI" panose="020B0604030504040204" pitchFamily="50" charset="-128"/>
                        </a:rPr>
                        <a:t>（１）</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地域における相談体制の整備</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（２）</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児童虐待や性犯罪・性暴力の被害者への支援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（３）</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返済困難者・生活困窮者への総合的な相談・支援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（４）</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労働や就職に係る相談窓口の整備</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（５）</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医療・介護に係る相談支援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（６）</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男女共同参画の視点からの相談支援</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（７）</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孤独・孤立対策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（８）依存症対策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（９）危険な薬品等の規制等</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10</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）インターネット上で自殺関連情報対策</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11</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）府庁内における連携</a:t>
                      </a:r>
                      <a:endParaRPr kumimoji="1" lang="ja-JP" altLang="en-US" sz="7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自殺予防週間と自殺対策強化月間</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のある</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月と</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月は、</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24</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時間</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体制で</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電話相談を</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 【1,047</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※R5</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1,088</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992</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月）</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・依存症に関する関係機関向け研修会を実施。</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９回（予定含む）</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・依存症関連機関連携会議、</a:t>
                      </a:r>
                      <a:r>
                        <a:rPr kumimoji="1" lang="zh-CN"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依存症対策庁内連携会議</a:t>
                      </a:r>
                      <a:r>
                        <a:rPr kumimoji="1" lang="ja-JP" altLang="en-US" sz="700" b="0" i="0" u="none" strike="noStrike" kern="1200" dirty="0">
                          <a:solidFill>
                            <a:schemeClr val="tx1"/>
                          </a:solidFill>
                          <a:effectLst/>
                          <a:latin typeface="Meiryo UI" panose="020B0604030504040204" pitchFamily="50" charset="-128"/>
                          <a:ea typeface="Meiryo UI" panose="020B0604030504040204" pitchFamily="50" charset="-128"/>
                          <a:cs typeface="+mn-cs"/>
                        </a:rPr>
                        <a:t>等を実施し、各地域における啓発活動に資する情報共有等を行う。</a:t>
                      </a:r>
                      <a:endParaRPr kumimoji="1" lang="en-US" altLang="ja-JP" sz="700" b="0" i="1" u="none" dirty="0">
                        <a:solidFill>
                          <a:schemeClr val="tx1"/>
                        </a:solidFill>
                        <a:latin typeface="Meiryo UI" panose="020B0604030504040204" pitchFamily="50" charset="-128"/>
                        <a:ea typeface="Meiryo UI" panose="020B0604030504040204" pitchFamily="50" charset="-128"/>
                      </a:endParaRPr>
                    </a:p>
                    <a:p>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・大阪依存症ほっとライン（</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相談）において相談を実施する。　</a:t>
                      </a:r>
                      <a:r>
                        <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rPr>
                        <a:t>836</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strike="noStrike" kern="1200" dirty="0">
                          <a:solidFill>
                            <a:schemeClr val="tx1"/>
                          </a:solidFill>
                          <a:effectLst/>
                          <a:latin typeface="Meiryo UI" panose="020B0604030504040204" pitchFamily="50" charset="-128"/>
                          <a:ea typeface="Meiryo UI" panose="020B0604030504040204" pitchFamily="50" charset="-128"/>
                          <a:cs typeface="+mn-cs"/>
                        </a:rPr>
                        <a:t>10</a:t>
                      </a:r>
                      <a:r>
                        <a:rPr kumimoji="1" lang="ja-JP" altLang="en-US" sz="700" b="0" i="1" u="none" strike="noStrike" kern="1200" dirty="0">
                          <a:solidFill>
                            <a:schemeClr val="tx1"/>
                          </a:solidFill>
                          <a:effectLst/>
                          <a:latin typeface="Meiryo UI" panose="020B0604030504040204" pitchFamily="50" charset="-128"/>
                          <a:ea typeface="Meiryo UI" panose="020B0604030504040204" pitchFamily="50" charset="-128"/>
                          <a:cs typeface="+mn-cs"/>
                        </a:rPr>
                        <a:t>月末時点）</a:t>
                      </a:r>
                      <a:r>
                        <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dirty="0">
                          <a:solidFill>
                            <a:schemeClr val="tx1"/>
                          </a:solidFill>
                          <a:latin typeface="Meiryo UI" panose="020B0604030504040204" pitchFamily="50" charset="-128"/>
                          <a:ea typeface="Meiryo UI" panose="020B0604030504040204" pitchFamily="50" charset="-128"/>
                        </a:rPr>
                        <a:t>児童虐待の防止・予防を目的とした</a:t>
                      </a:r>
                      <a:r>
                        <a:rPr kumimoji="1" lang="en-US" altLang="ja-JP" sz="700" b="0" u="none" dirty="0">
                          <a:solidFill>
                            <a:schemeClr val="tx1"/>
                          </a:solidFill>
                          <a:latin typeface="Meiryo UI" panose="020B0604030504040204" pitchFamily="50" charset="-128"/>
                          <a:ea typeface="Meiryo UI" panose="020B0604030504040204" pitchFamily="50" charset="-128"/>
                        </a:rPr>
                        <a:t>LINE</a:t>
                      </a:r>
                      <a:r>
                        <a:rPr kumimoji="1" lang="ja-JP" altLang="en-US" sz="700" b="0" u="none" dirty="0">
                          <a:solidFill>
                            <a:schemeClr val="tx1"/>
                          </a:solidFill>
                          <a:latin typeface="Meiryo UI" panose="020B0604030504040204" pitchFamily="50" charset="-128"/>
                          <a:ea typeface="Meiryo UI" panose="020B0604030504040204" pitchFamily="50" charset="-128"/>
                        </a:rPr>
                        <a:t>を活用した相談、</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男性のための電話相談、女性のためのコミュニティスペー（</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&amp;an</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）において交流会の開催や必要に応じた生活用品の提供などの支援、労働相談、就労支援、孤独・孤立対策に関する府庁内や市町村への情報共有、</a:t>
                      </a:r>
                      <a:r>
                        <a:rPr kumimoji="1" lang="ja-JP"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毒劇物等の適正管理を目的とした監視指導</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、適切なインターネット利用に関する教育や啓発活動、インターネット上の誹謗中傷やトラブルに関する相談等を実施する。</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大阪府自殺対策推進本部実務担当者会議</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を開催し、府全庁挙げての自殺対策の取組みへの協力を依頼。様々な相談窓口において、自殺のリスクを適切に察知できるよう、相談窓口向け啓発ちらしを作成し、関連施策に関する市町村会議等において周知・啓発を実施。</a:t>
                      </a:r>
                      <a:endParaRPr kumimoji="1" lang="en-US" altLang="ja-JP" sz="700" b="0" i="1"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506421822"/>
                  </a:ext>
                </a:extLst>
              </a:tr>
              <a:tr h="898263">
                <a:tc>
                  <a:txBody>
                    <a:bodyPr/>
                    <a:lstStyle/>
                    <a:p>
                      <a:r>
                        <a:rPr kumimoji="1" lang="en-US" altLang="ja-JP" sz="1000" dirty="0"/>
                        <a:t>4</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自殺対策に関わる人材の養成及び資質の向上を図る</a:t>
                      </a:r>
                      <a:endParaRPr kumimoji="1" lang="ja-JP" altLang="en-US"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幅広い分野で自殺対策に関わる人材を養成するため、自殺対策人材養成研修を実施する。</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（毎年度</a:t>
                      </a:r>
                      <a:r>
                        <a:rPr kumimoji="1" lang="en-US" altLang="ja-JP" sz="600" b="0" kern="1200" dirty="0">
                          <a:solidFill>
                            <a:schemeClr val="dk1"/>
                          </a:solidFill>
                          <a:effectLst/>
                          <a:latin typeface="Meiryo UI" panose="020B0604030504040204" pitchFamily="50" charset="-128"/>
                          <a:ea typeface="Meiryo UI" panose="020B0604030504040204" pitchFamily="50" charset="-128"/>
                          <a:cs typeface="+mn-cs"/>
                        </a:rPr>
                        <a:t>300</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自殺対策に関わる職員の資質の向上</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地域におけるゲートキーパー養成の取組み</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労働問題や就労支援に関わる相談員の資質の</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向上</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研修資材の改定</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自殺対策従事者へのこころのケア</a:t>
                      </a:r>
                      <a:endParaRPr kumimoji="1" lang="ja-JP" altLang="en-US" sz="70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・保健所、市町村、医療機関、教育機関等に対し</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自殺対策人材養成研修</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７回（予定を含む）</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1"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・市町村等職員を対象に大阪府版ゲートキーパー養成テキスト講習会を実施。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１回</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i="1" u="none" dirty="0">
                        <a:solidFill>
                          <a:schemeClr val="tx1"/>
                        </a:solidFill>
                        <a:latin typeface="Meiryo UI" panose="020B0604030504040204" pitchFamily="50" charset="-128"/>
                        <a:ea typeface="Meiryo UI" panose="020B0604030504040204" pitchFamily="50" charset="-128"/>
                      </a:endParaRPr>
                    </a:p>
                    <a:p>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・多重債務相談窓口等の相談窓口にメンタルヘルスに関するリーフレットを配布。</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【30</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部</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（９月末）</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・自殺対策従事者のこころのケアに関する研修会の開催</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７回（予定含む）</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u="none" strike="sng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988067640"/>
                  </a:ext>
                </a:extLst>
              </a:tr>
              <a:tr h="776706">
                <a:tc>
                  <a:txBody>
                    <a:bodyPr/>
                    <a:lstStyle/>
                    <a:p>
                      <a:r>
                        <a:rPr kumimoji="1" lang="en-US" altLang="ja-JP" sz="1000" dirty="0"/>
                        <a:t>5</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適切な精神科医療を受けられるようにする</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保健医療福祉に関するネットワーク会議を開催し、地域の保健、医療、福祉の関係機関が情報の共有や課題検討を行うことにより、自殺の危険性の高い人が必要に応じて精神科医療につながるよう連携体制を強化する。</a:t>
                      </a:r>
                      <a:r>
                        <a:rPr kumimoji="1" lang="ja-JP" altLang="ja-JP" sz="600" b="0" kern="1200" dirty="0">
                          <a:solidFill>
                            <a:schemeClr val="dk1"/>
                          </a:solidFill>
                          <a:effectLst/>
                          <a:latin typeface="Meiryo UI" panose="020B0604030504040204" pitchFamily="50" charset="-128"/>
                          <a:ea typeface="Meiryo UI" panose="020B0604030504040204" pitchFamily="50" charset="-128"/>
                          <a:cs typeface="+mn-cs"/>
                        </a:rPr>
                        <a:t>（毎年度実施）</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自殺をテーマにしたネットワーク会議について、府保健所</a:t>
                      </a:r>
                      <a:r>
                        <a:rPr kumimoji="1" lang="en-US" altLang="ja-JP" sz="600" dirty="0">
                          <a:solidFill>
                            <a:schemeClr val="tx1"/>
                          </a:solidFill>
                          <a:latin typeface="Meiryo UI" panose="020B0604030504040204" pitchFamily="50" charset="-128"/>
                          <a:ea typeface="Meiryo UI" panose="020B0604030504040204" pitchFamily="50" charset="-128"/>
                        </a:rPr>
                        <a:t>9</a:t>
                      </a:r>
                      <a:r>
                        <a:rPr kumimoji="1" lang="ja-JP" altLang="en-US" sz="600" dirty="0">
                          <a:solidFill>
                            <a:schemeClr val="tx1"/>
                          </a:solidFill>
                          <a:latin typeface="Meiryo UI" panose="020B0604030504040204" pitchFamily="50" charset="-128"/>
                          <a:ea typeface="Meiryo UI" panose="020B0604030504040204" pitchFamily="50" charset="-128"/>
                        </a:rPr>
                        <a:t>か所）における開催数</a:t>
                      </a: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精神疾患等によるハイリスク対策</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精神科医療体制の整備</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子どものこころの診療体制の整備</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大規模災害時における被災者のこころのケア体制の</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整備</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地域におけるネットワーク構築</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（６）</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うつ病等精神疾患についての普及啓発</a:t>
                      </a:r>
                      <a:endParaRPr kumimoji="1" lang="en-US" altLang="ja-JP" sz="700" b="0" dirty="0">
                        <a:solidFill>
                          <a:schemeClr val="tx1"/>
                        </a:solidFill>
                        <a:latin typeface="Meiryo UI" panose="020B0604030504040204" pitchFamily="50" charset="-128"/>
                        <a:ea typeface="Meiryo UI" panose="020B0604030504040204" pitchFamily="50" charset="-128"/>
                      </a:endParaRPr>
                    </a:p>
                    <a:p>
                      <a:pPr lvl="0"/>
                      <a:endParaRPr kumimoji="1" lang="ja-JP" altLang="en-US" sz="700" dirty="0">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u="none" dirty="0">
                          <a:solidFill>
                            <a:schemeClr val="tx1"/>
                          </a:solidFill>
                          <a:latin typeface="Meiryo UI" panose="020B0604030504040204" pitchFamily="50" charset="-128"/>
                          <a:ea typeface="Meiryo UI" panose="020B0604030504040204" pitchFamily="50" charset="-128"/>
                        </a:rPr>
                        <a:t>・各保健所において、こころの健康相談や</a:t>
                      </a:r>
                      <a:r>
                        <a:rPr kumimoji="1" lang="zh-TW" altLang="en-US" sz="700" b="0" u="none" dirty="0">
                          <a:solidFill>
                            <a:schemeClr val="tx1"/>
                          </a:solidFill>
                          <a:latin typeface="Meiryo UI" panose="020B0604030504040204" pitchFamily="50" charset="-128"/>
                          <a:ea typeface="Meiryo UI" panose="020B0604030504040204" pitchFamily="50" charset="-128"/>
                        </a:rPr>
                        <a:t>自殺未遂者</a:t>
                      </a:r>
                      <a:r>
                        <a:rPr kumimoji="1" lang="ja-JP" altLang="en-US" sz="700" b="0" u="none" dirty="0">
                          <a:solidFill>
                            <a:schemeClr val="tx1"/>
                          </a:solidFill>
                          <a:latin typeface="Meiryo UI" panose="020B0604030504040204" pitchFamily="50" charset="-128"/>
                          <a:ea typeface="Meiryo UI" panose="020B0604030504040204" pitchFamily="50" charset="-128"/>
                        </a:rPr>
                        <a:t>への</a:t>
                      </a:r>
                      <a:r>
                        <a:rPr kumimoji="1" lang="zh-TW" altLang="en-US" sz="700" b="0" u="none" dirty="0">
                          <a:solidFill>
                            <a:schemeClr val="tx1"/>
                          </a:solidFill>
                          <a:latin typeface="Meiryo UI" panose="020B0604030504040204" pitchFamily="50" charset="-128"/>
                          <a:ea typeface="Meiryo UI" panose="020B0604030504040204" pitchFamily="50" charset="-128"/>
                        </a:rPr>
                        <a:t>相談支援</a:t>
                      </a:r>
                      <a:r>
                        <a:rPr kumimoji="1" lang="ja-JP" altLang="en-US" sz="700" b="0" u="none" dirty="0">
                          <a:solidFill>
                            <a:schemeClr val="tx1"/>
                          </a:solidFill>
                          <a:latin typeface="Meiryo UI" panose="020B0604030504040204" pitchFamily="50" charset="-128"/>
                          <a:ea typeface="Meiryo UI" panose="020B0604030504040204" pitchFamily="50" charset="-128"/>
                        </a:rPr>
                        <a:t>を行う。</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夜間・休日において、緊急に精神科の診療が必要な人の入院調整を行う。</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大阪精神科救急ダイヤル対応件数</a:t>
                      </a:r>
                      <a:r>
                        <a:rPr kumimoji="1" lang="en-US" altLang="ja-JP" sz="700" b="0" u="none" dirty="0">
                          <a:solidFill>
                            <a:schemeClr val="tx1"/>
                          </a:solidFill>
                          <a:latin typeface="Meiryo UI" panose="020B0604030504040204" pitchFamily="50" charset="-128"/>
                          <a:ea typeface="Meiryo UI" panose="020B0604030504040204" pitchFamily="50" charset="-128"/>
                        </a:rPr>
                        <a:t>9,359</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※R5</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18,785</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dirty="0">
                          <a:solidFill>
                            <a:schemeClr val="tx1"/>
                          </a:solidFill>
                          <a:latin typeface="Meiryo UI" panose="020B0604030504040204" pitchFamily="50" charset="-128"/>
                          <a:ea typeface="Meiryo UI" panose="020B0604030504040204" pitchFamily="50" charset="-128"/>
                        </a:rPr>
                        <a:t>・夜間・休日において、一般科救急医療機関で、処置を終えた精神科合併症患者の合併症支援病院への転院等の調整を行う。</a:t>
                      </a:r>
                      <a:r>
                        <a:rPr kumimoji="1" lang="en-US" altLang="ja-JP" sz="700" b="0" u="none" dirty="0">
                          <a:solidFill>
                            <a:schemeClr val="tx1"/>
                          </a:solidFill>
                          <a:latin typeface="Meiryo UI" panose="020B0604030504040204" pitchFamily="50" charset="-128"/>
                          <a:ea typeface="Meiryo UI" panose="020B0604030504040204" pitchFamily="50" charset="-128"/>
                        </a:rPr>
                        <a:t>【</a:t>
                      </a:r>
                      <a:r>
                        <a:rPr kumimoji="1" lang="ja-JP" altLang="en-US" sz="700" b="0" u="none" dirty="0">
                          <a:solidFill>
                            <a:schemeClr val="tx1"/>
                          </a:solidFill>
                          <a:latin typeface="Meiryo UI" panose="020B0604030504040204" pitchFamily="50" charset="-128"/>
                          <a:ea typeface="Meiryo UI" panose="020B0604030504040204" pitchFamily="50" charset="-128"/>
                        </a:rPr>
                        <a:t>精神科合併症支援システム利用数</a:t>
                      </a:r>
                      <a:r>
                        <a:rPr kumimoji="1" lang="en-US" altLang="ja-JP" sz="700" b="0" u="none" dirty="0">
                          <a:solidFill>
                            <a:schemeClr val="tx1"/>
                          </a:solidFill>
                          <a:latin typeface="Meiryo UI" panose="020B0604030504040204" pitchFamily="50" charset="-128"/>
                          <a:ea typeface="Meiryo UI" panose="020B0604030504040204" pitchFamily="50" charset="-128"/>
                        </a:rPr>
                        <a:t>131</a:t>
                      </a:r>
                      <a:r>
                        <a:rPr kumimoji="1" lang="ja-JP" altLang="en-US" sz="7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月末）</a:t>
                      </a:r>
                      <a:r>
                        <a:rPr kumimoji="1" lang="en-US" altLang="ja-JP" sz="600" b="0" u="none" dirty="0">
                          <a:solidFill>
                            <a:schemeClr val="tx1"/>
                          </a:solidFill>
                          <a:latin typeface="Meiryo UI" panose="020B0604030504040204" pitchFamily="50" charset="-128"/>
                          <a:ea typeface="Meiryo UI" panose="020B0604030504040204" pitchFamily="50" charset="-128"/>
                        </a:rPr>
                        <a:t>※R5</a:t>
                      </a:r>
                      <a:r>
                        <a:rPr kumimoji="1" lang="ja-JP" altLang="en-US" sz="600" b="0" u="none" dirty="0">
                          <a:solidFill>
                            <a:schemeClr val="tx1"/>
                          </a:solidFill>
                          <a:latin typeface="Meiryo UI" panose="020B0604030504040204" pitchFamily="50" charset="-128"/>
                          <a:ea typeface="Meiryo UI" panose="020B0604030504040204" pitchFamily="50" charset="-128"/>
                        </a:rPr>
                        <a:t>年度</a:t>
                      </a:r>
                      <a:r>
                        <a:rPr kumimoji="1" lang="en-US" altLang="ja-JP" sz="600" b="0" u="none" dirty="0">
                          <a:solidFill>
                            <a:schemeClr val="tx1"/>
                          </a:solidFill>
                          <a:latin typeface="Meiryo UI" panose="020B0604030504040204" pitchFamily="50" charset="-128"/>
                          <a:ea typeface="Meiryo UI" panose="020B0604030504040204" pitchFamily="50" charset="-128"/>
                        </a:rPr>
                        <a:t>211</a:t>
                      </a:r>
                      <a:r>
                        <a:rPr kumimoji="1" lang="ja-JP" altLang="en-US" sz="600" b="0" u="none" dirty="0">
                          <a:solidFill>
                            <a:schemeClr val="tx1"/>
                          </a:solidFill>
                          <a:latin typeface="Meiryo UI" panose="020B0604030504040204" pitchFamily="50" charset="-128"/>
                          <a:ea typeface="Meiryo UI" panose="020B0604030504040204" pitchFamily="50" charset="-128"/>
                        </a:rPr>
                        <a:t>件</a:t>
                      </a:r>
                      <a:r>
                        <a:rPr kumimoji="1" lang="en-US" altLang="ja-JP" sz="7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dirty="0">
                          <a:solidFill>
                            <a:schemeClr val="tx1"/>
                          </a:solidFill>
                          <a:latin typeface="Meiryo UI" panose="020B0604030504040204" pitchFamily="50" charset="-128"/>
                          <a:ea typeface="Meiryo UI" panose="020B0604030504040204" pitchFamily="50" charset="-128"/>
                        </a:rPr>
                        <a:t>・大規模災害時に向けた</a:t>
                      </a:r>
                      <a:r>
                        <a:rPr kumimoji="1" lang="en-US" altLang="ja-JP" sz="700" b="0" u="none" dirty="0">
                          <a:solidFill>
                            <a:schemeClr val="tx1"/>
                          </a:solidFill>
                          <a:latin typeface="Meiryo UI" panose="020B0604030504040204" pitchFamily="50" charset="-128"/>
                          <a:ea typeface="Meiryo UI" panose="020B0604030504040204" pitchFamily="50" charset="-128"/>
                        </a:rPr>
                        <a:t>DPAT</a:t>
                      </a:r>
                      <a:r>
                        <a:rPr kumimoji="1" lang="ja-JP" altLang="en-US" sz="700" b="0" u="none" dirty="0">
                          <a:solidFill>
                            <a:schemeClr val="tx1"/>
                          </a:solidFill>
                          <a:latin typeface="Meiryo UI" panose="020B0604030504040204" pitchFamily="50" charset="-128"/>
                          <a:ea typeface="Meiryo UI" panose="020B0604030504040204" pitchFamily="50" charset="-128"/>
                        </a:rPr>
                        <a:t>養成研修の実施、大阪</a:t>
                      </a:r>
                      <a:r>
                        <a:rPr kumimoji="1" lang="en-US" altLang="ja-JP" sz="700" b="0" u="none" dirty="0">
                          <a:solidFill>
                            <a:schemeClr val="tx1"/>
                          </a:solidFill>
                          <a:latin typeface="Meiryo UI" panose="020B0604030504040204" pitchFamily="50" charset="-128"/>
                          <a:ea typeface="Meiryo UI" panose="020B0604030504040204" pitchFamily="50" charset="-128"/>
                        </a:rPr>
                        <a:t>DPAT</a:t>
                      </a:r>
                      <a:r>
                        <a:rPr kumimoji="1" lang="zh-TW" altLang="en-US" sz="700" b="0" u="none" dirty="0">
                          <a:solidFill>
                            <a:schemeClr val="tx1"/>
                          </a:solidFill>
                          <a:latin typeface="Meiryo UI" panose="020B0604030504040204" pitchFamily="50" charset="-128"/>
                          <a:ea typeface="Meiryo UI" panose="020B0604030504040204" pitchFamily="50" charset="-128"/>
                        </a:rPr>
                        <a:t>運営委員会</a:t>
                      </a:r>
                      <a:r>
                        <a:rPr kumimoji="1" lang="ja-JP" altLang="en-US" sz="700" b="0" u="none" dirty="0">
                          <a:solidFill>
                            <a:schemeClr val="tx1"/>
                          </a:solidFill>
                          <a:latin typeface="Meiryo UI" panose="020B0604030504040204" pitchFamily="50" charset="-128"/>
                          <a:ea typeface="Meiryo UI" panose="020B0604030504040204" pitchFamily="50" charset="-128"/>
                        </a:rPr>
                        <a:t>を実施。</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r>
                        <a:rPr kumimoji="1" lang="ja-JP" altLang="en-US" sz="700" b="0" u="none" dirty="0">
                          <a:solidFill>
                            <a:schemeClr val="tx1"/>
                          </a:solidFill>
                          <a:latin typeface="Meiryo UI" panose="020B0604030504040204" pitchFamily="50" charset="-128"/>
                          <a:ea typeface="Meiryo UI" panose="020B0604030504040204" pitchFamily="50" charset="-128"/>
                        </a:rPr>
                        <a:t>・各保健所において精神保健医療福祉に関するネットワーク会議や関係機関向け研修会の開催、</a:t>
                      </a:r>
                      <a:r>
                        <a:rPr kumimoji="1" lang="en-US" altLang="ja-JP" sz="700" b="0" u="none" dirty="0">
                          <a:solidFill>
                            <a:schemeClr val="tx1"/>
                          </a:solidFill>
                          <a:latin typeface="Meiryo UI" panose="020B0604030504040204" pitchFamily="50" charset="-128"/>
                          <a:ea typeface="Meiryo UI" panose="020B0604030504040204" pitchFamily="50" charset="-128"/>
                        </a:rPr>
                        <a:t>2</a:t>
                      </a:r>
                      <a:r>
                        <a:rPr kumimoji="1" lang="ja-JP" altLang="en-US" sz="700" b="0" u="none" dirty="0">
                          <a:solidFill>
                            <a:schemeClr val="tx1"/>
                          </a:solidFill>
                          <a:latin typeface="Meiryo UI" panose="020B0604030504040204" pitchFamily="50" charset="-128"/>
                          <a:ea typeface="Meiryo UI" panose="020B0604030504040204" pitchFamily="50" charset="-128"/>
                        </a:rPr>
                        <a:t>次医療圏ごとにおいて精神医療懇話会を開催し、情報の共有や課題検討を行う。</a:t>
                      </a:r>
                      <a:r>
                        <a:rPr kumimoji="1" lang="en-US" altLang="ja-JP" sz="700" b="0" u="none" dirty="0">
                          <a:solidFill>
                            <a:schemeClr val="tx1"/>
                          </a:solidFill>
                          <a:latin typeface="Meiryo UI" panose="020B0604030504040204" pitchFamily="50" charset="-128"/>
                          <a:ea typeface="Meiryo UI" panose="020B0604030504040204" pitchFamily="50" charset="-128"/>
                        </a:rPr>
                        <a:t> 【</a:t>
                      </a:r>
                      <a:r>
                        <a:rPr kumimoji="1" lang="ja-JP" altLang="en-US" sz="700" b="0" u="none" dirty="0">
                          <a:solidFill>
                            <a:schemeClr val="tx1"/>
                          </a:solidFill>
                          <a:latin typeface="Meiryo UI" panose="020B0604030504040204" pitchFamily="50" charset="-128"/>
                          <a:ea typeface="Meiryo UI" panose="020B0604030504040204" pitchFamily="50" charset="-128"/>
                        </a:rPr>
                        <a:t>精神保健医療福祉に関するネットワーク会議　</a:t>
                      </a:r>
                      <a:r>
                        <a:rPr kumimoji="1" lang="en-US" altLang="ja-JP" sz="700" b="0" u="none" dirty="0">
                          <a:solidFill>
                            <a:schemeClr val="tx1"/>
                          </a:solidFill>
                          <a:latin typeface="Meiryo UI" panose="020B0604030504040204" pitchFamily="50" charset="-128"/>
                          <a:ea typeface="Meiryo UI" panose="020B0604030504040204" pitchFamily="50" charset="-128"/>
                        </a:rPr>
                        <a:t>9</a:t>
                      </a:r>
                      <a:r>
                        <a:rPr kumimoji="1" lang="ja-JP" altLang="en-US" sz="700" b="0" u="none" dirty="0">
                          <a:solidFill>
                            <a:schemeClr val="tx1"/>
                          </a:solidFill>
                          <a:latin typeface="Meiryo UI" panose="020B0604030504040204" pitchFamily="50" charset="-128"/>
                          <a:ea typeface="Meiryo UI" panose="020B0604030504040204" pitchFamily="50" charset="-128"/>
                        </a:rPr>
                        <a:t>保健所で開催（予定含む）</a:t>
                      </a:r>
                      <a:r>
                        <a:rPr kumimoji="1" lang="en-US" altLang="ja-JP" sz="700" b="0" u="none" dirty="0">
                          <a:solidFill>
                            <a:schemeClr val="tx1"/>
                          </a:solidFill>
                          <a:latin typeface="Meiryo UI" panose="020B0604030504040204" pitchFamily="50" charset="-128"/>
                          <a:ea typeface="Meiryo UI" panose="020B0604030504040204" pitchFamily="50" charset="-128"/>
                        </a:rPr>
                        <a:t>】</a:t>
                      </a:r>
                    </a:p>
                    <a:p>
                      <a:r>
                        <a:rPr kumimoji="1" lang="ja-JP" altLang="en-US" sz="700" b="0" u="none" strike="noStrike" dirty="0">
                          <a:solidFill>
                            <a:schemeClr val="tx1"/>
                          </a:solidFill>
                          <a:latin typeface="Meiryo UI" panose="020B0604030504040204" pitchFamily="50" charset="-128"/>
                          <a:ea typeface="Meiryo UI" panose="020B0604030504040204" pitchFamily="50" charset="-128"/>
                        </a:rPr>
                        <a:t>・妊産婦こころネット事業と連携し、地域の産科と精神科等関係機関の連携を目的とした事例検討会を実施予定（東大阪市）。</a:t>
                      </a:r>
                      <a:endParaRPr kumimoji="1" lang="en-US" altLang="ja-JP" sz="700" b="0" u="none" strike="noStrike" dirty="0">
                        <a:solidFill>
                          <a:schemeClr val="tx1"/>
                        </a:solidFill>
                        <a:latin typeface="Meiryo UI" panose="020B0604030504040204" pitchFamily="50" charset="-128"/>
                        <a:ea typeface="Meiryo UI" panose="020B0604030504040204" pitchFamily="50" charset="-128"/>
                      </a:endParaRPr>
                    </a:p>
                    <a:p>
                      <a:endParaRPr kumimoji="1" lang="en-US" altLang="ja-JP" sz="7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1958589584"/>
                  </a:ext>
                </a:extLst>
              </a:tr>
            </a:tbl>
          </a:graphicData>
        </a:graphic>
      </p:graphicFrame>
      <p:graphicFrame>
        <p:nvGraphicFramePr>
          <p:cNvPr id="2" name="表 5">
            <a:extLst>
              <a:ext uri="{FF2B5EF4-FFF2-40B4-BE49-F238E27FC236}">
                <a16:creationId xmlns:a16="http://schemas.microsoft.com/office/drawing/2014/main" id="{730D434F-6976-41BB-9414-1F1CAE8E99FD}"/>
              </a:ext>
            </a:extLst>
          </p:cNvPr>
          <p:cNvGraphicFramePr>
            <a:graphicFrameLocks noGrp="1"/>
          </p:cNvGraphicFramePr>
          <p:nvPr>
            <p:extLst>
              <p:ext uri="{D42A27DB-BD31-4B8C-83A1-F6EECF244321}">
                <p14:modId xmlns:p14="http://schemas.microsoft.com/office/powerpoint/2010/main" val="2826237215"/>
              </p:ext>
            </p:extLst>
          </p:nvPr>
        </p:nvGraphicFramePr>
        <p:xfrm>
          <a:off x="843618" y="1381612"/>
          <a:ext cx="2218169" cy="509760"/>
        </p:xfrm>
        <a:graphic>
          <a:graphicData uri="http://schemas.openxmlformats.org/drawingml/2006/table">
            <a:tbl>
              <a:tblPr firstRow="1" bandRow="1">
                <a:tableStyleId>{5C22544A-7EE6-4342-B048-85BDC9FD1C3A}</a:tableStyleId>
              </a:tblPr>
              <a:tblGrid>
                <a:gridCol w="438611">
                  <a:extLst>
                    <a:ext uri="{9D8B030D-6E8A-4147-A177-3AD203B41FA5}">
                      <a16:colId xmlns:a16="http://schemas.microsoft.com/office/drawing/2014/main" val="3661387573"/>
                    </a:ext>
                  </a:extLst>
                </a:gridCol>
                <a:gridCol w="593186">
                  <a:extLst>
                    <a:ext uri="{9D8B030D-6E8A-4147-A177-3AD203B41FA5}">
                      <a16:colId xmlns:a16="http://schemas.microsoft.com/office/drawing/2014/main" val="864386494"/>
                    </a:ext>
                  </a:extLst>
                </a:gridCol>
                <a:gridCol w="593186">
                  <a:extLst>
                    <a:ext uri="{9D8B030D-6E8A-4147-A177-3AD203B41FA5}">
                      <a16:colId xmlns:a16="http://schemas.microsoft.com/office/drawing/2014/main" val="847135876"/>
                    </a:ext>
                  </a:extLst>
                </a:gridCol>
                <a:gridCol w="593186">
                  <a:extLst>
                    <a:ext uri="{9D8B030D-6E8A-4147-A177-3AD203B41FA5}">
                      <a16:colId xmlns:a16="http://schemas.microsoft.com/office/drawing/2014/main" val="4065729106"/>
                    </a:ext>
                  </a:extLst>
                </a:gridCol>
              </a:tblGrid>
              <a:tr h="0">
                <a:tc>
                  <a:txBody>
                    <a:bodyPr/>
                    <a:lstStyle/>
                    <a:p>
                      <a:pPr algn="ct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algn="ctr"/>
                      <a:r>
                        <a:rPr kumimoji="1" lang="ja-JP" altLang="en-US" sz="600" b="1" dirty="0">
                          <a:solidFill>
                            <a:schemeClr val="bg1"/>
                          </a:solidFill>
                          <a:latin typeface="Meiryo UI" panose="020B0604030504040204" pitchFamily="50" charset="-128"/>
                          <a:ea typeface="Meiryo UI" panose="020B0604030504040204" pitchFamily="50" charset="-128"/>
                        </a:rPr>
                        <a:t>令和</a:t>
                      </a:r>
                      <a:r>
                        <a:rPr kumimoji="1" lang="en-US" altLang="ja-JP" sz="600" b="1" dirty="0">
                          <a:solidFill>
                            <a:schemeClr val="bg1"/>
                          </a:solidFill>
                          <a:latin typeface="Meiryo UI" panose="020B0604030504040204" pitchFamily="50" charset="-128"/>
                          <a:ea typeface="Meiryo UI" panose="020B0604030504040204" pitchFamily="50" charset="-128"/>
                        </a:rPr>
                        <a:t>5</a:t>
                      </a:r>
                      <a:r>
                        <a:rPr kumimoji="1" lang="ja-JP" altLang="en-US" sz="600" b="1" dirty="0">
                          <a:solidFill>
                            <a:schemeClr val="bg1"/>
                          </a:solidFill>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R6</a:t>
                      </a:r>
                      <a:r>
                        <a:rPr kumimoji="1" lang="ja-JP" altLang="en-US" sz="600" b="1" dirty="0">
                          <a:solidFill>
                            <a:schemeClr val="bg1"/>
                          </a:solidFill>
                          <a:latin typeface="Meiryo UI" panose="020B0604030504040204" pitchFamily="50" charset="-128"/>
                          <a:ea typeface="Meiryo UI" panose="020B0604030504040204" pitchFamily="50" charset="-128"/>
                        </a:rPr>
                        <a:t>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p>
                      <a:pPr algn="ctr"/>
                      <a:r>
                        <a:rPr kumimoji="1" lang="ja-JP" altLang="en-US" sz="600" b="1" dirty="0">
                          <a:solidFill>
                            <a:schemeClr val="bg1"/>
                          </a:solidFill>
                          <a:latin typeface="Meiryo UI" panose="020B0604030504040204" pitchFamily="50" charset="-128"/>
                          <a:ea typeface="Meiryo UI" panose="020B0604030504040204" pitchFamily="50" charset="-128"/>
                        </a:rPr>
                        <a:t>（</a:t>
                      </a:r>
                      <a:r>
                        <a:rPr kumimoji="1" lang="en-US" altLang="ja-JP" sz="600" b="1" dirty="0">
                          <a:solidFill>
                            <a:schemeClr val="bg1"/>
                          </a:solidFill>
                          <a:latin typeface="Meiryo UI" panose="020B0604030504040204" pitchFamily="50" charset="-128"/>
                          <a:ea typeface="Meiryo UI" panose="020B0604030504040204" pitchFamily="50" charset="-128"/>
                        </a:rPr>
                        <a:t>9</a:t>
                      </a:r>
                      <a:r>
                        <a:rPr kumimoji="1" lang="ja-JP" altLang="en-US" sz="600" b="1" dirty="0">
                          <a:solidFill>
                            <a:schemeClr val="bg1"/>
                          </a:solidFill>
                          <a:latin typeface="Meiryo UI" panose="020B0604030504040204" pitchFamily="50" charset="-128"/>
                          <a:ea typeface="Meiryo UI" panose="020B0604030504040204" pitchFamily="50" charset="-128"/>
                        </a:rPr>
                        <a:t>月末）</a:t>
                      </a:r>
                    </a:p>
                  </a:txBody>
                  <a:tcPr marL="36000" marR="36000" marT="36000" marB="36000" anchor="ctr"/>
                </a:tc>
                <a:extLst>
                  <a:ext uri="{0D108BD9-81ED-4DB2-BD59-A6C34878D82A}">
                    <a16:rowId xmlns:a16="http://schemas.microsoft.com/office/drawing/2014/main" val="3336606811"/>
                  </a:ext>
                </a:extLst>
              </a:tr>
              <a:tr h="0">
                <a:tc>
                  <a:txBody>
                    <a:bodyPr/>
                    <a:lstStyle/>
                    <a:p>
                      <a:r>
                        <a:rPr kumimoji="1" lang="ja-JP" altLang="en-US" sz="600" dirty="0">
                          <a:latin typeface="Meiryo UI" panose="020B0604030504040204" pitchFamily="50" charset="-128"/>
                          <a:ea typeface="Meiryo UI" panose="020B0604030504040204" pitchFamily="50" charset="-128"/>
                        </a:rPr>
                        <a:t>リーフレット</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配布数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8,157</a:t>
                      </a:r>
                      <a:endParaRPr kumimoji="1" lang="ja-JP" altLang="en-US" sz="6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dirty="0">
                          <a:solidFill>
                            <a:schemeClr val="tx1"/>
                          </a:solidFill>
                          <a:latin typeface="Meiryo UI" panose="020B0604030504040204" pitchFamily="50" charset="-128"/>
                          <a:ea typeface="Meiryo UI" panose="020B0604030504040204" pitchFamily="50" charset="-128"/>
                        </a:rPr>
                        <a:t>23,813</a:t>
                      </a:r>
                      <a:endParaRPr kumimoji="1" lang="ja-JP" altLang="en-US" sz="6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latin typeface="Meiryo UI" panose="020B0604030504040204" pitchFamily="50" charset="-128"/>
                          <a:ea typeface="Meiryo UI" panose="020B0604030504040204" pitchFamily="50" charset="-128"/>
                        </a:rPr>
                        <a:t>6,434</a:t>
                      </a:r>
                      <a:endParaRPr kumimoji="1" lang="ja-JP" altLang="en-US" sz="6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1495009909"/>
                  </a:ext>
                </a:extLst>
              </a:tr>
            </a:tbl>
          </a:graphicData>
        </a:graphic>
      </p:graphicFrame>
      <p:graphicFrame>
        <p:nvGraphicFramePr>
          <p:cNvPr id="6" name="表 6">
            <a:extLst>
              <a:ext uri="{FF2B5EF4-FFF2-40B4-BE49-F238E27FC236}">
                <a16:creationId xmlns:a16="http://schemas.microsoft.com/office/drawing/2014/main" id="{12C0A7D5-DBC3-4B9B-B005-65678F2015AD}"/>
              </a:ext>
            </a:extLst>
          </p:cNvPr>
          <p:cNvGraphicFramePr>
            <a:graphicFrameLocks noGrp="1"/>
          </p:cNvGraphicFramePr>
          <p:nvPr>
            <p:extLst>
              <p:ext uri="{D42A27DB-BD31-4B8C-83A1-F6EECF244321}">
                <p14:modId xmlns:p14="http://schemas.microsoft.com/office/powerpoint/2010/main" val="2285311615"/>
              </p:ext>
            </p:extLst>
          </p:nvPr>
        </p:nvGraphicFramePr>
        <p:xfrm>
          <a:off x="812793" y="2528323"/>
          <a:ext cx="2218171" cy="509760"/>
        </p:xfrm>
        <a:graphic>
          <a:graphicData uri="http://schemas.openxmlformats.org/drawingml/2006/table">
            <a:tbl>
              <a:tblPr firstRow="1" bandRow="1">
                <a:tableStyleId>{5C22544A-7EE6-4342-B048-85BDC9FD1C3A}</a:tableStyleId>
              </a:tblPr>
              <a:tblGrid>
                <a:gridCol w="453299">
                  <a:extLst>
                    <a:ext uri="{9D8B030D-6E8A-4147-A177-3AD203B41FA5}">
                      <a16:colId xmlns:a16="http://schemas.microsoft.com/office/drawing/2014/main" val="762215238"/>
                    </a:ext>
                  </a:extLst>
                </a:gridCol>
                <a:gridCol w="556846">
                  <a:extLst>
                    <a:ext uri="{9D8B030D-6E8A-4147-A177-3AD203B41FA5}">
                      <a16:colId xmlns:a16="http://schemas.microsoft.com/office/drawing/2014/main" val="760795746"/>
                    </a:ext>
                  </a:extLst>
                </a:gridCol>
                <a:gridCol w="586154">
                  <a:extLst>
                    <a:ext uri="{9D8B030D-6E8A-4147-A177-3AD203B41FA5}">
                      <a16:colId xmlns:a16="http://schemas.microsoft.com/office/drawing/2014/main" val="3433201772"/>
                    </a:ext>
                  </a:extLst>
                </a:gridCol>
                <a:gridCol w="621872">
                  <a:extLst>
                    <a:ext uri="{9D8B030D-6E8A-4147-A177-3AD203B41FA5}">
                      <a16:colId xmlns:a16="http://schemas.microsoft.com/office/drawing/2014/main" val="4069602636"/>
                    </a:ext>
                  </a:extLst>
                </a:gridCol>
              </a:tblGrid>
              <a:tr h="135630">
                <a:tc>
                  <a:txBody>
                    <a:bodyPr/>
                    <a:lstStyle/>
                    <a:p>
                      <a:pPr algn="ctr"/>
                      <a:endParaRPr kumimoji="1" lang="ja-JP" altLang="en-US"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1" dirty="0">
                          <a:solidFill>
                            <a:schemeClr val="bg1"/>
                          </a:solidFill>
                          <a:latin typeface="Meiryo UI" panose="020B0604030504040204" pitchFamily="50" charset="-128"/>
                          <a:ea typeface="Meiryo UI" panose="020B0604030504040204" pitchFamily="50" charset="-128"/>
                        </a:rPr>
                        <a:t>令和</a:t>
                      </a:r>
                      <a:r>
                        <a:rPr kumimoji="1" lang="en-US" altLang="ja-JP" sz="600" b="1" dirty="0">
                          <a:solidFill>
                            <a:schemeClr val="bg1"/>
                          </a:solidFill>
                          <a:latin typeface="Meiryo UI" panose="020B0604030504040204" pitchFamily="50" charset="-128"/>
                          <a:ea typeface="Meiryo UI" panose="020B0604030504040204" pitchFamily="50" charset="-128"/>
                        </a:rPr>
                        <a:t>5</a:t>
                      </a:r>
                      <a:r>
                        <a:rPr kumimoji="1" lang="ja-JP" altLang="en-US" sz="600" b="1" dirty="0">
                          <a:solidFill>
                            <a:schemeClr val="bg1"/>
                          </a:solidFill>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p>
                      <a:pPr algn="ctr"/>
                      <a:r>
                        <a:rPr kumimoji="1" lang="ja-JP" altLang="en-US" sz="600" b="1" dirty="0">
                          <a:solidFill>
                            <a:schemeClr val="bg1"/>
                          </a:solidFill>
                          <a:latin typeface="Meiryo UI" panose="020B0604030504040204" pitchFamily="50" charset="-128"/>
                          <a:ea typeface="Meiryo UI" panose="020B0604030504040204" pitchFamily="50" charset="-128"/>
                        </a:rPr>
                        <a:t>（</a:t>
                      </a:r>
                      <a:r>
                        <a:rPr kumimoji="1" lang="en-US" altLang="ja-JP" sz="600" b="1" dirty="0">
                          <a:solidFill>
                            <a:schemeClr val="bg1"/>
                          </a:solidFill>
                          <a:latin typeface="Meiryo UI" panose="020B0604030504040204" pitchFamily="50" charset="-128"/>
                          <a:ea typeface="Meiryo UI" panose="020B0604030504040204" pitchFamily="50" charset="-128"/>
                        </a:rPr>
                        <a:t>9</a:t>
                      </a:r>
                      <a:r>
                        <a:rPr kumimoji="1" lang="ja-JP" altLang="en-US" sz="600" b="1" dirty="0">
                          <a:solidFill>
                            <a:schemeClr val="bg1"/>
                          </a:solidFill>
                          <a:latin typeface="Meiryo UI" panose="020B0604030504040204" pitchFamily="50" charset="-128"/>
                          <a:ea typeface="Meiryo UI" panose="020B0604030504040204" pitchFamily="50" charset="-128"/>
                        </a:rPr>
                        <a:t>月末）</a:t>
                      </a:r>
                    </a:p>
                  </a:txBody>
                  <a:tcPr marL="36000" marR="36000" marT="36000" marB="36000" anchor="ctr"/>
                </a:tc>
                <a:extLst>
                  <a:ext uri="{0D108BD9-81ED-4DB2-BD59-A6C34878D82A}">
                    <a16:rowId xmlns:a16="http://schemas.microsoft.com/office/drawing/2014/main" val="4044629939"/>
                  </a:ext>
                </a:extLst>
              </a:tr>
              <a:tr h="150543">
                <a:tc>
                  <a:txBody>
                    <a:bodyPr/>
                    <a:lstStyle/>
                    <a:p>
                      <a:r>
                        <a:rPr kumimoji="1" lang="ja-JP" altLang="en-US" sz="600" dirty="0">
                          <a:latin typeface="Meiryo UI" panose="020B0604030504040204" pitchFamily="50" charset="-128"/>
                          <a:ea typeface="Meiryo UI" panose="020B0604030504040204" pitchFamily="50" charset="-128"/>
                        </a:rPr>
                        <a:t>ホームページ閲覧数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73,162</a:t>
                      </a:r>
                      <a:endParaRPr kumimoji="1" lang="ja-JP" altLang="en-US" sz="6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96,458</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32,846</a:t>
                      </a:r>
                    </a:p>
                  </a:txBody>
                  <a:tcPr marL="36000" marR="36000" marT="36000" marB="36000" anchor="ctr"/>
                </a:tc>
                <a:extLst>
                  <a:ext uri="{0D108BD9-81ED-4DB2-BD59-A6C34878D82A}">
                    <a16:rowId xmlns:a16="http://schemas.microsoft.com/office/drawing/2014/main" val="660227681"/>
                  </a:ext>
                </a:extLst>
              </a:tr>
            </a:tbl>
          </a:graphicData>
        </a:graphic>
      </p:graphicFrame>
      <p:graphicFrame>
        <p:nvGraphicFramePr>
          <p:cNvPr id="7" name="表 6">
            <a:extLst>
              <a:ext uri="{FF2B5EF4-FFF2-40B4-BE49-F238E27FC236}">
                <a16:creationId xmlns:a16="http://schemas.microsoft.com/office/drawing/2014/main" id="{1DCC4CCB-EC58-A4A3-FD31-185A2E5241AA}"/>
              </a:ext>
            </a:extLst>
          </p:cNvPr>
          <p:cNvGraphicFramePr>
            <a:graphicFrameLocks noGrp="1"/>
          </p:cNvGraphicFramePr>
          <p:nvPr>
            <p:extLst>
              <p:ext uri="{D42A27DB-BD31-4B8C-83A1-F6EECF244321}">
                <p14:modId xmlns:p14="http://schemas.microsoft.com/office/powerpoint/2010/main" val="1640172114"/>
              </p:ext>
            </p:extLst>
          </p:nvPr>
        </p:nvGraphicFramePr>
        <p:xfrm>
          <a:off x="843618" y="3746631"/>
          <a:ext cx="2218169" cy="326880"/>
        </p:xfrm>
        <a:graphic>
          <a:graphicData uri="http://schemas.openxmlformats.org/drawingml/2006/table">
            <a:tbl>
              <a:tblPr firstRow="1" bandRow="1">
                <a:tableStyleId>{5C22544A-7EE6-4342-B048-85BDC9FD1C3A}</a:tableStyleId>
              </a:tblPr>
              <a:tblGrid>
                <a:gridCol w="614918">
                  <a:extLst>
                    <a:ext uri="{9D8B030D-6E8A-4147-A177-3AD203B41FA5}">
                      <a16:colId xmlns:a16="http://schemas.microsoft.com/office/drawing/2014/main" val="1400453227"/>
                    </a:ext>
                  </a:extLst>
                </a:gridCol>
                <a:gridCol w="514664">
                  <a:extLst>
                    <a:ext uri="{9D8B030D-6E8A-4147-A177-3AD203B41FA5}">
                      <a16:colId xmlns:a16="http://schemas.microsoft.com/office/drawing/2014/main" val="4144625900"/>
                    </a:ext>
                  </a:extLst>
                </a:gridCol>
                <a:gridCol w="514664">
                  <a:extLst>
                    <a:ext uri="{9D8B030D-6E8A-4147-A177-3AD203B41FA5}">
                      <a16:colId xmlns:a16="http://schemas.microsoft.com/office/drawing/2014/main" val="3790304247"/>
                    </a:ext>
                  </a:extLst>
                </a:gridCol>
                <a:gridCol w="573923">
                  <a:extLst>
                    <a:ext uri="{9D8B030D-6E8A-4147-A177-3AD203B41FA5}">
                      <a16:colId xmlns:a16="http://schemas.microsoft.com/office/drawing/2014/main" val="717091591"/>
                    </a:ext>
                  </a:extLst>
                </a:gridCol>
              </a:tblGrid>
              <a:tr h="0">
                <a:tc>
                  <a:txBody>
                    <a:bodyPr/>
                    <a:lstStyle/>
                    <a:p>
                      <a:pPr algn="ctr"/>
                      <a:endParaRPr kumimoji="1" lang="ja-JP" altLang="en-US" sz="6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solidFill>
                            <a:schemeClr val="bg1"/>
                          </a:solidFill>
                          <a:latin typeface="Meiryo UI" panose="020B0604030504040204" pitchFamily="50" charset="-128"/>
                          <a:ea typeface="Meiryo UI" panose="020B0604030504040204" pitchFamily="50" charset="-128"/>
                        </a:rPr>
                        <a:t>R5</a:t>
                      </a:r>
                      <a:r>
                        <a:rPr kumimoji="1" lang="ja-JP" altLang="en-US" sz="600" b="1" dirty="0">
                          <a:solidFill>
                            <a:schemeClr val="bg1"/>
                          </a:solidFill>
                          <a:latin typeface="Meiryo UI" panose="020B0604030504040204" pitchFamily="50" charset="-128"/>
                          <a:ea typeface="Meiryo UI" panose="020B0604030504040204" pitchFamily="50" charset="-128"/>
                        </a:rPr>
                        <a:t>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solidFill>
                            <a:schemeClr val="bg1"/>
                          </a:solidFill>
                          <a:latin typeface="Meiryo UI" panose="020B0604030504040204" pitchFamily="50" charset="-128"/>
                          <a:ea typeface="Meiryo UI" panose="020B0604030504040204" pitchFamily="50" charset="-128"/>
                        </a:rPr>
                        <a:t>R6</a:t>
                      </a:r>
                      <a:r>
                        <a:rPr kumimoji="1" lang="ja-JP" altLang="en-US" sz="600" b="1" dirty="0">
                          <a:solidFill>
                            <a:schemeClr val="bg1"/>
                          </a:solidFill>
                          <a:latin typeface="Meiryo UI" panose="020B0604030504040204" pitchFamily="50" charset="-128"/>
                          <a:ea typeface="Meiryo UI" panose="020B0604030504040204" pitchFamily="50" charset="-128"/>
                        </a:rPr>
                        <a:t>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3757399754"/>
                  </a:ext>
                </a:extLst>
              </a:tr>
              <a:tr h="0">
                <a:tc>
                  <a:txBody>
                    <a:bodyPr/>
                    <a:lstStyle/>
                    <a:p>
                      <a:pPr algn="ctr"/>
                      <a:r>
                        <a:rPr kumimoji="1" lang="ja-JP" altLang="en-US" sz="600" dirty="0">
                          <a:latin typeface="Meiryo UI" panose="020B0604030504040204" pitchFamily="50" charset="-128"/>
                          <a:ea typeface="Meiryo UI" panose="020B0604030504040204" pitchFamily="50" charset="-128"/>
                        </a:rPr>
                        <a:t>庁内会議開催数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2</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algn="ctr"/>
                      <a:r>
                        <a:rPr kumimoji="1" lang="en-US" altLang="ja-JP" sz="600" dirty="0">
                          <a:solidFill>
                            <a:schemeClr val="tx1"/>
                          </a:solidFill>
                          <a:latin typeface="Meiryo UI" panose="020B0604030504040204" pitchFamily="50" charset="-128"/>
                          <a:ea typeface="Meiryo UI" panose="020B0604030504040204" pitchFamily="50" charset="-128"/>
                        </a:rPr>
                        <a:t>1</a:t>
                      </a:r>
                      <a:r>
                        <a:rPr kumimoji="1" lang="ja-JP" altLang="en-US" sz="600" dirty="0">
                          <a:solidFill>
                            <a:schemeClr val="tx1"/>
                          </a:solidFill>
                          <a:latin typeface="Meiryo UI" panose="020B0604030504040204" pitchFamily="50" charset="-128"/>
                          <a:ea typeface="Meiryo UI" panose="020B0604030504040204" pitchFamily="50" charset="-128"/>
                        </a:rPr>
                        <a:t>回</a:t>
                      </a:r>
                    </a:p>
                  </a:txBody>
                  <a:tcPr marL="36000" marR="36000" marT="36000" marB="36000" anchor="ctr"/>
                </a:tc>
                <a:extLst>
                  <a:ext uri="{0D108BD9-81ED-4DB2-BD59-A6C34878D82A}">
                    <a16:rowId xmlns:a16="http://schemas.microsoft.com/office/drawing/2014/main" val="1617130723"/>
                  </a:ext>
                </a:extLst>
              </a:tr>
            </a:tbl>
          </a:graphicData>
        </a:graphic>
      </p:graphicFrame>
      <p:graphicFrame>
        <p:nvGraphicFramePr>
          <p:cNvPr id="8" name="表 7">
            <a:extLst>
              <a:ext uri="{FF2B5EF4-FFF2-40B4-BE49-F238E27FC236}">
                <a16:creationId xmlns:a16="http://schemas.microsoft.com/office/drawing/2014/main" id="{958374A5-E72B-49B3-A5AB-CC88FDDE1610}"/>
              </a:ext>
            </a:extLst>
          </p:cNvPr>
          <p:cNvGraphicFramePr>
            <a:graphicFrameLocks noGrp="1"/>
          </p:cNvGraphicFramePr>
          <p:nvPr>
            <p:extLst>
              <p:ext uri="{D42A27DB-BD31-4B8C-83A1-F6EECF244321}">
                <p14:modId xmlns:p14="http://schemas.microsoft.com/office/powerpoint/2010/main" val="2344795814"/>
              </p:ext>
            </p:extLst>
          </p:nvPr>
        </p:nvGraphicFramePr>
        <p:xfrm>
          <a:off x="823067" y="4915582"/>
          <a:ext cx="2207898" cy="445798"/>
        </p:xfrm>
        <a:graphic>
          <a:graphicData uri="http://schemas.openxmlformats.org/drawingml/2006/table">
            <a:tbl>
              <a:tblPr firstRow="1" bandRow="1">
                <a:tableStyleId>{5C22544A-7EE6-4342-B048-85BDC9FD1C3A}</a:tableStyleId>
              </a:tblPr>
              <a:tblGrid>
                <a:gridCol w="598224">
                  <a:extLst>
                    <a:ext uri="{9D8B030D-6E8A-4147-A177-3AD203B41FA5}">
                      <a16:colId xmlns:a16="http://schemas.microsoft.com/office/drawing/2014/main" val="3447522656"/>
                    </a:ext>
                  </a:extLst>
                </a:gridCol>
                <a:gridCol w="536558">
                  <a:extLst>
                    <a:ext uri="{9D8B030D-6E8A-4147-A177-3AD203B41FA5}">
                      <a16:colId xmlns:a16="http://schemas.microsoft.com/office/drawing/2014/main" val="2531687038"/>
                    </a:ext>
                  </a:extLst>
                </a:gridCol>
                <a:gridCol w="536558">
                  <a:extLst>
                    <a:ext uri="{9D8B030D-6E8A-4147-A177-3AD203B41FA5}">
                      <a16:colId xmlns:a16="http://schemas.microsoft.com/office/drawing/2014/main" val="4196894645"/>
                    </a:ext>
                  </a:extLst>
                </a:gridCol>
                <a:gridCol w="536558">
                  <a:extLst>
                    <a:ext uri="{9D8B030D-6E8A-4147-A177-3AD203B41FA5}">
                      <a16:colId xmlns:a16="http://schemas.microsoft.com/office/drawing/2014/main" val="3254200788"/>
                    </a:ext>
                  </a:extLst>
                </a:gridCol>
              </a:tblGrid>
              <a:tr h="271622">
                <a:tc>
                  <a:txBody>
                    <a:bodyPr/>
                    <a:lstStyle/>
                    <a:p>
                      <a:pPr algn="ctr"/>
                      <a:endParaRPr kumimoji="1" lang="ja-JP" altLang="en-US" sz="600" b="1"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５年度実績</a:t>
                      </a:r>
                    </a:p>
                    <a:p>
                      <a:pPr algn="ctr"/>
                      <a:endParaRPr kumimoji="1" lang="ja-JP" altLang="en-US" sz="600" b="1" dirty="0">
                        <a:solidFill>
                          <a:schemeClr val="bg1"/>
                        </a:solidFill>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p>
                      <a:pPr algn="ctr"/>
                      <a:r>
                        <a:rPr kumimoji="1" lang="ja-JP" altLang="en-US" sz="600" b="1" dirty="0">
                          <a:solidFill>
                            <a:schemeClr val="bg1"/>
                          </a:solidFill>
                          <a:latin typeface="Meiryo UI" panose="020B0604030504040204" pitchFamily="50" charset="-128"/>
                          <a:ea typeface="Meiryo UI" panose="020B0604030504040204" pitchFamily="50" charset="-128"/>
                        </a:rPr>
                        <a:t>（</a:t>
                      </a:r>
                      <a:r>
                        <a:rPr kumimoji="1" lang="en-US" altLang="ja-JP" sz="600" b="1" dirty="0">
                          <a:solidFill>
                            <a:schemeClr val="bg1"/>
                          </a:solidFill>
                          <a:latin typeface="Meiryo UI" panose="020B0604030504040204" pitchFamily="50" charset="-128"/>
                          <a:ea typeface="Meiryo UI" panose="020B0604030504040204" pitchFamily="50" charset="-128"/>
                        </a:rPr>
                        <a:t>9</a:t>
                      </a:r>
                      <a:r>
                        <a:rPr kumimoji="1" lang="ja-JP" altLang="en-US" sz="600" b="1" dirty="0">
                          <a:solidFill>
                            <a:schemeClr val="bg1"/>
                          </a:solidFill>
                          <a:latin typeface="Meiryo UI" panose="020B0604030504040204" pitchFamily="50" charset="-128"/>
                          <a:ea typeface="Meiryo UI" panose="020B0604030504040204" pitchFamily="50" charset="-128"/>
                        </a:rPr>
                        <a:t>月末）</a:t>
                      </a:r>
                    </a:p>
                  </a:txBody>
                  <a:tcPr marL="36000" marR="36000" marT="36000" marB="36000"/>
                </a:tc>
                <a:extLst>
                  <a:ext uri="{0D108BD9-81ED-4DB2-BD59-A6C34878D82A}">
                    <a16:rowId xmlns:a16="http://schemas.microsoft.com/office/drawing/2014/main" val="1896514030"/>
                  </a:ext>
                </a:extLst>
              </a:tr>
              <a:tr h="174176">
                <a:tc>
                  <a:txBody>
                    <a:bodyPr/>
                    <a:lstStyle/>
                    <a:p>
                      <a:r>
                        <a:rPr kumimoji="1" lang="ja-JP" altLang="en-US" sz="600" dirty="0">
                          <a:latin typeface="Meiryo UI" panose="020B0604030504040204" pitchFamily="50" charset="-128"/>
                          <a:ea typeface="Meiryo UI" panose="020B0604030504040204" pitchFamily="50" charset="-128"/>
                        </a:rPr>
                        <a:t>研修参加数</a:t>
                      </a:r>
                    </a:p>
                  </a:txBody>
                  <a:tcPr marL="36000" marR="36000" marT="36000" marB="36000"/>
                </a:tc>
                <a:tc>
                  <a:txBody>
                    <a:bodyPr/>
                    <a:lstStyle/>
                    <a:p>
                      <a:pPr algn="ctr"/>
                      <a:r>
                        <a:rPr kumimoji="1" lang="en-US" altLang="ja-JP" sz="600" dirty="0">
                          <a:latin typeface="Meiryo UI" panose="020B0604030504040204" pitchFamily="50" charset="-128"/>
                          <a:ea typeface="Meiryo UI" panose="020B0604030504040204" pitchFamily="50" charset="-128"/>
                        </a:rPr>
                        <a:t>522</a:t>
                      </a:r>
                      <a:r>
                        <a:rPr kumimoji="1" lang="ja-JP" altLang="en-US" sz="600" dirty="0">
                          <a:latin typeface="Meiryo UI" panose="020B0604030504040204" pitchFamily="50" charset="-128"/>
                          <a:ea typeface="Meiryo UI" panose="020B0604030504040204" pitchFamily="50" charset="-128"/>
                        </a:rPr>
                        <a:t>名</a:t>
                      </a: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latin typeface="Meiryo UI" panose="020B0604030504040204" pitchFamily="50" charset="-128"/>
                          <a:ea typeface="Meiryo UI" panose="020B0604030504040204" pitchFamily="50" charset="-128"/>
                        </a:rPr>
                        <a:t>614</a:t>
                      </a:r>
                      <a:r>
                        <a:rPr kumimoji="1" lang="ja-JP" altLang="en-US" sz="600" dirty="0">
                          <a:solidFill>
                            <a:schemeClr val="tx1"/>
                          </a:solidFill>
                          <a:latin typeface="Meiryo UI" panose="020B0604030504040204" pitchFamily="50" charset="-128"/>
                          <a:ea typeface="Meiryo UI" panose="020B0604030504040204" pitchFamily="50" charset="-128"/>
                        </a:rPr>
                        <a:t>名</a:t>
                      </a: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dirty="0">
                          <a:solidFill>
                            <a:schemeClr val="tx1"/>
                          </a:solidFill>
                          <a:latin typeface="Meiryo UI" panose="020B0604030504040204" pitchFamily="50" charset="-128"/>
                          <a:ea typeface="Meiryo UI" panose="020B0604030504040204" pitchFamily="50" charset="-128"/>
                        </a:rPr>
                        <a:t>194</a:t>
                      </a:r>
                      <a:r>
                        <a:rPr kumimoji="1" lang="ja-JP" altLang="en-US" sz="600" b="0" dirty="0">
                          <a:solidFill>
                            <a:schemeClr val="tx1"/>
                          </a:solidFill>
                          <a:latin typeface="Meiryo UI" panose="020B0604030504040204" pitchFamily="50" charset="-128"/>
                          <a:ea typeface="Meiryo UI" panose="020B0604030504040204" pitchFamily="50" charset="-128"/>
                        </a:rPr>
                        <a:t>名</a:t>
                      </a:r>
                    </a:p>
                  </a:txBody>
                  <a:tcPr marL="36000" marR="36000" marT="36000" marB="36000"/>
                </a:tc>
                <a:extLst>
                  <a:ext uri="{0D108BD9-81ED-4DB2-BD59-A6C34878D82A}">
                    <a16:rowId xmlns:a16="http://schemas.microsoft.com/office/drawing/2014/main" val="405959348"/>
                  </a:ext>
                </a:extLst>
              </a:tr>
            </a:tbl>
          </a:graphicData>
        </a:graphic>
      </p:graphicFrame>
      <p:graphicFrame>
        <p:nvGraphicFramePr>
          <p:cNvPr id="9" name="表 5">
            <a:extLst>
              <a:ext uri="{FF2B5EF4-FFF2-40B4-BE49-F238E27FC236}">
                <a16:creationId xmlns:a16="http://schemas.microsoft.com/office/drawing/2014/main" id="{2E51B021-1CD8-D4DC-AA92-7E8F5A8D0CDD}"/>
              </a:ext>
            </a:extLst>
          </p:cNvPr>
          <p:cNvGraphicFramePr>
            <a:graphicFrameLocks noGrp="1"/>
          </p:cNvGraphicFramePr>
          <p:nvPr>
            <p:extLst>
              <p:ext uri="{D42A27DB-BD31-4B8C-83A1-F6EECF244321}">
                <p14:modId xmlns:p14="http://schemas.microsoft.com/office/powerpoint/2010/main" val="2641350335"/>
              </p:ext>
            </p:extLst>
          </p:nvPr>
        </p:nvGraphicFramePr>
        <p:xfrm>
          <a:off x="823067" y="5951010"/>
          <a:ext cx="2228445" cy="509760"/>
        </p:xfrm>
        <a:graphic>
          <a:graphicData uri="http://schemas.openxmlformats.org/drawingml/2006/table">
            <a:tbl>
              <a:tblPr firstRow="1" bandRow="1">
                <a:tableStyleId>{5C22544A-7EE6-4342-B048-85BDC9FD1C3A}</a:tableStyleId>
              </a:tblPr>
              <a:tblGrid>
                <a:gridCol w="632672">
                  <a:extLst>
                    <a:ext uri="{9D8B030D-6E8A-4147-A177-3AD203B41FA5}">
                      <a16:colId xmlns:a16="http://schemas.microsoft.com/office/drawing/2014/main" val="1890663318"/>
                    </a:ext>
                  </a:extLst>
                </a:gridCol>
                <a:gridCol w="514141">
                  <a:extLst>
                    <a:ext uri="{9D8B030D-6E8A-4147-A177-3AD203B41FA5}">
                      <a16:colId xmlns:a16="http://schemas.microsoft.com/office/drawing/2014/main" val="864386494"/>
                    </a:ext>
                  </a:extLst>
                </a:gridCol>
                <a:gridCol w="514141">
                  <a:extLst>
                    <a:ext uri="{9D8B030D-6E8A-4147-A177-3AD203B41FA5}">
                      <a16:colId xmlns:a16="http://schemas.microsoft.com/office/drawing/2014/main" val="2750188449"/>
                    </a:ext>
                  </a:extLst>
                </a:gridCol>
                <a:gridCol w="567491">
                  <a:extLst>
                    <a:ext uri="{9D8B030D-6E8A-4147-A177-3AD203B41FA5}">
                      <a16:colId xmlns:a16="http://schemas.microsoft.com/office/drawing/2014/main" val="3755123473"/>
                    </a:ext>
                  </a:extLst>
                </a:gridCol>
              </a:tblGrid>
              <a:tr h="0">
                <a:tc>
                  <a:txBody>
                    <a:bodyPr/>
                    <a:lstStyle/>
                    <a:p>
                      <a:endParaRPr kumimoji="1" lang="ja-JP" altLang="en-US" sz="600" dirty="0">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en-US" altLang="ja-JP" sz="600" b="1" dirty="0">
                          <a:latin typeface="Meiryo UI" panose="020B0604030504040204" pitchFamily="50" charset="-128"/>
                          <a:ea typeface="Meiryo UI" panose="020B0604030504040204" pitchFamily="50" charset="-128"/>
                        </a:rPr>
                        <a:t>R4</a:t>
                      </a:r>
                      <a:r>
                        <a:rPr kumimoji="1" lang="ja-JP" altLang="en-US" sz="600" b="1" dirty="0">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５年度実績</a:t>
                      </a: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６年度実績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12</a:t>
                      </a:r>
                      <a:r>
                        <a:rPr kumimoji="1" lang="ja-JP" altLang="en-US" sz="600" b="1" dirty="0">
                          <a:latin typeface="Meiryo UI" panose="020B0604030504040204" pitchFamily="50" charset="-128"/>
                          <a:ea typeface="Meiryo UI" panose="020B0604030504040204" pitchFamily="50" charset="-128"/>
                        </a:rPr>
                        <a:t>月時点）</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3336606811"/>
                  </a:ext>
                </a:extLst>
              </a:tr>
              <a:tr h="0">
                <a:tc>
                  <a:txBody>
                    <a:bodyPr/>
                    <a:lstStyle/>
                    <a:p>
                      <a:r>
                        <a:rPr kumimoji="1" lang="ja-JP" altLang="en-US" sz="600" dirty="0">
                          <a:latin typeface="Meiryo UI" panose="020B0604030504040204" pitchFamily="50" charset="-128"/>
                          <a:ea typeface="Meiryo UI" panose="020B0604030504040204" pitchFamily="50" charset="-128"/>
                        </a:rPr>
                        <a:t>ネットワーク会議開催数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7</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algn="ctr"/>
                      <a:r>
                        <a:rPr kumimoji="1" lang="ja-JP" altLang="en-US" sz="600" dirty="0">
                          <a:latin typeface="Meiryo UI" panose="020B0604030504040204" pitchFamily="50" charset="-128"/>
                          <a:ea typeface="Meiryo UI" panose="020B0604030504040204" pitchFamily="50" charset="-128"/>
                        </a:rPr>
                        <a:t>９回</a:t>
                      </a:r>
                    </a:p>
                  </a:txBody>
                  <a:tcPr marL="36000" marR="36000" marT="36000" marB="36000" anchor="ctr"/>
                </a:tc>
                <a:tc>
                  <a:txBody>
                    <a:bodyPr/>
                    <a:lstStyle/>
                    <a:p>
                      <a:pPr algn="ctr"/>
                      <a:r>
                        <a:rPr kumimoji="1" lang="ja-JP" altLang="en-US" sz="600" dirty="0">
                          <a:latin typeface="Meiryo UI" panose="020B0604030504040204" pitchFamily="50" charset="-128"/>
                          <a:ea typeface="Meiryo UI" panose="020B0604030504040204" pitchFamily="50" charset="-128"/>
                        </a:rPr>
                        <a:t>５回</a:t>
                      </a:r>
                    </a:p>
                  </a:txBody>
                  <a:tcPr marL="36000" marR="36000" marT="36000" marB="36000" anchor="ctr"/>
                </a:tc>
                <a:extLst>
                  <a:ext uri="{0D108BD9-81ED-4DB2-BD59-A6C34878D82A}">
                    <a16:rowId xmlns:a16="http://schemas.microsoft.com/office/drawing/2014/main" val="1495009909"/>
                  </a:ext>
                </a:extLst>
              </a:tr>
            </a:tbl>
          </a:graphicData>
        </a:graphic>
      </p:graphicFrame>
      <p:sp>
        <p:nvSpPr>
          <p:cNvPr id="10" name="テキスト ボックス 9">
            <a:extLst>
              <a:ext uri="{FF2B5EF4-FFF2-40B4-BE49-F238E27FC236}">
                <a16:creationId xmlns:a16="http://schemas.microsoft.com/office/drawing/2014/main" id="{4149B5AC-EBF4-412C-BCC6-19BFCE370FE3}"/>
              </a:ext>
            </a:extLst>
          </p:cNvPr>
          <p:cNvSpPr txBox="1"/>
          <p:nvPr/>
        </p:nvSpPr>
        <p:spPr>
          <a:xfrm>
            <a:off x="9014460" y="76427"/>
            <a:ext cx="831465"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t>資料</a:t>
            </a:r>
            <a:r>
              <a:rPr kumimoji="1" lang="en-US" altLang="ja-JP" sz="1200" dirty="0"/>
              <a:t>2</a:t>
            </a:r>
            <a:r>
              <a:rPr kumimoji="1" lang="ja-JP" altLang="en-US" sz="1200" dirty="0"/>
              <a:t>－</a:t>
            </a:r>
            <a:r>
              <a:rPr kumimoji="1" lang="en-US" altLang="ja-JP" sz="1200" dirty="0"/>
              <a:t>2</a:t>
            </a:r>
          </a:p>
        </p:txBody>
      </p:sp>
      <p:sp>
        <p:nvSpPr>
          <p:cNvPr id="11" name="吹き出し: 線 10">
            <a:extLst>
              <a:ext uri="{FF2B5EF4-FFF2-40B4-BE49-F238E27FC236}">
                <a16:creationId xmlns:a16="http://schemas.microsoft.com/office/drawing/2014/main" id="{1CE930DB-1E28-4C7F-B2A9-FD2C86D70169}"/>
              </a:ext>
            </a:extLst>
          </p:cNvPr>
          <p:cNvSpPr/>
          <p:nvPr/>
        </p:nvSpPr>
        <p:spPr>
          <a:xfrm>
            <a:off x="3362267" y="1562100"/>
            <a:ext cx="1724083" cy="263084"/>
          </a:xfrm>
          <a:prstGeom prst="borderCallout1">
            <a:avLst>
              <a:gd name="adj1" fmla="val 51308"/>
              <a:gd name="adj2" fmla="val -2730"/>
              <a:gd name="adj3" fmla="val 68368"/>
              <a:gd name="adj4" fmla="val -209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t>研修会・保健所関係機関会議等で配布予定</a:t>
            </a:r>
          </a:p>
        </p:txBody>
      </p:sp>
      <p:sp>
        <p:nvSpPr>
          <p:cNvPr id="12" name="吹き出し: 線 11">
            <a:extLst>
              <a:ext uri="{FF2B5EF4-FFF2-40B4-BE49-F238E27FC236}">
                <a16:creationId xmlns:a16="http://schemas.microsoft.com/office/drawing/2014/main" id="{92FDC37E-F78E-41FB-9BF5-17918B589973}"/>
              </a:ext>
            </a:extLst>
          </p:cNvPr>
          <p:cNvSpPr/>
          <p:nvPr/>
        </p:nvSpPr>
        <p:spPr>
          <a:xfrm>
            <a:off x="3228917" y="5295900"/>
            <a:ext cx="1724083" cy="144780"/>
          </a:xfrm>
          <a:prstGeom prst="borderCallout1">
            <a:avLst>
              <a:gd name="adj1" fmla="val 61835"/>
              <a:gd name="adj2" fmla="val -962"/>
              <a:gd name="adj3" fmla="val -26684"/>
              <a:gd name="adj4" fmla="val -15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t>11</a:t>
            </a:r>
            <a:r>
              <a:rPr kumimoji="1" lang="ja-JP" altLang="en-US" sz="800" dirty="0"/>
              <a:t>月、</a:t>
            </a:r>
            <a:r>
              <a:rPr kumimoji="1" lang="en-US" altLang="ja-JP" sz="800" dirty="0"/>
              <a:t>1</a:t>
            </a:r>
            <a:r>
              <a:rPr kumimoji="1" lang="ja-JP" altLang="en-US" sz="800" dirty="0"/>
              <a:t>月、</a:t>
            </a:r>
            <a:r>
              <a:rPr kumimoji="1" lang="en-US" altLang="ja-JP" sz="800" dirty="0"/>
              <a:t>3</a:t>
            </a:r>
            <a:r>
              <a:rPr kumimoji="1" lang="ja-JP" altLang="en-US" sz="800" dirty="0"/>
              <a:t>月に研修実施予定</a:t>
            </a:r>
          </a:p>
        </p:txBody>
      </p:sp>
      <p:sp>
        <p:nvSpPr>
          <p:cNvPr id="13" name="吹き出し: 線 12">
            <a:extLst>
              <a:ext uri="{FF2B5EF4-FFF2-40B4-BE49-F238E27FC236}">
                <a16:creationId xmlns:a16="http://schemas.microsoft.com/office/drawing/2014/main" id="{D9F019BF-5ED3-466B-83C7-5B375D9C73A9}"/>
              </a:ext>
            </a:extLst>
          </p:cNvPr>
          <p:cNvSpPr/>
          <p:nvPr/>
        </p:nvSpPr>
        <p:spPr>
          <a:xfrm>
            <a:off x="3244743" y="6388380"/>
            <a:ext cx="1228198" cy="144780"/>
          </a:xfrm>
          <a:prstGeom prst="borderCallout1">
            <a:avLst>
              <a:gd name="adj1" fmla="val 61835"/>
              <a:gd name="adj2" fmla="val -962"/>
              <a:gd name="adj3" fmla="val -26684"/>
              <a:gd name="adj4" fmla="val -15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t>年度内に４回実施予定</a:t>
            </a:r>
          </a:p>
        </p:txBody>
      </p:sp>
    </p:spTree>
    <p:extLst>
      <p:ext uri="{BB962C8B-B14F-4D97-AF65-F5344CB8AC3E}">
        <p14:creationId xmlns:p14="http://schemas.microsoft.com/office/powerpoint/2010/main" val="355207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544DF9-C372-43B0-9B22-DAC0E37CDFA7}"/>
              </a:ext>
            </a:extLst>
          </p:cNvPr>
          <p:cNvSpPr txBox="1"/>
          <p:nvPr/>
        </p:nvSpPr>
        <p:spPr>
          <a:xfrm>
            <a:off x="0" y="0"/>
            <a:ext cx="9906000" cy="317459"/>
          </a:xfrm>
          <a:prstGeom prst="rect">
            <a:avLst/>
          </a:prstGeom>
          <a:noFill/>
        </p:spPr>
        <p:txBody>
          <a:bodyPr wrap="square" rtlCol="0">
            <a:spAutoFit/>
          </a:bodyPr>
          <a:lstStyle/>
          <a:p>
            <a:r>
              <a:rPr lang="ja-JP" altLang="en-US" sz="1463" dirty="0">
                <a:latin typeface="Meiryo UI" panose="020B0604030504040204" pitchFamily="50" charset="-128"/>
                <a:ea typeface="Meiryo UI" panose="020B0604030504040204" pitchFamily="50" charset="-128"/>
              </a:rPr>
              <a:t>　　　　　　　　　　　　　　　　　　　　　　　大阪府自殺対策計画進捗管理表　　　　　　　　　　　　　　　　</a:t>
            </a:r>
            <a:r>
              <a:rPr lang="ja-JP" altLang="en-US" sz="1100" dirty="0">
                <a:latin typeface="Meiryo UI" panose="020B0604030504040204" pitchFamily="50" charset="-128"/>
                <a:ea typeface="Meiryo UI" panose="020B0604030504040204" pitchFamily="50" charset="-128"/>
              </a:rPr>
              <a:t>計画期間：令和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年度～令和</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年度</a:t>
            </a:r>
            <a:endParaRPr lang="ja-JP" altLang="en-US" sz="1463" dirty="0">
              <a:latin typeface="Meiryo UI" panose="020B0604030504040204" pitchFamily="50" charset="-128"/>
              <a:ea typeface="Meiryo UI" panose="020B0604030504040204" pitchFamily="50" charset="-128"/>
            </a:endParaRPr>
          </a:p>
        </p:txBody>
      </p:sp>
      <p:graphicFrame>
        <p:nvGraphicFramePr>
          <p:cNvPr id="3" name="表 5">
            <a:extLst>
              <a:ext uri="{FF2B5EF4-FFF2-40B4-BE49-F238E27FC236}">
                <a16:creationId xmlns:a16="http://schemas.microsoft.com/office/drawing/2014/main" id="{AC4D31F5-F86F-485F-A568-8FC843EB6DD3}"/>
              </a:ext>
            </a:extLst>
          </p:cNvPr>
          <p:cNvGraphicFramePr>
            <a:graphicFrameLocks noGrp="1"/>
          </p:cNvGraphicFramePr>
          <p:nvPr>
            <p:extLst>
              <p:ext uri="{D42A27DB-BD31-4B8C-83A1-F6EECF244321}">
                <p14:modId xmlns:p14="http://schemas.microsoft.com/office/powerpoint/2010/main" val="1609139081"/>
              </p:ext>
            </p:extLst>
          </p:nvPr>
        </p:nvGraphicFramePr>
        <p:xfrm>
          <a:off x="54836" y="369849"/>
          <a:ext cx="9848939" cy="6357689"/>
        </p:xfrm>
        <a:graphic>
          <a:graphicData uri="http://schemas.openxmlformats.org/drawingml/2006/table">
            <a:tbl>
              <a:tblPr firstRow="1" bandRow="1">
                <a:tableStyleId>{5C22544A-7EE6-4342-B048-85BDC9FD1C3A}</a:tableStyleId>
              </a:tblPr>
              <a:tblGrid>
                <a:gridCol w="289348">
                  <a:extLst>
                    <a:ext uri="{9D8B030D-6E8A-4147-A177-3AD203B41FA5}">
                      <a16:colId xmlns:a16="http://schemas.microsoft.com/office/drawing/2014/main" val="4214221395"/>
                    </a:ext>
                  </a:extLst>
                </a:gridCol>
                <a:gridCol w="565079">
                  <a:extLst>
                    <a:ext uri="{9D8B030D-6E8A-4147-A177-3AD203B41FA5}">
                      <a16:colId xmlns:a16="http://schemas.microsoft.com/office/drawing/2014/main" val="3163004531"/>
                    </a:ext>
                  </a:extLst>
                </a:gridCol>
                <a:gridCol w="2553128">
                  <a:extLst>
                    <a:ext uri="{9D8B030D-6E8A-4147-A177-3AD203B41FA5}">
                      <a16:colId xmlns:a16="http://schemas.microsoft.com/office/drawing/2014/main" val="3991431364"/>
                    </a:ext>
                  </a:extLst>
                </a:gridCol>
                <a:gridCol w="2041594">
                  <a:extLst>
                    <a:ext uri="{9D8B030D-6E8A-4147-A177-3AD203B41FA5}">
                      <a16:colId xmlns:a16="http://schemas.microsoft.com/office/drawing/2014/main" val="2622621677"/>
                    </a:ext>
                  </a:extLst>
                </a:gridCol>
                <a:gridCol w="4399790">
                  <a:extLst>
                    <a:ext uri="{9D8B030D-6E8A-4147-A177-3AD203B41FA5}">
                      <a16:colId xmlns:a16="http://schemas.microsoft.com/office/drawing/2014/main" val="3688583385"/>
                    </a:ext>
                  </a:extLst>
                </a:gridCol>
              </a:tblGrid>
              <a:tr h="290681">
                <a:tc>
                  <a:txBody>
                    <a:bodyPr/>
                    <a:lstStyle/>
                    <a:p>
                      <a:endParaRPr kumimoji="1" lang="ja-JP" altLang="en-US" sz="1500" dirty="0"/>
                    </a:p>
                  </a:txBody>
                  <a:tcPr marL="74295" marR="74295" marT="37148" marB="37148"/>
                </a:tc>
                <a:tc>
                  <a:txBody>
                    <a:bodyPr/>
                    <a:lstStyle/>
                    <a:p>
                      <a:pPr algn="ctr"/>
                      <a:r>
                        <a:rPr kumimoji="1" lang="ja-JP" altLang="en-US" sz="700" dirty="0">
                          <a:latin typeface="Meiryo UI" panose="020B0604030504040204" pitchFamily="50" charset="-128"/>
                          <a:ea typeface="Meiryo UI" panose="020B0604030504040204" pitchFamily="50" charset="-128"/>
                        </a:rPr>
                        <a:t>重点施策</a:t>
                      </a:r>
                    </a:p>
                  </a:txBody>
                  <a:tcPr marL="74295" marR="74295" marT="37148" marB="37148" anchor="ctr"/>
                </a:tc>
                <a:tc>
                  <a:txBody>
                    <a:bodyPr/>
                    <a:lstStyle/>
                    <a:p>
                      <a:pPr algn="ctr"/>
                      <a:r>
                        <a:rPr kumimoji="1" lang="ja-JP" altLang="en-US" sz="700" dirty="0">
                          <a:latin typeface="Meiryo UI" panose="020B0604030504040204" pitchFamily="50" charset="-128"/>
                          <a:ea typeface="Meiryo UI" panose="020B0604030504040204" pitchFamily="50" charset="-128"/>
                        </a:rPr>
                        <a:t>活動指標</a:t>
                      </a:r>
                    </a:p>
                  </a:txBody>
                  <a:tcPr marL="74295" marR="74295" marT="37148" marB="3714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取組み項目</a:t>
                      </a:r>
                    </a:p>
                  </a:txBody>
                  <a:tcPr marL="74295" marR="74295" marT="37148" marB="3714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令和６年度の主な取組み内容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主に健康医療部での取組みを記載</a:t>
                      </a:r>
                    </a:p>
                  </a:txBody>
                  <a:tcPr marL="74295" marR="74295" marT="37148" marB="37148" anchor="ctr"/>
                </a:tc>
                <a:extLst>
                  <a:ext uri="{0D108BD9-81ED-4DB2-BD59-A6C34878D82A}">
                    <a16:rowId xmlns:a16="http://schemas.microsoft.com/office/drawing/2014/main" val="1282074195"/>
                  </a:ext>
                </a:extLst>
              </a:tr>
              <a:tr h="890323">
                <a:tc>
                  <a:txBody>
                    <a:bodyPr/>
                    <a:lstStyle/>
                    <a:p>
                      <a:r>
                        <a:rPr kumimoji="1" lang="en-US" altLang="ja-JP" sz="1000" dirty="0"/>
                        <a:t>6</a:t>
                      </a:r>
                      <a:endParaRPr kumimoji="1" lang="ja-JP" altLang="en-US" sz="1000" dirty="0"/>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自殺未遂者の再度の自殺企図を防ぐ</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自殺未遂者本人だけでなく、日常的な支援者である家族や知人などを支えるため、必要なスキルを身につけるための自殺未遂者支援に関する研修を実施する。（毎年度　</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救急医療機関と精神科医療機関の連携</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自殺未遂者及びその家族等に対する支援</a:t>
                      </a:r>
                    </a:p>
                    <a:p>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自殺未遂者に関わる支援機関の資質の向上</a:t>
                      </a:r>
                      <a:endParaRPr kumimoji="1" lang="ja-JP" altLang="en-US" sz="700" b="0" dirty="0">
                        <a:latin typeface="Meiryo UI" panose="020B0604030504040204" pitchFamily="50" charset="-128"/>
                        <a:ea typeface="Meiryo UI" panose="020B0604030504040204" pitchFamily="50" charset="-128"/>
                      </a:endParaRPr>
                    </a:p>
                    <a:p>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・保健所において、警察と連携した</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自殺未遂者</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への</a:t>
                      </a:r>
                      <a:r>
                        <a:rPr kumimoji="1" lang="zh-TW"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相談支援</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を行う。</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警察からの情報提供数</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361</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u="none" strike="noStrike" kern="1200" dirty="0">
                          <a:solidFill>
                            <a:schemeClr val="tx1"/>
                          </a:solidFill>
                          <a:effectLst/>
                          <a:latin typeface="Meiryo UI" panose="020B0604030504040204" pitchFamily="50" charset="-128"/>
                          <a:ea typeface="Meiryo UI" panose="020B0604030504040204" pitchFamily="50" charset="-128"/>
                          <a:cs typeface="+mn-cs"/>
                        </a:rPr>
                        <a:t>※R</a:t>
                      </a:r>
                      <a:r>
                        <a:rPr kumimoji="1" lang="ja-JP" altLang="en-US" sz="600" b="0" u="none" strike="noStrike" kern="1200" dirty="0">
                          <a:solidFill>
                            <a:schemeClr val="tx1"/>
                          </a:solidFill>
                          <a:effectLst/>
                          <a:latin typeface="Meiryo UI" panose="020B0604030504040204" pitchFamily="50" charset="-128"/>
                          <a:ea typeface="Meiryo UI" panose="020B0604030504040204" pitchFamily="50" charset="-128"/>
                          <a:cs typeface="+mn-cs"/>
                        </a:rPr>
                        <a:t>５年度</a:t>
                      </a:r>
                      <a:r>
                        <a:rPr kumimoji="1" lang="en-US" altLang="ja-JP" sz="600" b="0" u="none" strike="noStrike" kern="1200" dirty="0">
                          <a:solidFill>
                            <a:schemeClr val="tx1"/>
                          </a:solidFill>
                          <a:effectLst/>
                          <a:latin typeface="Meiryo UI" panose="020B0604030504040204" pitchFamily="50" charset="-128"/>
                          <a:ea typeface="Meiryo UI" panose="020B0604030504040204" pitchFamily="50" charset="-128"/>
                          <a:cs typeface="+mn-cs"/>
                        </a:rPr>
                        <a:t>412</a:t>
                      </a:r>
                      <a:r>
                        <a:rPr kumimoji="1" lang="ja-JP" altLang="en-US" sz="600" b="0" u="none" strike="noStrik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・若者の自殺未遂に関わる支援機関に対して、対応方針に関する助言など支援者への支援を行う。</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若者の自殺未遂対応チーム事業　相談件数７件（</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・自殺未遂者支援研修を実施。</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回（予定を含む）</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506421822"/>
                  </a:ext>
                </a:extLst>
              </a:tr>
              <a:tr h="779440">
                <a:tc>
                  <a:txBody>
                    <a:bodyPr/>
                    <a:lstStyle/>
                    <a:p>
                      <a:r>
                        <a:rPr kumimoji="1" lang="en-US" altLang="ja-JP" sz="1000" dirty="0"/>
                        <a:t>7</a:t>
                      </a:r>
                      <a:endParaRPr kumimoji="1" lang="ja-JP" altLang="en-US" sz="1000" dirty="0"/>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遺された人の支援を充実する</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遺族等に寄り添った適切な対応を行えるよう、自死遺族相談従事者養成研修を実施する。（毎年度</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50</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名以上参加）</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自死遺族等に対する相談</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自死遺族等に対する情報提供</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自死遺族等に関わる行政機関の職員の資質</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の向上</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自死遺児への支援</a:t>
                      </a:r>
                      <a:endParaRPr kumimoji="1" lang="ja-JP" altLang="en-US" sz="700" b="0" dirty="0">
                        <a:latin typeface="Meiryo UI" panose="020B0604030504040204" pitchFamily="50" charset="-128"/>
                        <a:ea typeface="Meiryo UI" panose="020B0604030504040204" pitchFamily="50" charset="-128"/>
                      </a:endParaRPr>
                    </a:p>
                    <a:p>
                      <a:pPr lvl="0"/>
                      <a:endParaRPr kumimoji="1" lang="ja-JP" altLang="en-US" sz="700" b="0" dirty="0">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zh-TW" altLang="en-US" sz="700" b="0" u="none" kern="1200" dirty="0">
                          <a:solidFill>
                            <a:schemeClr val="tx1"/>
                          </a:solidFill>
                          <a:effectLst/>
                          <a:latin typeface="Meiryo UI" panose="020B0604030504040204" pitchFamily="50" charset="-128"/>
                          <a:ea typeface="Meiryo UI" panose="020B0604030504040204" pitchFamily="50" charset="-128"/>
                          <a:cs typeface="+mn-cs"/>
                        </a:rPr>
                        <a:t>自死遺族相談</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を実施する。</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45</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件　（</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※R5</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u="none" kern="1200" dirty="0">
                          <a:solidFill>
                            <a:schemeClr val="tx1"/>
                          </a:solidFill>
                          <a:effectLst/>
                          <a:latin typeface="Meiryo UI" panose="020B0604030504040204" pitchFamily="50" charset="-128"/>
                          <a:ea typeface="Meiryo UI" panose="020B0604030504040204" pitchFamily="50" charset="-128"/>
                          <a:cs typeface="+mn-cs"/>
                        </a:rPr>
                        <a:t>65</a:t>
                      </a:r>
                      <a:r>
                        <a:rPr kumimoji="1" lang="ja-JP" altLang="en-US" sz="600" b="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・リーフレットや府ホームページ等において、自死遺族に必要な生活支援や自助グループ等について情報提供を行う。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・自死遺族相談において事例検討会を実施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回（予定含む</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・自死遺児相談従事者養成研修を実施。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【1</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回（予定を含む）</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lvl="0"/>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980259080"/>
                  </a:ext>
                </a:extLst>
              </a:tr>
              <a:tr h="855062">
                <a:tc>
                  <a:txBody>
                    <a:bodyPr/>
                    <a:lstStyle/>
                    <a:p>
                      <a:r>
                        <a:rPr kumimoji="1" lang="en-US" altLang="ja-JP" sz="1000" dirty="0"/>
                        <a:t>8</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自殺の状況に関する調査・分析を推進する</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自殺の状況に関する情報を収集し、性別・年代別での自殺の傾向などを整理・分析し、「大阪府の自殺の概要」として取りまとめ、市町村等に情報提供する。（「大阪府の自殺の概要」毎年度作成）</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情報の収集と調査・分析</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市町村等への情報提供</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自殺統計や人口動態統計</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から</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府の自殺の状況</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をまとめ、市町村会議や庁内会議において情報提供を実施。</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・毎月、</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各市町村の自殺の状況について取りまとめ</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、市町村へ情報共有を行う。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lvl="0"/>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府や各市町村の自殺の状況について、</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毎月、府</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ホームページ</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を更新する。</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818507106"/>
                  </a:ext>
                </a:extLst>
              </a:tr>
              <a:tr h="1000602">
                <a:tc>
                  <a:txBody>
                    <a:bodyPr/>
                    <a:lstStyle/>
                    <a:p>
                      <a:r>
                        <a:rPr kumimoji="1" lang="en-US" altLang="ja-JP" sz="1000" dirty="0"/>
                        <a:t>9</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関連施策との有機的な連携と民間団体等との協働を推進する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大阪府自殺対策推進本部実務担当者会議を開催し、経済・生活問題や家庭問題など自殺の危険性を高める様々な問題等に対し、各支援窓口等が連携して適切な支援を行うとともに、活動の周知等を通じて民間団体との協働を進める。（毎年度実施）</a:t>
                      </a:r>
                      <a:endParaRPr kumimoji="1" lang="ja-JP" altLang="en-US" sz="700" b="0" dirty="0">
                        <a:solidFill>
                          <a:schemeClr val="tx1"/>
                        </a:solidFill>
                        <a:latin typeface="Meiryo UI" panose="020B0604030504040204" pitchFamily="50" charset="-128"/>
                        <a:ea typeface="Meiryo UI" panose="020B0604030504040204" pitchFamily="50" charset="-128"/>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（１）児童</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虐待や性犯罪・性暴力の被害者への支</a:t>
                      </a:r>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援</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返済困難者・生活困窮者への総合的な相</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p>
                    <a:p>
                      <a:pPr lvl="0"/>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談・支援</a:t>
                      </a:r>
                    </a:p>
                    <a:p>
                      <a:pPr lvl="0"/>
                      <a:r>
                        <a:rPr kumimoji="1" lang="ja-JP" altLang="en-US" sz="7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rPr>
                        <a:t>男女共同参画の視点からの相談支援</a:t>
                      </a: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（４）</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孤独・孤立対策</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（５）</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依存症対策（再掲）</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（６）</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府庁内における連携（再掲）</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p>
                      <a:pPr lvl="0"/>
                      <a:r>
                        <a:rPr kumimoji="1" lang="ja-JP" altLang="en-US" sz="700" b="0" u="none" strike="noStrike" kern="1200" dirty="0">
                          <a:solidFill>
                            <a:schemeClr val="dk1"/>
                          </a:solidFill>
                          <a:effectLst/>
                          <a:latin typeface="Meiryo UI" panose="020B0604030504040204" pitchFamily="50" charset="-128"/>
                          <a:ea typeface="Meiryo UI" panose="020B0604030504040204" pitchFamily="50" charset="-128"/>
                          <a:cs typeface="+mn-cs"/>
                        </a:rPr>
                        <a:t>（７）</a:t>
                      </a:r>
                      <a:r>
                        <a:rPr kumimoji="1" lang="ja-JP" altLang="ja-JP" sz="700" b="0" u="none" strike="noStrike" kern="1200" dirty="0">
                          <a:solidFill>
                            <a:schemeClr val="dk1"/>
                          </a:solidFill>
                          <a:effectLst/>
                          <a:latin typeface="Meiryo UI" panose="020B0604030504040204" pitchFamily="50" charset="-128"/>
                          <a:ea typeface="Meiryo UI" panose="020B0604030504040204" pitchFamily="50" charset="-128"/>
                          <a:cs typeface="+mn-cs"/>
                        </a:rPr>
                        <a:t>自殺対策に取組む民間団体への支援と協働</a:t>
                      </a:r>
                      <a:r>
                        <a:rPr kumimoji="1" lang="en-US" altLang="ja-JP" sz="7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他部局が実施する関連施策における取組については、重点施策３に準ずる。</a:t>
                      </a:r>
                      <a:endPar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大阪府自殺対策推進本部実務担当者会議を</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開催し、府全庁挙げての自殺対策への取組みへの協力を依頼する。</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・民間団体が行う相談支援等の活動について、国の地域自殺対策強化交付金を活用して財政的な支援を行う。</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４団体に補助実施</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民間団体の相談窓口を府ホームページに掲載</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、自殺予防週間・強化月間に、民間団体の取り組みを府公式</a:t>
                      </a:r>
                      <a:r>
                        <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rPr>
                        <a:t>Twitter</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にてリツイート</a:t>
                      </a:r>
                      <a:r>
                        <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rPr>
                        <a:t>するなど広報周知</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への協力を行う。</a:t>
                      </a:r>
                      <a:endParaRPr kumimoji="1" lang="en-US" altLang="ja-JP" sz="700" b="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・自殺対策事業報告会を開催し、</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700" b="0" u="none" strike="noStrike" kern="1200" dirty="0">
                          <a:solidFill>
                            <a:schemeClr val="tx1"/>
                          </a:solidFill>
                          <a:effectLst/>
                          <a:latin typeface="Meiryo UI" panose="020B0604030504040204" pitchFamily="50" charset="-128"/>
                          <a:ea typeface="Meiryo UI" panose="020B0604030504040204" pitchFamily="50" charset="-128"/>
                          <a:cs typeface="+mn-cs"/>
                        </a:rPr>
                        <a:t>月開催予定）</a:t>
                      </a:r>
                      <a:endParaRPr kumimoji="1" lang="en-US" altLang="ja-JP" sz="700" b="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　</a:t>
                      </a:r>
                      <a:endPar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515684337"/>
                  </a:ext>
                </a:extLst>
              </a:tr>
              <a:tr h="855062">
                <a:tc>
                  <a:txBody>
                    <a:bodyPr/>
                    <a:lstStyle/>
                    <a:p>
                      <a:r>
                        <a:rPr kumimoji="1" lang="en-US" altLang="ja-JP" sz="1000" dirty="0"/>
                        <a:t>10</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地域レベルの実践的な取組みを支援する</a:t>
                      </a:r>
                      <a:endParaRPr kumimoji="1" lang="ja-JP" altLang="en-US" sz="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市町村自殺対策主管課会議を開催し、市町村が地域の実情を勘案した自殺対策に取り組むことができるよう、必要な情報提供を行うとともに、各地域での取組みを促進するため、担当者間での意見交換・情報共有などを行う。（毎年度実施）</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（１）市町村における取組みへの支援</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（２）地域におけるネットワーク構築</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kern="1200" dirty="0">
                          <a:solidFill>
                            <a:schemeClr val="tx1"/>
                          </a:solidFill>
                          <a:effectLst/>
                          <a:latin typeface="Meiryo UI" panose="020B0604030504040204" pitchFamily="50" charset="-128"/>
                          <a:ea typeface="Meiryo UI" panose="020B0604030504040204" pitchFamily="50" charset="-128"/>
                          <a:cs typeface="+mn-cs"/>
                        </a:rPr>
                        <a:t>市</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町村の自殺対策計画の見直し・進捗管理・検証等への支援を行う。</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・市町村自殺対策主管課会議を開催し、府の自殺の状況や効果的な取組事例の共有、意見交換等を実施。　　</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・市町村が行う啓発や相談事業等について、国の地域自殺対策強化交付金を活用して財政的な支援を行う。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【41</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市町村に補助実施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・市町村職員に対して自殺対策に関する研修を行う。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６回（予定を含む）</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u="none" dirty="0">
                          <a:solidFill>
                            <a:schemeClr val="tx1"/>
                          </a:solidFill>
                          <a:latin typeface="Meiryo UI" panose="020B0604030504040204" pitchFamily="50" charset="-128"/>
                          <a:ea typeface="Meiryo UI" panose="020B0604030504040204" pitchFamily="50" charset="-128"/>
                        </a:rPr>
                        <a:t>保健所において精神保健医療福祉に関するネットワーク会議や研修会を開催し、情報の共有や課題検討を行う。</a:t>
                      </a:r>
                      <a:endParaRPr kumimoji="1" lang="en-US" altLang="ja-JP" sz="700" b="0" u="none" dirty="0">
                        <a:solidFill>
                          <a:schemeClr val="tx1"/>
                        </a:solidFill>
                        <a:latin typeface="Meiryo UI" panose="020B0604030504040204" pitchFamily="50" charset="-128"/>
                        <a:ea typeface="Meiryo UI" panose="020B0604030504040204" pitchFamily="50" charset="-128"/>
                      </a:endParaRPr>
                    </a:p>
                    <a:p>
                      <a:pPr lvl="0"/>
                      <a:endParaRPr kumimoji="1" lang="ja-JP" altLang="ja-JP" sz="7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167130929"/>
                  </a:ext>
                </a:extLst>
              </a:tr>
              <a:tr h="855062">
                <a:tc>
                  <a:txBody>
                    <a:bodyPr/>
                    <a:lstStyle/>
                    <a:p>
                      <a:r>
                        <a:rPr kumimoji="1" lang="en-US" altLang="ja-JP" sz="1000" dirty="0"/>
                        <a:t>11</a:t>
                      </a:r>
                      <a:endParaRPr kumimoji="1" lang="ja-JP" altLang="en-US" sz="10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子ども・若者の自殺対策を推進する</a:t>
                      </a:r>
                      <a:endParaRPr kumimoji="1" lang="ja-JP" altLang="en-US" sz="7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公立学校にスクールカウンセラー、スクールソーシャルワーカー等の配置等を行い、児童生徒のこころのケアや教職員への助言・援助等を行うとともに、ＳＮＳを活用した相談窓口において、こころの不安やストレスを抱える若者に必要な助言等を行う。（</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SNS</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相談毎年度</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750</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件以上対応）</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（１）学校における夢や志をはぐくむ教育の推進</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（２）教職員に対する普及啓発、研修の実施</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（３）学校におけるこころの健康づくり推進体制の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整備</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（４）学校等関係機関と連携した自殺対策</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（５）若年層への相談体制の充実と相談窓口情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報等の分かりやすい発信</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（６）若者に対する就労支援 </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（７）妊産婦の相談支援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（８）若者に関わる支援者の資質の向上 </a:t>
                      </a:r>
                    </a:p>
                    <a:p>
                      <a:pPr lvl="0"/>
                      <a:endParaRPr kumimoji="1" lang="ja-JP" altLang="ja-JP" sz="7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tc>
                <a:tc>
                  <a:txBody>
                    <a:bodyPr/>
                    <a:lstStyle/>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・教職員や市町村職員等に対して、「こころの健康について考えよう！（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SOS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の出し方教育）」講師養成研修を実施。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３回</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・依頼のあった、小・中・高校や大学の生徒等に対し、「こころの健康について考えよう！（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SOS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の出し方教育）」を実施。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６校（予定含む）</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・公立小中高等学校、支援学校にスクールカウンセラーやスクールソーシャルワーカー等を配置し、児童・生徒・保護者・教職員等に対する相談支援を行う。</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・保健所において、大学などでこころの健康に関する健康教育や啓発イベントを実施する。</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若年層向け啓発動画を活用し、</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X</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i="0" u="none" kern="1200" dirty="0" err="1">
                          <a:solidFill>
                            <a:schemeClr val="tx1"/>
                          </a:solidFill>
                          <a:effectLst/>
                          <a:latin typeface="Meiryo UI" panose="020B0604030504040204" pitchFamily="50" charset="-128"/>
                          <a:ea typeface="Meiryo UI" panose="020B0604030504040204" pitchFamily="50" charset="-128"/>
                          <a:cs typeface="+mn-cs"/>
                        </a:rPr>
                        <a:t>TikTok</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LINE</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）による広告配信を行い、相談窓口の周知・啓発を行う。</a:t>
                      </a:r>
                      <a:endPar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若年層を対象とした</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SNS</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相談「大阪府こころのほっとライン」による相談支援を行い、年度末に報告会を実施。</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627</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・メンタルヘルスに不調を抱える妊産婦に対し「妊産婦こころの相談センター」において電話相談等相談を行う。</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相談件数</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323</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9</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月末）</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4</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年度</a:t>
                      </a:r>
                      <a:r>
                        <a:rPr kumimoji="1" lang="en-US" altLang="ja-JP" sz="600" b="0" i="0" u="none" kern="1200" dirty="0">
                          <a:solidFill>
                            <a:schemeClr val="tx1"/>
                          </a:solidFill>
                          <a:effectLst/>
                          <a:latin typeface="Meiryo UI" panose="020B0604030504040204" pitchFamily="50" charset="-128"/>
                          <a:ea typeface="Meiryo UI" panose="020B0604030504040204" pitchFamily="50" charset="-128"/>
                          <a:cs typeface="+mn-cs"/>
                        </a:rPr>
                        <a:t>623</a:t>
                      </a:r>
                      <a:r>
                        <a:rPr kumimoji="1" lang="ja-JP" altLang="en-US" sz="600" b="0" i="0" u="none" kern="1200" dirty="0">
                          <a:solidFill>
                            <a:schemeClr val="tx1"/>
                          </a:solidFill>
                          <a:effectLst/>
                          <a:latin typeface="Meiryo UI" panose="020B0604030504040204" pitchFamily="50" charset="-128"/>
                          <a:ea typeface="Meiryo UI" panose="020B0604030504040204" pitchFamily="50" charset="-128"/>
                          <a:cs typeface="+mn-cs"/>
                        </a:rPr>
                        <a:t>件</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p>
                    <a:p>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 学校関係者等に対して、若者の心の特徴について理解や支援に必要な視点を学べるよう、若年者の自殺対策研修を実施する。</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rPr>
                        <a:t>７回（予定を含む</a:t>
                      </a:r>
                      <a:r>
                        <a:rPr kumimoji="1" lang="en-US" altLang="ja-JP" sz="700" b="0" i="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700" b="0" i="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tc>
                <a:extLst>
                  <a:ext uri="{0D108BD9-81ED-4DB2-BD59-A6C34878D82A}">
                    <a16:rowId xmlns:a16="http://schemas.microsoft.com/office/drawing/2014/main" val="3806646339"/>
                  </a:ext>
                </a:extLst>
              </a:tr>
            </a:tbl>
          </a:graphicData>
        </a:graphic>
      </p:graphicFrame>
      <p:graphicFrame>
        <p:nvGraphicFramePr>
          <p:cNvPr id="6" name="表 6">
            <a:extLst>
              <a:ext uri="{FF2B5EF4-FFF2-40B4-BE49-F238E27FC236}">
                <a16:creationId xmlns:a16="http://schemas.microsoft.com/office/drawing/2014/main" id="{12C0A7D5-DBC3-4B9B-B005-65678F2015AD}"/>
              </a:ext>
            </a:extLst>
          </p:cNvPr>
          <p:cNvGraphicFramePr>
            <a:graphicFrameLocks noGrp="1"/>
          </p:cNvGraphicFramePr>
          <p:nvPr>
            <p:extLst>
              <p:ext uri="{D42A27DB-BD31-4B8C-83A1-F6EECF244321}">
                <p14:modId xmlns:p14="http://schemas.microsoft.com/office/powerpoint/2010/main" val="333727253"/>
              </p:ext>
            </p:extLst>
          </p:nvPr>
        </p:nvGraphicFramePr>
        <p:xfrm>
          <a:off x="951229" y="1057663"/>
          <a:ext cx="2489804" cy="418320"/>
        </p:xfrm>
        <a:graphic>
          <a:graphicData uri="http://schemas.openxmlformats.org/drawingml/2006/table">
            <a:tbl>
              <a:tblPr firstRow="1" bandRow="1">
                <a:tableStyleId>{5C22544A-7EE6-4342-B048-85BDC9FD1C3A}</a:tableStyleId>
              </a:tblPr>
              <a:tblGrid>
                <a:gridCol w="607940">
                  <a:extLst>
                    <a:ext uri="{9D8B030D-6E8A-4147-A177-3AD203B41FA5}">
                      <a16:colId xmlns:a16="http://schemas.microsoft.com/office/drawing/2014/main" val="1030597728"/>
                    </a:ext>
                  </a:extLst>
                </a:gridCol>
                <a:gridCol w="627288">
                  <a:extLst>
                    <a:ext uri="{9D8B030D-6E8A-4147-A177-3AD203B41FA5}">
                      <a16:colId xmlns:a16="http://schemas.microsoft.com/office/drawing/2014/main" val="760795746"/>
                    </a:ext>
                  </a:extLst>
                </a:gridCol>
                <a:gridCol w="627288">
                  <a:extLst>
                    <a:ext uri="{9D8B030D-6E8A-4147-A177-3AD203B41FA5}">
                      <a16:colId xmlns:a16="http://schemas.microsoft.com/office/drawing/2014/main" val="571823005"/>
                    </a:ext>
                  </a:extLst>
                </a:gridCol>
                <a:gridCol w="627288">
                  <a:extLst>
                    <a:ext uri="{9D8B030D-6E8A-4147-A177-3AD203B41FA5}">
                      <a16:colId xmlns:a16="http://schemas.microsoft.com/office/drawing/2014/main" val="692419642"/>
                    </a:ext>
                  </a:extLst>
                </a:gridCol>
              </a:tblGrid>
              <a:tr h="135630">
                <a:tc>
                  <a:txBody>
                    <a:bodyPr/>
                    <a:lstStyle/>
                    <a:p>
                      <a:endParaRPr kumimoji="1" lang="ja-JP" altLang="en-US" sz="600" dirty="0">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4044629939"/>
                  </a:ext>
                </a:extLst>
              </a:tr>
              <a:tr h="150543">
                <a:tc>
                  <a:txBody>
                    <a:bodyPr/>
                    <a:lstStyle/>
                    <a:p>
                      <a:r>
                        <a:rPr kumimoji="1" lang="ja-JP" altLang="en-US" sz="600" dirty="0">
                          <a:latin typeface="Meiryo UI" panose="020B0604030504040204" pitchFamily="50" charset="-128"/>
                          <a:ea typeface="Meiryo UI" panose="020B0604030504040204" pitchFamily="50" charset="-128"/>
                        </a:rPr>
                        <a:t>研修参加数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24</a:t>
                      </a:r>
                      <a:r>
                        <a:rPr kumimoji="1" lang="ja-JP" altLang="en-US" sz="600" dirty="0">
                          <a:latin typeface="Meiryo UI" panose="020B0604030504040204" pitchFamily="50" charset="-128"/>
                          <a:ea typeface="Meiryo UI" panose="020B0604030504040204" pitchFamily="50" charset="-128"/>
                        </a:rPr>
                        <a:t>名</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latin typeface="Meiryo UI" panose="020B0604030504040204" pitchFamily="50" charset="-128"/>
                          <a:ea typeface="Meiryo UI" panose="020B0604030504040204" pitchFamily="50" charset="-128"/>
                        </a:rPr>
                        <a:t>20</a:t>
                      </a:r>
                      <a:r>
                        <a:rPr kumimoji="1" lang="ja-JP" altLang="en-US" sz="600" dirty="0">
                          <a:latin typeface="Meiryo UI" panose="020B0604030504040204" pitchFamily="50" charset="-128"/>
                          <a:ea typeface="Meiryo UI" panose="020B0604030504040204" pitchFamily="50" charset="-128"/>
                        </a:rPr>
                        <a:t>名</a:t>
                      </a:r>
                    </a:p>
                  </a:txBody>
                  <a:tcPr marL="36000" marR="36000" marT="36000" marB="36000" anchor="ctr"/>
                </a:tc>
                <a:tc>
                  <a:txBody>
                    <a:bodyPr/>
                    <a:lstStyle/>
                    <a:p>
                      <a:pPr algn="ctr"/>
                      <a:r>
                        <a:rPr kumimoji="1" lang="en-US" altLang="ja-JP" sz="600" dirty="0">
                          <a:solidFill>
                            <a:schemeClr val="tx1"/>
                          </a:solidFill>
                          <a:latin typeface="Meiryo UI" panose="020B0604030504040204" pitchFamily="50" charset="-128"/>
                          <a:ea typeface="Meiryo UI" panose="020B0604030504040204" pitchFamily="50" charset="-128"/>
                        </a:rPr>
                        <a:t>22</a:t>
                      </a:r>
                      <a:r>
                        <a:rPr kumimoji="1" lang="ja-JP" altLang="en-US" sz="600" dirty="0">
                          <a:solidFill>
                            <a:schemeClr val="tx1"/>
                          </a:solidFill>
                          <a:latin typeface="Meiryo UI" panose="020B0604030504040204" pitchFamily="50" charset="-128"/>
                          <a:ea typeface="Meiryo UI" panose="020B0604030504040204" pitchFamily="50" charset="-128"/>
                        </a:rPr>
                        <a:t>名</a:t>
                      </a:r>
                      <a:endParaRPr kumimoji="1" lang="en-US" altLang="ja-JP" sz="600" dirty="0">
                        <a:solidFill>
                          <a:schemeClr val="tx1"/>
                        </a:solidFill>
                        <a:latin typeface="Meiryo UI" panose="020B0604030504040204" pitchFamily="50" charset="-128"/>
                        <a:ea typeface="Meiryo UI" panose="020B0604030504040204" pitchFamily="50" charset="-128"/>
                      </a:endParaRPr>
                    </a:p>
                    <a:p>
                      <a:pPr algn="ct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10</a:t>
                      </a:r>
                      <a:r>
                        <a:rPr kumimoji="1" lang="ja-JP" altLang="en-US" sz="600" dirty="0">
                          <a:solidFill>
                            <a:schemeClr val="tx1"/>
                          </a:solidFill>
                          <a:latin typeface="Meiryo UI" panose="020B0604030504040204" pitchFamily="50" charset="-128"/>
                          <a:ea typeface="Meiryo UI" panose="020B0604030504040204" pitchFamily="50" charset="-128"/>
                        </a:rPr>
                        <a:t>月末）</a:t>
                      </a:r>
                    </a:p>
                  </a:txBody>
                  <a:tcPr marL="36000" marR="36000" marT="36000" marB="36000" anchor="ctr"/>
                </a:tc>
                <a:extLst>
                  <a:ext uri="{0D108BD9-81ED-4DB2-BD59-A6C34878D82A}">
                    <a16:rowId xmlns:a16="http://schemas.microsoft.com/office/drawing/2014/main" val="660227681"/>
                  </a:ext>
                </a:extLst>
              </a:tr>
            </a:tbl>
          </a:graphicData>
        </a:graphic>
      </p:graphicFrame>
      <p:graphicFrame>
        <p:nvGraphicFramePr>
          <p:cNvPr id="5" name="表 4">
            <a:extLst>
              <a:ext uri="{FF2B5EF4-FFF2-40B4-BE49-F238E27FC236}">
                <a16:creationId xmlns:a16="http://schemas.microsoft.com/office/drawing/2014/main" id="{0EA9BF65-F6CA-2068-02D7-81FD8B9B089F}"/>
              </a:ext>
            </a:extLst>
          </p:cNvPr>
          <p:cNvGraphicFramePr>
            <a:graphicFrameLocks noGrp="1"/>
          </p:cNvGraphicFramePr>
          <p:nvPr>
            <p:extLst>
              <p:ext uri="{D42A27DB-BD31-4B8C-83A1-F6EECF244321}">
                <p14:modId xmlns:p14="http://schemas.microsoft.com/office/powerpoint/2010/main" val="953454127"/>
              </p:ext>
            </p:extLst>
          </p:nvPr>
        </p:nvGraphicFramePr>
        <p:xfrm>
          <a:off x="951225" y="1840521"/>
          <a:ext cx="2489803" cy="437760"/>
        </p:xfrm>
        <a:graphic>
          <a:graphicData uri="http://schemas.openxmlformats.org/drawingml/2006/table">
            <a:tbl>
              <a:tblPr firstRow="1" bandRow="1">
                <a:tableStyleId>{5C22544A-7EE6-4342-B048-85BDC9FD1C3A}</a:tableStyleId>
              </a:tblPr>
              <a:tblGrid>
                <a:gridCol w="602083">
                  <a:extLst>
                    <a:ext uri="{9D8B030D-6E8A-4147-A177-3AD203B41FA5}">
                      <a16:colId xmlns:a16="http://schemas.microsoft.com/office/drawing/2014/main" val="4000109603"/>
                    </a:ext>
                  </a:extLst>
                </a:gridCol>
                <a:gridCol w="629240">
                  <a:extLst>
                    <a:ext uri="{9D8B030D-6E8A-4147-A177-3AD203B41FA5}">
                      <a16:colId xmlns:a16="http://schemas.microsoft.com/office/drawing/2014/main" val="2332741154"/>
                    </a:ext>
                  </a:extLst>
                </a:gridCol>
                <a:gridCol w="629240">
                  <a:extLst>
                    <a:ext uri="{9D8B030D-6E8A-4147-A177-3AD203B41FA5}">
                      <a16:colId xmlns:a16="http://schemas.microsoft.com/office/drawing/2014/main" val="2383845698"/>
                    </a:ext>
                  </a:extLst>
                </a:gridCol>
                <a:gridCol w="629240">
                  <a:extLst>
                    <a:ext uri="{9D8B030D-6E8A-4147-A177-3AD203B41FA5}">
                      <a16:colId xmlns:a16="http://schemas.microsoft.com/office/drawing/2014/main" val="2110983884"/>
                    </a:ext>
                  </a:extLst>
                </a:gridCol>
              </a:tblGrid>
              <a:tr h="175104">
                <a:tc>
                  <a:txBody>
                    <a:bodyPr/>
                    <a:lstStyle/>
                    <a:p>
                      <a:pPr algn="ctr"/>
                      <a:endParaRPr kumimoji="1" lang="ja-JP" altLang="en-US" sz="600" dirty="0"/>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５年度実績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456753704"/>
                  </a:ext>
                </a:extLst>
              </a:tr>
              <a:tr h="262656">
                <a:tc>
                  <a:txBody>
                    <a:bodyPr/>
                    <a:lstStyle/>
                    <a:p>
                      <a:pPr algn="l"/>
                      <a:r>
                        <a:rPr kumimoji="1" lang="ja-JP" altLang="en-US" sz="600" dirty="0">
                          <a:latin typeface="Meiryo UI" panose="020B0604030504040204" pitchFamily="50" charset="-128"/>
                          <a:ea typeface="Meiryo UI" panose="020B0604030504040204" pitchFamily="50" charset="-128"/>
                        </a:rPr>
                        <a:t>研修参加者</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64</a:t>
                      </a:r>
                      <a:r>
                        <a:rPr kumimoji="1" lang="ja-JP" altLang="en-US" sz="600" dirty="0">
                          <a:latin typeface="Meiryo UI" panose="020B0604030504040204" pitchFamily="50" charset="-128"/>
                          <a:ea typeface="Meiryo UI" panose="020B0604030504040204" pitchFamily="50" charset="-128"/>
                        </a:rPr>
                        <a:t>名</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latin typeface="Meiryo UI" panose="020B0604030504040204" pitchFamily="50" charset="-128"/>
                          <a:ea typeface="Meiryo UI" panose="020B0604030504040204" pitchFamily="50" charset="-128"/>
                        </a:rPr>
                        <a:t>75</a:t>
                      </a:r>
                      <a:r>
                        <a:rPr kumimoji="1" lang="ja-JP" altLang="en-US" sz="600" dirty="0">
                          <a:solidFill>
                            <a:schemeClr val="tx1"/>
                          </a:solidFill>
                          <a:latin typeface="Meiryo UI" panose="020B0604030504040204" pitchFamily="50" charset="-128"/>
                          <a:ea typeface="Meiryo UI" panose="020B0604030504040204" pitchFamily="50" charset="-128"/>
                        </a:rPr>
                        <a:t>名</a:t>
                      </a:r>
                    </a:p>
                  </a:txBody>
                  <a:tcPr marL="36000" marR="36000" marT="36000" marB="36000" anchor="ctr"/>
                </a:tc>
                <a:tc>
                  <a:txBody>
                    <a:bodyPr/>
                    <a:lstStyle/>
                    <a:p>
                      <a:pPr algn="ctr"/>
                      <a:r>
                        <a:rPr kumimoji="1" lang="en-US" altLang="ja-JP" sz="600" dirty="0">
                          <a:solidFill>
                            <a:schemeClr val="tx1"/>
                          </a:solidFill>
                          <a:latin typeface="Meiryo UI" panose="020B0604030504040204" pitchFamily="50" charset="-128"/>
                          <a:ea typeface="Meiryo UI" panose="020B0604030504040204" pitchFamily="50" charset="-128"/>
                        </a:rPr>
                        <a:t>49</a:t>
                      </a:r>
                      <a:r>
                        <a:rPr kumimoji="1" lang="ja-JP" altLang="en-US" sz="600" dirty="0">
                          <a:solidFill>
                            <a:schemeClr val="tx1"/>
                          </a:solidFill>
                          <a:latin typeface="Meiryo UI" panose="020B0604030504040204" pitchFamily="50" charset="-128"/>
                          <a:ea typeface="Meiryo UI" panose="020B0604030504040204" pitchFamily="50" charset="-128"/>
                        </a:rPr>
                        <a:t>名</a:t>
                      </a:r>
                    </a:p>
                  </a:txBody>
                  <a:tcPr marL="36000" marR="36000" marT="36000" marB="36000" anchor="ctr"/>
                </a:tc>
                <a:extLst>
                  <a:ext uri="{0D108BD9-81ED-4DB2-BD59-A6C34878D82A}">
                    <a16:rowId xmlns:a16="http://schemas.microsoft.com/office/drawing/2014/main" val="2114104052"/>
                  </a:ext>
                </a:extLst>
              </a:tr>
            </a:tbl>
          </a:graphicData>
        </a:graphic>
      </p:graphicFrame>
      <p:graphicFrame>
        <p:nvGraphicFramePr>
          <p:cNvPr id="7" name="表 6">
            <a:extLst>
              <a:ext uri="{FF2B5EF4-FFF2-40B4-BE49-F238E27FC236}">
                <a16:creationId xmlns:a16="http://schemas.microsoft.com/office/drawing/2014/main" id="{2923E8B1-7646-65C4-A093-3C3BA5A37ECF}"/>
              </a:ext>
            </a:extLst>
          </p:cNvPr>
          <p:cNvGraphicFramePr>
            <a:graphicFrameLocks noGrp="1"/>
          </p:cNvGraphicFramePr>
          <p:nvPr>
            <p:extLst>
              <p:ext uri="{D42A27DB-BD31-4B8C-83A1-F6EECF244321}">
                <p14:modId xmlns:p14="http://schemas.microsoft.com/office/powerpoint/2010/main" val="3419202845"/>
              </p:ext>
            </p:extLst>
          </p:nvPr>
        </p:nvGraphicFramePr>
        <p:xfrm>
          <a:off x="951230" y="2733037"/>
          <a:ext cx="2489802" cy="369150"/>
        </p:xfrm>
        <a:graphic>
          <a:graphicData uri="http://schemas.openxmlformats.org/drawingml/2006/table">
            <a:tbl>
              <a:tblPr firstRow="1" bandRow="1">
                <a:tableStyleId>{5C22544A-7EE6-4342-B048-85BDC9FD1C3A}</a:tableStyleId>
              </a:tblPr>
              <a:tblGrid>
                <a:gridCol w="572770">
                  <a:extLst>
                    <a:ext uri="{9D8B030D-6E8A-4147-A177-3AD203B41FA5}">
                      <a16:colId xmlns:a16="http://schemas.microsoft.com/office/drawing/2014/main" val="3475743773"/>
                    </a:ext>
                  </a:extLst>
                </a:gridCol>
                <a:gridCol w="650631">
                  <a:extLst>
                    <a:ext uri="{9D8B030D-6E8A-4147-A177-3AD203B41FA5}">
                      <a16:colId xmlns:a16="http://schemas.microsoft.com/office/drawing/2014/main" val="2348066034"/>
                    </a:ext>
                  </a:extLst>
                </a:gridCol>
                <a:gridCol w="609600">
                  <a:extLst>
                    <a:ext uri="{9D8B030D-6E8A-4147-A177-3AD203B41FA5}">
                      <a16:colId xmlns:a16="http://schemas.microsoft.com/office/drawing/2014/main" val="2807915916"/>
                    </a:ext>
                  </a:extLst>
                </a:gridCol>
                <a:gridCol w="656801">
                  <a:extLst>
                    <a:ext uri="{9D8B030D-6E8A-4147-A177-3AD203B41FA5}">
                      <a16:colId xmlns:a16="http://schemas.microsoft.com/office/drawing/2014/main" val="208528949"/>
                    </a:ext>
                  </a:extLst>
                </a:gridCol>
              </a:tblGrid>
              <a:tr h="147599">
                <a:tc>
                  <a:txBody>
                    <a:bodyPr/>
                    <a:lstStyle/>
                    <a:p>
                      <a:pPr algn="ctr"/>
                      <a:endParaRPr kumimoji="1" lang="ja-JP" altLang="en-US" sz="600" dirty="0"/>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R5</a:t>
                      </a:r>
                      <a:r>
                        <a:rPr kumimoji="1" lang="ja-JP" altLang="en-US" sz="600" b="1" dirty="0">
                          <a:latin typeface="Meiryo UI" panose="020B0604030504040204" pitchFamily="50" charset="-128"/>
                          <a:ea typeface="Meiryo UI" panose="020B0604030504040204" pitchFamily="50" charset="-128"/>
                        </a:rPr>
                        <a:t>年度実績</a:t>
                      </a: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p>
                  </a:txBody>
                  <a:tcPr marL="36000" marR="36000" marT="36000" marB="36000" anchor="ctr"/>
                </a:tc>
                <a:extLst>
                  <a:ext uri="{0D108BD9-81ED-4DB2-BD59-A6C34878D82A}">
                    <a16:rowId xmlns:a16="http://schemas.microsoft.com/office/drawing/2014/main" val="2958904660"/>
                  </a:ext>
                </a:extLst>
              </a:tr>
              <a:tr h="205710">
                <a:tc>
                  <a:txBody>
                    <a:bodyPr/>
                    <a:lstStyle/>
                    <a:p>
                      <a:pPr algn="ctr"/>
                      <a:r>
                        <a:rPr kumimoji="1" lang="ja-JP" altLang="en-US" sz="600" dirty="0">
                          <a:latin typeface="Meiryo UI" panose="020B0604030504040204" pitchFamily="50" charset="-128"/>
                          <a:ea typeface="Meiryo UI" panose="020B0604030504040204" pitchFamily="50" charset="-128"/>
                        </a:rPr>
                        <a:t>資料作成状況</a:t>
                      </a:r>
                    </a:p>
                  </a:txBody>
                  <a:tcPr marL="36000" marR="36000" marT="36000" marB="36000" anchor="ctr"/>
                </a:tc>
                <a:tc>
                  <a:txBody>
                    <a:bodyPr/>
                    <a:lstStyle/>
                    <a:p>
                      <a:pPr algn="ctr"/>
                      <a:r>
                        <a:rPr kumimoji="1" lang="ja-JP" altLang="en-US" sz="600" dirty="0">
                          <a:latin typeface="Meiryo UI" panose="020B0604030504040204" pitchFamily="50" charset="-128"/>
                          <a:ea typeface="Meiryo UI" panose="020B0604030504040204" pitchFamily="50" charset="-128"/>
                        </a:rPr>
                        <a:t>作成し情報提供</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dirty="0">
                          <a:latin typeface="Meiryo UI" panose="020B0604030504040204" pitchFamily="50" charset="-128"/>
                          <a:ea typeface="Meiryo UI" panose="020B0604030504040204" pitchFamily="50" charset="-128"/>
                        </a:rPr>
                        <a:t>作成し情報提供</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Meiryo UI" panose="020B0604030504040204" pitchFamily="50" charset="-128"/>
                          <a:ea typeface="Meiryo UI" panose="020B0604030504040204" pitchFamily="50" charset="-128"/>
                        </a:rPr>
                        <a:t>作成し情報提供</a:t>
                      </a:r>
                    </a:p>
                  </a:txBody>
                  <a:tcPr marL="36000" marR="36000" marT="36000" marB="36000" anchor="ctr"/>
                </a:tc>
                <a:extLst>
                  <a:ext uri="{0D108BD9-81ED-4DB2-BD59-A6C34878D82A}">
                    <a16:rowId xmlns:a16="http://schemas.microsoft.com/office/drawing/2014/main" val="2190446466"/>
                  </a:ext>
                </a:extLst>
              </a:tr>
            </a:tbl>
          </a:graphicData>
        </a:graphic>
      </p:graphicFrame>
      <p:graphicFrame>
        <p:nvGraphicFramePr>
          <p:cNvPr id="8" name="表 7">
            <a:extLst>
              <a:ext uri="{FF2B5EF4-FFF2-40B4-BE49-F238E27FC236}">
                <a16:creationId xmlns:a16="http://schemas.microsoft.com/office/drawing/2014/main" id="{CF0CDC7C-59E3-3736-78DE-F75446B4E2F8}"/>
              </a:ext>
            </a:extLst>
          </p:cNvPr>
          <p:cNvGraphicFramePr>
            <a:graphicFrameLocks noGrp="1"/>
          </p:cNvGraphicFramePr>
          <p:nvPr>
            <p:extLst>
              <p:ext uri="{D42A27DB-BD31-4B8C-83A1-F6EECF244321}">
                <p14:modId xmlns:p14="http://schemas.microsoft.com/office/powerpoint/2010/main" val="641150145"/>
              </p:ext>
            </p:extLst>
          </p:nvPr>
        </p:nvGraphicFramePr>
        <p:xfrm>
          <a:off x="951228" y="3689928"/>
          <a:ext cx="2489802" cy="424872"/>
        </p:xfrm>
        <a:graphic>
          <a:graphicData uri="http://schemas.openxmlformats.org/drawingml/2006/table">
            <a:tbl>
              <a:tblPr firstRow="1" bandRow="1">
                <a:tableStyleId>{5C22544A-7EE6-4342-B048-85BDC9FD1C3A}</a:tableStyleId>
              </a:tblPr>
              <a:tblGrid>
                <a:gridCol w="606886">
                  <a:extLst>
                    <a:ext uri="{9D8B030D-6E8A-4147-A177-3AD203B41FA5}">
                      <a16:colId xmlns:a16="http://schemas.microsoft.com/office/drawing/2014/main" val="396026955"/>
                    </a:ext>
                  </a:extLst>
                </a:gridCol>
                <a:gridCol w="616517">
                  <a:extLst>
                    <a:ext uri="{9D8B030D-6E8A-4147-A177-3AD203B41FA5}">
                      <a16:colId xmlns:a16="http://schemas.microsoft.com/office/drawing/2014/main" val="3240037191"/>
                    </a:ext>
                  </a:extLst>
                </a:gridCol>
                <a:gridCol w="609600">
                  <a:extLst>
                    <a:ext uri="{9D8B030D-6E8A-4147-A177-3AD203B41FA5}">
                      <a16:colId xmlns:a16="http://schemas.microsoft.com/office/drawing/2014/main" val="3339076436"/>
                    </a:ext>
                  </a:extLst>
                </a:gridCol>
                <a:gridCol w="656799">
                  <a:extLst>
                    <a:ext uri="{9D8B030D-6E8A-4147-A177-3AD203B41FA5}">
                      <a16:colId xmlns:a16="http://schemas.microsoft.com/office/drawing/2014/main" val="4070689970"/>
                    </a:ext>
                  </a:extLst>
                </a:gridCol>
              </a:tblGrid>
              <a:tr h="157246">
                <a:tc>
                  <a:txBody>
                    <a:bodyPr/>
                    <a:lstStyle/>
                    <a:p>
                      <a:endParaRPr kumimoji="1" lang="ja-JP" altLang="en-US" sz="600" dirty="0"/>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５年度実績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solidFill>
                            <a:schemeClr val="bg1"/>
                          </a:solidFill>
                          <a:latin typeface="Meiryo UI" panose="020B0604030504040204" pitchFamily="50" charset="-128"/>
                          <a:ea typeface="Meiryo UI" panose="020B0604030504040204" pitchFamily="50" charset="-128"/>
                        </a:rPr>
                        <a:t>R</a:t>
                      </a:r>
                      <a:r>
                        <a:rPr kumimoji="1" lang="ja-JP" altLang="en-US" sz="600" b="1" dirty="0">
                          <a:solidFill>
                            <a:schemeClr val="bg1"/>
                          </a:solidFill>
                          <a:latin typeface="Meiryo UI" panose="020B0604030504040204" pitchFamily="50" charset="-128"/>
                          <a:ea typeface="Meiryo UI" panose="020B0604030504040204" pitchFamily="50" charset="-128"/>
                        </a:rPr>
                        <a:t>６年度実績</a:t>
                      </a:r>
                      <a:endParaRPr kumimoji="1" lang="en-US" altLang="ja-JP" sz="6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69405508"/>
                  </a:ext>
                </a:extLst>
              </a:tr>
              <a:tr h="261432">
                <a:tc>
                  <a:txBody>
                    <a:bodyPr/>
                    <a:lstStyle/>
                    <a:p>
                      <a:r>
                        <a:rPr kumimoji="1" lang="ja-JP" altLang="en-US" sz="600" dirty="0">
                          <a:latin typeface="Meiryo UI" panose="020B0604030504040204" pitchFamily="50" charset="-128"/>
                          <a:ea typeface="Meiryo UI" panose="020B0604030504040204" pitchFamily="50" charset="-128"/>
                        </a:rPr>
                        <a:t>庁内会議開催数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2</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extLst>
                  <a:ext uri="{0D108BD9-81ED-4DB2-BD59-A6C34878D82A}">
                    <a16:rowId xmlns:a16="http://schemas.microsoft.com/office/drawing/2014/main" val="3647852061"/>
                  </a:ext>
                </a:extLst>
              </a:tr>
            </a:tbl>
          </a:graphicData>
        </a:graphic>
      </p:graphicFrame>
      <p:graphicFrame>
        <p:nvGraphicFramePr>
          <p:cNvPr id="9" name="表 8">
            <a:extLst>
              <a:ext uri="{FF2B5EF4-FFF2-40B4-BE49-F238E27FC236}">
                <a16:creationId xmlns:a16="http://schemas.microsoft.com/office/drawing/2014/main" id="{29CC8CB6-5A97-4D03-B912-229455618718}"/>
              </a:ext>
            </a:extLst>
          </p:cNvPr>
          <p:cNvGraphicFramePr>
            <a:graphicFrameLocks noGrp="1"/>
          </p:cNvGraphicFramePr>
          <p:nvPr>
            <p:extLst>
              <p:ext uri="{D42A27DB-BD31-4B8C-83A1-F6EECF244321}">
                <p14:modId xmlns:p14="http://schemas.microsoft.com/office/powerpoint/2010/main" val="4274899826"/>
              </p:ext>
            </p:extLst>
          </p:nvPr>
        </p:nvGraphicFramePr>
        <p:xfrm>
          <a:off x="951228" y="4743502"/>
          <a:ext cx="2489802" cy="326880"/>
        </p:xfrm>
        <a:graphic>
          <a:graphicData uri="http://schemas.openxmlformats.org/drawingml/2006/table">
            <a:tbl>
              <a:tblPr firstRow="1" bandRow="1">
                <a:tableStyleId>{5C22544A-7EE6-4342-B048-85BDC9FD1C3A}</a:tableStyleId>
              </a:tblPr>
              <a:tblGrid>
                <a:gridCol w="719310">
                  <a:extLst>
                    <a:ext uri="{9D8B030D-6E8A-4147-A177-3AD203B41FA5}">
                      <a16:colId xmlns:a16="http://schemas.microsoft.com/office/drawing/2014/main" val="3002171386"/>
                    </a:ext>
                  </a:extLst>
                </a:gridCol>
                <a:gridCol w="590164">
                  <a:extLst>
                    <a:ext uri="{9D8B030D-6E8A-4147-A177-3AD203B41FA5}">
                      <a16:colId xmlns:a16="http://schemas.microsoft.com/office/drawing/2014/main" val="1560320143"/>
                    </a:ext>
                  </a:extLst>
                </a:gridCol>
                <a:gridCol w="590164">
                  <a:extLst>
                    <a:ext uri="{9D8B030D-6E8A-4147-A177-3AD203B41FA5}">
                      <a16:colId xmlns:a16="http://schemas.microsoft.com/office/drawing/2014/main" val="2029658472"/>
                    </a:ext>
                  </a:extLst>
                </a:gridCol>
                <a:gridCol w="590164">
                  <a:extLst>
                    <a:ext uri="{9D8B030D-6E8A-4147-A177-3AD203B41FA5}">
                      <a16:colId xmlns:a16="http://schemas.microsoft.com/office/drawing/2014/main" val="3822616835"/>
                    </a:ext>
                  </a:extLst>
                </a:gridCol>
              </a:tblGrid>
              <a:tr h="143934">
                <a:tc>
                  <a:txBody>
                    <a:bodyPr/>
                    <a:lstStyle/>
                    <a:p>
                      <a:endParaRPr kumimoji="1" lang="ja-JP" altLang="en-US" sz="600" dirty="0"/>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R</a:t>
                      </a:r>
                      <a:r>
                        <a:rPr kumimoji="1" lang="ja-JP" altLang="en-US" sz="600"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５年度実績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６年度実績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4073850147"/>
                  </a:ext>
                </a:extLst>
              </a:tr>
              <a:tr h="117278">
                <a:tc>
                  <a:txBody>
                    <a:bodyPr/>
                    <a:lstStyle/>
                    <a:p>
                      <a:r>
                        <a:rPr kumimoji="1" lang="ja-JP" altLang="en-US" sz="600" dirty="0">
                          <a:latin typeface="Meiryo UI" panose="020B0604030504040204" pitchFamily="50" charset="-128"/>
                          <a:ea typeface="Meiryo UI" panose="020B0604030504040204" pitchFamily="50" charset="-128"/>
                        </a:rPr>
                        <a:t>市町村会議開催数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1</a:t>
                      </a:r>
                      <a:r>
                        <a:rPr kumimoji="1" lang="ja-JP" altLang="en-US" sz="600" dirty="0">
                          <a:latin typeface="Meiryo UI" panose="020B0604030504040204" pitchFamily="50" charset="-128"/>
                          <a:ea typeface="Meiryo UI" panose="020B0604030504040204" pitchFamily="50" charset="-128"/>
                        </a:rPr>
                        <a:t>回</a:t>
                      </a:r>
                    </a:p>
                  </a:txBody>
                  <a:tcPr marL="36000" marR="36000" marT="36000" marB="36000" anchor="ctr"/>
                </a:tc>
                <a:extLst>
                  <a:ext uri="{0D108BD9-81ED-4DB2-BD59-A6C34878D82A}">
                    <a16:rowId xmlns:a16="http://schemas.microsoft.com/office/drawing/2014/main" val="1355060381"/>
                  </a:ext>
                </a:extLst>
              </a:tr>
            </a:tbl>
          </a:graphicData>
        </a:graphic>
      </p:graphicFrame>
      <p:graphicFrame>
        <p:nvGraphicFramePr>
          <p:cNvPr id="10" name="表 9">
            <a:extLst>
              <a:ext uri="{FF2B5EF4-FFF2-40B4-BE49-F238E27FC236}">
                <a16:creationId xmlns:a16="http://schemas.microsoft.com/office/drawing/2014/main" id="{1CE24082-D53A-B450-697B-24B1C8CB5CEB}"/>
              </a:ext>
            </a:extLst>
          </p:cNvPr>
          <p:cNvGraphicFramePr>
            <a:graphicFrameLocks noGrp="1"/>
          </p:cNvGraphicFramePr>
          <p:nvPr>
            <p:extLst>
              <p:ext uri="{D42A27DB-BD31-4B8C-83A1-F6EECF244321}">
                <p14:modId xmlns:p14="http://schemas.microsoft.com/office/powerpoint/2010/main" val="3587844859"/>
              </p:ext>
            </p:extLst>
          </p:nvPr>
        </p:nvGraphicFramePr>
        <p:xfrm>
          <a:off x="951228" y="5956433"/>
          <a:ext cx="2489799" cy="418320"/>
        </p:xfrm>
        <a:graphic>
          <a:graphicData uri="http://schemas.openxmlformats.org/drawingml/2006/table">
            <a:tbl>
              <a:tblPr firstRow="1" bandRow="1">
                <a:tableStyleId>{5C22544A-7EE6-4342-B048-85BDC9FD1C3A}</a:tableStyleId>
              </a:tblPr>
              <a:tblGrid>
                <a:gridCol w="629817">
                  <a:extLst>
                    <a:ext uri="{9D8B030D-6E8A-4147-A177-3AD203B41FA5}">
                      <a16:colId xmlns:a16="http://schemas.microsoft.com/office/drawing/2014/main" val="676279877"/>
                    </a:ext>
                  </a:extLst>
                </a:gridCol>
                <a:gridCol w="619994">
                  <a:extLst>
                    <a:ext uri="{9D8B030D-6E8A-4147-A177-3AD203B41FA5}">
                      <a16:colId xmlns:a16="http://schemas.microsoft.com/office/drawing/2014/main" val="3502056315"/>
                    </a:ext>
                  </a:extLst>
                </a:gridCol>
                <a:gridCol w="619994">
                  <a:extLst>
                    <a:ext uri="{9D8B030D-6E8A-4147-A177-3AD203B41FA5}">
                      <a16:colId xmlns:a16="http://schemas.microsoft.com/office/drawing/2014/main" val="2853777102"/>
                    </a:ext>
                  </a:extLst>
                </a:gridCol>
                <a:gridCol w="619994">
                  <a:extLst>
                    <a:ext uri="{9D8B030D-6E8A-4147-A177-3AD203B41FA5}">
                      <a16:colId xmlns:a16="http://schemas.microsoft.com/office/drawing/2014/main" val="9130518"/>
                    </a:ext>
                  </a:extLst>
                </a:gridCol>
              </a:tblGrid>
              <a:tr h="120801">
                <a:tc>
                  <a:txBody>
                    <a:bodyPr/>
                    <a:lstStyle/>
                    <a:p>
                      <a:pPr algn="ctr"/>
                      <a:endParaRPr kumimoji="1" lang="ja-JP" altLang="en-US" sz="600" dirty="0"/>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４年度実績</a:t>
                      </a: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５年度実績</a:t>
                      </a:r>
                      <a:endParaRPr kumimoji="1" lang="en-US" altLang="ja-JP" sz="600" b="1"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gn="ctr"/>
                      <a:r>
                        <a:rPr kumimoji="1" lang="en-US" altLang="ja-JP" sz="600" b="1" dirty="0">
                          <a:latin typeface="Meiryo UI" panose="020B0604030504040204" pitchFamily="50" charset="-128"/>
                          <a:ea typeface="Meiryo UI" panose="020B0604030504040204" pitchFamily="50" charset="-128"/>
                        </a:rPr>
                        <a:t>R</a:t>
                      </a:r>
                      <a:r>
                        <a:rPr kumimoji="1" lang="ja-JP" altLang="en-US" sz="600" b="1" dirty="0">
                          <a:latin typeface="Meiryo UI" panose="020B0604030504040204" pitchFamily="50" charset="-128"/>
                          <a:ea typeface="Meiryo UI" panose="020B0604030504040204" pitchFamily="50" charset="-128"/>
                        </a:rPr>
                        <a:t>６年度実績</a:t>
                      </a:r>
                      <a:endParaRPr kumimoji="1" lang="en-US" altLang="ja-JP" sz="600" b="1" dirty="0">
                        <a:latin typeface="Meiryo UI" panose="020B0604030504040204" pitchFamily="50" charset="-128"/>
                        <a:ea typeface="Meiryo UI" panose="020B0604030504040204" pitchFamily="50" charset="-128"/>
                      </a:endParaRPr>
                    </a:p>
                    <a:p>
                      <a:pPr algn="ctr"/>
                      <a:r>
                        <a:rPr kumimoji="1" lang="ja-JP" altLang="en-US" sz="600" b="1" dirty="0">
                          <a:latin typeface="Meiryo UI" panose="020B0604030504040204" pitchFamily="50" charset="-128"/>
                          <a:ea typeface="Meiryo UI" panose="020B0604030504040204" pitchFamily="50" charset="-128"/>
                        </a:rPr>
                        <a:t>（</a:t>
                      </a:r>
                      <a:r>
                        <a:rPr kumimoji="1" lang="en-US" altLang="ja-JP" sz="600" b="1" dirty="0">
                          <a:latin typeface="Meiryo UI" panose="020B0604030504040204" pitchFamily="50" charset="-128"/>
                          <a:ea typeface="Meiryo UI" panose="020B0604030504040204" pitchFamily="50" charset="-128"/>
                        </a:rPr>
                        <a:t>9</a:t>
                      </a:r>
                      <a:r>
                        <a:rPr kumimoji="1" lang="ja-JP" altLang="en-US" sz="600" b="1" dirty="0">
                          <a:latin typeface="Meiryo UI" panose="020B0604030504040204" pitchFamily="50" charset="-128"/>
                          <a:ea typeface="Meiryo UI" panose="020B0604030504040204" pitchFamily="50" charset="-128"/>
                        </a:rPr>
                        <a:t>月末）</a:t>
                      </a:r>
                    </a:p>
                  </a:txBody>
                  <a:tcPr marL="36000" marR="36000" marT="36000" marB="36000" anchor="ctr"/>
                </a:tc>
                <a:extLst>
                  <a:ext uri="{0D108BD9-81ED-4DB2-BD59-A6C34878D82A}">
                    <a16:rowId xmlns:a16="http://schemas.microsoft.com/office/drawing/2014/main" val="2865101915"/>
                  </a:ext>
                </a:extLst>
              </a:tr>
              <a:tr h="0">
                <a:tc>
                  <a:txBody>
                    <a:bodyPr/>
                    <a:lstStyle/>
                    <a:p>
                      <a:pPr algn="ctr"/>
                      <a:r>
                        <a:rPr kumimoji="1" lang="en-US" altLang="ja-JP" sz="600" dirty="0">
                          <a:latin typeface="Meiryo UI" panose="020B0604030504040204" pitchFamily="50" charset="-128"/>
                          <a:ea typeface="Meiryo UI" panose="020B0604030504040204" pitchFamily="50" charset="-128"/>
                        </a:rPr>
                        <a:t>SNS</a:t>
                      </a:r>
                      <a:r>
                        <a:rPr kumimoji="1" lang="ja-JP" altLang="en-US" sz="600" dirty="0">
                          <a:latin typeface="Meiryo UI" panose="020B0604030504040204" pitchFamily="50" charset="-128"/>
                          <a:ea typeface="Meiryo UI" panose="020B0604030504040204" pitchFamily="50" charset="-128"/>
                        </a:rPr>
                        <a:t>相談件数</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819</a:t>
                      </a:r>
                      <a:r>
                        <a:rPr kumimoji="1" lang="ja-JP" altLang="en-US" sz="600" dirty="0">
                          <a:latin typeface="Meiryo UI" panose="020B0604030504040204" pitchFamily="50" charset="-128"/>
                          <a:ea typeface="Meiryo UI" panose="020B0604030504040204" pitchFamily="50" charset="-128"/>
                        </a:rPr>
                        <a:t>件</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1276</a:t>
                      </a:r>
                      <a:r>
                        <a:rPr kumimoji="1" lang="ja-JP" altLang="en-US" sz="600" dirty="0">
                          <a:latin typeface="Meiryo UI" panose="020B0604030504040204" pitchFamily="50" charset="-128"/>
                          <a:ea typeface="Meiryo UI" panose="020B0604030504040204" pitchFamily="50" charset="-128"/>
                        </a:rPr>
                        <a:t>件</a:t>
                      </a:r>
                    </a:p>
                  </a:txBody>
                  <a:tcPr marL="36000" marR="36000" marT="36000" marB="36000" anchor="ctr"/>
                </a:tc>
                <a:tc>
                  <a:txBody>
                    <a:bodyPr/>
                    <a:lstStyle/>
                    <a:p>
                      <a:pPr algn="ctr"/>
                      <a:r>
                        <a:rPr kumimoji="1" lang="en-US" altLang="ja-JP" sz="600" dirty="0">
                          <a:latin typeface="Meiryo UI" panose="020B0604030504040204" pitchFamily="50" charset="-128"/>
                          <a:ea typeface="Meiryo UI" panose="020B0604030504040204" pitchFamily="50" charset="-128"/>
                        </a:rPr>
                        <a:t>627</a:t>
                      </a:r>
                      <a:r>
                        <a:rPr kumimoji="1" lang="ja-JP" altLang="en-US" sz="600" dirty="0">
                          <a:latin typeface="Meiryo UI" panose="020B0604030504040204" pitchFamily="50" charset="-128"/>
                          <a:ea typeface="Meiryo UI" panose="020B0604030504040204" pitchFamily="50" charset="-128"/>
                        </a:rPr>
                        <a:t>件</a:t>
                      </a:r>
                    </a:p>
                  </a:txBody>
                  <a:tcPr marL="36000" marR="36000" marT="36000" marB="36000" anchor="ctr"/>
                </a:tc>
                <a:extLst>
                  <a:ext uri="{0D108BD9-81ED-4DB2-BD59-A6C34878D82A}">
                    <a16:rowId xmlns:a16="http://schemas.microsoft.com/office/drawing/2014/main" val="1643892384"/>
                  </a:ext>
                </a:extLst>
              </a:tr>
            </a:tbl>
          </a:graphicData>
        </a:graphic>
      </p:graphicFrame>
      <p:sp>
        <p:nvSpPr>
          <p:cNvPr id="11" name="吹き出し: 線 10">
            <a:extLst>
              <a:ext uri="{FF2B5EF4-FFF2-40B4-BE49-F238E27FC236}">
                <a16:creationId xmlns:a16="http://schemas.microsoft.com/office/drawing/2014/main" id="{511AC12A-5C5A-4763-B840-016E0114A7DC}"/>
              </a:ext>
            </a:extLst>
          </p:cNvPr>
          <p:cNvSpPr/>
          <p:nvPr/>
        </p:nvSpPr>
        <p:spPr>
          <a:xfrm>
            <a:off x="3590867" y="1266823"/>
            <a:ext cx="746559" cy="171700"/>
          </a:xfrm>
          <a:prstGeom prst="borderCallout1">
            <a:avLst>
              <a:gd name="adj1" fmla="val 51308"/>
              <a:gd name="adj2" fmla="val -2730"/>
              <a:gd name="adj3" fmla="val 28567"/>
              <a:gd name="adj4" fmla="val -382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t>1</a:t>
            </a:r>
            <a:r>
              <a:rPr kumimoji="1" lang="ja-JP" altLang="en-US" sz="800" dirty="0"/>
              <a:t>月実施予定</a:t>
            </a:r>
          </a:p>
        </p:txBody>
      </p:sp>
    </p:spTree>
    <p:extLst>
      <p:ext uri="{BB962C8B-B14F-4D97-AF65-F5344CB8AC3E}">
        <p14:creationId xmlns:p14="http://schemas.microsoft.com/office/powerpoint/2010/main" val="3883782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3103</TotalTime>
  <Words>3561</Words>
  <Application>Microsoft Office PowerPoint</Application>
  <PresentationFormat>A4 210 x 297 mm</PresentationFormat>
  <Paragraphs>280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【資料2－2】自殺対策計画進捗管理表</dc:title>
  <dc:creator>三場　知香</dc:creator>
  <cp:lastModifiedBy>濱田　有加里</cp:lastModifiedBy>
  <cp:revision>204</cp:revision>
  <cp:lastPrinted>2024-12-02T04:50:02Z</cp:lastPrinted>
  <dcterms:created xsi:type="dcterms:W3CDTF">2023-04-13T08:00:54Z</dcterms:created>
  <dcterms:modified xsi:type="dcterms:W3CDTF">2024-12-13T07:20:07Z</dcterms:modified>
</cp:coreProperties>
</file>