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31\seishin-g\02%20&#33258;&#27578;&#23550;&#31574;&#65288;&#22320;&#22495;&#20445;&#20581;&#35506;&#65289;\2024&#12288;R6&#8658;&#23529;&#35696;&#20250;&#12371;&#12371;\10&#12288;&#23529;&#35696;&#20250;&#9733;&#31532;1&#65301;&#22238;\12-2%20&#23529;&#35696;&#20250;%20&#9733;&#36039;&#26009;\&#20316;&#25104;&#29992;&#36039;&#26009;\&#20316;&#26989;&#29992;&#12304;&#36039;&#26009;&#65297;&#65293;&#65300;&#12305;&#33509;&#24180;&#23652;&#33258;&#27578;&#32773;&#12398;&#12414;&#12392;&#12417;&#29305;&#21029;&#38598;&#35336;R5_&#30330;&#35211;&#26085;&#20303;&#23621;&#223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31\seishin-g\02%20&#33258;&#27578;&#23550;&#31574;&#65288;&#22320;&#22495;&#20445;&#20581;&#35506;&#65289;\2024&#12288;R6&#8658;&#23529;&#35696;&#20250;&#12371;&#12371;\10&#12288;&#23529;&#35696;&#20250;&#9733;&#31532;1&#65301;&#22238;\12-2%20&#23529;&#35696;&#20250;%20&#9733;&#36039;&#26009;\&#20316;&#25104;&#29992;&#36039;&#26009;\&#20316;&#26989;&#29992;&#12304;&#36039;&#26009;&#65297;&#65293;&#65300;&#12305;&#33509;&#24180;&#23652;&#33258;&#27578;&#32773;&#12398;&#12414;&#12392;&#12417;&#29305;&#21029;&#38598;&#35336;R5_&#30330;&#35211;&#26085;&#20303;&#23621;&#22320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31\seishin-g\02%20&#33258;&#27578;&#23550;&#31574;&#65288;&#22320;&#22495;&#20445;&#20581;&#35506;&#65289;\2024&#12288;R6&#8658;&#23529;&#35696;&#20250;&#12371;&#12371;\10&#12288;&#23529;&#35696;&#20250;&#9733;&#31532;1&#65301;&#22238;\12-2%20&#23529;&#35696;&#20250;%20&#9733;&#36039;&#26009;\&#20316;&#25104;&#29992;&#36039;&#26009;\&#20316;&#26989;&#29992;&#12304;&#36039;&#26009;&#65297;&#65293;&#65300;&#12305;&#33509;&#24180;&#23652;&#33258;&#27578;&#32773;&#12398;&#12414;&#12392;&#12417;&#29305;&#21029;&#38598;&#35336;R5_&#30330;&#35211;&#26085;&#20303;&#23621;&#22320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62.31\seishin-g\02%20&#33258;&#27578;&#23550;&#31574;&#65288;&#22320;&#22495;&#20445;&#20581;&#35506;&#65289;\2024&#12288;R6&#8658;&#23529;&#35696;&#20250;&#12371;&#12371;\10&#12288;&#23529;&#35696;&#20250;&#9733;&#31532;1&#65301;&#22238;\12-2%20&#23529;&#35696;&#20250;%20&#9733;&#36039;&#26009;\&#20316;&#26989;&#29992;&#29305;&#21029;&#38598;&#35336;&#23398;&#29983;&#12414;&#12392;&#1241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dk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原因動機　令和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年～令和</a:t>
            </a:r>
            <a:r>
              <a:rPr 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年（全体）</a:t>
            </a:r>
          </a:p>
        </c:rich>
      </c:tx>
      <c:layout>
        <c:manualLayout>
          <c:xMode val="edge"/>
          <c:yMode val="edge"/>
          <c:x val="0.26365193089430894"/>
          <c:y val="2.8965656565656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dk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5343819196377731E-2"/>
          <c:y val="0.17722448183641634"/>
          <c:w val="0.93465618080362223"/>
          <c:h val="0.577822505757373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'★★（大分類）原因動機H30～R3　4年分（数）'!$D$4</c:f>
              <c:strCache>
                <c:ptCount val="1"/>
                <c:pt idx="0">
                  <c:v>令和元年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4年分（数）'!$A$5:$A$12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4年分（数）'!$D$5:$D$12</c:f>
              <c:numCache>
                <c:formatCode>General</c:formatCode>
                <c:ptCount val="8"/>
                <c:pt idx="0">
                  <c:v>273</c:v>
                </c:pt>
                <c:pt idx="1">
                  <c:v>968</c:v>
                </c:pt>
                <c:pt idx="2">
                  <c:v>272</c:v>
                </c:pt>
                <c:pt idx="3">
                  <c:v>142</c:v>
                </c:pt>
                <c:pt idx="4">
                  <c:v>69</c:v>
                </c:pt>
                <c:pt idx="5">
                  <c:v>33</c:v>
                </c:pt>
                <c:pt idx="6">
                  <c:v>54</c:v>
                </c:pt>
                <c:pt idx="7">
                  <c:v>55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6AEE-44D1-9DE3-1AC18327F509}"/>
            </c:ext>
          </c:extLst>
        </c:ser>
        <c:ser>
          <c:idx val="1"/>
          <c:order val="1"/>
          <c:tx>
            <c:strRef>
              <c:f>'★★（大分類）原因動機H30～R3　4年分（数）'!$E$4</c:f>
              <c:strCache>
                <c:ptCount val="1"/>
                <c:pt idx="0">
                  <c:v>令和2年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4年分（数）'!$A$5:$A$12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4年分（数）'!$E$5:$E$12</c:f>
              <c:numCache>
                <c:formatCode>General</c:formatCode>
                <c:ptCount val="8"/>
                <c:pt idx="0">
                  <c:v>321</c:v>
                </c:pt>
                <c:pt idx="1">
                  <c:v>1085</c:v>
                </c:pt>
                <c:pt idx="2">
                  <c:v>303</c:v>
                </c:pt>
                <c:pt idx="3">
                  <c:v>129</c:v>
                </c:pt>
                <c:pt idx="4">
                  <c:v>70</c:v>
                </c:pt>
                <c:pt idx="5">
                  <c:v>31</c:v>
                </c:pt>
                <c:pt idx="6">
                  <c:v>104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EE-44D1-9DE3-1AC18327F509}"/>
            </c:ext>
          </c:extLst>
        </c:ser>
        <c:ser>
          <c:idx val="2"/>
          <c:order val="2"/>
          <c:tx>
            <c:strRef>
              <c:f>'★★（大分類）原因動機H30～R3　4年分（数）'!$F$4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4年分（数）'!$A$5:$A$12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4年分（数）'!$F$5:$F$12</c:f>
              <c:numCache>
                <c:formatCode>General</c:formatCode>
                <c:ptCount val="8"/>
                <c:pt idx="0">
                  <c:v>284</c:v>
                </c:pt>
                <c:pt idx="1">
                  <c:v>1035</c:v>
                </c:pt>
                <c:pt idx="2">
                  <c:v>330</c:v>
                </c:pt>
                <c:pt idx="3">
                  <c:v>142</c:v>
                </c:pt>
                <c:pt idx="4">
                  <c:v>85</c:v>
                </c:pt>
                <c:pt idx="5">
                  <c:v>47</c:v>
                </c:pt>
                <c:pt idx="6">
                  <c:v>123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EE-44D1-9DE3-1AC18327F509}"/>
            </c:ext>
          </c:extLst>
        </c:ser>
        <c:ser>
          <c:idx val="3"/>
          <c:order val="3"/>
          <c:tx>
            <c:strRef>
              <c:f>'★★（大分類）原因動機H30～R3　4年分（数）'!$G$4</c:f>
              <c:strCache>
                <c:ptCount val="1"/>
                <c:pt idx="0">
                  <c:v>令和4年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4年分（数）'!$A$5:$A$12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4年分（数）'!$G$5:$G$12</c:f>
              <c:numCache>
                <c:formatCode>General</c:formatCode>
                <c:ptCount val="8"/>
                <c:pt idx="0">
                  <c:v>384</c:v>
                </c:pt>
                <c:pt idx="1">
                  <c:v>1168</c:v>
                </c:pt>
                <c:pt idx="2">
                  <c:v>408</c:v>
                </c:pt>
                <c:pt idx="3">
                  <c:v>199</c:v>
                </c:pt>
                <c:pt idx="4">
                  <c:v>105</c:v>
                </c:pt>
                <c:pt idx="5">
                  <c:v>44</c:v>
                </c:pt>
                <c:pt idx="6">
                  <c:v>123</c:v>
                </c:pt>
                <c:pt idx="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EE-44D1-9DE3-1AC18327F509}"/>
            </c:ext>
          </c:extLst>
        </c:ser>
        <c:ser>
          <c:idx val="4"/>
          <c:order val="4"/>
          <c:tx>
            <c:strRef>
              <c:f>'★★（大分類）原因動機H30～R3　4年分（数）'!$H$4</c:f>
              <c:strCache>
                <c:ptCount val="1"/>
                <c:pt idx="0">
                  <c:v>令和5年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4年分（数）'!$A$5:$A$12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4年分（数）'!$H$5:$H$12</c:f>
              <c:numCache>
                <c:formatCode>General</c:formatCode>
                <c:ptCount val="8"/>
                <c:pt idx="0">
                  <c:v>344</c:v>
                </c:pt>
                <c:pt idx="1">
                  <c:v>1117</c:v>
                </c:pt>
                <c:pt idx="2">
                  <c:v>422</c:v>
                </c:pt>
                <c:pt idx="3">
                  <c:v>174</c:v>
                </c:pt>
                <c:pt idx="4">
                  <c:v>73</c:v>
                </c:pt>
                <c:pt idx="5">
                  <c:v>31</c:v>
                </c:pt>
                <c:pt idx="6">
                  <c:v>116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EE-44D1-9DE3-1AC18327F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6638015"/>
        <c:axId val="1266629279"/>
        <c:extLst/>
      </c:barChart>
      <c:catAx>
        <c:axId val="126663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66629279"/>
        <c:crosses val="autoZero"/>
        <c:auto val="1"/>
        <c:lblAlgn val="ctr"/>
        <c:lblOffset val="100"/>
        <c:noMultiLvlLbl val="0"/>
      </c:catAx>
      <c:valAx>
        <c:axId val="1266629279"/>
        <c:scaling>
          <c:orientation val="minMax"/>
          <c:max val="1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66638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81690379403796"/>
          <c:y val="0.87445707070707068"/>
          <c:w val="0.75201705587830769"/>
          <c:h val="0.125542771710868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3175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dk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原因動機　令和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年～令和</a:t>
            </a:r>
            <a:r>
              <a:rPr 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年（</a:t>
            </a:r>
            <a:r>
              <a:rPr 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19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歳以下）</a:t>
            </a:r>
          </a:p>
        </c:rich>
      </c:tx>
      <c:layout>
        <c:manualLayout>
          <c:xMode val="edge"/>
          <c:yMode val="edge"/>
          <c:x val="0.23504810298102982"/>
          <c:y val="2.1965151515151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dk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9587493072757144E-2"/>
          <c:y val="0.13040988327290132"/>
          <c:w val="0.92765563857206113"/>
          <c:h val="0.61441824371277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'★★（大分類）原因動機H30～R3　4年分（数）'!$L$16</c:f>
              <c:strCache>
                <c:ptCount val="1"/>
                <c:pt idx="0">
                  <c:v>令和元年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4年分（数）'!$J$17:$J$24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4年分（数）'!$L$17:$L$24</c:f>
              <c:numCache>
                <c:formatCode>General</c:formatCode>
                <c:ptCount val="8"/>
                <c:pt idx="0">
                  <c:v>10</c:v>
                </c:pt>
                <c:pt idx="1">
                  <c:v>16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19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74-4FB9-9E7A-DD510451988B}"/>
            </c:ext>
          </c:extLst>
        </c:ser>
        <c:ser>
          <c:idx val="1"/>
          <c:order val="1"/>
          <c:tx>
            <c:strRef>
              <c:f>'★★（大分類）原因動機H30～R3　4年分（数）'!$M$16</c:f>
              <c:strCache>
                <c:ptCount val="1"/>
                <c:pt idx="0">
                  <c:v>令和2年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4年分（数）'!$J$17:$J$24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4年分（数）'!$M$17:$M$24</c:f>
              <c:numCache>
                <c:formatCode>General</c:formatCode>
                <c:ptCount val="8"/>
                <c:pt idx="0">
                  <c:v>12</c:v>
                </c:pt>
                <c:pt idx="1">
                  <c:v>21</c:v>
                </c:pt>
                <c:pt idx="2">
                  <c:v>1</c:v>
                </c:pt>
                <c:pt idx="3">
                  <c:v>1</c:v>
                </c:pt>
                <c:pt idx="4">
                  <c:v>9</c:v>
                </c:pt>
                <c:pt idx="5">
                  <c:v>20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74-4FB9-9E7A-DD510451988B}"/>
            </c:ext>
          </c:extLst>
        </c:ser>
        <c:ser>
          <c:idx val="2"/>
          <c:order val="2"/>
          <c:tx>
            <c:strRef>
              <c:f>'★★（大分類）原因動機H30～R3　4年分（数）'!$N$16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4年分（数）'!$J$17:$J$24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4年分（数）'!$N$17:$N$24</c:f>
              <c:numCache>
                <c:formatCode>General</c:formatCode>
                <c:ptCount val="8"/>
                <c:pt idx="0">
                  <c:v>14</c:v>
                </c:pt>
                <c:pt idx="1">
                  <c:v>22</c:v>
                </c:pt>
                <c:pt idx="2">
                  <c:v>2</c:v>
                </c:pt>
                <c:pt idx="3">
                  <c:v>3</c:v>
                </c:pt>
                <c:pt idx="4">
                  <c:v>9</c:v>
                </c:pt>
                <c:pt idx="5">
                  <c:v>28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74-4FB9-9E7A-DD510451988B}"/>
            </c:ext>
          </c:extLst>
        </c:ser>
        <c:ser>
          <c:idx val="3"/>
          <c:order val="3"/>
          <c:tx>
            <c:strRef>
              <c:f>'★★（大分類）原因動機H30～R3　4年分（数）'!$O$16</c:f>
              <c:strCache>
                <c:ptCount val="1"/>
                <c:pt idx="0">
                  <c:v>令和4年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4年分（数）'!$J$17:$J$24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4年分（数）'!$O$17:$O$24</c:f>
              <c:numCache>
                <c:formatCode>General</c:formatCode>
                <c:ptCount val="8"/>
                <c:pt idx="0">
                  <c:v>19</c:v>
                </c:pt>
                <c:pt idx="1">
                  <c:v>24</c:v>
                </c:pt>
                <c:pt idx="2">
                  <c:v>5</c:v>
                </c:pt>
                <c:pt idx="3">
                  <c:v>3</c:v>
                </c:pt>
                <c:pt idx="4">
                  <c:v>10</c:v>
                </c:pt>
                <c:pt idx="5">
                  <c:v>26</c:v>
                </c:pt>
                <c:pt idx="6">
                  <c:v>8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74-4FB9-9E7A-DD510451988B}"/>
            </c:ext>
          </c:extLst>
        </c:ser>
        <c:ser>
          <c:idx val="4"/>
          <c:order val="4"/>
          <c:tx>
            <c:strRef>
              <c:f>'★★（大分類）原因動機H30～R3　4年分（数）'!$P$16</c:f>
              <c:strCache>
                <c:ptCount val="1"/>
                <c:pt idx="0">
                  <c:v>令和5年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4年分（数）'!$J$17:$J$24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4年分（数）'!$P$17:$P$24</c:f>
              <c:numCache>
                <c:formatCode>General</c:formatCode>
                <c:ptCount val="8"/>
                <c:pt idx="0">
                  <c:v>6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17</c:v>
                </c:pt>
                <c:pt idx="6">
                  <c:v>10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74-4FB9-9E7A-DD5104519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3326080"/>
        <c:axId val="923326496"/>
      </c:barChart>
      <c:catAx>
        <c:axId val="92332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23326496"/>
        <c:crosses val="autoZero"/>
        <c:auto val="1"/>
        <c:lblAlgn val="ctr"/>
        <c:lblOffset val="100"/>
        <c:noMultiLvlLbl val="0"/>
      </c:catAx>
      <c:valAx>
        <c:axId val="923326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2332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86831176247844"/>
          <c:y val="0.88581655377303381"/>
          <c:w val="0.73547810468637975"/>
          <c:h val="0.10403540467912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175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dk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原因動機　令和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年～令和5年（</a:t>
            </a:r>
            <a:r>
              <a:rPr 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29</a:t>
            </a:r>
            <a:r>
              <a:rPr 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歳）</a:t>
            </a:r>
          </a:p>
        </c:rich>
      </c:tx>
      <c:layout>
        <c:manualLayout>
          <c:xMode val="edge"/>
          <c:yMode val="edge"/>
          <c:x val="0.22895426829268292"/>
          <c:y val="1.28282828282828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dk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2025371828521432E-2"/>
          <c:y val="0.16420963830011601"/>
          <c:w val="0.90476789898239929"/>
          <c:h val="0.607458961650673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'★★（大分類）原因動機H30～R3　4年分（数）'!$L$29</c:f>
              <c:strCache>
                <c:ptCount val="1"/>
                <c:pt idx="0">
                  <c:v>令和元年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4年分（数）'!$J$30:$J$37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4年分（数）'!$L$30:$L$37</c:f>
              <c:numCache>
                <c:formatCode>General</c:formatCode>
                <c:ptCount val="8"/>
                <c:pt idx="0">
                  <c:v>22</c:v>
                </c:pt>
                <c:pt idx="1">
                  <c:v>64</c:v>
                </c:pt>
                <c:pt idx="2">
                  <c:v>28</c:v>
                </c:pt>
                <c:pt idx="3">
                  <c:v>30</c:v>
                </c:pt>
                <c:pt idx="4">
                  <c:v>26</c:v>
                </c:pt>
                <c:pt idx="5">
                  <c:v>13</c:v>
                </c:pt>
                <c:pt idx="6">
                  <c:v>5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9-4504-8FCB-9B184D311DE2}"/>
            </c:ext>
          </c:extLst>
        </c:ser>
        <c:ser>
          <c:idx val="1"/>
          <c:order val="1"/>
          <c:tx>
            <c:strRef>
              <c:f>'★★（大分類）原因動機H30～R3　4年分（数）'!$M$29</c:f>
              <c:strCache>
                <c:ptCount val="1"/>
                <c:pt idx="0">
                  <c:v>令和2年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4年分（数）'!$J$30:$J$37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4年分（数）'!$M$30:$M$37</c:f>
              <c:numCache>
                <c:formatCode>General</c:formatCode>
                <c:ptCount val="8"/>
                <c:pt idx="0">
                  <c:v>36</c:v>
                </c:pt>
                <c:pt idx="1">
                  <c:v>88</c:v>
                </c:pt>
                <c:pt idx="2">
                  <c:v>46</c:v>
                </c:pt>
                <c:pt idx="3">
                  <c:v>35</c:v>
                </c:pt>
                <c:pt idx="4">
                  <c:v>18</c:v>
                </c:pt>
                <c:pt idx="5">
                  <c:v>10</c:v>
                </c:pt>
                <c:pt idx="6">
                  <c:v>20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9-4504-8FCB-9B184D311DE2}"/>
            </c:ext>
          </c:extLst>
        </c:ser>
        <c:ser>
          <c:idx val="2"/>
          <c:order val="2"/>
          <c:tx>
            <c:strRef>
              <c:f>'★★（大分類）原因動機H30～R3　4年分（数）'!$N$29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4年分（数）'!$J$30:$J$37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4年分（数）'!$N$30:$N$37</c:f>
              <c:numCache>
                <c:formatCode>General</c:formatCode>
                <c:ptCount val="8"/>
                <c:pt idx="0">
                  <c:v>12</c:v>
                </c:pt>
                <c:pt idx="1">
                  <c:v>91</c:v>
                </c:pt>
                <c:pt idx="2">
                  <c:v>38</c:v>
                </c:pt>
                <c:pt idx="3">
                  <c:v>25</c:v>
                </c:pt>
                <c:pt idx="4">
                  <c:v>26</c:v>
                </c:pt>
                <c:pt idx="5">
                  <c:v>19</c:v>
                </c:pt>
                <c:pt idx="6">
                  <c:v>19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39-4504-8FCB-9B184D311DE2}"/>
            </c:ext>
          </c:extLst>
        </c:ser>
        <c:ser>
          <c:idx val="3"/>
          <c:order val="3"/>
          <c:tx>
            <c:strRef>
              <c:f>'★★（大分類）原因動機H30～R3　4年分（数）'!$O$29</c:f>
              <c:strCache>
                <c:ptCount val="1"/>
                <c:pt idx="0">
                  <c:v>令和4年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4年分（数）'!$J$30:$J$37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4年分（数）'!$O$30:$O$37</c:f>
              <c:numCache>
                <c:formatCode>General</c:formatCode>
                <c:ptCount val="8"/>
                <c:pt idx="0">
                  <c:v>28</c:v>
                </c:pt>
                <c:pt idx="1">
                  <c:v>87</c:v>
                </c:pt>
                <c:pt idx="2">
                  <c:v>32</c:v>
                </c:pt>
                <c:pt idx="3">
                  <c:v>37</c:v>
                </c:pt>
                <c:pt idx="4">
                  <c:v>42</c:v>
                </c:pt>
                <c:pt idx="5">
                  <c:v>18</c:v>
                </c:pt>
                <c:pt idx="6">
                  <c:v>19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39-4504-8FCB-9B184D311DE2}"/>
            </c:ext>
          </c:extLst>
        </c:ser>
        <c:ser>
          <c:idx val="4"/>
          <c:order val="4"/>
          <c:tx>
            <c:strRef>
              <c:f>'★★（大分類）原因動機H30～R3　4年分（数）'!$P$29</c:f>
              <c:strCache>
                <c:ptCount val="1"/>
                <c:pt idx="0">
                  <c:v>令和5年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'★★（大分類）原因動機H30～R3　4年分（数）'!$J$30:$J$37</c:f>
              <c:strCache>
                <c:ptCount val="8"/>
                <c:pt idx="0">
                  <c:v>家庭問題</c:v>
                </c:pt>
                <c:pt idx="1">
                  <c:v>健康問題</c:v>
                </c:pt>
                <c:pt idx="2">
                  <c:v>経済生活問題</c:v>
                </c:pt>
                <c:pt idx="3">
                  <c:v>勤務問題</c:v>
                </c:pt>
                <c:pt idx="4">
                  <c:v>男女問題</c:v>
                </c:pt>
                <c:pt idx="5">
                  <c:v>学校問題</c:v>
                </c:pt>
                <c:pt idx="6">
                  <c:v>その他</c:v>
                </c:pt>
                <c:pt idx="7">
                  <c:v>不詳</c:v>
                </c:pt>
              </c:strCache>
            </c:strRef>
          </c:cat>
          <c:val>
            <c:numRef>
              <c:f>'★★（大分類）原因動機H30～R3　4年分（数）'!$P$30:$P$37</c:f>
              <c:numCache>
                <c:formatCode>General</c:formatCode>
                <c:ptCount val="8"/>
                <c:pt idx="0">
                  <c:v>20</c:v>
                </c:pt>
                <c:pt idx="1">
                  <c:v>105</c:v>
                </c:pt>
                <c:pt idx="2">
                  <c:v>54</c:v>
                </c:pt>
                <c:pt idx="3">
                  <c:v>30</c:v>
                </c:pt>
                <c:pt idx="4">
                  <c:v>26</c:v>
                </c:pt>
                <c:pt idx="5">
                  <c:v>14</c:v>
                </c:pt>
                <c:pt idx="6">
                  <c:v>11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39-4504-8FCB-9B184D311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3436320"/>
        <c:axId val="923440896"/>
      </c:barChart>
      <c:catAx>
        <c:axId val="92343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23440896"/>
        <c:crosses val="autoZero"/>
        <c:auto val="1"/>
        <c:lblAlgn val="ctr"/>
        <c:lblOffset val="100"/>
        <c:noMultiLvlLbl val="0"/>
      </c:catAx>
      <c:valAx>
        <c:axId val="923440896"/>
        <c:scaling>
          <c:orientation val="minMax"/>
          <c:max val="1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2343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577094464989247"/>
          <c:y val="0.89782044113167447"/>
          <c:w val="0.68042227975258496"/>
          <c:h val="9.30983615231813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175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03149606299217E-2"/>
          <c:y val="6.4814814814814811E-2"/>
          <c:w val="0.90286351706036749"/>
          <c:h val="0.78028654061554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'【B】発見日_R5｜住居地_大阪府'!$K$15</c:f>
              <c:strCache>
                <c:ptCount val="1"/>
                <c:pt idx="0">
                  <c:v>学生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'【B】発見日_R5｜住居地_大阪府'!$I$16:$I$22</c:f>
              <c:strCache>
                <c:ptCount val="7"/>
                <c:pt idx="0">
                  <c:v>家庭問題</c:v>
                </c:pt>
                <c:pt idx="1">
                  <c:v>健康問題</c:v>
                </c:pt>
                <c:pt idx="2">
                  <c:v>経済・生活問題</c:v>
                </c:pt>
                <c:pt idx="3">
                  <c:v>勤務問題</c:v>
                </c:pt>
                <c:pt idx="4">
                  <c:v>交際問題</c:v>
                </c:pt>
                <c:pt idx="5">
                  <c:v>学校問題</c:v>
                </c:pt>
                <c:pt idx="6">
                  <c:v>その他</c:v>
                </c:pt>
              </c:strCache>
            </c:strRef>
          </c:cat>
          <c:val>
            <c:numRef>
              <c:f>'【B】発見日_R5｜住居地_大阪府'!$K$16:$K$22</c:f>
              <c:numCache>
                <c:formatCode>General</c:formatCode>
                <c:ptCount val="7"/>
                <c:pt idx="0">
                  <c:v>6.4102564102564097</c:v>
                </c:pt>
                <c:pt idx="1">
                  <c:v>29.487179487179489</c:v>
                </c:pt>
                <c:pt idx="2">
                  <c:v>8.9743589743589745</c:v>
                </c:pt>
                <c:pt idx="3">
                  <c:v>0</c:v>
                </c:pt>
                <c:pt idx="4">
                  <c:v>5.1282051282051277</c:v>
                </c:pt>
                <c:pt idx="5">
                  <c:v>39.743589743589745</c:v>
                </c:pt>
                <c:pt idx="6">
                  <c:v>10.256410256410255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02-4200-9CC9-1C0BDEB42E62}"/>
            </c:ext>
          </c:extLst>
        </c:ser>
        <c:ser>
          <c:idx val="1"/>
          <c:order val="1"/>
          <c:tx>
            <c:strRef>
              <c:f>'【B】発見日_R5｜住居地_大阪府'!$M$15</c:f>
              <c:strCache>
                <c:ptCount val="1"/>
                <c:pt idx="0">
                  <c:v>全体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'【B】発見日_R5｜住居地_大阪府'!$I$16:$I$22</c:f>
              <c:strCache>
                <c:ptCount val="7"/>
                <c:pt idx="0">
                  <c:v>家庭問題</c:v>
                </c:pt>
                <c:pt idx="1">
                  <c:v>健康問題</c:v>
                </c:pt>
                <c:pt idx="2">
                  <c:v>経済・生活問題</c:v>
                </c:pt>
                <c:pt idx="3">
                  <c:v>勤務問題</c:v>
                </c:pt>
                <c:pt idx="4">
                  <c:v>交際問題</c:v>
                </c:pt>
                <c:pt idx="5">
                  <c:v>学校問題</c:v>
                </c:pt>
                <c:pt idx="6">
                  <c:v>その他</c:v>
                </c:pt>
              </c:strCache>
            </c:strRef>
          </c:cat>
          <c:val>
            <c:numRef>
              <c:f>'【B】発見日_R5｜住居地_大阪府'!$M$16:$M$22</c:f>
              <c:numCache>
                <c:formatCode>General</c:formatCode>
                <c:ptCount val="7"/>
                <c:pt idx="0">
                  <c:v>15.10759771629337</c:v>
                </c:pt>
                <c:pt idx="1">
                  <c:v>49.055775142731669</c:v>
                </c:pt>
                <c:pt idx="2">
                  <c:v>18.533157663592444</c:v>
                </c:pt>
                <c:pt idx="3">
                  <c:v>7.64163372859025</c:v>
                </c:pt>
                <c:pt idx="4">
                  <c:v>3.2059727711901624</c:v>
                </c:pt>
                <c:pt idx="5">
                  <c:v>1.3614404918752745</c:v>
                </c:pt>
                <c:pt idx="6">
                  <c:v>5.0944224857268336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02-4200-9CC9-1C0BDEB42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392528"/>
        <c:axId val="580403760"/>
      </c:barChart>
      <c:catAx>
        <c:axId val="58039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0403760"/>
        <c:crosses val="autoZero"/>
        <c:auto val="1"/>
        <c:lblAlgn val="ctr"/>
        <c:lblOffset val="100"/>
        <c:noMultiLvlLbl val="0"/>
      </c:catAx>
      <c:valAx>
        <c:axId val="580403760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039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830829984997158"/>
          <c:y val="8.4558737482655424E-2"/>
          <c:w val="0.14941454413768129"/>
          <c:h val="0.10269701284441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937664041994735E-2"/>
          <c:y val="2.6817220764071156E-2"/>
          <c:w val="0.89928455818022746"/>
          <c:h val="0.67049867486385406"/>
        </c:manualLayout>
      </c:layout>
      <c:lineChart>
        <c:grouping val="standard"/>
        <c:varyColors val="0"/>
        <c:ser>
          <c:idx val="0"/>
          <c:order val="0"/>
          <c:tx>
            <c:strRef>
              <c:f>'【B】発見日_R5｜住居地_大阪府'!$C$399:$C$400</c:f>
              <c:strCache>
                <c:ptCount val="2"/>
                <c:pt idx="0">
                  <c:v>小中学生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'【B】発見日_R5｜住居地_大阪府'!$B$401:$B$405</c:f>
              <c:strCache>
                <c:ptCount val="5"/>
                <c:pt idx="0">
                  <c:v>令和1年</c:v>
                </c:pt>
                <c:pt idx="1">
                  <c:v>令和2年</c:v>
                </c:pt>
                <c:pt idx="2">
                  <c:v>令和3年</c:v>
                </c:pt>
                <c:pt idx="3">
                  <c:v>令和4年</c:v>
                </c:pt>
                <c:pt idx="4">
                  <c:v>令和5年</c:v>
                </c:pt>
              </c:strCache>
            </c:strRef>
          </c:cat>
          <c:val>
            <c:numRef>
              <c:f>'【B】発見日_R5｜住居地_大阪府'!$C$401:$C$405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13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33-4C9F-A730-5C40BD1118CC}"/>
            </c:ext>
          </c:extLst>
        </c:ser>
        <c:ser>
          <c:idx val="1"/>
          <c:order val="1"/>
          <c:tx>
            <c:strRef>
              <c:f>'【B】発見日_R5｜住居地_大阪府'!$D$399:$D$400</c:f>
              <c:strCache>
                <c:ptCount val="2"/>
                <c:pt idx="0">
                  <c:v>高校生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'【B】発見日_R5｜住居地_大阪府'!$B$401:$B$405</c:f>
              <c:strCache>
                <c:ptCount val="5"/>
                <c:pt idx="0">
                  <c:v>令和1年</c:v>
                </c:pt>
                <c:pt idx="1">
                  <c:v>令和2年</c:v>
                </c:pt>
                <c:pt idx="2">
                  <c:v>令和3年</c:v>
                </c:pt>
                <c:pt idx="3">
                  <c:v>令和4年</c:v>
                </c:pt>
                <c:pt idx="4">
                  <c:v>令和5年</c:v>
                </c:pt>
              </c:strCache>
            </c:strRef>
          </c:cat>
          <c:val>
            <c:numRef>
              <c:f>'【B】発見日_R5｜住居地_大阪府'!$D$401:$D$405</c:f>
              <c:numCache>
                <c:formatCode>General</c:formatCode>
                <c:ptCount val="5"/>
                <c:pt idx="0">
                  <c:v>16</c:v>
                </c:pt>
                <c:pt idx="1">
                  <c:v>26</c:v>
                </c:pt>
                <c:pt idx="2">
                  <c:v>17</c:v>
                </c:pt>
                <c:pt idx="3">
                  <c:v>27</c:v>
                </c:pt>
                <c:pt idx="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33-4C9F-A730-5C40BD1118CC}"/>
            </c:ext>
          </c:extLst>
        </c:ser>
        <c:ser>
          <c:idx val="2"/>
          <c:order val="2"/>
          <c:tx>
            <c:strRef>
              <c:f>'【B】発見日_R5｜住居地_大阪府'!$E$399:$E$400</c:f>
              <c:strCache>
                <c:ptCount val="2"/>
                <c:pt idx="0">
                  <c:v>大学生・</c:v>
                </c:pt>
                <c:pt idx="1">
                  <c:v>専修学生等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'【B】発見日_R5｜住居地_大阪府'!$B$401:$B$405</c:f>
              <c:strCache>
                <c:ptCount val="5"/>
                <c:pt idx="0">
                  <c:v>令和1年</c:v>
                </c:pt>
                <c:pt idx="1">
                  <c:v>令和2年</c:v>
                </c:pt>
                <c:pt idx="2">
                  <c:v>令和3年</c:v>
                </c:pt>
                <c:pt idx="3">
                  <c:v>令和4年</c:v>
                </c:pt>
                <c:pt idx="4">
                  <c:v>令和5年</c:v>
                </c:pt>
              </c:strCache>
            </c:strRef>
          </c:cat>
          <c:val>
            <c:numRef>
              <c:f>'【B】発見日_R5｜住居地_大阪府'!$E$401:$E$405</c:f>
              <c:numCache>
                <c:formatCode>General</c:formatCode>
                <c:ptCount val="5"/>
                <c:pt idx="0">
                  <c:v>43</c:v>
                </c:pt>
                <c:pt idx="1">
                  <c:v>36</c:v>
                </c:pt>
                <c:pt idx="2">
                  <c:v>45</c:v>
                </c:pt>
                <c:pt idx="3">
                  <c:v>39</c:v>
                </c:pt>
                <c:pt idx="4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33-4C9F-A730-5C40BD111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115296"/>
        <c:axId val="547115712"/>
      </c:lineChart>
      <c:catAx>
        <c:axId val="54711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115712"/>
        <c:crosses val="autoZero"/>
        <c:auto val="1"/>
        <c:lblAlgn val="ctr"/>
        <c:lblOffset val="100"/>
        <c:noMultiLvlLbl val="0"/>
      </c:catAx>
      <c:valAx>
        <c:axId val="54711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1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64778401355099"/>
          <c:y val="0.88077817688388116"/>
          <c:w val="0.77670443197289807"/>
          <c:h val="0.113873267878809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0.8659</cdr:x>
      <cdr:y>0.03596</cdr:y>
    </cdr:from>
    <cdr:to>
      <cdr:x>0.99</cdr:x>
      <cdr:y>0.17743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783FDE34-FACD-4FB6-A0CF-66E39FE3409B}"/>
            </a:ext>
          </a:extLst>
        </cdr:cNvPr>
        <cdr:cNvSpPr txBox="1"/>
      </cdr:nvSpPr>
      <cdr:spPr>
        <a:xfrm xmlns:a="http://schemas.openxmlformats.org/drawingml/2006/main">
          <a:off x="5058195" y="66494"/>
          <a:ext cx="724930" cy="26161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50" dirty="0"/>
            <a:t>グラフ</a:t>
          </a:r>
          <a:r>
            <a:rPr lang="en-US" altLang="ja-JP" sz="1050" dirty="0"/>
            <a:t>2</a:t>
          </a:r>
          <a:endParaRPr kumimoji="1" lang="ja-JP" altLang="en-US" sz="105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0.86319</cdr:x>
      <cdr:y>0.03738</cdr:y>
    </cdr:from>
    <cdr:to>
      <cdr:x>0.9873</cdr:x>
      <cdr:y>0.16562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9820D329-4A54-4095-A3EA-AB4C73AA2B5C}"/>
            </a:ext>
          </a:extLst>
        </cdr:cNvPr>
        <cdr:cNvSpPr txBox="1"/>
      </cdr:nvSpPr>
      <cdr:spPr>
        <a:xfrm xmlns:a="http://schemas.openxmlformats.org/drawingml/2006/main">
          <a:off x="5096275" y="74009"/>
          <a:ext cx="732745" cy="25391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50" dirty="0"/>
            <a:t>グラフ３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28132-B47F-4357-B324-C8908AEF9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90BED6-DA62-49F8-9D36-BD324F78E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AB5B37-7DAC-4D1E-A158-CE0CC254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581234-82B8-4418-9D7C-4EAB65F7F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3C60A-C43E-4353-B597-62DB4F65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EC64D-D051-434C-BFF5-2518F5E8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3D1988-7073-413C-B932-5F895DB93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5512D-70EA-4789-8406-1FAC8E1C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321B9-39BD-4D03-8CDD-463054F3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9278F7-A554-4E11-9F26-1D9D1546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3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E04828-190C-471F-A499-16074C9C6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52D5B6-E644-4BAA-A68C-872EB491C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DD6CC5-B652-4640-9481-BCAB0404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C759BF-2FE2-42DA-B9BB-1C7B1528B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D937D-BBE1-4ED8-92AA-8D5C52EA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9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F9EAB-6331-4931-BB59-29FCD39F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F19C89-CE9E-4E72-A693-D56CC2CAC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13DC23-F460-49EC-B6F5-36A66F0E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811F4A-D266-450F-9A4C-D19647DA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4E9059-38FE-45E0-A5C7-2E97B240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96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0FAE7-DCFF-4F4F-810D-6203CAF7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B7836B-E792-4779-8D3C-42AFF1528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55513C-FE1B-41B0-95B7-FE40B6EF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47A782-80D8-441B-A498-889EFBF4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C297F6-CD5C-472B-BADF-9F0B8A55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34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E5A094-2BF8-4B5F-9FC7-3212D705E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E23A09-4A6F-4F2E-B3E0-1EE73E2618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CED5A0-79DE-468A-96A5-FEA1195AF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102B1A-F75E-4636-9F28-F48E959D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EE42E6-CBEA-4A68-BF9F-5FED2E8F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BF2DC8-ED52-45BA-8730-5516BCE7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38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F21251-7F83-4BAA-AD8C-E6D69F3C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3A2CAC-CA14-4AB1-9770-B102AE83B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DBCFB1-5CA0-48F6-AB5A-A463CEE9B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F3CD7A-16E7-4C05-A233-FA2C64327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11DA12-67D2-4FF5-91A9-9E3CCDCD6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BC089E-CAD9-419B-B4E9-93D48B894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B01215-AEEC-4071-80B6-9F599FA5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B9ED06-41CD-484F-8DC1-3503260B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58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66C9F5-68D3-4AA0-BC57-C3FCD973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BD27BF-01D8-4EAE-BE3D-65CAE8F6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4339F0-4059-49DD-BFEB-03FD2913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A9CA78-F578-4FAB-B8F8-FF159132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2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9705743-C57D-47CF-99BD-D50976EAF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4B11CB-C924-4ECF-A9B6-8896AE9F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963E0D-F617-4A4B-8461-B14163308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49593-8BC4-4903-B879-2236A37A5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E7E3A9-EBFA-4E13-8E7F-29E096469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A0963D-0B23-46EF-97DD-D01403464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9766A9-D5CC-4AF9-961F-5EA37C33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0BA2CB-A370-4BD6-B144-40FA8599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E563D4-07CC-4420-BBBC-8F7A46A0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25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2EA5B-3672-45B0-B25D-7C500F9EA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6EC2C66-A1E6-463A-AC37-D7E2A78C4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3FB40A-0AC1-4B19-8B41-557B3FAF2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C24247-3DA0-42B8-BFEE-B30C999A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01588C-D59A-4908-A5D7-994EEF64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2BEA91-3D3B-4C91-9619-DF1C5036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4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93F099-D865-4FD8-818A-75413FB2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18C22F-06F0-485E-925F-CA8668C21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9E4455-43F4-49C2-AFD4-2D108CCD4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3FD26-5E85-42D1-BB2B-B3F2D3344E80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02F77-68D2-46F6-BCDA-7FEC16B89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0EAB9-01E7-4E31-B010-7FF0383D5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DF19-161C-407C-9EDB-29F1CB21B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1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AAFB32-ADCB-46D8-A238-76B6AE5E1E1D}"/>
              </a:ext>
            </a:extLst>
          </p:cNvPr>
          <p:cNvSpPr/>
          <p:nvPr/>
        </p:nvSpPr>
        <p:spPr>
          <a:xfrm>
            <a:off x="0" y="3904735"/>
            <a:ext cx="12192000" cy="2953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2D66A84-3965-47FD-9037-9601A9492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266" y="1169772"/>
            <a:ext cx="10414000" cy="145397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+mn-lt"/>
              </a:rPr>
              <a:t>若年層の自殺の状況について  </a:t>
            </a:r>
            <a:br>
              <a:rPr kumimoji="1" lang="en-US" altLang="ja-JP" sz="4000" dirty="0">
                <a:latin typeface="+mn-lt"/>
              </a:rPr>
            </a:br>
            <a:r>
              <a:rPr kumimoji="1" lang="ja-JP" altLang="en-US" sz="4000" dirty="0">
                <a:latin typeface="+mn-lt"/>
              </a:rPr>
              <a:t>　　</a:t>
            </a:r>
            <a:r>
              <a:rPr kumimoji="1" lang="ja-JP" altLang="en-US" sz="2400" dirty="0">
                <a:latin typeface="+mn-lt"/>
              </a:rPr>
              <a:t>平成</a:t>
            </a:r>
            <a:r>
              <a:rPr kumimoji="1" lang="en-US" altLang="ja-JP" sz="2400" dirty="0">
                <a:latin typeface="+mn-lt"/>
              </a:rPr>
              <a:t>31</a:t>
            </a:r>
            <a:r>
              <a:rPr kumimoji="1" lang="ja-JP" altLang="en-US" sz="2400" dirty="0">
                <a:latin typeface="+mn-lt"/>
              </a:rPr>
              <a:t>年～令和</a:t>
            </a:r>
            <a:r>
              <a:rPr kumimoji="1" lang="en-US" altLang="ja-JP" sz="2400" dirty="0">
                <a:latin typeface="+mn-lt"/>
              </a:rPr>
              <a:t>5</a:t>
            </a:r>
            <a:r>
              <a:rPr kumimoji="1" lang="ja-JP" altLang="en-US" sz="2400" dirty="0">
                <a:latin typeface="+mn-lt"/>
              </a:rPr>
              <a:t>年までの直近</a:t>
            </a:r>
            <a:r>
              <a:rPr kumimoji="1" lang="en-US" altLang="ja-JP" sz="2400" dirty="0">
                <a:latin typeface="+mn-lt"/>
              </a:rPr>
              <a:t>5</a:t>
            </a:r>
            <a:r>
              <a:rPr kumimoji="1" lang="ja-JP" altLang="en-US" sz="2400" dirty="0">
                <a:latin typeface="+mn-lt"/>
              </a:rPr>
              <a:t>年間の状況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77EC62-1FE3-4C87-B89E-B9E0D620E09A}"/>
              </a:ext>
            </a:extLst>
          </p:cNvPr>
          <p:cNvSpPr txBox="1"/>
          <p:nvPr/>
        </p:nvSpPr>
        <p:spPr>
          <a:xfrm>
            <a:off x="4794422" y="3285804"/>
            <a:ext cx="82316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警察庁自殺統計原票データを厚生労働省自殺対策推進室において</a:t>
            </a:r>
            <a:endParaRPr lang="en-US" altLang="ja-JP" sz="1600" b="0" i="0" u="none" strike="noStrike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特別集計した資料を基に作成（特別集計・発見日住居地）より大阪府が作成</a:t>
            </a:r>
            <a:r>
              <a:rPr lang="ja-JP" altLang="en-US" sz="1600" dirty="0"/>
              <a:t> </a:t>
            </a:r>
          </a:p>
        </p:txBody>
      </p:sp>
      <p:sp>
        <p:nvSpPr>
          <p:cNvPr id="6" name="テキスト ボックス 13">
            <a:extLst>
              <a:ext uri="{FF2B5EF4-FFF2-40B4-BE49-F238E27FC236}">
                <a16:creationId xmlns:a16="http://schemas.microsoft.com/office/drawing/2014/main" id="{1A2F6506-EED0-4AED-901D-4E209CFFFBEE}"/>
              </a:ext>
            </a:extLst>
          </p:cNvPr>
          <p:cNvSpPr txBox="1"/>
          <p:nvPr/>
        </p:nvSpPr>
        <p:spPr>
          <a:xfrm>
            <a:off x="478939" y="5307487"/>
            <a:ext cx="11234122" cy="131777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令和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月に自殺統計原票が見直され、原因・動機の既存項目の選択肢が拡充。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令和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年までは、遺言等の生前の言動を裏付ける資料がある場合に限り、自殺者一人につき３つまで計上可能としていたが、令和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年からは、家族等の証言から考えうる場合も含め、自殺者一人につき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つまで計上可能とした。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交際問題（男女問題）について、令和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年までは「男女問題」、令和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年からは「交際問題」で計上している。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374D5C-FFF0-4675-ABD8-1119852A1228}"/>
              </a:ext>
            </a:extLst>
          </p:cNvPr>
          <p:cNvSpPr txBox="1"/>
          <p:nvPr/>
        </p:nvSpPr>
        <p:spPr>
          <a:xfrm>
            <a:off x="10655184" y="161787"/>
            <a:ext cx="135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資料１－４</a:t>
            </a:r>
          </a:p>
        </p:txBody>
      </p:sp>
    </p:spTree>
    <p:extLst>
      <p:ext uri="{BB962C8B-B14F-4D97-AF65-F5344CB8AC3E}">
        <p14:creationId xmlns:p14="http://schemas.microsoft.com/office/powerpoint/2010/main" val="28986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BAA66C9-EDC0-4F43-8259-9386550C19EC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DC4ABC2-5ED6-4B77-A467-C1739043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自殺の原因動機（大分類）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D46EC71C-4C2B-4411-A253-F766EA8F6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959299"/>
              </p:ext>
            </p:extLst>
          </p:nvPr>
        </p:nvGraphicFramePr>
        <p:xfrm>
          <a:off x="254000" y="3960760"/>
          <a:ext cx="2808000" cy="2650521"/>
        </p:xfrm>
        <a:graphic>
          <a:graphicData uri="http://schemas.openxmlformats.org/drawingml/2006/table">
            <a:tbl>
              <a:tblPr/>
              <a:tblGrid>
                <a:gridCol w="836650">
                  <a:extLst>
                    <a:ext uri="{9D8B030D-6E8A-4147-A177-3AD203B41FA5}">
                      <a16:colId xmlns:a16="http://schemas.microsoft.com/office/drawing/2014/main" val="4010943325"/>
                    </a:ext>
                  </a:extLst>
                </a:gridCol>
                <a:gridCol w="619568">
                  <a:extLst>
                    <a:ext uri="{9D8B030D-6E8A-4147-A177-3AD203B41FA5}">
                      <a16:colId xmlns:a16="http://schemas.microsoft.com/office/drawing/2014/main" val="3287967189"/>
                    </a:ext>
                  </a:extLst>
                </a:gridCol>
                <a:gridCol w="694667">
                  <a:extLst>
                    <a:ext uri="{9D8B030D-6E8A-4147-A177-3AD203B41FA5}">
                      <a16:colId xmlns:a16="http://schemas.microsoft.com/office/drawing/2014/main" val="3866129305"/>
                    </a:ext>
                  </a:extLst>
                </a:gridCol>
                <a:gridCol w="657115">
                  <a:extLst>
                    <a:ext uri="{9D8B030D-6E8A-4147-A177-3AD203B41FA5}">
                      <a16:colId xmlns:a16="http://schemas.microsoft.com/office/drawing/2014/main" val="1067261766"/>
                    </a:ext>
                  </a:extLst>
                </a:gridCol>
              </a:tblGrid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347805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家庭問題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66261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健康問題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48360"/>
                  </a:ext>
                </a:extLst>
              </a:tr>
              <a:tr h="342697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経済・生活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1447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勤務問題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315523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男女問題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25257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426295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34094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不詳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599266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4E364D8-1F9C-44D3-8C55-048814A57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60999"/>
              </p:ext>
            </p:extLst>
          </p:nvPr>
        </p:nvGraphicFramePr>
        <p:xfrm>
          <a:off x="3249180" y="3975997"/>
          <a:ext cx="2808001" cy="2650522"/>
        </p:xfrm>
        <a:graphic>
          <a:graphicData uri="http://schemas.openxmlformats.org/drawingml/2006/table">
            <a:tbl>
              <a:tblPr/>
              <a:tblGrid>
                <a:gridCol w="810760">
                  <a:extLst>
                    <a:ext uri="{9D8B030D-6E8A-4147-A177-3AD203B41FA5}">
                      <a16:colId xmlns:a16="http://schemas.microsoft.com/office/drawing/2014/main" val="756732990"/>
                    </a:ext>
                  </a:extLst>
                </a:gridCol>
                <a:gridCol w="665747">
                  <a:extLst>
                    <a:ext uri="{9D8B030D-6E8A-4147-A177-3AD203B41FA5}">
                      <a16:colId xmlns:a16="http://schemas.microsoft.com/office/drawing/2014/main" val="2592711123"/>
                    </a:ext>
                  </a:extLst>
                </a:gridCol>
                <a:gridCol w="665747">
                  <a:extLst>
                    <a:ext uri="{9D8B030D-6E8A-4147-A177-3AD203B41FA5}">
                      <a16:colId xmlns:a16="http://schemas.microsoft.com/office/drawing/2014/main" val="993673637"/>
                    </a:ext>
                  </a:extLst>
                </a:gridCol>
                <a:gridCol w="665747">
                  <a:extLst>
                    <a:ext uri="{9D8B030D-6E8A-4147-A177-3AD203B41FA5}">
                      <a16:colId xmlns:a16="http://schemas.microsoft.com/office/drawing/2014/main" val="3743890453"/>
                    </a:ext>
                  </a:extLst>
                </a:gridCol>
              </a:tblGrid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144455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家庭問題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791341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健康問題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70510"/>
                  </a:ext>
                </a:extLst>
              </a:tr>
              <a:tr h="342698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経済・生活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46723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勤務問題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093426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交際問題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397091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学校問題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424817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595963"/>
                  </a:ext>
                </a:extLst>
              </a:tr>
              <a:tr h="2884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不詳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9690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89570E2-CB1C-40AC-90BF-6C191A741D5E}"/>
              </a:ext>
            </a:extLst>
          </p:cNvPr>
          <p:cNvSpPr txBox="1"/>
          <p:nvPr/>
        </p:nvSpPr>
        <p:spPr>
          <a:xfrm>
            <a:off x="254000" y="3651139"/>
            <a:ext cx="28594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原因・動機（</a:t>
            </a:r>
            <a:r>
              <a:rPr lang="ja-JP" altLang="en-US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</a:t>
            </a:r>
            <a:r>
              <a:rPr lang="en-US" altLang="ja-JP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1200" b="0" i="0" u="none" strike="noStrike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200" b="0" i="0" u="none" strike="noStrike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年間合計）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C92964-58C5-4906-8413-E46D8D689A88}"/>
              </a:ext>
            </a:extLst>
          </p:cNvPr>
          <p:cNvSpPr txBox="1"/>
          <p:nvPr/>
        </p:nvSpPr>
        <p:spPr>
          <a:xfrm>
            <a:off x="3242212" y="3634378"/>
            <a:ext cx="29436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ja-JP"/>
            </a:defPPr>
            <a:lvl1pPr>
              <a:defRPr sz="1200" b="0" i="0" u="none" strike="noStrike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lang="ja-JP" altLang="en-US" dirty="0"/>
              <a:t>原因・動機（令和</a:t>
            </a:r>
            <a:r>
              <a:rPr lang="en-US" altLang="ja-JP" dirty="0"/>
              <a:t>4</a:t>
            </a:r>
            <a:r>
              <a:rPr lang="ja-JP" altLang="en-US" dirty="0"/>
              <a:t>～</a:t>
            </a:r>
            <a:r>
              <a:rPr lang="en-US" altLang="ja-JP" dirty="0"/>
              <a:t>5</a:t>
            </a:r>
            <a:r>
              <a:rPr lang="ja-JP" altLang="en-US" dirty="0"/>
              <a:t>年　</a:t>
            </a:r>
            <a:r>
              <a:rPr lang="en-US" altLang="ja-JP" dirty="0"/>
              <a:t>2</a:t>
            </a:r>
            <a:r>
              <a:rPr lang="ja-JP" altLang="en-US" dirty="0"/>
              <a:t>年間合計） 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9DDC72-8A6D-4727-A25F-3D6F192EE116}"/>
              </a:ext>
            </a:extLst>
          </p:cNvPr>
          <p:cNvSpPr txBox="1"/>
          <p:nvPr/>
        </p:nvSpPr>
        <p:spPr>
          <a:xfrm>
            <a:off x="134914" y="858871"/>
            <a:ext cx="5695665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全世代は健康問題が最も多く、次いで経済・生活問題、</a:t>
            </a:r>
            <a:r>
              <a:rPr lang="ja-JP" altLang="en-US" sz="14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家庭問題の順となっている。</a:t>
            </a:r>
            <a:endParaRPr lang="en-US" altLang="ja-JP" sz="1400" b="0" i="0" u="none" strike="noStrike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歳以下は、平成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31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年からの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年間合計は学校問題、健康問題、家庭問題の順に多くなっており、令和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年からの２年間合計は健康問題、学校問題、家庭問題の順となっている。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年は令和</a:t>
            </a: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年に比べ、家庭問題、学校問題、交際問題が大きく減少している。</a:t>
            </a:r>
            <a:endParaRPr lang="en-US" altLang="ja-JP" sz="1400" b="0" i="0" u="none" strike="noStrike" dirty="0"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20~29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歳は、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年～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年間合計は、健康問題が最も多く、次いで経済・生活問題、勤務問題の順となっており、令和</a:t>
            </a: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年からの２年間合計は、健康問題が最も多く、次いで経済・生活問題、交際問題の順となっている。令和</a:t>
            </a:r>
            <a:r>
              <a:rPr lang="en-US" altLang="ja-JP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年は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400" b="0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年に比べ、健康問題、経済問題が大きく増えた。</a:t>
            </a:r>
            <a:r>
              <a:rPr lang="ja-JP" altLang="en-US" sz="1400" dirty="0"/>
              <a:t> 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D9B01026-DEBC-4E0F-970D-BFE894CA38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135688"/>
              </p:ext>
            </p:extLst>
          </p:nvPr>
        </p:nvGraphicFramePr>
        <p:xfrm>
          <a:off x="6235882" y="714692"/>
          <a:ext cx="590400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416B65B3-7C77-4E1B-ACFC-16112FD70D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882656"/>
              </p:ext>
            </p:extLst>
          </p:nvPr>
        </p:nvGraphicFramePr>
        <p:xfrm>
          <a:off x="6235882" y="2782878"/>
          <a:ext cx="590400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28325B11-EB04-4D8F-8E4F-FA0B7CD4B5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295881"/>
              </p:ext>
            </p:extLst>
          </p:nvPr>
        </p:nvGraphicFramePr>
        <p:xfrm>
          <a:off x="6235881" y="4829192"/>
          <a:ext cx="590400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3FDE34-FACD-4FB6-A0CF-66E39FE3409B}"/>
              </a:ext>
            </a:extLst>
          </p:cNvPr>
          <p:cNvSpPr txBox="1"/>
          <p:nvPr/>
        </p:nvSpPr>
        <p:spPr>
          <a:xfrm>
            <a:off x="11332156" y="749018"/>
            <a:ext cx="72493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グラフ</a:t>
            </a:r>
            <a:r>
              <a:rPr kumimoji="1" lang="en-US" altLang="ja-JP" sz="1050" dirty="0"/>
              <a:t>1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42612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対角を切り取る 15">
            <a:extLst>
              <a:ext uri="{FF2B5EF4-FFF2-40B4-BE49-F238E27FC236}">
                <a16:creationId xmlns:a16="http://schemas.microsoft.com/office/drawing/2014/main" id="{8161533A-3595-4581-8EF3-046BBE52B443}"/>
              </a:ext>
            </a:extLst>
          </p:cNvPr>
          <p:cNvSpPr/>
          <p:nvPr/>
        </p:nvSpPr>
        <p:spPr>
          <a:xfrm rot="10800000">
            <a:off x="675502" y="1125183"/>
            <a:ext cx="1400432" cy="107722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</a:t>
            </a:r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  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　健康問題</a:t>
            </a:r>
            <a:endParaRPr kumimoji="1"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2D6F7E20-8094-4D7C-AFEF-83289E77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520924"/>
              </p:ext>
            </p:extLst>
          </p:nvPr>
        </p:nvGraphicFramePr>
        <p:xfrm>
          <a:off x="451157" y="2613539"/>
          <a:ext cx="11458835" cy="3693564"/>
        </p:xfrm>
        <a:graphic>
          <a:graphicData uri="http://schemas.openxmlformats.org/drawingml/2006/table">
            <a:tbl>
              <a:tblPr/>
              <a:tblGrid>
                <a:gridCol w="939114">
                  <a:extLst>
                    <a:ext uri="{9D8B030D-6E8A-4147-A177-3AD203B41FA5}">
                      <a16:colId xmlns:a16="http://schemas.microsoft.com/office/drawing/2014/main" val="2857762398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1148443121"/>
                    </a:ext>
                  </a:extLst>
                </a:gridCol>
                <a:gridCol w="1540475">
                  <a:extLst>
                    <a:ext uri="{9D8B030D-6E8A-4147-A177-3AD203B41FA5}">
                      <a16:colId xmlns:a16="http://schemas.microsoft.com/office/drawing/2014/main" val="100627539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225376181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491451021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3498331988"/>
                    </a:ext>
                  </a:extLst>
                </a:gridCol>
                <a:gridCol w="832022">
                  <a:extLst>
                    <a:ext uri="{9D8B030D-6E8A-4147-A177-3AD203B41FA5}">
                      <a16:colId xmlns:a16="http://schemas.microsoft.com/office/drawing/2014/main" val="4161226811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3544464517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206951461"/>
                    </a:ext>
                  </a:extLst>
                </a:gridCol>
                <a:gridCol w="779849">
                  <a:extLst>
                    <a:ext uri="{9D8B030D-6E8A-4147-A177-3AD203B41FA5}">
                      <a16:colId xmlns:a16="http://schemas.microsoft.com/office/drawing/2014/main" val="1295970054"/>
                    </a:ext>
                  </a:extLst>
                </a:gridCol>
                <a:gridCol w="779849">
                  <a:extLst>
                    <a:ext uri="{9D8B030D-6E8A-4147-A177-3AD203B41FA5}">
                      <a16:colId xmlns:a16="http://schemas.microsoft.com/office/drawing/2014/main" val="1089459547"/>
                    </a:ext>
                  </a:extLst>
                </a:gridCol>
                <a:gridCol w="779849">
                  <a:extLst>
                    <a:ext uri="{9D8B030D-6E8A-4147-A177-3AD203B41FA5}">
                      <a16:colId xmlns:a16="http://schemas.microsoft.com/office/drawing/2014/main" val="1622118173"/>
                    </a:ext>
                  </a:extLst>
                </a:gridCol>
              </a:tblGrid>
              <a:tr h="25265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706038"/>
                  </a:ext>
                </a:extLst>
              </a:tr>
              <a:tr h="24363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921379"/>
                  </a:ext>
                </a:extLst>
              </a:tr>
              <a:tr h="24363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病気の悩み（身体の病気）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病気の悩み（悪性新生物）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219432"/>
                  </a:ext>
                </a:extLst>
              </a:tr>
              <a:tr h="24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病気の悩み（てんかん）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155330"/>
                  </a:ext>
                </a:extLst>
              </a:tr>
              <a:tr h="24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病気の悩み（その他の身体の病気）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08238"/>
                  </a:ext>
                </a:extLst>
              </a:tr>
              <a:tr h="24363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病気の悩み・影響（うつ病）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病気の悩み・影響（うつ病）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901220"/>
                  </a:ext>
                </a:extLst>
              </a:tr>
              <a:tr h="24363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病気の悩み・影響（統合失調症）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病気の悩み・影響（統合失調症）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748800"/>
                  </a:ext>
                </a:extLst>
              </a:tr>
              <a:tr h="4180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病気の悩み・影響（アルコール依存症）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病気の悩み・影響（アルコール依存症）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144861"/>
                  </a:ext>
                </a:extLst>
              </a:tr>
              <a:tr h="24363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病気の悩み・影響（薬物乱用）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病気の悩み・影響（薬物乱用）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100460"/>
                  </a:ext>
                </a:extLst>
              </a:tr>
              <a:tr h="24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病気の悩み・影響（摂食障害）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758632"/>
                  </a:ext>
                </a:extLst>
              </a:tr>
              <a:tr h="33386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病気の悩み・影響（その他の精神疾患）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病気の悩み・影響（その他の精神疾患）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15611"/>
                  </a:ext>
                </a:extLst>
              </a:tr>
              <a:tr h="2436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身体障害の悩み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身体障害の悩み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276898"/>
                  </a:ext>
                </a:extLst>
              </a:tr>
              <a:tr h="2436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認知機能低下の悩み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512621"/>
                  </a:ext>
                </a:extLst>
              </a:tr>
              <a:tr h="2526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endParaRPr lang="en-US" altLang="ja-JP" sz="1400" b="0" i="0" u="none" strike="sng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41284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98567-1316-44B7-851E-DA919530E78C}"/>
              </a:ext>
            </a:extLst>
          </p:cNvPr>
          <p:cNvSpPr txBox="1"/>
          <p:nvPr/>
        </p:nvSpPr>
        <p:spPr>
          <a:xfrm>
            <a:off x="249887" y="843544"/>
            <a:ext cx="19273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①　健康問題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3E4DCC6-79B6-4BCE-841A-0D2DDFD97932}"/>
              </a:ext>
            </a:extLst>
          </p:cNvPr>
          <p:cNvSpPr txBox="1"/>
          <p:nvPr/>
        </p:nvSpPr>
        <p:spPr>
          <a:xfrm>
            <a:off x="675501" y="1328432"/>
            <a:ext cx="102438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全世代は、令和</a:t>
            </a:r>
            <a:r>
              <a:rPr lang="en-US" altLang="ja-JP" dirty="0"/>
              <a:t>1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年はうつ病の悩みが最も多く、次いで身体の病気の悩みとなっている。令和４～５年はうつ病の悩みが最も多く、次いでその他の身体の病気となっている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19</a:t>
            </a:r>
            <a:r>
              <a:rPr lang="ja-JP" altLang="en-US" dirty="0"/>
              <a:t>歳以下は、その他の精神疾患の悩みが最も多く、次いでうつ病の悩みとなっている。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20~29</a:t>
            </a:r>
            <a:r>
              <a:rPr lang="ja-JP" altLang="en-US" dirty="0"/>
              <a:t>歳は、うつ病の悩みが最も多く、次いでその他の精神疾患の悩みとなっている。</a:t>
            </a:r>
          </a:p>
        </p:txBody>
      </p:sp>
    </p:spTree>
    <p:extLst>
      <p:ext uri="{BB962C8B-B14F-4D97-AF65-F5344CB8AC3E}">
        <p14:creationId xmlns:p14="http://schemas.microsoft.com/office/powerpoint/2010/main" val="26572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対角を切り取る 15">
            <a:extLst>
              <a:ext uri="{FF2B5EF4-FFF2-40B4-BE49-F238E27FC236}">
                <a16:creationId xmlns:a16="http://schemas.microsoft.com/office/drawing/2014/main" id="{C8030A56-7BDE-4786-9CD4-F4015BFAF54B}"/>
              </a:ext>
            </a:extLst>
          </p:cNvPr>
          <p:cNvSpPr/>
          <p:nvPr/>
        </p:nvSpPr>
        <p:spPr>
          <a:xfrm rot="10800000">
            <a:off x="683523" y="977853"/>
            <a:ext cx="1400432" cy="107722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</a:t>
            </a:r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　　</a:t>
            </a:r>
            <a:r>
              <a:rPr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　家庭問題</a:t>
            </a:r>
            <a:endParaRPr kumimoji="1" lang="ja-JP" altLang="en-US" sz="3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98567-1316-44B7-851E-DA919530E78C}"/>
              </a:ext>
            </a:extLst>
          </p:cNvPr>
          <p:cNvSpPr txBox="1"/>
          <p:nvPr/>
        </p:nvSpPr>
        <p:spPr>
          <a:xfrm>
            <a:off x="284492" y="756753"/>
            <a:ext cx="102438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②　家庭問題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FA10A20-2B9A-43F1-9D32-4197E6A1F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85434"/>
              </p:ext>
            </p:extLst>
          </p:nvPr>
        </p:nvGraphicFramePr>
        <p:xfrm>
          <a:off x="683522" y="2822015"/>
          <a:ext cx="11030676" cy="3756660"/>
        </p:xfrm>
        <a:graphic>
          <a:graphicData uri="http://schemas.openxmlformats.org/drawingml/2006/table">
            <a:tbl>
              <a:tblPr/>
              <a:tblGrid>
                <a:gridCol w="919223">
                  <a:extLst>
                    <a:ext uri="{9D8B030D-6E8A-4147-A177-3AD203B41FA5}">
                      <a16:colId xmlns:a16="http://schemas.microsoft.com/office/drawing/2014/main" val="3186234142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1963299669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3213868940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1767707078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736659084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3195428104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2529976711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2226668348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3422019605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50073890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2691197473"/>
                    </a:ext>
                  </a:extLst>
                </a:gridCol>
                <a:gridCol w="919223">
                  <a:extLst>
                    <a:ext uri="{9D8B030D-6E8A-4147-A177-3AD203B41FA5}">
                      <a16:colId xmlns:a16="http://schemas.microsoft.com/office/drawing/2014/main" val="2005589775"/>
                    </a:ext>
                  </a:extLst>
                </a:gridCol>
              </a:tblGrid>
              <a:tr h="2057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899305"/>
                  </a:ext>
                </a:extLst>
              </a:tr>
              <a:tr h="2057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714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親子関係の不和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親子関係の不和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97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158229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夫婦関係の不和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夫婦関係の不和（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DV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65668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夫婦関係の不和（不倫・浮気）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382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夫婦関係の不和（その他の原因）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953070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その他家族関係の不和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その他家族関係の不和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507895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家族の死亡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家族の死亡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866623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家族の将来悲観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家族の将来悲観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716895"/>
                  </a:ext>
                </a:extLst>
              </a:tr>
              <a:tr h="20574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家族からのしつけ・叱責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家族からのしつけ・叱責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26004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子育ての悩み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子育ての悩み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29441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被虐待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家族・同居人からの身体的虐待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16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家族・同居人からの心理的虐待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93458111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家族・同居人からの性的虐待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38215955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家族・同居人からのネグレクト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526990"/>
                  </a:ext>
                </a:extLst>
              </a:tr>
              <a:tr h="2057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介護看護・疲れ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介護・看病疲れ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066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168300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DB28B2-BA12-4923-97CC-2D5220C4DA3D}"/>
              </a:ext>
            </a:extLst>
          </p:cNvPr>
          <p:cNvSpPr txBox="1"/>
          <p:nvPr/>
        </p:nvSpPr>
        <p:spPr>
          <a:xfrm>
            <a:off x="683522" y="1193110"/>
            <a:ext cx="1112129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全世代は、令和１～３年は、夫婦関係の不和が最も多く、次いで家族の将来悲観となっており、令和４～５年は、夫婦関係の不和（その他）が最も多く、次いで家族の死亡となっている。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~19</a:t>
            </a:r>
            <a:r>
              <a:rPr lang="ja-JP" altLang="en-US" dirty="0"/>
              <a:t>歳は、親子関係の不和が最も多く、次に家族からのしつけ・叱責となっている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20~29</a:t>
            </a:r>
            <a:r>
              <a:rPr lang="ja-JP" altLang="en-US" dirty="0"/>
              <a:t>歳は、令和</a:t>
            </a:r>
            <a:r>
              <a:rPr lang="en-US" altLang="ja-JP" dirty="0"/>
              <a:t>1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年は親子関係の不和が最も多く、次いで夫婦関係の不和となっている。令和４～５年は、親子関係の不和が最も多く次いで家族の将来悲観となっている</a:t>
            </a:r>
          </a:p>
        </p:txBody>
      </p:sp>
    </p:spTree>
    <p:extLst>
      <p:ext uri="{BB962C8B-B14F-4D97-AF65-F5344CB8AC3E}">
        <p14:creationId xmlns:p14="http://schemas.microsoft.com/office/powerpoint/2010/main" val="370799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: 対角を切り取る 10">
            <a:extLst>
              <a:ext uri="{FF2B5EF4-FFF2-40B4-BE49-F238E27FC236}">
                <a16:creationId xmlns:a16="http://schemas.microsoft.com/office/drawing/2014/main" id="{9F37858B-F01D-4E2E-9EB3-4E789E2E7BAC}"/>
              </a:ext>
            </a:extLst>
          </p:cNvPr>
          <p:cNvSpPr/>
          <p:nvPr/>
        </p:nvSpPr>
        <p:spPr>
          <a:xfrm rot="10800000">
            <a:off x="642551" y="1304638"/>
            <a:ext cx="2024448" cy="168364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</a:t>
            </a:r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　　</a:t>
            </a:r>
            <a:r>
              <a:rPr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　経済・生活問題</a:t>
            </a:r>
            <a:endParaRPr kumimoji="1" lang="ja-JP" altLang="en-US" sz="3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98567-1316-44B7-851E-DA919530E78C}"/>
              </a:ext>
            </a:extLst>
          </p:cNvPr>
          <p:cNvSpPr txBox="1"/>
          <p:nvPr/>
        </p:nvSpPr>
        <p:spPr>
          <a:xfrm>
            <a:off x="148620" y="1067173"/>
            <a:ext cx="102438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③　経済・生活問題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DB28B2-BA12-4923-97CC-2D5220C4DA3D}"/>
              </a:ext>
            </a:extLst>
          </p:cNvPr>
          <p:cNvSpPr txBox="1"/>
          <p:nvPr/>
        </p:nvSpPr>
        <p:spPr>
          <a:xfrm>
            <a:off x="801868" y="1667086"/>
            <a:ext cx="102438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全世代、</a:t>
            </a:r>
            <a:r>
              <a:rPr lang="en-US" altLang="ja-JP" dirty="0"/>
              <a:t>20~29</a:t>
            </a:r>
            <a:r>
              <a:rPr lang="ja-JP" altLang="en-US" dirty="0"/>
              <a:t>歳ともに、生活苦が最も多く、次いで負債（その他）となっている。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8764D4F-D72F-4D32-A16C-6276BB9CE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278671"/>
              </p:ext>
            </p:extLst>
          </p:nvPr>
        </p:nvGraphicFramePr>
        <p:xfrm>
          <a:off x="1087394" y="2344682"/>
          <a:ext cx="9457040" cy="3504938"/>
        </p:xfrm>
        <a:graphic>
          <a:graphicData uri="http://schemas.openxmlformats.org/drawingml/2006/table">
            <a:tbl>
              <a:tblPr/>
              <a:tblGrid>
                <a:gridCol w="945704">
                  <a:extLst>
                    <a:ext uri="{9D8B030D-6E8A-4147-A177-3AD203B41FA5}">
                      <a16:colId xmlns:a16="http://schemas.microsoft.com/office/drawing/2014/main" val="1097571022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3114940355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3107073196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4277819171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3298475394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3727675630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3706772241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101981401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1586284086"/>
                    </a:ext>
                  </a:extLst>
                </a:gridCol>
                <a:gridCol w="945704">
                  <a:extLst>
                    <a:ext uri="{9D8B030D-6E8A-4147-A177-3AD203B41FA5}">
                      <a16:colId xmlns:a16="http://schemas.microsoft.com/office/drawing/2014/main" val="847168843"/>
                    </a:ext>
                  </a:extLst>
                </a:gridCol>
              </a:tblGrid>
              <a:tr h="2381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372842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73248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倒産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倒産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398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事業不振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事業不振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645049"/>
                  </a:ext>
                </a:extLst>
              </a:tr>
              <a:tr h="2873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失業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失業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9779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就職失敗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39</a:t>
                      </a:r>
                      <a:r>
                        <a:rPr lang="ja-JP" alt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en-US" altLang="ja-JP" sz="1400" b="0" i="0" u="none" strike="sngStrike" dirty="0">
                        <a:solidFill>
                          <a:srgbClr val="FF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就職失敗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368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生活苦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生活苦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95971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負債（多重債務）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負債（多重債務）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614413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負債（連帯保証債務）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負債（連帯保証債務）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0510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負債（ギャンブル他）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868809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負債（その他）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負債（その他）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86424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借金の取り立て苦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借金の取り立て苦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60884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奨学金の返済苦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439416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自殺による保険金支給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自殺による保険金支給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145062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45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88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対角を切り取る 9">
            <a:extLst>
              <a:ext uri="{FF2B5EF4-FFF2-40B4-BE49-F238E27FC236}">
                <a16:creationId xmlns:a16="http://schemas.microsoft.com/office/drawing/2014/main" id="{F0BC5D0E-71E7-4679-A57D-E7EECCFC2F90}"/>
              </a:ext>
            </a:extLst>
          </p:cNvPr>
          <p:cNvSpPr/>
          <p:nvPr/>
        </p:nvSpPr>
        <p:spPr>
          <a:xfrm rot="10800000">
            <a:off x="589063" y="1086212"/>
            <a:ext cx="1400432" cy="107722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</a:t>
            </a:r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　　</a:t>
            </a:r>
            <a:r>
              <a:rPr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　勤務問題</a:t>
            </a:r>
            <a:endParaRPr kumimoji="1" lang="ja-JP" altLang="en-US" sz="3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98567-1316-44B7-851E-DA919530E78C}"/>
              </a:ext>
            </a:extLst>
          </p:cNvPr>
          <p:cNvSpPr txBox="1"/>
          <p:nvPr/>
        </p:nvSpPr>
        <p:spPr>
          <a:xfrm>
            <a:off x="148620" y="793824"/>
            <a:ext cx="102438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④　勤務問題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DB28B2-BA12-4923-97CC-2D5220C4DA3D}"/>
              </a:ext>
            </a:extLst>
          </p:cNvPr>
          <p:cNvSpPr txBox="1"/>
          <p:nvPr/>
        </p:nvSpPr>
        <p:spPr>
          <a:xfrm>
            <a:off x="589062" y="1305054"/>
            <a:ext cx="111254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全世代では、令和</a:t>
            </a:r>
            <a:r>
              <a:rPr lang="en-US" altLang="ja-JP" dirty="0"/>
              <a:t>1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年は仕事疲れが最も多く、次いで職場の人間関係となっており、令和</a:t>
            </a:r>
            <a:r>
              <a:rPr lang="en-US" altLang="ja-JP" dirty="0"/>
              <a:t>4</a:t>
            </a:r>
            <a:r>
              <a:rPr lang="ja-JP" altLang="en-US" dirty="0"/>
              <a:t>～</a:t>
            </a:r>
            <a:r>
              <a:rPr lang="en-US" altLang="ja-JP" dirty="0"/>
              <a:t>5</a:t>
            </a:r>
            <a:r>
              <a:rPr lang="ja-JP" altLang="en-US" dirty="0"/>
              <a:t>年は仕事疲れ（その他）が最も多く、次いで職場の人間関係（その他）となっている。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/>
              <a:t>20~29</a:t>
            </a:r>
            <a:r>
              <a:rPr lang="ja-JP" altLang="en-US" dirty="0"/>
              <a:t>歳では、令和</a:t>
            </a:r>
            <a:r>
              <a:rPr lang="en-US" altLang="ja-JP" dirty="0"/>
              <a:t>1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年は職場の人間関係が最も多く、次いで仕事疲れとなっている、令和</a:t>
            </a:r>
            <a:r>
              <a:rPr lang="en-US" altLang="ja-JP" dirty="0"/>
              <a:t>4</a:t>
            </a:r>
            <a:r>
              <a:rPr lang="ja-JP" altLang="en-US" dirty="0"/>
              <a:t> ～</a:t>
            </a:r>
            <a:r>
              <a:rPr lang="en-US" altLang="ja-JP" dirty="0"/>
              <a:t>5</a:t>
            </a:r>
            <a:r>
              <a:rPr lang="ja-JP" altLang="en-US" dirty="0"/>
              <a:t>年は職場の人間関係（その他）と仕事疲れ（その他）が最も多かった。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E909316-C758-4B64-8C56-3C053C8A3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73583"/>
              </p:ext>
            </p:extLst>
          </p:nvPr>
        </p:nvGraphicFramePr>
        <p:xfrm>
          <a:off x="821891" y="2741712"/>
          <a:ext cx="10659760" cy="3208020"/>
        </p:xfrm>
        <a:graphic>
          <a:graphicData uri="http://schemas.openxmlformats.org/drawingml/2006/table">
            <a:tbl>
              <a:tblPr/>
              <a:tblGrid>
                <a:gridCol w="1065976">
                  <a:extLst>
                    <a:ext uri="{9D8B030D-6E8A-4147-A177-3AD203B41FA5}">
                      <a16:colId xmlns:a16="http://schemas.microsoft.com/office/drawing/2014/main" val="1133170615"/>
                    </a:ext>
                  </a:extLst>
                </a:gridCol>
                <a:gridCol w="1065976">
                  <a:extLst>
                    <a:ext uri="{9D8B030D-6E8A-4147-A177-3AD203B41FA5}">
                      <a16:colId xmlns:a16="http://schemas.microsoft.com/office/drawing/2014/main" val="3290185511"/>
                    </a:ext>
                  </a:extLst>
                </a:gridCol>
                <a:gridCol w="693627">
                  <a:extLst>
                    <a:ext uri="{9D8B030D-6E8A-4147-A177-3AD203B41FA5}">
                      <a16:colId xmlns:a16="http://schemas.microsoft.com/office/drawing/2014/main" val="1167648522"/>
                    </a:ext>
                  </a:extLst>
                </a:gridCol>
                <a:gridCol w="1438325">
                  <a:extLst>
                    <a:ext uri="{9D8B030D-6E8A-4147-A177-3AD203B41FA5}">
                      <a16:colId xmlns:a16="http://schemas.microsoft.com/office/drawing/2014/main" val="1431654382"/>
                    </a:ext>
                  </a:extLst>
                </a:gridCol>
                <a:gridCol w="703513">
                  <a:extLst>
                    <a:ext uri="{9D8B030D-6E8A-4147-A177-3AD203B41FA5}">
                      <a16:colId xmlns:a16="http://schemas.microsoft.com/office/drawing/2014/main" val="1989087491"/>
                    </a:ext>
                  </a:extLst>
                </a:gridCol>
                <a:gridCol w="2494415">
                  <a:extLst>
                    <a:ext uri="{9D8B030D-6E8A-4147-A177-3AD203B41FA5}">
                      <a16:colId xmlns:a16="http://schemas.microsoft.com/office/drawing/2014/main" val="1670891586"/>
                    </a:ext>
                  </a:extLst>
                </a:gridCol>
                <a:gridCol w="1065976">
                  <a:extLst>
                    <a:ext uri="{9D8B030D-6E8A-4147-A177-3AD203B41FA5}">
                      <a16:colId xmlns:a16="http://schemas.microsoft.com/office/drawing/2014/main" val="214238608"/>
                    </a:ext>
                  </a:extLst>
                </a:gridCol>
                <a:gridCol w="1065976">
                  <a:extLst>
                    <a:ext uri="{9D8B030D-6E8A-4147-A177-3AD203B41FA5}">
                      <a16:colId xmlns:a16="http://schemas.microsoft.com/office/drawing/2014/main" val="3350783233"/>
                    </a:ext>
                  </a:extLst>
                </a:gridCol>
                <a:gridCol w="1065976">
                  <a:extLst>
                    <a:ext uri="{9D8B030D-6E8A-4147-A177-3AD203B41FA5}">
                      <a16:colId xmlns:a16="http://schemas.microsoft.com/office/drawing/2014/main" val="3996211132"/>
                    </a:ext>
                  </a:extLst>
                </a:gridCol>
              </a:tblGrid>
              <a:tr h="2286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22173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164348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職場の人間関係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職場の人間関係（上司とのトラブル）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5340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職場の人間関係（その他）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057528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職場環境の変化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職場環境の変化（役割・地位の変化等）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0145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職場環境の変化（その他）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78839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仕事疲れ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仕事疲れ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長時間労働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08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仕事疲れ（その他）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018244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仕事の失敗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仕事の失敗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684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過重なノルマ・ノルマの不達成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347821747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解雇・雇い止め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1599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取引先とのトラブル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027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性別による差別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en-US" altLang="ja-JP" sz="1400" b="0" i="0" u="none" strike="sng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</a:t>
                      </a:r>
                      <a:endParaRPr lang="en-US" altLang="ja-JP" sz="1400" b="0" i="0" u="none" strike="sng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11204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勤務問題その他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endParaRPr lang="en-US" altLang="ja-JP" sz="1400" b="0" i="0" u="none" strike="sng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  <a:endParaRPr lang="en-US" altLang="ja-JP" sz="1400" b="0" i="0" u="none" strike="sng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377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93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対角を切り取る 9">
            <a:extLst>
              <a:ext uri="{FF2B5EF4-FFF2-40B4-BE49-F238E27FC236}">
                <a16:creationId xmlns:a16="http://schemas.microsoft.com/office/drawing/2014/main" id="{086F63AC-BD0A-4847-9A7F-C892DA392885}"/>
              </a:ext>
            </a:extLst>
          </p:cNvPr>
          <p:cNvSpPr/>
          <p:nvPr/>
        </p:nvSpPr>
        <p:spPr>
          <a:xfrm rot="10800000">
            <a:off x="617621" y="1305054"/>
            <a:ext cx="1400432" cy="107722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自殺の原因動機（</a:t>
            </a:r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詳細</a:t>
            </a:r>
            <a:r>
              <a:rPr kumimoji="1"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　　</a:t>
            </a:r>
            <a:r>
              <a:rPr lang="ja-JP" altLang="en-US" sz="28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　学校問題</a:t>
            </a:r>
            <a:endParaRPr kumimoji="1" lang="ja-JP" altLang="en-US" sz="3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C98567-1316-44B7-851E-DA919530E78C}"/>
              </a:ext>
            </a:extLst>
          </p:cNvPr>
          <p:cNvSpPr txBox="1"/>
          <p:nvPr/>
        </p:nvSpPr>
        <p:spPr>
          <a:xfrm>
            <a:off x="148620" y="1069919"/>
            <a:ext cx="102438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⑤　学校問題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DB28B2-BA12-4923-97CC-2D5220C4DA3D}"/>
              </a:ext>
            </a:extLst>
          </p:cNvPr>
          <p:cNvSpPr txBox="1"/>
          <p:nvPr/>
        </p:nvSpPr>
        <p:spPr>
          <a:xfrm>
            <a:off x="617403" y="1639172"/>
            <a:ext cx="108286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令和</a:t>
            </a:r>
            <a:r>
              <a:rPr lang="en-US" altLang="ja-JP" dirty="0"/>
              <a:t>1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年は、学業不振が最も多く、次いでその他進路に関する悩みとなっている。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/>
              <a:t>令和</a:t>
            </a:r>
            <a:r>
              <a:rPr lang="en-US" altLang="ja-JP" dirty="0"/>
              <a:t>4</a:t>
            </a:r>
            <a:r>
              <a:rPr lang="ja-JP" altLang="en-US" dirty="0"/>
              <a:t>～</a:t>
            </a:r>
            <a:r>
              <a:rPr lang="en-US" altLang="ja-JP" dirty="0"/>
              <a:t>5</a:t>
            </a:r>
            <a:r>
              <a:rPr lang="ja-JP" altLang="en-US" dirty="0"/>
              <a:t>年は、１９歳以下と全世代が学業不振が最も多く、次いで進路に関する悩みとなっている。</a:t>
            </a:r>
            <a:r>
              <a:rPr lang="en-US" altLang="ja-JP" dirty="0"/>
              <a:t>20</a:t>
            </a:r>
            <a:r>
              <a:rPr lang="ja-JP" altLang="en-US" dirty="0"/>
              <a:t>～</a:t>
            </a:r>
            <a:r>
              <a:rPr lang="en-US" altLang="ja-JP" dirty="0"/>
              <a:t>29</a:t>
            </a:r>
            <a:r>
              <a:rPr lang="ja-JP" altLang="en-US" dirty="0"/>
              <a:t>歳は進路に関する悩みが最も多く、次いで学業不振となっている。</a:t>
            </a:r>
            <a:endParaRPr lang="en-US" altLang="ja-JP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0583900-5370-4CA6-9460-6F8B30994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34455"/>
              </p:ext>
            </p:extLst>
          </p:nvPr>
        </p:nvGraphicFramePr>
        <p:xfrm>
          <a:off x="1122946" y="2964973"/>
          <a:ext cx="9914016" cy="2422996"/>
        </p:xfrm>
        <a:graphic>
          <a:graphicData uri="http://schemas.openxmlformats.org/drawingml/2006/table">
            <a:tbl>
              <a:tblPr/>
              <a:tblGrid>
                <a:gridCol w="826168">
                  <a:extLst>
                    <a:ext uri="{9D8B030D-6E8A-4147-A177-3AD203B41FA5}">
                      <a16:colId xmlns:a16="http://schemas.microsoft.com/office/drawing/2014/main" val="409031087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316824659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4020426431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1131875715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2775107527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2557729219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2088687021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909566413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3581125960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2368668030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1175678179"/>
                    </a:ext>
                  </a:extLst>
                </a:gridCol>
                <a:gridCol w="826168">
                  <a:extLst>
                    <a:ext uri="{9D8B030D-6E8A-4147-A177-3AD203B41FA5}">
                      <a16:colId xmlns:a16="http://schemas.microsoft.com/office/drawing/2014/main" val="2836100901"/>
                    </a:ext>
                  </a:extLst>
                </a:gridCol>
              </a:tblGrid>
              <a:tr h="2494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年合計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15812"/>
                  </a:ext>
                </a:extLst>
              </a:tr>
              <a:tr h="2405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~19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全世代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123410"/>
                  </a:ext>
                </a:extLst>
              </a:tr>
              <a:tr h="2405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入試に関する悩み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入試に関する悩み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217868"/>
                  </a:ext>
                </a:extLst>
              </a:tr>
              <a:tr h="2405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その他進路に関する悩み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進路に関する悩み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97541"/>
                  </a:ext>
                </a:extLst>
              </a:tr>
              <a:tr h="2405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学業不振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学業不振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15768"/>
                  </a:ext>
                </a:extLst>
              </a:tr>
              <a:tr h="2405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教師との人間関係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教師との人間関係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3647238731"/>
                  </a:ext>
                </a:extLst>
              </a:tr>
              <a:tr h="2405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いじめ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いじめ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740126172"/>
                  </a:ext>
                </a:extLst>
              </a:tr>
              <a:tr h="2405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その他学友との不和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学友との不和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381353"/>
                  </a:ext>
                </a:extLst>
              </a:tr>
              <a:tr h="2405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性別による差別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535273"/>
                  </a:ext>
                </a:extLst>
              </a:tr>
              <a:tr h="2494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77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44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0B82FF-AE52-4612-9AEB-43879F72B00A}"/>
              </a:ext>
            </a:extLst>
          </p:cNvPr>
          <p:cNvSpPr/>
          <p:nvPr/>
        </p:nvSpPr>
        <p:spPr>
          <a:xfrm>
            <a:off x="0" y="0"/>
            <a:ext cx="12192000" cy="682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0C5D68F-0641-434F-B6E9-BD544F89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0" y="66742"/>
            <a:ext cx="10515600" cy="582609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学生・生徒の状況　</a:t>
            </a:r>
            <a:endParaRPr kumimoji="1" lang="ja-JP" altLang="en-US" sz="3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40B1F7-55BE-474C-93CE-154CDA394A3E}"/>
              </a:ext>
            </a:extLst>
          </p:cNvPr>
          <p:cNvSpPr txBox="1"/>
          <p:nvPr/>
        </p:nvSpPr>
        <p:spPr>
          <a:xfrm>
            <a:off x="148620" y="1247813"/>
            <a:ext cx="60385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/>
              <a:t>学生・生徒等の自殺者数は、令和元年大きく増加した以降、横ばいで経過している。</a:t>
            </a:r>
            <a:endParaRPr lang="en-US" altLang="ja-JP" sz="14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BAC1CA7-D789-4872-8C96-AD48E4AA4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10493"/>
              </p:ext>
            </p:extLst>
          </p:nvPr>
        </p:nvGraphicFramePr>
        <p:xfrm>
          <a:off x="416848" y="1794678"/>
          <a:ext cx="4489620" cy="14859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97924">
                  <a:extLst>
                    <a:ext uri="{9D8B030D-6E8A-4147-A177-3AD203B41FA5}">
                      <a16:colId xmlns:a16="http://schemas.microsoft.com/office/drawing/2014/main" val="1847005487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2414809041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3560433250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95721689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3911501461"/>
                    </a:ext>
                  </a:extLst>
                </a:gridCol>
              </a:tblGrid>
              <a:tr h="2274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小中学生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高校生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大学生・</a:t>
                      </a:r>
                      <a:endParaRPr lang="en-US" altLang="ja-JP" sz="11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専修学生等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41441009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13588445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24710214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13719830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34476251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7620" marT="7620" marB="0" anchor="ctr"/>
                </a:tc>
                <a:extLst>
                  <a:ext uri="{0D108BD9-81ED-4DB2-BD59-A6C34878D82A}">
                    <a16:rowId xmlns:a16="http://schemas.microsoft.com/office/drawing/2014/main" val="4188656163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FAD141-FB08-4D0D-ACCB-10431AFE8D73}"/>
              </a:ext>
            </a:extLst>
          </p:cNvPr>
          <p:cNvSpPr txBox="1"/>
          <p:nvPr/>
        </p:nvSpPr>
        <p:spPr>
          <a:xfrm>
            <a:off x="70576" y="782081"/>
            <a:ext cx="2746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①　自殺者数の推移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2C89F3AD-D367-4174-9CF9-02196DB80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768115"/>
              </p:ext>
            </p:extLst>
          </p:nvPr>
        </p:nvGraphicFramePr>
        <p:xfrm>
          <a:off x="416848" y="4508848"/>
          <a:ext cx="4406898" cy="10228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67774">
                  <a:extLst>
                    <a:ext uri="{9D8B030D-6E8A-4147-A177-3AD203B41FA5}">
                      <a16:colId xmlns:a16="http://schemas.microsoft.com/office/drawing/2014/main" val="4246382176"/>
                    </a:ext>
                  </a:extLst>
                </a:gridCol>
                <a:gridCol w="859781">
                  <a:extLst>
                    <a:ext uri="{9D8B030D-6E8A-4147-A177-3AD203B41FA5}">
                      <a16:colId xmlns:a16="http://schemas.microsoft.com/office/drawing/2014/main" val="3354465330"/>
                    </a:ext>
                  </a:extLst>
                </a:gridCol>
                <a:gridCol w="859781">
                  <a:extLst>
                    <a:ext uri="{9D8B030D-6E8A-4147-A177-3AD203B41FA5}">
                      <a16:colId xmlns:a16="http://schemas.microsoft.com/office/drawing/2014/main" val="3157227365"/>
                    </a:ext>
                  </a:extLst>
                </a:gridCol>
                <a:gridCol w="859781">
                  <a:extLst>
                    <a:ext uri="{9D8B030D-6E8A-4147-A177-3AD203B41FA5}">
                      <a16:colId xmlns:a16="http://schemas.microsoft.com/office/drawing/2014/main" val="2640246585"/>
                    </a:ext>
                  </a:extLst>
                </a:gridCol>
                <a:gridCol w="859781">
                  <a:extLst>
                    <a:ext uri="{9D8B030D-6E8A-4147-A177-3AD203B41FA5}">
                      <a16:colId xmlns:a16="http://schemas.microsoft.com/office/drawing/2014/main" val="1171409872"/>
                    </a:ext>
                  </a:extLst>
                </a:gridCol>
              </a:tblGrid>
              <a:tr h="302276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小中学生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高校生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大学生・</a:t>
                      </a:r>
                      <a:endParaRPr lang="en-US" altLang="ja-JP" sz="11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専修学校生等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41252200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合計計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7809898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合計女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8058319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合計男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1036550"/>
                  </a:ext>
                </a:extLst>
              </a:tr>
            </a:tbl>
          </a:graphicData>
        </a:graphic>
      </p:graphicFrame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5DCA66B-854C-46B0-A5BE-AA8064B74988}"/>
              </a:ext>
            </a:extLst>
          </p:cNvPr>
          <p:cNvCxnSpPr>
            <a:cxnSpLocks/>
          </p:cNvCxnSpPr>
          <p:nvPr/>
        </p:nvCxnSpPr>
        <p:spPr>
          <a:xfrm>
            <a:off x="148620" y="1108050"/>
            <a:ext cx="111948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9C8FF98-ABC0-4BF3-8F4F-03737AF518F8}"/>
              </a:ext>
            </a:extLst>
          </p:cNvPr>
          <p:cNvGrpSpPr/>
          <p:nvPr/>
        </p:nvGrpSpPr>
        <p:grpSpPr>
          <a:xfrm>
            <a:off x="103419" y="3385462"/>
            <a:ext cx="11285283" cy="400110"/>
            <a:chOff x="70576" y="3895854"/>
            <a:chExt cx="11285283" cy="40011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2083E0A-0617-4D4A-B01E-FCF735206DCB}"/>
                </a:ext>
              </a:extLst>
            </p:cNvPr>
            <p:cNvSpPr txBox="1"/>
            <p:nvPr/>
          </p:nvSpPr>
          <p:spPr>
            <a:xfrm>
              <a:off x="70576" y="3895854"/>
              <a:ext cx="374354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000" dirty="0"/>
                <a:t>②　令和</a:t>
              </a:r>
              <a:r>
                <a:rPr lang="en-US" altLang="ja-JP" sz="2000" dirty="0"/>
                <a:t>5</a:t>
              </a:r>
              <a:r>
                <a:rPr lang="ja-JP" altLang="en-US" sz="2000" dirty="0"/>
                <a:t>年の状況</a:t>
              </a: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C22104E-8DCB-4CBE-8C80-7F738058F9D6}"/>
                </a:ext>
              </a:extLst>
            </p:cNvPr>
            <p:cNvCxnSpPr>
              <a:cxnSpLocks/>
            </p:cNvCxnSpPr>
            <p:nvPr/>
          </p:nvCxnSpPr>
          <p:spPr>
            <a:xfrm>
              <a:off x="160977" y="4234310"/>
              <a:ext cx="111948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C9640E5-8C9F-4DB5-B915-1D2BDFC039FD}"/>
              </a:ext>
            </a:extLst>
          </p:cNvPr>
          <p:cNvSpPr txBox="1"/>
          <p:nvPr/>
        </p:nvSpPr>
        <p:spPr>
          <a:xfrm>
            <a:off x="7570012" y="4214351"/>
            <a:ext cx="24142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令和</a:t>
            </a:r>
            <a:r>
              <a:rPr lang="en-US" altLang="ja-JP" sz="1400" dirty="0"/>
              <a:t>5</a:t>
            </a:r>
            <a:r>
              <a:rPr lang="ja-JP" altLang="en-US" sz="1400" dirty="0"/>
              <a:t>年　原因動機別</a:t>
            </a:r>
            <a:r>
              <a:rPr lang="en-US" altLang="ja-JP" sz="1400" dirty="0"/>
              <a:t> </a:t>
            </a:r>
            <a:r>
              <a:rPr lang="ja-JP" altLang="en-US" sz="1400" dirty="0"/>
              <a:t>割合</a:t>
            </a:r>
            <a:endParaRPr lang="en-US" altLang="ja-JP" sz="1400" dirty="0"/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DAE693BE-ADD5-416F-A087-E9205A9D8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649753"/>
              </p:ext>
            </p:extLst>
          </p:nvPr>
        </p:nvGraphicFramePr>
        <p:xfrm>
          <a:off x="416847" y="5861237"/>
          <a:ext cx="5588000" cy="838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val="279059148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698829509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84251386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53733708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730481966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27274868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60966579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48262519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家庭問題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健康問題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経済・生活問題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勤務問題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交際問題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学校問題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990305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学生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31341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全体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344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174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73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2712949"/>
                  </a:ext>
                </a:extLst>
              </a:tr>
            </a:tbl>
          </a:graphicData>
        </a:graphic>
      </p:graphicFrame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907E6C8F-A20F-4CBC-BD3B-33B50AC77F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816250"/>
              </p:ext>
            </p:extLst>
          </p:nvPr>
        </p:nvGraphicFramePr>
        <p:xfrm>
          <a:off x="6187154" y="4522128"/>
          <a:ext cx="5798900" cy="216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9F09177-60BC-4FA8-AE29-D30C50C03E4F}"/>
              </a:ext>
            </a:extLst>
          </p:cNvPr>
          <p:cNvSpPr txBox="1"/>
          <p:nvPr/>
        </p:nvSpPr>
        <p:spPr>
          <a:xfrm>
            <a:off x="9771149" y="4237434"/>
            <a:ext cx="208417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/>
              <a:t>（学生と全体の比較）</a:t>
            </a:r>
            <a:endParaRPr lang="en-US" altLang="ja-JP" sz="1100" dirty="0"/>
          </a:p>
        </p:txBody>
      </p:sp>
      <p:graphicFrame>
        <p:nvGraphicFramePr>
          <p:cNvPr id="32" name="グラフ 31">
            <a:extLst>
              <a:ext uri="{FF2B5EF4-FFF2-40B4-BE49-F238E27FC236}">
                <a16:creationId xmlns:a16="http://schemas.microsoft.com/office/drawing/2014/main" id="{9260B2E5-69F6-4386-BE90-2029937824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46667"/>
              </p:ext>
            </p:extLst>
          </p:nvPr>
        </p:nvGraphicFramePr>
        <p:xfrm>
          <a:off x="6314936" y="1182191"/>
          <a:ext cx="5247144" cy="243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B51EAD-412F-4535-B3A9-4F4C622B2D89}"/>
              </a:ext>
            </a:extLst>
          </p:cNvPr>
          <p:cNvSpPr txBox="1"/>
          <p:nvPr/>
        </p:nvSpPr>
        <p:spPr>
          <a:xfrm>
            <a:off x="148619" y="3777011"/>
            <a:ext cx="69935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/>
              <a:t>男女比は</a:t>
            </a:r>
            <a:r>
              <a:rPr lang="en-US" altLang="ja-JP" sz="1400" dirty="0"/>
              <a:t>6</a:t>
            </a:r>
            <a:r>
              <a:rPr lang="ja-JP" altLang="en-US" sz="1400" dirty="0"/>
              <a:t>：４と男性の割合が高い。</a:t>
            </a:r>
            <a:endParaRPr lang="en-US" altLang="ja-JP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/>
              <a:t>原因動機別にみると、学生では学校問題が最も多く、次いで健康問題であった。</a:t>
            </a:r>
            <a:endParaRPr lang="en-US" altLang="ja-JP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4BA667E-D532-4B85-A4A9-33D5FA6BFD66}"/>
              </a:ext>
            </a:extLst>
          </p:cNvPr>
          <p:cNvSpPr txBox="1"/>
          <p:nvPr/>
        </p:nvSpPr>
        <p:spPr>
          <a:xfrm>
            <a:off x="3958283" y="5617540"/>
            <a:ext cx="211564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dirty="0"/>
              <a:t>※</a:t>
            </a:r>
            <a:r>
              <a:rPr lang="ja-JP" altLang="en-US" sz="1050" dirty="0"/>
              <a:t>原因動機不詳を除く数を計上</a:t>
            </a:r>
            <a:endParaRPr lang="en-US" altLang="ja-JP" sz="10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A0D7B9D-96E3-41D2-AD7E-49F08E3F47ED}"/>
              </a:ext>
            </a:extLst>
          </p:cNvPr>
          <p:cNvSpPr txBox="1"/>
          <p:nvPr/>
        </p:nvSpPr>
        <p:spPr>
          <a:xfrm>
            <a:off x="311965" y="5610933"/>
            <a:ext cx="32215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令和</a:t>
            </a:r>
            <a:r>
              <a:rPr lang="en-US" altLang="ja-JP" sz="1200" dirty="0"/>
              <a:t>5</a:t>
            </a:r>
            <a:r>
              <a:rPr lang="ja-JP" altLang="en-US" sz="1200" dirty="0"/>
              <a:t>年　原因動機別</a:t>
            </a:r>
            <a:r>
              <a:rPr lang="en-US" altLang="ja-JP" sz="1200" dirty="0"/>
              <a:t> </a:t>
            </a:r>
            <a:r>
              <a:rPr lang="ja-JP" altLang="en-US" sz="1200" dirty="0"/>
              <a:t>自殺者数</a:t>
            </a:r>
            <a:endParaRPr lang="en-US" altLang="ja-JP" sz="12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72A4145-06DC-4A90-9C59-32EF0D221843}"/>
              </a:ext>
            </a:extLst>
          </p:cNvPr>
          <p:cNvSpPr txBox="1"/>
          <p:nvPr/>
        </p:nvSpPr>
        <p:spPr>
          <a:xfrm>
            <a:off x="311965" y="4264801"/>
            <a:ext cx="32215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令和</a:t>
            </a:r>
            <a:r>
              <a:rPr lang="en-US" altLang="ja-JP" sz="1200" dirty="0"/>
              <a:t>5</a:t>
            </a:r>
            <a:r>
              <a:rPr lang="ja-JP" altLang="en-US" sz="1200" dirty="0"/>
              <a:t>年　性別・学生種別</a:t>
            </a:r>
            <a:r>
              <a:rPr lang="en-US" altLang="ja-JP" sz="1200" dirty="0"/>
              <a:t> </a:t>
            </a:r>
            <a:r>
              <a:rPr lang="ja-JP" altLang="en-US" sz="1200" dirty="0"/>
              <a:t>自殺者数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12793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2179</Words>
  <Application>Microsoft Office PowerPoint</Application>
  <PresentationFormat>ワイド画面</PresentationFormat>
  <Paragraphs>683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ゴシック</vt:lpstr>
      <vt:lpstr>UD デジタル 教科書体 N-B</vt:lpstr>
      <vt:lpstr>UD デジタル 教科書体 NK-B</vt:lpstr>
      <vt:lpstr>UD デジタル 教科書体 NP-B</vt:lpstr>
      <vt:lpstr>游ゴシック</vt:lpstr>
      <vt:lpstr>游ゴシック Light</vt:lpstr>
      <vt:lpstr>Arial</vt:lpstr>
      <vt:lpstr>Wingdings</vt:lpstr>
      <vt:lpstr>Office テーマ</vt:lpstr>
      <vt:lpstr>若年層の自殺の状況について   　　平成31年～令和5年までの直近5年間の状況</vt:lpstr>
      <vt:lpstr>自殺の原因動機（大分類）</vt:lpstr>
      <vt:lpstr>自殺の原因動機（詳細）  ①　健康問題</vt:lpstr>
      <vt:lpstr>自殺の原因動機（詳細）　　 ②　家庭問題</vt:lpstr>
      <vt:lpstr>自殺の原因動機（詳細）　　 ③　経済・生活問題</vt:lpstr>
      <vt:lpstr>自殺の原因動機（詳細）　　 ④　勤務問題</vt:lpstr>
      <vt:lpstr>自殺の原因動機（詳細）　　 ⑤　学校問題</vt:lpstr>
      <vt:lpstr>学生・生徒の状況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若年層の自殺の状況について  平成31年～令和5年までの直近5年間の状況</dc:title>
  <dc:creator>濱田　有加里</dc:creator>
  <cp:lastModifiedBy>濱田　有加里</cp:lastModifiedBy>
  <cp:revision>180</cp:revision>
  <cp:lastPrinted>2024-11-25T13:04:05Z</cp:lastPrinted>
  <dcterms:created xsi:type="dcterms:W3CDTF">2024-11-22T06:26:52Z</dcterms:created>
  <dcterms:modified xsi:type="dcterms:W3CDTF">2024-12-16T06:26:25Z</dcterms:modified>
</cp:coreProperties>
</file>