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1"/>
  </p:notesMasterIdLst>
  <p:sldIdLst>
    <p:sldId id="256" r:id="rId2"/>
    <p:sldId id="257" r:id="rId3"/>
    <p:sldId id="264" r:id="rId4"/>
    <p:sldId id="260" r:id="rId5"/>
    <p:sldId id="258" r:id="rId6"/>
    <p:sldId id="259" r:id="rId7"/>
    <p:sldId id="265" r:id="rId8"/>
    <p:sldId id="262" r:id="rId9"/>
    <p:sldId id="263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827E-8D69-4312-A941-795250C1A27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86B2-C28F-4298-BD7A-4D68D0886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D86B2-C28F-4298-BD7A-4D68D0886E7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7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EA87E-9662-4F01-B848-7CEF437C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939E0A-124B-498A-84D9-85CFF662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C30461-CE5C-40CD-81BB-6A42ED2E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417D-E250-4490-9670-1656CF35E053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95F9F-02DF-484E-8BB4-514BE69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F34076-70D8-40FB-BFCA-D95B9B7F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ED407-DEEA-446F-9011-0D1814EE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CB0D7-6678-4FB1-8DA4-F0BACC113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7404F-E346-45E6-99BA-173E57EF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7E-D32F-4DFD-914B-E4E3BCBDD991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0DD79D-AFD0-4BED-A154-CE5E88F2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2D5B3-9E16-440C-94D1-F9BC2959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B5AD6BD-0E6B-44F9-8F8D-62C1F6EC9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788A3-2D36-4E26-99E6-9E839E6EF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E0D2A-C2CE-4D8B-ADA6-477AE381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8717-61FD-4633-8949-83D0F512CFCC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82C6E-CB7A-4C79-AD63-E8F50068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7E570-9D28-4B1D-A8DD-46992629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E9DEE-6157-4369-9E59-DB01F13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A5FDA-4B79-449C-BC43-B4A8A506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A3D8B-B3D3-4472-A2F2-BA15E45D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C508-B9EE-4D5C-AAB0-CCECCE312C5F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47F9C4-B28C-47FC-8058-4F5BC2A6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734ED-0EAF-4B66-99C2-BDAE6D5F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C54C3-367C-47D0-AD01-64424DD4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140E7F-2D12-4D00-B8B7-B6E37EA62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E3C817-F973-4901-A306-80906B0C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6F89-7BB1-4288-AE38-E1BCDEA33E5E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C291E-3E9D-4D6E-B255-B493661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4AB9B-AB2B-4552-A374-8AED3A5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3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60CD3-EC41-4A6B-AA58-3F2E080A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921B2-FB86-4D60-BB35-7C0A319D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7C9A0E-D167-46B3-883E-1A39F79F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C328F-0C98-40D0-B2C9-66AA2F7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FA1B-F465-4E3C-87A0-A574D81EBE88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48C442-9358-4971-94BC-3881DA4D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B8BC85-6615-4902-A827-1BCCC94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6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19DCA-9E18-475E-90AB-9552AB0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996C33-82DA-4B18-BE92-5CAAD3C1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1F16EE-5FD9-4E0D-9382-48F07960D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FCC555-1EF5-422C-B467-81B7D31A5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B59F5C-3275-4AC9-A39E-6F4BE13F9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958300-681C-4850-8B8D-793542BD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039D-B079-4D11-BE51-2E426C32235E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79582-91C8-4769-B001-149DE972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95BFA5-57F2-4B4D-94A8-D3937149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A928E-20CA-421A-90EC-7C0379CB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ED441E-6330-42B5-AC43-0712277F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3C4-448A-4A08-B11E-58A397DFDACE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1B7CE4-CE33-42CC-B49B-D792A872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D17E56-3612-4754-BFDC-E627A30A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0C14FA-EBC9-47CF-B09E-03867AAC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F355-CAB5-46E7-A18F-D77F1FBB8DB3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1A549D-BF7F-4E77-8DB5-483B44D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2E955C-7D2D-44B1-9A05-80D14E8D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B75ED-1760-4700-A876-73C7DBBE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18966-D29B-4756-BE12-DA38BE97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BE55A7-26FC-4EAF-9C69-86249576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49DDE-B7E9-4FD7-981B-54013E7F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D6C6-73A8-494A-B1F9-E93D2507A6BD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DB72F8-4CC5-473E-B95B-C34D0F4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475676-ECE6-42FF-9924-44FF81EA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24C62-40DE-44D1-B27B-77212DE2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4D88EA-E1B3-46FE-9AC8-D740744D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4D5861-8CB5-4BC4-9134-76F351206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45F05-1260-4616-9B5E-C4B2FDF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796A-232A-492B-9472-9819AC40D1B9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47F95A-83DE-4486-8974-DC2E40E1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5A5A7-9E99-48F5-81EC-1472666C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11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462B2E-DD63-4A49-AA3A-815EE7EA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A8662-02F2-4ED3-80A8-4A46CB29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AC0CC-C3F2-4839-91C2-0759F3910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F80-E6CF-4F73-A0FF-075BD748415C}" type="datetime1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E6428-82FF-49A4-9700-4866345F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2966BE-F0CA-4832-928A-8AEED2D8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7A12966-B3E8-4FA3-AB07-2BAF385C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774" y="5771016"/>
            <a:ext cx="6669157" cy="79513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福祉部</a:t>
            </a:r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1A5F03-B3D2-4AD4-B7FF-797D21BCE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21" y="4685860"/>
            <a:ext cx="1584000" cy="18802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B10FFD-F9EE-466A-B0F7-4AE109D3CD3B}"/>
              </a:ext>
            </a:extLst>
          </p:cNvPr>
          <p:cNvSpPr txBox="1"/>
          <p:nvPr/>
        </p:nvSpPr>
        <p:spPr>
          <a:xfrm>
            <a:off x="7291721" y="6566146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216D535-9885-451F-A666-2EEEB35B6A6F}"/>
              </a:ext>
            </a:extLst>
          </p:cNvPr>
          <p:cNvSpPr/>
          <p:nvPr/>
        </p:nvSpPr>
        <p:spPr>
          <a:xfrm>
            <a:off x="1998000" y="3949280"/>
            <a:ext cx="5148000" cy="1116000"/>
          </a:xfrm>
          <a:prstGeom prst="roundRect">
            <a:avLst>
              <a:gd name="adj" fmla="val 49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～子ども・若者や子育てに関する取組で</a:t>
            </a:r>
            <a:b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大阪府が大事にすること～</a:t>
            </a:r>
            <a:endParaRPr lang="ja-JP" alt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17A1CC8-8953-4578-A977-C820E4174BB3}"/>
              </a:ext>
            </a:extLst>
          </p:cNvPr>
          <p:cNvSpPr/>
          <p:nvPr/>
        </p:nvSpPr>
        <p:spPr>
          <a:xfrm>
            <a:off x="1525019" y="1524629"/>
            <a:ext cx="6092668" cy="2120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ja-JP" altLang="en-US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「大阪府子ども計画</a:t>
            </a:r>
            <a:br>
              <a:rPr kumimoji="1" lang="en-US" altLang="ja-JP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（やさしい版）」</a:t>
            </a:r>
            <a:r>
              <a:rPr lang="ja-JP" altLang="en-US" sz="44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（素案）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D929D7-3573-4118-AFBF-C6A13A610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498667" cy="4320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082914F-E47F-42E1-A9A3-E484948DF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1" y="5533376"/>
            <a:ext cx="1080000" cy="63520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BB4696-7746-4A65-8BBD-660A90102DB8}"/>
              </a:ext>
            </a:extLst>
          </p:cNvPr>
          <p:cNvSpPr txBox="1"/>
          <p:nvPr/>
        </p:nvSpPr>
        <p:spPr>
          <a:xfrm>
            <a:off x="246774" y="6262972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6D7DBC-A927-4BAF-B432-5485928292F9}"/>
              </a:ext>
            </a:extLst>
          </p:cNvPr>
          <p:cNvSpPr/>
          <p:nvPr/>
        </p:nvSpPr>
        <p:spPr>
          <a:xfrm>
            <a:off x="7669721" y="201013"/>
            <a:ext cx="1332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資料３－２</a:t>
            </a:r>
          </a:p>
        </p:txBody>
      </p:sp>
    </p:spTree>
    <p:extLst>
      <p:ext uri="{BB962C8B-B14F-4D97-AF65-F5344CB8AC3E}">
        <p14:creationId xmlns:p14="http://schemas.microsoft.com/office/powerpoint/2010/main" val="31525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-64495" y="1566119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517FA8-7B4F-4BDC-B4C2-7B2FD2BF3DAA}"/>
              </a:ext>
            </a:extLst>
          </p:cNvPr>
          <p:cNvSpPr/>
          <p:nvPr/>
        </p:nvSpPr>
        <p:spPr>
          <a:xfrm>
            <a:off x="1969117" y="440709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「大阪府子ども計画」って何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が書いてあるの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87ADE9-7387-41A0-B45A-A3946073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" y="167984"/>
            <a:ext cx="1188000" cy="14102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0EADEB-FA0F-4268-BB43-B749CDBD33F9}"/>
              </a:ext>
            </a:extLst>
          </p:cNvPr>
          <p:cNvSpPr txBox="1"/>
          <p:nvPr/>
        </p:nvSpPr>
        <p:spPr>
          <a:xfrm>
            <a:off x="1393818" y="67268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F7C1F1B-9EEE-47D2-A418-A40C84E16F33}"/>
              </a:ext>
            </a:extLst>
          </p:cNvPr>
          <p:cNvSpPr/>
          <p:nvPr/>
        </p:nvSpPr>
        <p:spPr>
          <a:xfrm>
            <a:off x="1242000" y="1683315"/>
            <a:ext cx="6660000" cy="201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大阪府が、子ども・若者や子育てに関する取組をすすめるときに、大事にすることや必要なことを書いています。</a:t>
            </a: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これから大阪府が行う子ども・若者や子育てに関する取組は、「大阪府子ども計画」に沿ってすすめていきます。</a:t>
            </a:r>
            <a:endParaRPr kumimoji="1"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C98F5F1-4D99-42C5-A9D8-249D31D4D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30" y="440709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A9F26C-E129-4294-8038-48EE600A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17" y="3816511"/>
            <a:ext cx="3780000" cy="284366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233DB3-9881-4D98-9E46-9137D18AEDAD}"/>
              </a:ext>
            </a:extLst>
          </p:cNvPr>
          <p:cNvSpPr txBox="1"/>
          <p:nvPr/>
        </p:nvSpPr>
        <p:spPr>
          <a:xfrm>
            <a:off x="6559117" y="6402871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D61BA0-BC3E-4BEF-B8EF-99756CE7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56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7498318" y="1611574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9A6A67-912E-47BC-9589-769757E66DC0}"/>
              </a:ext>
            </a:extLst>
          </p:cNvPr>
          <p:cNvSpPr/>
          <p:nvPr/>
        </p:nvSpPr>
        <p:spPr>
          <a:xfrm>
            <a:off x="1859979" y="38479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なぜ「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大阪府子ども計画」をつくるの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F9E1D7-D073-4B69-A828-7C0CD1F3F895}"/>
              </a:ext>
            </a:extLst>
          </p:cNvPr>
          <p:cNvSpPr txBox="1"/>
          <p:nvPr/>
        </p:nvSpPr>
        <p:spPr>
          <a:xfrm>
            <a:off x="1276966" y="4664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78E5E51-1CEA-4843-8567-7AF023B5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2866" y="201361"/>
            <a:ext cx="1188000" cy="141021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91A15DB-F4C6-422F-9CF8-451895AA303C}"/>
              </a:ext>
            </a:extLst>
          </p:cNvPr>
          <p:cNvSpPr/>
          <p:nvPr/>
        </p:nvSpPr>
        <p:spPr>
          <a:xfrm>
            <a:off x="646774" y="1394367"/>
            <a:ext cx="6156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国は、すべての子ども・若者のみなさんが幸せな生活を送ることができる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社会をめざして、「こども基本法」という法律をつくりました。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511526-BD1E-42B6-9777-D40CF93C89E2}"/>
              </a:ext>
            </a:extLst>
          </p:cNvPr>
          <p:cNvSpPr/>
          <p:nvPr/>
        </p:nvSpPr>
        <p:spPr>
          <a:xfrm>
            <a:off x="4032573" y="2458750"/>
            <a:ext cx="4572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そして、子ども・若者や子育てに関する取組を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すすめていくため、「こども大綱」をつくりました。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B1DB536-B11A-435A-B916-58455CF3CF04}"/>
              </a:ext>
            </a:extLst>
          </p:cNvPr>
          <p:cNvSpPr/>
          <p:nvPr/>
        </p:nvSpPr>
        <p:spPr>
          <a:xfrm>
            <a:off x="646774" y="3502750"/>
            <a:ext cx="630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「こども大綱」により、すべての子ども・若者のみなさんが健やかに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成長でき、まわりの人とよい関係で、将来にわたって幸せに生活できる、</a:t>
            </a:r>
            <a:r>
              <a:rPr lang="ja-JP" altLang="en-US" sz="1600" b="1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「こどもまんなか社会」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をめざしていくことになりました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4F6EC26-E31E-4053-A450-926C45A347EF}"/>
              </a:ext>
            </a:extLst>
          </p:cNvPr>
          <p:cNvSpPr/>
          <p:nvPr/>
        </p:nvSpPr>
        <p:spPr>
          <a:xfrm>
            <a:off x="3744573" y="4911838"/>
            <a:ext cx="486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そこで、大阪府も「こども大綱」を参考にして、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子ども・若者や子育てに関する取組をすすめていくため、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「大阪府子ども計画」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をつくることにしました。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E2A09D-F6D2-4009-A527-D741CD43A74B}"/>
              </a:ext>
            </a:extLst>
          </p:cNvPr>
          <p:cNvSpPr txBox="1"/>
          <p:nvPr/>
        </p:nvSpPr>
        <p:spPr>
          <a:xfrm>
            <a:off x="6318573" y="2834500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002060"/>
                </a:solidFill>
              </a:rPr>
              <a:t>たいこう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FA205E-A231-483B-8394-AE4F6EEF7147}"/>
              </a:ext>
            </a:extLst>
          </p:cNvPr>
          <p:cNvSpPr txBox="1"/>
          <p:nvPr/>
        </p:nvSpPr>
        <p:spPr>
          <a:xfrm>
            <a:off x="1378923" y="3502750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002060"/>
                </a:solidFill>
              </a:rPr>
              <a:t>たいこう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3993E-159E-4EA1-8D02-014DB3E116F2}"/>
              </a:ext>
            </a:extLst>
          </p:cNvPr>
          <p:cNvSpPr txBox="1"/>
          <p:nvPr/>
        </p:nvSpPr>
        <p:spPr>
          <a:xfrm>
            <a:off x="5906948" y="4920303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002060"/>
                </a:solidFill>
              </a:rPr>
              <a:t>たいこう</a:t>
            </a:r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DC0FF447-EF28-4B92-A3AE-80D63FFCDB3E}"/>
              </a:ext>
            </a:extLst>
          </p:cNvPr>
          <p:cNvSpPr/>
          <p:nvPr/>
        </p:nvSpPr>
        <p:spPr>
          <a:xfrm>
            <a:off x="1518901" y="5043413"/>
            <a:ext cx="1512000" cy="1584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</a:t>
            </a:r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子ども計画</a:t>
            </a:r>
            <a:endParaRPr kumimoji="1" lang="ja-JP" altLang="en-US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7CE8815-09B4-4119-9F77-E9E91874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53" y="5098143"/>
            <a:ext cx="720000" cy="2036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46DCB7C-815A-448F-8F27-BCF663D0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F7C799-05E9-4521-AC3B-8545178CA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3" y="5327794"/>
            <a:ext cx="3240000" cy="229081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E2AE59-CB2E-47DF-B9A3-AFEBCE69DBC8}"/>
              </a:ext>
            </a:extLst>
          </p:cNvPr>
          <p:cNvSpPr txBox="1"/>
          <p:nvPr/>
        </p:nvSpPr>
        <p:spPr>
          <a:xfrm>
            <a:off x="5636948" y="6346243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2CFF74-C9C6-4F1C-A36B-03039203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5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2B6790-6C1B-427C-9978-3AB7477C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" y="184017"/>
            <a:ext cx="1188000" cy="14102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BFF9E4-5EB0-42A8-ABA4-940592A77022}"/>
              </a:ext>
            </a:extLst>
          </p:cNvPr>
          <p:cNvSpPr txBox="1"/>
          <p:nvPr/>
        </p:nvSpPr>
        <p:spPr>
          <a:xfrm>
            <a:off x="17610" y="1543889"/>
            <a:ext cx="14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59AC03-9FD5-440E-B811-25C63A986D36}"/>
              </a:ext>
            </a:extLst>
          </p:cNvPr>
          <p:cNvSpPr/>
          <p:nvPr/>
        </p:nvSpPr>
        <p:spPr>
          <a:xfrm>
            <a:off x="1872000" y="184017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「こどもまんなか社会」とは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F4B07D-4034-4882-A913-4527DED885AD}"/>
              </a:ext>
            </a:extLst>
          </p:cNvPr>
          <p:cNvSpPr txBox="1"/>
          <p:nvPr/>
        </p:nvSpPr>
        <p:spPr>
          <a:xfrm>
            <a:off x="1258305" y="-8054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8F89A9-FFC8-4B10-9B94-E4AA81FE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784573"/>
            <a:ext cx="8388000" cy="46103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1F5072-CE07-42A3-88A6-BC8B104DF230}"/>
              </a:ext>
            </a:extLst>
          </p:cNvPr>
          <p:cNvSpPr txBox="1"/>
          <p:nvPr/>
        </p:nvSpPr>
        <p:spPr>
          <a:xfrm>
            <a:off x="1548000" y="6367270"/>
            <a:ext cx="75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こどもに関する取組で国が大事にすること～こども大綱（たいこう）に向けて～令和５年９月こども家庭審議会</a:t>
            </a: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今後５年程度を見据えたこども施策の基本的な方針と重要事項等～こども大綱の策定に向けて～（中間整理）（やさしい版）より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0B24638-2F62-494B-808B-0A128D287218}"/>
              </a:ext>
            </a:extLst>
          </p:cNvPr>
          <p:cNvSpPr/>
          <p:nvPr/>
        </p:nvSpPr>
        <p:spPr>
          <a:xfrm>
            <a:off x="2178000" y="1051953"/>
            <a:ext cx="4968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「こども大綱（やさしい版）」に、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「こどもまんなか社会」についての説明があります。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　　↓　　↓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58E0F-39C4-4D94-B3B9-9D125A9CB774}"/>
              </a:ext>
            </a:extLst>
          </p:cNvPr>
          <p:cNvSpPr txBox="1"/>
          <p:nvPr/>
        </p:nvSpPr>
        <p:spPr>
          <a:xfrm>
            <a:off x="3158027" y="976017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002060"/>
                </a:solidFill>
              </a:rPr>
              <a:t>たいこう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5DF6D0A-EFDA-408C-8D4F-A453E5CB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7" y="433326"/>
            <a:ext cx="1080000" cy="63520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9612B6B-67F2-41B9-9837-4B167286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4817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5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622E83F-3D2E-47B8-ACB3-2D842492B0E0}"/>
              </a:ext>
            </a:extLst>
          </p:cNvPr>
          <p:cNvSpPr/>
          <p:nvPr/>
        </p:nvSpPr>
        <p:spPr>
          <a:xfrm>
            <a:off x="1781999" y="33968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どんなことを大切にするの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B986FD-554A-4613-901A-FF2F3E809D41}"/>
              </a:ext>
            </a:extLst>
          </p:cNvPr>
          <p:cNvSpPr txBox="1"/>
          <p:nvPr/>
        </p:nvSpPr>
        <p:spPr>
          <a:xfrm>
            <a:off x="1252782" y="-6505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0EC24B-FE42-4E7A-8C9C-835DBB0CF551}"/>
              </a:ext>
            </a:extLst>
          </p:cNvPr>
          <p:cNvSpPr txBox="1"/>
          <p:nvPr/>
        </p:nvSpPr>
        <p:spPr>
          <a:xfrm>
            <a:off x="7341059" y="154586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4046D11-115C-4838-991A-9BD43CE1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5059" y="190995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85A1536-9B52-4EA0-9A3F-0C082A261925}"/>
              </a:ext>
            </a:extLst>
          </p:cNvPr>
          <p:cNvSpPr/>
          <p:nvPr/>
        </p:nvSpPr>
        <p:spPr>
          <a:xfrm>
            <a:off x="559462" y="1303904"/>
            <a:ext cx="7092000" cy="14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これからの未来をつくっていく、子ども・若者のみなさんが、大切にされて、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社会全体から支えてもらいながら、夢や希望に向かって、何度でもチャレンジしたり、成長することができる大阪をめざします。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このため、次の３つのことを大切にします。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1E5945B-F0CC-4A61-95AB-293A898B9329}"/>
              </a:ext>
            </a:extLst>
          </p:cNvPr>
          <p:cNvSpPr/>
          <p:nvPr/>
        </p:nvSpPr>
        <p:spPr>
          <a:xfrm>
            <a:off x="1491678" y="2880872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子ども・若者のみなさんが、大切にされて、いちばん幸せになることを一緒に考え、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ていねいに意見をきき、自分らしく社会生活を送ることができるよう、大人になる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までずっと支えます。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0EC3B42-15C9-4054-A554-052E4B1CFFBA}"/>
              </a:ext>
            </a:extLst>
          </p:cNvPr>
          <p:cNvSpPr/>
          <p:nvPr/>
        </p:nvSpPr>
        <p:spPr>
          <a:xfrm>
            <a:off x="1504353" y="4052696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若者のみなさんが、安定した生活を送れるよう、また、それぞれの希望に応じて、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チャレンジしたり、結婚や子育てをしたい人はできるよう、社会全体が仕組みや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意識をよい方向に変えて、しっかりと支えます。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A790A33-F43A-45E7-BCBF-11E7374D7698}"/>
              </a:ext>
            </a:extLst>
          </p:cNvPr>
          <p:cNvSpPr/>
          <p:nvPr/>
        </p:nvSpPr>
        <p:spPr>
          <a:xfrm>
            <a:off x="1491678" y="5224520"/>
            <a:ext cx="7092000" cy="82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子育てをしている人が、ゆとりをもって、安心して子育てできるよう、ていねいによりそって、社会全体で切れ目なく支えます。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A7A34A-5AD1-4758-ADF0-996934225F33}"/>
              </a:ext>
            </a:extLst>
          </p:cNvPr>
          <p:cNvSpPr txBox="1"/>
          <p:nvPr/>
        </p:nvSpPr>
        <p:spPr>
          <a:xfrm>
            <a:off x="897678" y="3225726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0FA50-B8ED-4995-83ED-FDDE954C9274}"/>
              </a:ext>
            </a:extLst>
          </p:cNvPr>
          <p:cNvSpPr txBox="1"/>
          <p:nvPr/>
        </p:nvSpPr>
        <p:spPr>
          <a:xfrm>
            <a:off x="897678" y="4360658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22A99F-A2B5-48A5-B305-4252AB368126}"/>
              </a:ext>
            </a:extLst>
          </p:cNvPr>
          <p:cNvSpPr txBox="1"/>
          <p:nvPr/>
        </p:nvSpPr>
        <p:spPr>
          <a:xfrm>
            <a:off x="897678" y="5412330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AF06AEF-8822-4797-B511-C8FDF32E1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7AA1E47-011C-4D07-BBC9-A8DB07260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3" y="5327794"/>
            <a:ext cx="3240000" cy="229081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014546-4BC3-4E8B-97B2-7BED6B1C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768" y="6396344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1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816746" y="477884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287240" y="-950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1CC7E8-AD01-41F2-A702-F66D6FCA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760" y="84647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F200DB6-3FEB-4F53-A82E-55CD31ACEFAD}"/>
              </a:ext>
            </a:extLst>
          </p:cNvPr>
          <p:cNvSpPr/>
          <p:nvPr/>
        </p:nvSpPr>
        <p:spPr>
          <a:xfrm>
            <a:off x="528506" y="1491921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・お母さんの妊娠前からおなかの中にいるとき、また、生まれて、育っていくときに、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お母さんも子どもも元気でいられて、安心してお医者さんにみてもらえるようにします。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・小学校に入るまでの子どもが育つための、よい環境（保育・教育・支える人）をととのえます。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DBC107A-1DFC-40A0-A1A6-FD1ECAD23772}"/>
              </a:ext>
            </a:extLst>
          </p:cNvPr>
          <p:cNvSpPr/>
          <p:nvPr/>
        </p:nvSpPr>
        <p:spPr>
          <a:xfrm>
            <a:off x="534599" y="2962314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en-US" altLang="ja-JP" sz="1400" b="1" dirty="0">
                <a:solidFill>
                  <a:srgbClr val="00206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・すべての子どもが学ぶことができるよう、子どもの状態に応じた学びを提供します。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・しっかりと学力を身につけることができるよう、学びを充実します。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・子どもが安全に安心して過ごせる「居場所」をふやします。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3CA9751-689D-48D9-AEFE-00AA49C7B8A2}"/>
              </a:ext>
            </a:extLst>
          </p:cNvPr>
          <p:cNvSpPr/>
          <p:nvPr/>
        </p:nvSpPr>
        <p:spPr>
          <a:xfrm>
            <a:off x="512614" y="4432707"/>
            <a:ext cx="8100000" cy="23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・若者のみなさんが自分に合う仕事を見つけたり、実際の職場を体験したりするための学びを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・若者のみなさんが自分に合った就職ができるよう、カウンセリング、マッチングなどを通じて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サポートします。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・若者のみなさんが自らの意思で進学、就職、結婚、子育てなどの将来を選択したり、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再チャレンジしたり、できるよう、支えます。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E4858-CF74-4949-B7E8-29B413FFA05A}"/>
              </a:ext>
            </a:extLst>
          </p:cNvPr>
          <p:cNvSpPr/>
          <p:nvPr/>
        </p:nvSpPr>
        <p:spPr>
          <a:xfrm>
            <a:off x="2003793" y="1554287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小学校に入るまで（６才くらいまで）の子どものための取組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325C8F6-79A2-4BB7-9E62-81394FC087AE}"/>
              </a:ext>
            </a:extLst>
          </p:cNvPr>
          <p:cNvSpPr/>
          <p:nvPr/>
        </p:nvSpPr>
        <p:spPr>
          <a:xfrm>
            <a:off x="2003793" y="3018763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学童期・思春期（６～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00E0D59-9AF2-483E-8220-C144EAB732FB}"/>
              </a:ext>
            </a:extLst>
          </p:cNvPr>
          <p:cNvSpPr/>
          <p:nvPr/>
        </p:nvSpPr>
        <p:spPr>
          <a:xfrm>
            <a:off x="2042614" y="4505654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青年期（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才くらいから）の若者のための取組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6929754" y="1276477"/>
            <a:ext cx="12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D461240-87F4-44FF-8463-E5284F7D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474BE-36B8-47FE-9406-CA1D2EA5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700" y="6492875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921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934761" y="498162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324882" y="5409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C788584-15D9-4B1B-ABA0-EDE1A9FA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0443"/>
            <a:ext cx="1188000" cy="141020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69ADFC0-0277-4327-8497-02775288A7FE}"/>
              </a:ext>
            </a:extLst>
          </p:cNvPr>
          <p:cNvSpPr/>
          <p:nvPr/>
        </p:nvSpPr>
        <p:spPr>
          <a:xfrm>
            <a:off x="565431" y="4945296"/>
            <a:ext cx="8100000" cy="18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・子育てや教育にかかるお金の負担を少なくなるようにします。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・保護者がともに協力して仕事と子育てをできるよう、働き方を変えるとともに、男性が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もっと家事や育児をするよう呼びかけます。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・ひとりで子育てしている家庭に、必要なサポートをおこないます。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1D105D1-A9D8-443C-8946-453A12670F1E}"/>
              </a:ext>
            </a:extLst>
          </p:cNvPr>
          <p:cNvSpPr/>
          <p:nvPr/>
        </p:nvSpPr>
        <p:spPr>
          <a:xfrm>
            <a:off x="565431" y="1551972"/>
            <a:ext cx="8100000" cy="331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・だれでも、夢にチャレンジできるよう、社会全体で応援し、支えます。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・障がいのある子ども・若者のみなさんを地域で支えられるよう、関係機関が一緒に支える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仕組みをつくったり、サービスを充実します。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・子どもが保護者から虐待を受けることのないよう、また、早く虐待を見つけ、早くサポート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できるよう、社会全体で子どもを守ります。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・施設や里親さんのおうちで生活する子ども・若者のみなさんの意見をきき、大人になる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まで支えます。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・ヤングケアラーをはじめ、困難を抱える子ども・若者を早く見つけ、早くサポートを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受けられるようにします。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2AD948-665D-4E3C-99C9-03D6FA37A265}"/>
              </a:ext>
            </a:extLst>
          </p:cNvPr>
          <p:cNvSpPr/>
          <p:nvPr/>
        </p:nvSpPr>
        <p:spPr>
          <a:xfrm>
            <a:off x="2095431" y="1604479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すべての年齢の子ども・若者のための取組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B7D70E-EF7F-4CD1-8641-6772CC71DD4C}"/>
              </a:ext>
            </a:extLst>
          </p:cNvPr>
          <p:cNvSpPr/>
          <p:nvPr/>
        </p:nvSpPr>
        <p:spPr>
          <a:xfrm>
            <a:off x="2095431" y="5053601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子育てをしている人のための取組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1082698" y="1290162"/>
            <a:ext cx="13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053FB5F-B1B3-4F31-9673-82245D3E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6" y="447943"/>
            <a:ext cx="1080000" cy="63520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93BCA5-F271-4275-A5BF-90D29D74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489" y="6461495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261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B46F32-F554-4DC2-A801-44F49DD0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91" y="206136"/>
            <a:ext cx="1188000" cy="141020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AD41DCF-F014-4ABD-A0B0-A738909B7EF6}"/>
              </a:ext>
            </a:extLst>
          </p:cNvPr>
          <p:cNvSpPr/>
          <p:nvPr/>
        </p:nvSpPr>
        <p:spPr>
          <a:xfrm>
            <a:off x="1782000" y="584992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「大阪府子ども計画」における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子ども・若者の意見反映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F3FBBE-8631-46D3-83CB-BF5747855A5F}"/>
              </a:ext>
            </a:extLst>
          </p:cNvPr>
          <p:cNvSpPr txBox="1"/>
          <p:nvPr/>
        </p:nvSpPr>
        <p:spPr>
          <a:xfrm>
            <a:off x="7414591" y="1616342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3457B-3D0A-4D99-9A93-2ABC393A1EB8}"/>
              </a:ext>
            </a:extLst>
          </p:cNvPr>
          <p:cNvSpPr txBox="1"/>
          <p:nvPr/>
        </p:nvSpPr>
        <p:spPr>
          <a:xfrm>
            <a:off x="1242313" y="57049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FBC29E2-ACF1-4937-AC8E-2F67176D79C1}"/>
              </a:ext>
            </a:extLst>
          </p:cNvPr>
          <p:cNvSpPr/>
          <p:nvPr/>
        </p:nvSpPr>
        <p:spPr>
          <a:xfrm>
            <a:off x="1026000" y="184025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「大阪府子ども家庭審議会」に、子ども・若者当事者委員の４名の大学生に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参加いただき、「大阪府子ども計画」などについての意見をきいています。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6D4D8A7-0D48-4DF8-80A9-2544738F2CF6}"/>
              </a:ext>
            </a:extLst>
          </p:cNvPr>
          <p:cNvSpPr/>
          <p:nvPr/>
        </p:nvSpPr>
        <p:spPr>
          <a:xfrm>
            <a:off x="1026000" y="302632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「おおさかＱネット」で、子ども・若者向けのアンケート調査を実施し、多くの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子ども・若者のみなさんの意見をききます。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9B7145D-104C-4746-A948-D9A7D0C6203A}"/>
              </a:ext>
            </a:extLst>
          </p:cNvPr>
          <p:cNvSpPr/>
          <p:nvPr/>
        </p:nvSpPr>
        <p:spPr>
          <a:xfrm>
            <a:off x="1026000" y="4197658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子どもたちにも理解しやすい「大阪府子ども計画（やさしい版）」を作成すると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ともに、子ども・若者のみなさん向けの「パブリックコメント」を行います。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902470E-CBF2-4B5C-A5F3-87DE42BF3FCC}"/>
              </a:ext>
            </a:extLst>
          </p:cNvPr>
          <p:cNvSpPr/>
          <p:nvPr/>
        </p:nvSpPr>
        <p:spPr>
          <a:xfrm>
            <a:off x="1026000" y="5380795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アンケート調査や「大阪府子ども計画（やさしい版）」をつくるときには、「大阪府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子ども家庭審議会」の子ども・若者当事者委員のみなさんの意見をきいています。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0491D90-445C-478B-918C-249170FC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C013D0C-6826-4947-9561-8FB23052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9191" y="638136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44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BDF9CC-E581-4509-85B0-A39983AD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1571805"/>
            <a:ext cx="5292000" cy="32356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FE1EC-CE4F-4EAD-818F-31FC504A935F}"/>
              </a:ext>
            </a:extLst>
          </p:cNvPr>
          <p:cNvSpPr txBox="1"/>
          <p:nvPr/>
        </p:nvSpPr>
        <p:spPr>
          <a:xfrm>
            <a:off x="5631269" y="454667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A0BDFEB-6E68-44C8-9528-3AD2BF37A4AA}"/>
              </a:ext>
            </a:extLst>
          </p:cNvPr>
          <p:cNvSpPr/>
          <p:nvPr/>
        </p:nvSpPr>
        <p:spPr>
          <a:xfrm>
            <a:off x="2638839" y="4878690"/>
            <a:ext cx="3866322" cy="407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さいご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まで、読んで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くれ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てありがとう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9E7907-48A8-4B70-94F7-8A96D31E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454033"/>
            <a:ext cx="1080000" cy="6352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BBEC7C-59D6-44A2-BDB6-589B338F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5801066"/>
            <a:ext cx="1080000" cy="59296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6F1E42-E2BD-44AA-9134-DDEFEC53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440708"/>
            <a:ext cx="1080000" cy="63520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8D957B-68DF-4520-8D9A-669ADD92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5757923"/>
            <a:ext cx="1080000" cy="63520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F07120-C139-4BB4-8A95-4F39A43E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527" y="6492875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43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1299</Words>
  <Application>Microsoft Office PowerPoint</Application>
  <PresentationFormat>画面に合わせる (4:3)</PresentationFormat>
  <Paragraphs>95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BIZ UDゴシック</vt:lpstr>
      <vt:lpstr>HGP創英角ｺﾞｼｯｸUB</vt:lpstr>
      <vt:lpstr>HGP創英角ﾎﾟｯﾌﾟ体</vt:lpstr>
      <vt:lpstr>HGS創英角ｺﾞｼｯｸUB</vt:lpstr>
      <vt:lpstr>ＭＳ ゴシック</vt:lpstr>
      <vt:lpstr>UD デジタル 教科書体 NP-B</vt:lpstr>
      <vt:lpstr>Meiryo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2024-10-07T05:33:42Z</cp:lastPrinted>
  <dcterms:created xsi:type="dcterms:W3CDTF">2024-08-30T08:38:14Z</dcterms:created>
  <dcterms:modified xsi:type="dcterms:W3CDTF">2024-12-26T16:02:48Z</dcterms:modified>
</cp:coreProperties>
</file>