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66" r:id="rId2"/>
    <p:sldId id="368" r:id="rId3"/>
    <p:sldId id="374" r:id="rId4"/>
    <p:sldId id="373"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1469" autoAdjust="0"/>
  </p:normalViewPr>
  <p:slideViewPr>
    <p:cSldViewPr>
      <p:cViewPr varScale="1">
        <p:scale>
          <a:sx n="84" d="100"/>
          <a:sy n="84" d="100"/>
        </p:scale>
        <p:origin x="1709"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2024/12/27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2024/12/27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2024/12/27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2024/12/27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2024/12/27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2024/12/27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2024/12/27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9A55263C-2B83-45E0-8FDC-7AC1FA61D976}"/>
              </a:ext>
            </a:extLst>
          </p:cNvPr>
          <p:cNvSpPr txBox="1"/>
          <p:nvPr/>
        </p:nvSpPr>
        <p:spPr>
          <a:xfrm>
            <a:off x="175466" y="91379"/>
            <a:ext cx="6916814"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lang="en-US" altLang="ja-JP" dirty="0">
              <a:latin typeface="HGP創英角ｺﾞｼｯｸUB" pitchFamily="50" charset="-128"/>
              <a:ea typeface="HGP創英角ｺﾞｼｯｸUB" pitchFamily="50" charset="-128"/>
            </a:endParaRPr>
          </a:p>
          <a:p>
            <a:endParaRPr kumimoji="1" lang="ja-JP" altLang="en-US" dirty="0">
              <a:latin typeface="HGP創英角ｺﾞｼｯｸUB" pitchFamily="50" charset="-128"/>
              <a:ea typeface="HGP創英角ｺﾞｼｯｸUB" pitchFamily="50" charset="-128"/>
            </a:endParaRPr>
          </a:p>
        </p:txBody>
      </p:sp>
      <p:cxnSp>
        <p:nvCxnSpPr>
          <p:cNvPr id="6" name="カギ線コネクタ 14">
            <a:extLst>
              <a:ext uri="{FF2B5EF4-FFF2-40B4-BE49-F238E27FC236}">
                <a16:creationId xmlns:a16="http://schemas.microsoft.com/office/drawing/2014/main" id="{72B67D96-5B0A-4887-A5C6-E6A6BCAE63A6}"/>
              </a:ext>
            </a:extLst>
          </p:cNvPr>
          <p:cNvCxnSpPr/>
          <p:nvPr/>
        </p:nvCxnSpPr>
        <p:spPr>
          <a:xfrm flipV="1">
            <a:off x="175466" y="24825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E2EB543-D748-4DCD-89B0-06A738174737}"/>
              </a:ext>
            </a:extLst>
          </p:cNvPr>
          <p:cNvSpPr txBox="1"/>
          <p:nvPr/>
        </p:nvSpPr>
        <p:spPr>
          <a:xfrm>
            <a:off x="203177" y="531064"/>
            <a:ext cx="5544000"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１．</a:t>
            </a:r>
            <a:r>
              <a:rPr lang="ja-JP" altLang="en-US" sz="1600" dirty="0">
                <a:solidFill>
                  <a:srgbClr val="002060"/>
                </a:solidFill>
                <a:latin typeface="HGP創英角ｺﾞｼｯｸUB" pitchFamily="50" charset="-128"/>
                <a:ea typeface="HGP創英角ｺﾞｼｯｸUB" pitchFamily="50" charset="-128"/>
              </a:rPr>
              <a:t>計画</a:t>
            </a:r>
            <a:r>
              <a:rPr kumimoji="1" lang="ja-JP" altLang="en-US" sz="1600" dirty="0">
                <a:solidFill>
                  <a:srgbClr val="002060"/>
                </a:solidFill>
                <a:latin typeface="HGP創英角ｺﾞｼｯｸUB" pitchFamily="50" charset="-128"/>
                <a:ea typeface="HGP創英角ｺﾞｼｯｸUB" pitchFamily="50" charset="-128"/>
              </a:rPr>
              <a:t>策定の趣旨</a:t>
            </a:r>
          </a:p>
        </p:txBody>
      </p:sp>
      <p:sp>
        <p:nvSpPr>
          <p:cNvPr id="8" name="テキスト ボックス 7">
            <a:extLst>
              <a:ext uri="{FF2B5EF4-FFF2-40B4-BE49-F238E27FC236}">
                <a16:creationId xmlns:a16="http://schemas.microsoft.com/office/drawing/2014/main" id="{683FF0CE-4097-426F-8D32-2DEF98ADAF8A}"/>
              </a:ext>
            </a:extLst>
          </p:cNvPr>
          <p:cNvSpPr txBox="1"/>
          <p:nvPr/>
        </p:nvSpPr>
        <p:spPr>
          <a:xfrm>
            <a:off x="539552" y="880653"/>
            <a:ext cx="8219256" cy="4339650"/>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　</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子どもの貧困は、現在の経済的な困窮にとどまらず、学習面や生活面、心理面など様々な面において、子どもの</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その後の人生に大きく影響を及ぼしかねないものです。コロナ禍の影響が残る中で長引く物価高は、子育て世帯に</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とって大きな負担となっていますが、経済的に困窮する家庭には、より深刻な課題となっています。経済的に厳しい</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状況にある家庭の子どもたちが、日々の食事に困るようなことや、学習の機会や部活動など様々な体験機会を十分に</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得られない、経済的な理由によって進路を変更せざるを得ない、社会的に孤立して相談することすらできない、</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などの状況を強いられることはあってはならないことです。全ての子どもたちが、同じスタートラインに立って</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夢や希望を持ち、将来をめざすことができる社会を実現するため、子どもの貧困の問題を家庭のみの責任とする</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のではなく、経済的支援や保護者の就労支援、学習支援等の総合的な取組を進め、社会全体で解決していくことが</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必要です。</a:t>
            </a:r>
          </a:p>
          <a:p>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国では、子どもの貧困について社会的な関心が高まる中、子どもの将来がその生まれ育った環境によって左右</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されることのないよう、</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2013</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（平成</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25</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）年に「子どもの貧困対策の推進に関する法律」を制定されました。</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その後、</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2019</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（令和元）年の改正法においては、基本理念として、子どもの最善の利益が優先して考慮されること、</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貧困の背景に様々な社会的要因があること等が明記されたところです。</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a:p>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2023</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（令和５）年４月には、こども施策を社会全体で総合的かつ強力に推進していくための「こども基本法」が</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新たに施行されました。同法に基づく「こども大綱」において、「こどもの貧困を解消し、貧困による困難を、</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こどもたちが強いられることがないような社会をつくる」ことが明記されたことを踏まえ、</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2024</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（令和６）年６月</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には、法の名称に「貧困の解消」を盛り込んだ「こどもの貧困の解消に向けた対策の推進に関する法律」が制定され、</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「こどもの現在の貧困を解消するとともに、将来の貧困を防ぐ」、また、「妊娠から出産まで及びそのこどもが</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大人になるまでの過程において切れ目なく支援が行われる」よう、子どもの貧困対策を推進することとされました。</a:t>
            </a:r>
          </a:p>
          <a:p>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大阪府では、</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 2015</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（平成</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27</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）年３月に「子どもの貧困対策計画」を策定し、次いで</a:t>
            </a:r>
            <a: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2020</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（令和</a:t>
            </a:r>
            <a:r>
              <a:rPr lang="ja-JP" altLang="en-US" sz="12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rPr>
              <a:t>２）</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年</a:t>
            </a:r>
            <a:r>
              <a:rPr lang="ja-JP" altLang="en-US" sz="12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rPr>
              <a:t>３</a:t>
            </a: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月に改定</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した第二次計画に基づき、子どもの貧困対策施策の推進に努めてきました。「第三次子どもの貧困対策計画」では、</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これまでの計画の理念を踏襲しつつ、現在の子どもの貧困を取り巻く状況を踏まえ、子どもの貧困の解消に向けて、</a:t>
            </a:r>
            <a:br>
              <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br>
            <a:r>
              <a:rPr lang="ja-JP" altLang="en-US"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取組をいっそう充実していきます。</a:t>
            </a:r>
            <a:endParaRPr lang="en-US" altLang="ja-JP" sz="120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9" name="テキスト ボックス 8">
            <a:extLst>
              <a:ext uri="{FF2B5EF4-FFF2-40B4-BE49-F238E27FC236}">
                <a16:creationId xmlns:a16="http://schemas.microsoft.com/office/drawing/2014/main" id="{DCF7125B-E406-4413-AD0F-C7CE0221EF2D}"/>
              </a:ext>
            </a:extLst>
          </p:cNvPr>
          <p:cNvSpPr txBox="1"/>
          <p:nvPr/>
        </p:nvSpPr>
        <p:spPr>
          <a:xfrm>
            <a:off x="333677" y="5269394"/>
            <a:ext cx="4465437"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２．計画期間</a:t>
            </a:r>
          </a:p>
        </p:txBody>
      </p:sp>
      <p:sp>
        <p:nvSpPr>
          <p:cNvPr id="10" name="テキスト ボックス 9">
            <a:extLst>
              <a:ext uri="{FF2B5EF4-FFF2-40B4-BE49-F238E27FC236}">
                <a16:creationId xmlns:a16="http://schemas.microsoft.com/office/drawing/2014/main" id="{1C950C60-16E0-4E3B-A3CE-EB7926445F13}"/>
              </a:ext>
            </a:extLst>
          </p:cNvPr>
          <p:cNvSpPr txBox="1"/>
          <p:nvPr/>
        </p:nvSpPr>
        <p:spPr>
          <a:xfrm>
            <a:off x="683568" y="5607948"/>
            <a:ext cx="8219256" cy="276999"/>
          </a:xfrm>
          <a:prstGeom prst="rect">
            <a:avLst/>
          </a:prstGeom>
          <a:noFill/>
        </p:spPr>
        <p:txBody>
          <a:bodyPr wrap="square" rtlCol="0">
            <a:spAutoFit/>
          </a:bodyPr>
          <a:lstStyle/>
          <a:p>
            <a:r>
              <a:rPr kumimoji="1" lang="en-US" altLang="ja-JP" sz="1200" dirty="0">
                <a:latin typeface="ＭＳ ゴシック" panose="020B0609070205080204" pitchFamily="49" charset="-128"/>
                <a:ea typeface="ＭＳ ゴシック" panose="020B0609070205080204" pitchFamily="49" charset="-128"/>
              </a:rPr>
              <a:t>2025</a:t>
            </a:r>
            <a:r>
              <a:rPr kumimoji="1" lang="ja-JP" altLang="en-US" sz="1200" dirty="0">
                <a:latin typeface="ＭＳ ゴシック" panose="020B0609070205080204" pitchFamily="49" charset="-128"/>
                <a:ea typeface="ＭＳ ゴシック" panose="020B0609070205080204" pitchFamily="49" charset="-128"/>
              </a:rPr>
              <a:t>（令和７）年度から</a:t>
            </a:r>
            <a:r>
              <a:rPr kumimoji="1" lang="en-US" altLang="ja-JP" sz="1200" dirty="0">
                <a:latin typeface="ＭＳ ゴシック" panose="020B0609070205080204" pitchFamily="49" charset="-128"/>
                <a:ea typeface="ＭＳ ゴシック" panose="020B0609070205080204" pitchFamily="49" charset="-128"/>
              </a:rPr>
              <a:t>2029</a:t>
            </a:r>
            <a:r>
              <a:rPr kumimoji="1" lang="ja-JP" altLang="en-US" sz="1200" dirty="0">
                <a:latin typeface="ＭＳ ゴシック" panose="020B0609070205080204" pitchFamily="49" charset="-128"/>
                <a:ea typeface="ＭＳ ゴシック" panose="020B0609070205080204" pitchFamily="49" charset="-128"/>
              </a:rPr>
              <a:t>（令和</a:t>
            </a:r>
            <a:r>
              <a:rPr kumimoji="1" lang="en-US" altLang="ja-JP" sz="1200" dirty="0">
                <a:latin typeface="ＭＳ ゴシック" panose="020B0609070205080204" pitchFamily="49" charset="-128"/>
                <a:ea typeface="ＭＳ ゴシック" panose="020B0609070205080204" pitchFamily="49" charset="-128"/>
              </a:rPr>
              <a:t>11</a:t>
            </a:r>
            <a:r>
              <a:rPr kumimoji="1" lang="ja-JP" altLang="en-US" sz="1200" dirty="0">
                <a:latin typeface="ＭＳ ゴシック" panose="020B0609070205080204" pitchFamily="49" charset="-128"/>
                <a:ea typeface="ＭＳ ゴシック" panose="020B0609070205080204" pitchFamily="49" charset="-128"/>
              </a:rPr>
              <a:t>）年度までの５年間</a:t>
            </a:r>
          </a:p>
        </p:txBody>
      </p:sp>
      <p:sp>
        <p:nvSpPr>
          <p:cNvPr id="11" name="テキスト ボックス 10">
            <a:extLst>
              <a:ext uri="{FF2B5EF4-FFF2-40B4-BE49-F238E27FC236}">
                <a16:creationId xmlns:a16="http://schemas.microsoft.com/office/drawing/2014/main" id="{7D391981-C472-43FE-A6A1-80F74FA077AD}"/>
              </a:ext>
            </a:extLst>
          </p:cNvPr>
          <p:cNvSpPr txBox="1"/>
          <p:nvPr/>
        </p:nvSpPr>
        <p:spPr>
          <a:xfrm>
            <a:off x="297566" y="5945104"/>
            <a:ext cx="6794714" cy="338554"/>
          </a:xfrm>
          <a:prstGeom prst="rect">
            <a:avLst/>
          </a:prstGeom>
          <a:noFill/>
        </p:spPr>
        <p:txBody>
          <a:bodyPr wrap="square" rtlCol="0">
            <a:spAutoFit/>
          </a:bodyPr>
          <a:lstStyle/>
          <a:p>
            <a:r>
              <a:rPr lang="ja-JP" altLang="en-US" sz="1600" dirty="0">
                <a:solidFill>
                  <a:srgbClr val="002060"/>
                </a:solidFill>
                <a:latin typeface="HGP創英角ｺﾞｼｯｸUB" pitchFamily="50" charset="-128"/>
                <a:ea typeface="HGP創英角ｺﾞｼｯｸUB" pitchFamily="50" charset="-128"/>
              </a:rPr>
              <a:t>３</a:t>
            </a:r>
            <a:r>
              <a:rPr kumimoji="1" lang="ja-JP" altLang="en-US" sz="1600" dirty="0">
                <a:solidFill>
                  <a:srgbClr val="002060"/>
                </a:solidFill>
                <a:latin typeface="HGP創英角ｺﾞｼｯｸUB" pitchFamily="50" charset="-128"/>
                <a:ea typeface="HGP創英角ｺﾞｼｯｸUB" pitchFamily="50" charset="-128"/>
              </a:rPr>
              <a:t>．計画の位置づけ</a:t>
            </a:r>
          </a:p>
        </p:txBody>
      </p:sp>
      <p:sp>
        <p:nvSpPr>
          <p:cNvPr id="12" name="テキスト ボックス 11">
            <a:extLst>
              <a:ext uri="{FF2B5EF4-FFF2-40B4-BE49-F238E27FC236}">
                <a16:creationId xmlns:a16="http://schemas.microsoft.com/office/drawing/2014/main" id="{1FD8EC52-74B6-439E-954A-E3A0BEDE84A2}"/>
              </a:ext>
            </a:extLst>
          </p:cNvPr>
          <p:cNvSpPr txBox="1"/>
          <p:nvPr/>
        </p:nvSpPr>
        <p:spPr>
          <a:xfrm>
            <a:off x="683568" y="6332749"/>
            <a:ext cx="8219256"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こどもの貧困の解消に向けた対策の推進に関する法律第</a:t>
            </a:r>
            <a:r>
              <a:rPr kumimoji="1" lang="en-US" altLang="ja-JP" sz="1200" dirty="0">
                <a:latin typeface="ＭＳ ゴシック" panose="020B0609070205080204" pitchFamily="49" charset="-128"/>
                <a:ea typeface="ＭＳ ゴシック" panose="020B0609070205080204" pitchFamily="49" charset="-128"/>
              </a:rPr>
              <a:t>10</a:t>
            </a:r>
            <a:r>
              <a:rPr kumimoji="1" lang="ja-JP" altLang="en-US" sz="1200" dirty="0">
                <a:latin typeface="ＭＳ ゴシック" panose="020B0609070205080204" pitchFamily="49" charset="-128"/>
                <a:ea typeface="ＭＳ ゴシック" panose="020B0609070205080204" pitchFamily="49" charset="-128"/>
              </a:rPr>
              <a:t>条第１項の規定に基づき、策定</a:t>
            </a:r>
            <a:r>
              <a:rPr lang="ja-JP" altLang="en-US" sz="1200" dirty="0">
                <a:latin typeface="ＭＳ ゴシック" panose="020B0609070205080204" pitchFamily="49" charset="-128"/>
                <a:ea typeface="ＭＳ ゴシック" panose="020B0609070205080204" pitchFamily="49" charset="-128"/>
              </a:rPr>
              <a:t>します</a:t>
            </a:r>
            <a:r>
              <a:rPr kumimoji="1" lang="ja-JP" altLang="en-US" sz="1200" dirty="0">
                <a:latin typeface="ＭＳ ゴシック" panose="020B0609070205080204" pitchFamily="49" charset="-128"/>
                <a:ea typeface="ＭＳ ゴシック" panose="020B0609070205080204" pitchFamily="49" charset="-128"/>
              </a:rPr>
              <a:t>。</a:t>
            </a:r>
          </a:p>
        </p:txBody>
      </p:sp>
      <p:sp>
        <p:nvSpPr>
          <p:cNvPr id="13" name="四角形: 角を丸くする 12">
            <a:extLst>
              <a:ext uri="{FF2B5EF4-FFF2-40B4-BE49-F238E27FC236}">
                <a16:creationId xmlns:a16="http://schemas.microsoft.com/office/drawing/2014/main" id="{400A34A7-C5AB-45D9-B7B6-07790921BE87}"/>
              </a:ext>
            </a:extLst>
          </p:cNvPr>
          <p:cNvSpPr/>
          <p:nvPr/>
        </p:nvSpPr>
        <p:spPr>
          <a:xfrm>
            <a:off x="6289365" y="141174"/>
            <a:ext cx="1476000" cy="54000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ＭＳ ゴシック" panose="020B0609070205080204" pitchFamily="49" charset="-128"/>
                <a:ea typeface="ＭＳ ゴシック" panose="020B0609070205080204" pitchFamily="49" charset="-128"/>
              </a:rPr>
              <a:t>＜概要＞</a:t>
            </a:r>
          </a:p>
        </p:txBody>
      </p:sp>
      <p:sp>
        <p:nvSpPr>
          <p:cNvPr id="14" name="正方形/長方形 13">
            <a:extLst>
              <a:ext uri="{FF2B5EF4-FFF2-40B4-BE49-F238E27FC236}">
                <a16:creationId xmlns:a16="http://schemas.microsoft.com/office/drawing/2014/main" id="{4DD9281F-6190-4C6F-91DF-875688B6353C}"/>
              </a:ext>
            </a:extLst>
          </p:cNvPr>
          <p:cNvSpPr/>
          <p:nvPr/>
        </p:nvSpPr>
        <p:spPr>
          <a:xfrm>
            <a:off x="7765365" y="207781"/>
            <a:ext cx="1332000"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a:solidFill>
                  <a:schemeClr val="tx1"/>
                </a:solidFill>
              </a:rPr>
              <a:t>資料１－２</a:t>
            </a:r>
            <a:endParaRPr kumimoji="1" lang="ja-JP" altLang="en-US" b="1" dirty="0">
              <a:solidFill>
                <a:schemeClr val="tx1"/>
              </a:solidFill>
            </a:endParaRPr>
          </a:p>
        </p:txBody>
      </p:sp>
    </p:spTree>
    <p:extLst>
      <p:ext uri="{BB962C8B-B14F-4D97-AF65-F5344CB8AC3E}">
        <p14:creationId xmlns:p14="http://schemas.microsoft.com/office/powerpoint/2010/main" val="4189271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a:xfrm>
            <a:off x="6949352" y="6471419"/>
            <a:ext cx="2122101" cy="341216"/>
          </a:xfrm>
        </p:spPr>
        <p:txBody>
          <a:bodyPr/>
          <a:lstStyle/>
          <a:p>
            <a:fld id="{D2D8002D-B5B0-4BAC-B1F6-782DDCCE6D9C}" type="slidenum">
              <a:rPr kumimoji="1" lang="ja-JP" altLang="en-US" smtClean="0"/>
              <a:t>2</a:t>
            </a:fld>
            <a:endParaRPr kumimoji="1" lang="ja-JP" altLang="en-US" dirty="0"/>
          </a:p>
        </p:txBody>
      </p:sp>
      <p:sp>
        <p:nvSpPr>
          <p:cNvPr id="7" name="テキスト ボックス 6">
            <a:extLst>
              <a:ext uri="{FF2B5EF4-FFF2-40B4-BE49-F238E27FC236}">
                <a16:creationId xmlns:a16="http://schemas.microsoft.com/office/drawing/2014/main" id="{8BB00026-5294-4906-8382-8DEACE22CF46}"/>
              </a:ext>
            </a:extLst>
          </p:cNvPr>
          <p:cNvSpPr txBox="1"/>
          <p:nvPr/>
        </p:nvSpPr>
        <p:spPr>
          <a:xfrm>
            <a:off x="145403" y="536448"/>
            <a:ext cx="5362701" cy="338554"/>
          </a:xfrm>
          <a:prstGeom prst="rect">
            <a:avLst/>
          </a:prstGeom>
          <a:noFill/>
        </p:spPr>
        <p:txBody>
          <a:bodyPr wrap="square" rtlCol="0">
            <a:spAutoFit/>
          </a:bodyPr>
          <a:lstStyle/>
          <a:p>
            <a:r>
              <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rPr>
              <a:t>４．</a:t>
            </a:r>
            <a:r>
              <a:rPr lang="ja-JP" altLang="en-US" sz="1600" dirty="0">
                <a:solidFill>
                  <a:srgbClr val="002060"/>
                </a:solidFill>
                <a:latin typeface="HGP創英角ｺﾞｼｯｸUB" panose="020B0900000000000000" pitchFamily="50" charset="-128"/>
                <a:ea typeface="HGP創英角ｺﾞｼｯｸUB" panose="020B0900000000000000" pitchFamily="50" charset="-128"/>
              </a:rPr>
              <a:t>大阪府子どもの貧困対策計画構成（案）</a:t>
            </a:r>
            <a:endParaRPr kumimoji="1" lang="ja-JP" altLang="en-US" sz="1600"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2" name="角丸四角形 3">
            <a:extLst>
              <a:ext uri="{FF2B5EF4-FFF2-40B4-BE49-F238E27FC236}">
                <a16:creationId xmlns:a16="http://schemas.microsoft.com/office/drawing/2014/main" id="{DCE1B792-3F53-45D5-B792-84450A5444A7}"/>
              </a:ext>
            </a:extLst>
          </p:cNvPr>
          <p:cNvSpPr/>
          <p:nvPr/>
        </p:nvSpPr>
        <p:spPr>
          <a:xfrm>
            <a:off x="145403" y="3888828"/>
            <a:ext cx="4932000"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Ⅲ　計画の基本理念・推進にあたっての基本的な考え方</a:t>
            </a:r>
            <a:endParaRPr lang="ja-JP" sz="12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21" name="テキスト ボックス 20">
            <a:extLst>
              <a:ext uri="{FF2B5EF4-FFF2-40B4-BE49-F238E27FC236}">
                <a16:creationId xmlns:a16="http://schemas.microsoft.com/office/drawing/2014/main" id="{AAE2D132-D00A-49EB-8B19-35D66CE91648}"/>
              </a:ext>
            </a:extLst>
          </p:cNvPr>
          <p:cNvSpPr txBox="1"/>
          <p:nvPr/>
        </p:nvSpPr>
        <p:spPr>
          <a:xfrm>
            <a:off x="145403" y="91918"/>
            <a:ext cx="6802861"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kumimoji="1" lang="ja-JP" altLang="en-US" dirty="0">
              <a:latin typeface="HGP創英角ｺﾞｼｯｸUB" pitchFamily="50" charset="-128"/>
              <a:ea typeface="HGP創英角ｺﾞｼｯｸUB" pitchFamily="50" charset="-128"/>
            </a:endParaRPr>
          </a:p>
        </p:txBody>
      </p:sp>
      <p:cxnSp>
        <p:nvCxnSpPr>
          <p:cNvPr id="22" name="カギ線コネクタ 14">
            <a:extLst>
              <a:ext uri="{FF2B5EF4-FFF2-40B4-BE49-F238E27FC236}">
                <a16:creationId xmlns:a16="http://schemas.microsoft.com/office/drawing/2014/main" id="{46BFD64D-B608-4A9E-860B-556F84CE2F97}"/>
              </a:ext>
            </a:extLst>
          </p:cNvPr>
          <p:cNvCxnSpPr/>
          <p:nvPr/>
        </p:nvCxnSpPr>
        <p:spPr>
          <a:xfrm flipV="1">
            <a:off x="175466" y="24825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5957748F-CAD4-469C-ADDA-BFCF92A7FC10}"/>
              </a:ext>
            </a:extLst>
          </p:cNvPr>
          <p:cNvSpPr txBox="1"/>
          <p:nvPr/>
        </p:nvSpPr>
        <p:spPr>
          <a:xfrm>
            <a:off x="293923" y="4144298"/>
            <a:ext cx="8424000" cy="1152000"/>
          </a:xfrm>
          <a:prstGeom prst="rect">
            <a:avLst/>
          </a:prstGeom>
          <a:noFill/>
          <a:ln w="12700">
            <a:solidFill>
              <a:schemeClr val="tx1"/>
            </a:solidFill>
          </a:ln>
        </p:spPr>
        <p:txBody>
          <a:bodyPr wrap="square" rtlCol="0">
            <a:spAutoFit/>
          </a:bodyPr>
          <a:lstStyle/>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１．基本理念</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33350"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子どもの貧困の解消に向けた対策は、「こどもの貧困の解消に向けた対策の推進に関する法律」に基づき、子どもの現在の貧困を解消する</a:t>
            </a:r>
            <a:endPar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marL="133350"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とともに、将来の貧困を防ぐことを旨として推進</a:t>
            </a:r>
            <a:endParaRPr lang="en-US"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２．基本的な考え方</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（１）総合的な取組の推進：子どもの貧困の背景にある複合的な要因を捉え、総合的な取組を行うことで適切に支援</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altLang="ja-JP" sz="1000" kern="0" dirty="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（２）支援が必要な人への情報発信と伝達：情報発信と伝達の工夫、支援を受けることに躊躇うことのない環境づくり</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20AF958A-A4F3-4F00-A851-F5C891F76BCC}"/>
              </a:ext>
            </a:extLst>
          </p:cNvPr>
          <p:cNvSpPr txBox="1"/>
          <p:nvPr/>
        </p:nvSpPr>
        <p:spPr>
          <a:xfrm>
            <a:off x="293923" y="5673984"/>
            <a:ext cx="8424000" cy="1080000"/>
          </a:xfrm>
          <a:prstGeom prst="rect">
            <a:avLst/>
          </a:prstGeom>
          <a:noFill/>
          <a:ln w="12700">
            <a:solidFill>
              <a:schemeClr val="tx1"/>
            </a:solidFill>
          </a:ln>
        </p:spPr>
        <p:txBody>
          <a:bodyPr wrap="square" rtlCol="0">
            <a:spAutoFit/>
          </a:bodyPr>
          <a:lstStyle/>
          <a:p>
            <a:pPr algn="just">
              <a:lnSpc>
                <a:spcPts val="1600"/>
              </a:lnSpc>
            </a:pP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（１）　学校をプラットフォームとした地域・福祉との連携による子ども</a:t>
            </a:r>
            <a:r>
              <a:rPr lang="en-US"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保護者</a:t>
            </a:r>
            <a:r>
              <a:rPr lang="en-US"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を支援につなぐスキーム</a:t>
            </a:r>
            <a:r>
              <a:rPr lang="en-US"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           </a:t>
            </a:r>
          </a:p>
          <a:p>
            <a:pPr algn="just">
              <a:lnSpc>
                <a:spcPts val="1600"/>
              </a:lnSpc>
            </a:pP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（２）　子どもの居場所づくりへの支援</a:t>
            </a:r>
            <a:endParaRPr lang="ja-JP" altLang="ja-JP" sz="10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600"/>
              </a:lnSpc>
            </a:pP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（３）　社会全体で子どもの貧困対策に取り組む機運の醸成　　　　　　　　　　　　　　　　　　　　　　　　　　</a:t>
            </a:r>
            <a:endParaRPr lang="en-US"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just">
              <a:lnSpc>
                <a:spcPts val="1600"/>
              </a:lnSpc>
            </a:pP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（４）　市町村との連携強化・地域の実情把握　　　　　</a:t>
            </a:r>
            <a:endParaRPr lang="en-US"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just">
              <a:lnSpc>
                <a:spcPts val="1600"/>
              </a:lnSpc>
            </a:pPr>
            <a:r>
              <a:rPr lang="ja-JP" altLang="ja-JP" sz="1000" kern="0">
                <a:effectLst/>
                <a:latin typeface="ＭＳ ゴシック" panose="020B0609070205080204" pitchFamily="49" charset="-128"/>
                <a:ea typeface="ＭＳ ゴシック" panose="020B0609070205080204" pitchFamily="49" charset="-128"/>
                <a:cs typeface="ＭＳ Ｐゴシック" panose="020B0600070205080204" pitchFamily="50" charset="-128"/>
              </a:rPr>
              <a:t>（５）　関連施策との一体的な推進</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4" name="角丸四角形 3">
            <a:extLst>
              <a:ext uri="{FF2B5EF4-FFF2-40B4-BE49-F238E27FC236}">
                <a16:creationId xmlns:a16="http://schemas.microsoft.com/office/drawing/2014/main" id="{DE78C047-F952-44FB-9EB0-8F436CECBB8A}"/>
              </a:ext>
            </a:extLst>
          </p:cNvPr>
          <p:cNvSpPr/>
          <p:nvPr/>
        </p:nvSpPr>
        <p:spPr>
          <a:xfrm>
            <a:off x="145403" y="5389261"/>
            <a:ext cx="4932000"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alt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Ⅳ　子どもの貧困対策計画における方向性</a:t>
            </a:r>
            <a:endParaRPr lang="ja-JP" altLang="ja-JP" sz="14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25" name="テキスト ボックス 24">
            <a:extLst>
              <a:ext uri="{FF2B5EF4-FFF2-40B4-BE49-F238E27FC236}">
                <a16:creationId xmlns:a16="http://schemas.microsoft.com/office/drawing/2014/main" id="{FB6C9698-4EA3-4712-858E-C5D5F40BBA2E}"/>
              </a:ext>
            </a:extLst>
          </p:cNvPr>
          <p:cNvSpPr txBox="1"/>
          <p:nvPr/>
        </p:nvSpPr>
        <p:spPr>
          <a:xfrm>
            <a:off x="304205" y="2307250"/>
            <a:ext cx="8424000" cy="1477328"/>
          </a:xfrm>
          <a:prstGeom prst="rect">
            <a:avLst/>
          </a:prstGeom>
          <a:noFill/>
          <a:ln w="12700">
            <a:solidFill>
              <a:schemeClr val="tx1"/>
            </a:solidFill>
          </a:ln>
        </p:spPr>
        <p:txBody>
          <a:bodyPr wrap="square" rtlCol="0">
            <a:spAutoFit/>
          </a:bodyPr>
          <a:lstStyle/>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世帯可処分所得の中央値や家計状況は前回より改善しているが、困窮世帯では子どもに回す余裕まで至っていない。　</a:t>
            </a:r>
            <a:endParaRPr lang="en-US" altLang="ja-JP" sz="10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常勤・正規職員の母親の割合は増加。一方、困窮度Ⅰ世帯に占める母子世帯の割合、母子世帯の非正規雇用率とも、依然として高い。</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困窮世帯の子どもほど、おうちの大人の人と文化活動に行っていない。習いごとの割合でも前回より差が広がっている。 　</a:t>
            </a:r>
            <a:endParaRPr lang="en-US" altLang="ja-JP" sz="10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支援制度を利用したことがない人のうち、</a:t>
            </a:r>
            <a:r>
              <a:rPr lang="ja-JP" altLang="ja-JP" sz="1000" kern="1200" dirty="0">
                <a:effectLst/>
                <a:latin typeface="ＭＳ ゴシック" panose="020B0609070205080204" pitchFamily="49" charset="-128"/>
                <a:ea typeface="ＭＳ ゴシック" panose="020B0609070205080204" pitchFamily="49" charset="-128"/>
                <a:cs typeface="Meiryo UI" panose="020B0604030504040204" pitchFamily="50" charset="-128"/>
              </a:rPr>
              <a:t>制度の対象である可能性が高い層においても、対象外だと思っている割合が高い状況にある。</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困窮世帯ほど、授業以外の勉強時間が少なく、学習理解度も低い傾向があり、大学進学希望の割合が減っている。</a:t>
            </a:r>
            <a:r>
              <a:rPr lang="en-US"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 </a:t>
            </a: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「おうちのこと」に関する悩みは、他と比べて、親に相談する割合が低い。困窮世帯の保護者は、相談できる相手がいない、という割合が</a:t>
            </a:r>
            <a:endParaRPr lang="en-US"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algn="just"/>
            <a:r>
              <a:rPr lang="ja-JP" altLang="en-US" sz="1000" dirty="0">
                <a:solidFill>
                  <a:srgbClr val="000000"/>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高い。</a:t>
            </a:r>
            <a:endParaRPr lang="en-US" altLang="ja-JP" sz="1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171450" indent="-171450" algn="just">
              <a:buFont typeface="Wingdings" panose="05000000000000000000" pitchFamily="2" charset="2"/>
              <a:buChar char="Ø"/>
            </a:pPr>
            <a:r>
              <a:rPr lang="ja-JP" altLang="ja-JP" sz="1000" kern="1200" dirty="0">
                <a:solidFill>
                  <a:srgbClr val="000000"/>
                </a:solidFill>
                <a:effectLst/>
                <a:latin typeface="ＭＳ ゴシック" panose="020B0609070205080204" pitchFamily="49" charset="-128"/>
                <a:ea typeface="ＭＳ ゴシック" panose="020B0609070205080204" pitchFamily="49" charset="-128"/>
                <a:cs typeface="Meiryo UI" panose="020B0604030504040204" pitchFamily="50" charset="-128"/>
              </a:rPr>
              <a:t>子どもの居場所について、困窮世帯と中央値以上の世帯における居場所の利用状況に大きな差はみられず、支援が必要な世帯の利用が十分ではない状況。居場所を利用しない理由としては、どこにあるか知らないからという回答が多い。</a:t>
            </a:r>
            <a:endParaRPr lang="ja-JP"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角丸四角形 3">
            <a:extLst>
              <a:ext uri="{FF2B5EF4-FFF2-40B4-BE49-F238E27FC236}">
                <a16:creationId xmlns:a16="http://schemas.microsoft.com/office/drawing/2014/main" id="{22552DB7-8A9F-49E1-B262-6BDE1BF22BAE}"/>
              </a:ext>
            </a:extLst>
          </p:cNvPr>
          <p:cNvSpPr/>
          <p:nvPr/>
        </p:nvSpPr>
        <p:spPr>
          <a:xfrm>
            <a:off x="144650" y="2031159"/>
            <a:ext cx="7776864"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alt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Ⅱ　子どもの貧困を取り巻く課題　</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※子どもの生活に関する実態調査結果</a:t>
            </a:r>
            <a:r>
              <a:rPr lang="en-US"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今回</a:t>
            </a:r>
            <a:r>
              <a:rPr lang="ja-JP" altLang="en-US"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Ｒ５</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調査、前回</a:t>
            </a:r>
            <a:r>
              <a:rPr lang="ja-JP" altLang="en-US" sz="11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Ｈ</a:t>
            </a:r>
            <a:r>
              <a:rPr lang="en-US"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28</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調査</a:t>
            </a:r>
            <a:r>
              <a:rPr lang="en-US"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ja-JP" sz="11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より</a:t>
            </a:r>
            <a:endParaRPr lang="ja-JP" altLang="ja-JP" sz="16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27" name="角丸四角形 3">
            <a:extLst>
              <a:ext uri="{FF2B5EF4-FFF2-40B4-BE49-F238E27FC236}">
                <a16:creationId xmlns:a16="http://schemas.microsoft.com/office/drawing/2014/main" id="{1970C263-C577-4AE8-BE6D-E0F327229428}"/>
              </a:ext>
            </a:extLst>
          </p:cNvPr>
          <p:cNvSpPr/>
          <p:nvPr/>
        </p:nvSpPr>
        <p:spPr>
          <a:xfrm>
            <a:off x="134043" y="932775"/>
            <a:ext cx="4932000" cy="268819"/>
          </a:xfrm>
          <a:prstGeom prst="roundRect">
            <a:avLst/>
          </a:prstGeom>
          <a:solidFill>
            <a:srgbClr val="0033CC"/>
          </a:solidFill>
          <a:ln w="25400" cap="flat" cmpd="sng" algn="ctr">
            <a:noFill/>
            <a:prstDash val="solid"/>
          </a:ln>
          <a:effectLst/>
        </p:spPr>
        <p:txBody>
          <a:bodyPr wrap="square" tIns="0" bIns="0" rtlCol="0" anchor="ctr">
            <a:noAutofit/>
          </a:bodyPr>
          <a:lstStyle/>
          <a:p>
            <a:pPr>
              <a:lnSpc>
                <a:spcPts val="1400"/>
              </a:lnSpc>
            </a:pPr>
            <a:r>
              <a:rPr lang="ja-JP" altLang="ja-JP" sz="1400" b="1" dirty="0">
                <a:solidFill>
                  <a:schemeClr val="bg1"/>
                </a:solidFill>
                <a:effectLst/>
                <a:latin typeface="ＭＳ ゴシック" panose="020B0609070205080204" pitchFamily="49" charset="-128"/>
                <a:ea typeface="ＭＳ ゴシック" panose="020B0609070205080204" pitchFamily="49" charset="-128"/>
                <a:cs typeface="Meiryo UI" panose="020B0604030504040204" pitchFamily="50" charset="-128"/>
              </a:rPr>
              <a:t>Ⅰ　計画策定の趣旨</a:t>
            </a:r>
            <a:endParaRPr lang="ja-JP" altLang="ja-JP" sz="1400" dirty="0">
              <a:solidFill>
                <a:schemeClr val="bg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E25E9419-F0A8-4D44-B8C3-C093E48B2CF9}"/>
              </a:ext>
            </a:extLst>
          </p:cNvPr>
          <p:cNvSpPr txBox="1"/>
          <p:nvPr/>
        </p:nvSpPr>
        <p:spPr>
          <a:xfrm>
            <a:off x="304205" y="1184016"/>
            <a:ext cx="8424000" cy="707886"/>
          </a:xfrm>
          <a:prstGeom prst="rect">
            <a:avLst/>
          </a:prstGeom>
          <a:noFill/>
          <a:ln w="12700">
            <a:solidFill>
              <a:schemeClr val="tx1"/>
            </a:solidFill>
          </a:ln>
        </p:spPr>
        <p:txBody>
          <a:bodyPr wrap="square" rtlCol="0">
            <a:spAutoFit/>
          </a:bodyPr>
          <a:lstStyle/>
          <a:p>
            <a:r>
              <a:rPr lang="ja-JP" altLang="en-US" sz="1000" dirty="0">
                <a:latin typeface="ＭＳ ゴシック" panose="020B0609070205080204" pitchFamily="49" charset="-128"/>
                <a:ea typeface="ＭＳ ゴシック" panose="020B0609070205080204" pitchFamily="49" charset="-128"/>
              </a:rPr>
              <a:t>　</a:t>
            </a:r>
            <a:r>
              <a:rPr kumimoji="1" lang="ja-JP" altLang="en-US" sz="1000" dirty="0">
                <a:latin typeface="ＭＳ ゴシック" panose="020B0609070205080204" pitchFamily="49" charset="-128"/>
                <a:ea typeface="ＭＳ ゴシック" panose="020B0609070205080204" pitchFamily="49" charset="-128"/>
              </a:rPr>
              <a:t>全ての子どもたちが、生まれ育った環境に関わらず、同じスタートラインに立って夢や希望を持ち、将来をめざすことができる社会を実現するため、子どもの貧困の問題を家庭のみの責任とするのではなく、社会全体で解決していくことが必要。</a:t>
            </a:r>
          </a:p>
          <a:p>
            <a:r>
              <a:rPr kumimoji="1" lang="ja-JP" altLang="en-US" sz="1000" dirty="0">
                <a:latin typeface="ＭＳ ゴシック" panose="020B0609070205080204" pitchFamily="49" charset="-128"/>
                <a:ea typeface="ＭＳ ゴシック" panose="020B0609070205080204" pitchFamily="49" charset="-128"/>
              </a:rPr>
              <a:t>　Ｒ６年６月に「こどもの貧困の解消に向けた対策の推進に関する法律」が制定されており、府としては、これまでの計画の理念を踏襲しつつ、現在の子どもの貧困を取り巻く状況を踏まえ、子どもの貧困の解消に向けて取組みをいっそう充実していく。</a:t>
            </a:r>
          </a:p>
        </p:txBody>
      </p:sp>
    </p:spTree>
    <p:extLst>
      <p:ext uri="{BB962C8B-B14F-4D97-AF65-F5344CB8AC3E}">
        <p14:creationId xmlns:p14="http://schemas.microsoft.com/office/powerpoint/2010/main" val="2008916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CAFF2DD-26CF-47B1-A930-8B8CCF7F6947}"/>
              </a:ext>
            </a:extLst>
          </p:cNvPr>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
        <p:nvSpPr>
          <p:cNvPr id="5" name="テキスト ボックス 4">
            <a:extLst>
              <a:ext uri="{FF2B5EF4-FFF2-40B4-BE49-F238E27FC236}">
                <a16:creationId xmlns:a16="http://schemas.microsoft.com/office/drawing/2014/main" id="{4FE02868-0BDD-4082-A622-034D8EF6EA59}"/>
              </a:ext>
            </a:extLst>
          </p:cNvPr>
          <p:cNvSpPr txBox="1"/>
          <p:nvPr/>
        </p:nvSpPr>
        <p:spPr>
          <a:xfrm>
            <a:off x="206453" y="568931"/>
            <a:ext cx="6794714" cy="338554"/>
          </a:xfrm>
          <a:prstGeom prst="rect">
            <a:avLst/>
          </a:prstGeom>
          <a:noFill/>
        </p:spPr>
        <p:txBody>
          <a:bodyPr wrap="square" rtlCol="0">
            <a:spAutoFit/>
          </a:bodyPr>
          <a:lstStyle/>
          <a:p>
            <a:r>
              <a:rPr lang="ja-JP" altLang="en-US" sz="1600">
                <a:solidFill>
                  <a:srgbClr val="002060"/>
                </a:solidFill>
                <a:latin typeface="HGP創英角ｺﾞｼｯｸUB" pitchFamily="50" charset="-128"/>
                <a:ea typeface="HGP創英角ｺﾞｼｯｸUB" pitchFamily="50" charset="-128"/>
              </a:rPr>
              <a:t>５．大阪府</a:t>
            </a:r>
            <a:r>
              <a:rPr lang="ja-JP" altLang="en-US" sz="1600" dirty="0">
                <a:solidFill>
                  <a:srgbClr val="002060"/>
                </a:solidFill>
                <a:latin typeface="HGP創英角ｺﾞｼｯｸUB" pitchFamily="50" charset="-128"/>
                <a:ea typeface="HGP創英角ｺﾞｼｯｸUB" pitchFamily="50" charset="-128"/>
              </a:rPr>
              <a:t>子どもの貧困対策計画目次</a:t>
            </a:r>
            <a:endParaRPr kumimoji="1" lang="ja-JP" altLang="en-US" sz="1600" dirty="0">
              <a:solidFill>
                <a:srgbClr val="002060"/>
              </a:solidFill>
              <a:latin typeface="HGP創英角ｺﾞｼｯｸUB" pitchFamily="50" charset="-128"/>
              <a:ea typeface="HGP創英角ｺﾞｼｯｸUB" pitchFamily="50" charset="-128"/>
            </a:endParaRPr>
          </a:p>
        </p:txBody>
      </p:sp>
      <p:sp>
        <p:nvSpPr>
          <p:cNvPr id="3" name="テキスト ボックス 2">
            <a:extLst>
              <a:ext uri="{FF2B5EF4-FFF2-40B4-BE49-F238E27FC236}">
                <a16:creationId xmlns:a16="http://schemas.microsoft.com/office/drawing/2014/main" id="{19D7CE95-C027-4D26-B79F-E07030510446}"/>
              </a:ext>
            </a:extLst>
          </p:cNvPr>
          <p:cNvSpPr txBox="1"/>
          <p:nvPr/>
        </p:nvSpPr>
        <p:spPr>
          <a:xfrm>
            <a:off x="323528" y="949105"/>
            <a:ext cx="8147248" cy="5652000"/>
          </a:xfrm>
          <a:prstGeom prst="rect">
            <a:avLst/>
          </a:prstGeom>
          <a:solidFill>
            <a:schemeClr val="accent5">
              <a:lumMod val="40000"/>
              <a:lumOff val="60000"/>
            </a:schemeClr>
          </a:solidFill>
          <a:ln>
            <a:solidFill>
              <a:schemeClr val="tx1"/>
            </a:solidFill>
            <a:prstDash val="dashDot"/>
          </a:ln>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Ⅰ</a:t>
            </a:r>
            <a:r>
              <a:rPr kumimoji="1" lang="ja-JP" altLang="en-US" sz="1200" b="1" dirty="0">
                <a:latin typeface="ＭＳ ゴシック" panose="020B0609070205080204" pitchFamily="49" charset="-128"/>
                <a:ea typeface="ＭＳ ゴシック" panose="020B0609070205080204" pitchFamily="49" charset="-128"/>
              </a:rPr>
              <a:t>　計画策定の趣旨</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ja-JP" altLang="en-US"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Ⅱ</a:t>
            </a:r>
            <a:r>
              <a:rPr kumimoji="1" lang="ja-JP" altLang="en-US" sz="1200" b="1" dirty="0">
                <a:latin typeface="ＭＳ ゴシック" panose="020B0609070205080204" pitchFamily="49" charset="-128"/>
                <a:ea typeface="ＭＳ ゴシック" panose="020B0609070205080204" pitchFamily="49" charset="-128"/>
              </a:rPr>
              <a:t>　子どもの貧困を取り巻く課題（調査結果）</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ja-JP" altLang="en-US"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Ⅲ</a:t>
            </a:r>
            <a:r>
              <a:rPr kumimoji="1" lang="ja-JP" altLang="en-US" sz="1200" b="1" dirty="0">
                <a:latin typeface="ＭＳ ゴシック" panose="020B0609070205080204" pitchFamily="49" charset="-128"/>
                <a:ea typeface="ＭＳ ゴシック" panose="020B0609070205080204" pitchFamily="49" charset="-128"/>
              </a:rPr>
              <a:t>　第三次計画の基本理念、推進にあたっての基本的な考え方</a:t>
            </a:r>
            <a:endParaRPr kumimoji="1"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１．計画の基本理念</a:t>
            </a:r>
            <a:endParaRPr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２．推進にあたっての基本的な考え方</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（１） 総合的な取組の推進</a:t>
            </a:r>
            <a:endParaRPr lang="en-US" altLang="ja-JP" sz="1100" dirty="0">
              <a:latin typeface="ＭＳ ゴシック" panose="020B0609070205080204" pitchFamily="49" charset="-128"/>
              <a:ea typeface="ＭＳ ゴシック" panose="020B0609070205080204" pitchFamily="49" charset="-128"/>
            </a:endParaRPr>
          </a:p>
          <a:p>
            <a:r>
              <a:rPr kumimoji="1" lang="ja-JP" altLang="en-US" sz="1100" dirty="0">
                <a:latin typeface="ＭＳ ゴシック" panose="020B0609070205080204" pitchFamily="49" charset="-128"/>
                <a:ea typeface="ＭＳ ゴシック" panose="020B0609070205080204" pitchFamily="49" charset="-128"/>
              </a:rPr>
              <a:t>　　　　（２） 支援が必要な人への情報発信と伝達</a:t>
            </a:r>
            <a:endParaRPr kumimoji="1" lang="en-US" altLang="ja-JP" sz="1100" dirty="0">
              <a:latin typeface="ＭＳ ゴシック" panose="020B0609070205080204" pitchFamily="49" charset="-128"/>
              <a:ea typeface="ＭＳ ゴシック" panose="020B0609070205080204" pitchFamily="49" charset="-128"/>
            </a:endParaRP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Ⅳ</a:t>
            </a:r>
            <a:r>
              <a:rPr kumimoji="1" lang="ja-JP" altLang="en-US" sz="1200" b="1" dirty="0">
                <a:latin typeface="ＭＳ ゴシック" panose="020B0609070205080204" pitchFamily="49" charset="-128"/>
                <a:ea typeface="ＭＳ ゴシック" panose="020B0609070205080204" pitchFamily="49" charset="-128"/>
              </a:rPr>
              <a:t>　子どもの貧困対策における方向性</a:t>
            </a:r>
            <a:endParaRPr kumimoji="1" lang="en-US" altLang="ja-JP" sz="1100" b="1"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（１） 学校をプラットフォームとした地域・福祉との連携による子ども</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保護者</a:t>
            </a:r>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を支援につなぐスキーム</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（２） 子どもの居場所づくりへの支援</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（３） 社会全体で子どもの貧困対策に取り組む機運の醸成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（４） 市町村との連携強化・地域の実情把握</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（５） 関連施策との一体的な推進</a:t>
            </a: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Ⅴ</a:t>
            </a:r>
            <a:r>
              <a:rPr kumimoji="1" lang="ja-JP" altLang="en-US" sz="1200" b="1" dirty="0">
                <a:latin typeface="ＭＳ ゴシック" panose="020B0609070205080204" pitchFamily="49" charset="-128"/>
                <a:ea typeface="ＭＳ ゴシック" panose="020B0609070205080204" pitchFamily="49" charset="-128"/>
              </a:rPr>
              <a:t>　第三次計画における具体的取組</a:t>
            </a:r>
            <a:endParaRPr kumimoji="1" lang="en-US" altLang="ja-JP" sz="1100" b="1" dirty="0">
              <a:latin typeface="ＭＳ ゴシック" panose="020B0609070205080204" pitchFamily="49" charset="-128"/>
              <a:ea typeface="ＭＳ ゴシック" panose="020B0609070205080204" pitchFamily="49" charset="-128"/>
            </a:endParaRPr>
          </a:p>
          <a:p>
            <a:r>
              <a:rPr kumimoji="1" lang="en-US" altLang="ja-JP"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　　視点１　困窮している世帯を経済的に支援します</a:t>
            </a: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就労支援を含む</a:t>
            </a:r>
            <a:r>
              <a:rPr kumimoji="1" lang="en-US" altLang="ja-JP" sz="1100" dirty="0">
                <a:latin typeface="ＭＳ ゴシック" panose="020B0609070205080204" pitchFamily="49" charset="-128"/>
                <a:ea typeface="ＭＳ ゴシック" panose="020B0609070205080204" pitchFamily="49" charset="-128"/>
              </a:rPr>
              <a:t>)</a:t>
            </a:r>
            <a:r>
              <a:rPr kumimoji="1" lang="ja-JP" altLang="en-US" sz="1100" dirty="0">
                <a:latin typeface="ＭＳ ゴシック" panose="020B0609070205080204" pitchFamily="49" charset="-128"/>
                <a:ea typeface="ＭＳ ゴシック" panose="020B0609070205080204" pitchFamily="49" charset="-128"/>
              </a:rPr>
              <a:t>　　</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視点２　学びを支える環境づくりを支援します</a:t>
            </a:r>
          </a:p>
          <a:p>
            <a:r>
              <a:rPr kumimoji="1" lang="ja-JP" altLang="en-US" sz="1100" dirty="0">
                <a:latin typeface="ＭＳ ゴシック" panose="020B0609070205080204" pitchFamily="49" charset="-128"/>
                <a:ea typeface="ＭＳ ゴシック" panose="020B0609070205080204" pitchFamily="49" charset="-128"/>
              </a:rPr>
              <a:t>　　　　視点３　子どもたちが孤立しないよう支援します　　　　　　　　　　</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視点４　保護者が孤立しないように支援します</a:t>
            </a:r>
          </a:p>
          <a:p>
            <a:r>
              <a:rPr kumimoji="1" lang="ja-JP" altLang="en-US" sz="1100" dirty="0">
                <a:latin typeface="ＭＳ ゴシック" panose="020B0609070205080204" pitchFamily="49" charset="-128"/>
                <a:ea typeface="ＭＳ ゴシック" panose="020B0609070205080204" pitchFamily="49" charset="-128"/>
              </a:rPr>
              <a:t>　　　　視点５　安心して子育てできる環境を整備します　　　　　　　　　　</a:t>
            </a:r>
            <a:endParaRPr kumimoji="1"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視点６　健康づくりを支援します</a:t>
            </a:r>
          </a:p>
          <a:p>
            <a:r>
              <a:rPr kumimoji="1" lang="ja-JP" altLang="en-US" sz="1100" dirty="0">
                <a:latin typeface="ＭＳ ゴシック" panose="020B0609070205080204" pitchFamily="49" charset="-128"/>
                <a:ea typeface="ＭＳ ゴシック" panose="020B0609070205080204" pitchFamily="49" charset="-128"/>
              </a:rPr>
              <a:t>　　　　視点７　オール大阪での取組</a:t>
            </a:r>
          </a:p>
          <a:p>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Ⅵ  </a:t>
            </a:r>
            <a:r>
              <a:rPr kumimoji="1" lang="ja-JP" altLang="en-US" sz="1200" b="1" dirty="0">
                <a:latin typeface="ＭＳ ゴシック" panose="020B0609070205080204" pitchFamily="49" charset="-128"/>
                <a:ea typeface="ＭＳ ゴシック" panose="020B0609070205080204" pitchFamily="49" charset="-128"/>
              </a:rPr>
              <a:t>第三次計画の取組期間</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en-US" altLang="ja-JP" sz="1200" b="1"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Ⅶ</a:t>
            </a:r>
            <a:r>
              <a:rPr kumimoji="1" lang="ja-JP" altLang="en-US" sz="1200" b="1" dirty="0">
                <a:latin typeface="ＭＳ ゴシック" panose="020B0609070205080204" pitchFamily="49" charset="-128"/>
                <a:ea typeface="ＭＳ ゴシック" panose="020B0609070205080204" pitchFamily="49" charset="-128"/>
              </a:rPr>
              <a:t>　計画の推進について</a:t>
            </a:r>
            <a:endParaRPr kumimoji="1" lang="en-US" altLang="ja-JP" sz="1200" b="1" dirty="0">
              <a:latin typeface="ＭＳ ゴシック" panose="020B0609070205080204" pitchFamily="49" charset="-128"/>
              <a:ea typeface="ＭＳ ゴシック" panose="020B0609070205080204" pitchFamily="49" charset="-128"/>
            </a:endParaRPr>
          </a:p>
          <a:p>
            <a:endParaRPr kumimoji="1" lang="en-US" altLang="ja-JP" sz="1200" b="1" dirty="0">
              <a:latin typeface="ＭＳ ゴシック" panose="020B0609070205080204" pitchFamily="49" charset="-128"/>
              <a:ea typeface="ＭＳ ゴシック" panose="020B0609070205080204" pitchFamily="49" charset="-128"/>
            </a:endParaRPr>
          </a:p>
          <a:p>
            <a:r>
              <a:rPr kumimoji="1" lang="ja-JP" altLang="en-US" sz="1200" b="1" dirty="0">
                <a:latin typeface="ＭＳ ゴシック" panose="020B0609070205080204" pitchFamily="49" charset="-128"/>
                <a:ea typeface="ＭＳ ゴシック" panose="020B0609070205080204" pitchFamily="49" charset="-128"/>
              </a:rPr>
              <a:t>　　</a:t>
            </a:r>
            <a:r>
              <a:rPr kumimoji="1" lang="en-US" altLang="ja-JP" sz="1200" b="1" dirty="0">
                <a:latin typeface="ＭＳ ゴシック" panose="020B0609070205080204" pitchFamily="49" charset="-128"/>
                <a:ea typeface="ＭＳ ゴシック" panose="020B0609070205080204" pitchFamily="49" charset="-128"/>
              </a:rPr>
              <a:t>Ⅷ</a:t>
            </a:r>
            <a:r>
              <a:rPr kumimoji="1" lang="ja-JP" altLang="en-US" sz="1200" b="1" dirty="0">
                <a:latin typeface="ＭＳ ゴシック" panose="020B0609070205080204" pitchFamily="49" charset="-128"/>
                <a:ea typeface="ＭＳ ゴシック" panose="020B0609070205080204" pitchFamily="49" charset="-128"/>
              </a:rPr>
              <a:t>　子どもの貧困に関する指標について</a:t>
            </a:r>
            <a:endParaRPr kumimoji="1" lang="en-US" altLang="ja-JP" sz="1200" b="1" dirty="0">
              <a:latin typeface="ＭＳ ゴシック" panose="020B0609070205080204" pitchFamily="49" charset="-128"/>
              <a:ea typeface="ＭＳ ゴシック" panose="020B0609070205080204" pitchFamily="49" charset="-128"/>
            </a:endParaRPr>
          </a:p>
        </p:txBody>
      </p:sp>
      <p:sp>
        <p:nvSpPr>
          <p:cNvPr id="6" name="テキスト ボックス 5">
            <a:extLst>
              <a:ext uri="{FF2B5EF4-FFF2-40B4-BE49-F238E27FC236}">
                <a16:creationId xmlns:a16="http://schemas.microsoft.com/office/drawing/2014/main" id="{FA11F223-29C5-49DC-89CC-463B4ED7AB21}"/>
              </a:ext>
            </a:extLst>
          </p:cNvPr>
          <p:cNvSpPr txBox="1"/>
          <p:nvPr/>
        </p:nvSpPr>
        <p:spPr>
          <a:xfrm>
            <a:off x="145403" y="91918"/>
            <a:ext cx="6916814" cy="646331"/>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lang="en-US" altLang="ja-JP" dirty="0">
              <a:latin typeface="HGP創英角ｺﾞｼｯｸUB" pitchFamily="50" charset="-128"/>
              <a:ea typeface="HGP創英角ｺﾞｼｯｸUB" pitchFamily="50" charset="-128"/>
            </a:endParaRPr>
          </a:p>
          <a:p>
            <a:endParaRPr kumimoji="1" lang="ja-JP" altLang="en-US" dirty="0">
              <a:latin typeface="HGP創英角ｺﾞｼｯｸUB" pitchFamily="50" charset="-128"/>
              <a:ea typeface="HGP創英角ｺﾞｼｯｸUB" pitchFamily="50" charset="-128"/>
            </a:endParaRPr>
          </a:p>
        </p:txBody>
      </p:sp>
      <p:cxnSp>
        <p:nvCxnSpPr>
          <p:cNvPr id="7" name="カギ線コネクタ 14">
            <a:extLst>
              <a:ext uri="{FF2B5EF4-FFF2-40B4-BE49-F238E27FC236}">
                <a16:creationId xmlns:a16="http://schemas.microsoft.com/office/drawing/2014/main" id="{BDE0F402-6387-45D4-AAFB-F27921D0F912}"/>
              </a:ext>
            </a:extLst>
          </p:cNvPr>
          <p:cNvCxnSpPr/>
          <p:nvPr/>
        </p:nvCxnSpPr>
        <p:spPr>
          <a:xfrm flipV="1">
            <a:off x="175466" y="24825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5553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C15F3C7-17E9-4BA6-A9E2-3DF9CE961A93}"/>
              </a:ext>
            </a:extLst>
          </p:cNvPr>
          <p:cNvSpPr/>
          <p:nvPr/>
        </p:nvSpPr>
        <p:spPr>
          <a:xfrm>
            <a:off x="92167" y="1328393"/>
            <a:ext cx="8855372" cy="203359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BB55DC5-FC0D-438F-A679-7D2C29943E8B}"/>
              </a:ext>
            </a:extLst>
          </p:cNvPr>
          <p:cNvSpPr txBox="1"/>
          <p:nvPr/>
        </p:nvSpPr>
        <p:spPr>
          <a:xfrm>
            <a:off x="70519" y="3425414"/>
            <a:ext cx="9009827" cy="3416320"/>
          </a:xfrm>
          <a:prstGeom prst="rect">
            <a:avLst/>
          </a:prstGeom>
          <a:solidFill>
            <a:schemeClr val="accent6">
              <a:lumMod val="20000"/>
              <a:lumOff val="80000"/>
            </a:schemeClr>
          </a:solidFill>
          <a:ln>
            <a:solidFill>
              <a:schemeClr val="tx1"/>
            </a:solidFill>
          </a:ln>
        </p:spPr>
        <p:txBody>
          <a:bodyPr wrap="square" rtlCol="0">
            <a:spAutoFit/>
          </a:bodyPr>
          <a:lstStyle/>
          <a:p>
            <a:pPr algn="ctr"/>
            <a:r>
              <a:rPr lang="ja-JP" altLang="en-US" sz="1200" b="1" u="sng" dirty="0">
                <a:solidFill>
                  <a:srgbClr val="0000CC"/>
                </a:solidFill>
                <a:latin typeface="ＭＳ ゴシック" panose="020B0609070205080204" pitchFamily="49" charset="-128"/>
                <a:ea typeface="ＭＳ ゴシック" panose="020B0609070205080204" pitchFamily="49" charset="-128"/>
              </a:rPr>
              <a:t>７</a:t>
            </a:r>
            <a:r>
              <a:rPr kumimoji="1" lang="ja-JP" altLang="en-US" sz="1200" b="1" u="sng" dirty="0">
                <a:solidFill>
                  <a:srgbClr val="0000CC"/>
                </a:solidFill>
                <a:latin typeface="ＭＳ ゴシック" panose="020B0609070205080204" pitchFamily="49" charset="-128"/>
                <a:ea typeface="ＭＳ ゴシック" panose="020B0609070205080204" pitchFamily="49" charset="-128"/>
              </a:rPr>
              <a:t>つの視点で具体的取組を実施</a:t>
            </a:r>
            <a:endParaRPr kumimoji="1" lang="en-US" altLang="ja-JP" sz="1200" b="1" u="sng" dirty="0">
              <a:solidFill>
                <a:srgbClr val="0000CC"/>
              </a:solidFill>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kumimoji="1"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a:p>
            <a:pPr algn="ctr"/>
            <a:endParaRPr lang="en-US" altLang="ja-JP" sz="1200" b="1" dirty="0">
              <a:latin typeface="ＭＳ ゴシック" panose="020B0609070205080204" pitchFamily="49" charset="-128"/>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E87693AB-FB16-400F-8843-FD1059F1454A}"/>
              </a:ext>
            </a:extLst>
          </p:cNvPr>
          <p:cNvSpPr txBox="1"/>
          <p:nvPr/>
        </p:nvSpPr>
        <p:spPr>
          <a:xfrm>
            <a:off x="88058" y="410893"/>
            <a:ext cx="7524000" cy="307777"/>
          </a:xfrm>
          <a:prstGeom prst="rect">
            <a:avLst/>
          </a:prstGeom>
          <a:noFill/>
        </p:spPr>
        <p:txBody>
          <a:bodyPr wrap="square" rtlCol="0">
            <a:spAutoFit/>
          </a:bodyPr>
          <a:lstStyle/>
          <a:p>
            <a:r>
              <a:rPr lang="ja-JP" altLang="en-US" sz="1400" dirty="0">
                <a:solidFill>
                  <a:srgbClr val="002060"/>
                </a:solidFill>
                <a:latin typeface="HGP創英角ｺﾞｼｯｸUB" pitchFamily="50" charset="-128"/>
                <a:ea typeface="HGP創英角ｺﾞｼｯｸUB" pitchFamily="50" charset="-128"/>
              </a:rPr>
              <a:t>６</a:t>
            </a:r>
            <a:r>
              <a:rPr kumimoji="1" lang="ja-JP" altLang="en-US" sz="1400" dirty="0">
                <a:solidFill>
                  <a:srgbClr val="002060"/>
                </a:solidFill>
                <a:latin typeface="HGP創英角ｺﾞｼｯｸUB" pitchFamily="50" charset="-128"/>
                <a:ea typeface="HGP創英角ｺﾞｼｯｸUB" pitchFamily="50" charset="-128"/>
              </a:rPr>
              <a:t>．</a:t>
            </a:r>
            <a:r>
              <a:rPr lang="ja-JP" altLang="en-US" sz="1400" dirty="0">
                <a:solidFill>
                  <a:srgbClr val="002060"/>
                </a:solidFill>
                <a:latin typeface="HGP創英角ｺﾞｼｯｸUB" pitchFamily="50" charset="-128"/>
                <a:ea typeface="HGP創英角ｺﾞｼｯｸUB" pitchFamily="50" charset="-128"/>
              </a:rPr>
              <a:t>大阪府子どもの貧困対策計画（素案）に基づく今後の方向性（案）</a:t>
            </a:r>
            <a:endParaRPr kumimoji="1" lang="ja-JP" altLang="en-US" sz="1400" dirty="0">
              <a:solidFill>
                <a:srgbClr val="002060"/>
              </a:solidFill>
              <a:latin typeface="HGP創英角ｺﾞｼｯｸUB" pitchFamily="50" charset="-128"/>
              <a:ea typeface="HGP創英角ｺﾞｼｯｸUB" pitchFamily="50" charset="-128"/>
            </a:endParaRPr>
          </a:p>
        </p:txBody>
      </p:sp>
      <p:sp>
        <p:nvSpPr>
          <p:cNvPr id="7" name="四角形: 角を丸くする 6">
            <a:extLst>
              <a:ext uri="{FF2B5EF4-FFF2-40B4-BE49-F238E27FC236}">
                <a16:creationId xmlns:a16="http://schemas.microsoft.com/office/drawing/2014/main" id="{90C576E3-8724-4968-B5CB-B0941AEDC63A}"/>
              </a:ext>
            </a:extLst>
          </p:cNvPr>
          <p:cNvSpPr/>
          <p:nvPr/>
        </p:nvSpPr>
        <p:spPr>
          <a:xfrm>
            <a:off x="122549" y="1698666"/>
            <a:ext cx="8810046" cy="1593029"/>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（１）学校をプラットフォームとした地域・福祉との連携による子ども</a:t>
            </a:r>
            <a:r>
              <a:rPr lang="en-US" alt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保護者</a:t>
            </a:r>
            <a:r>
              <a:rPr lang="en-US" altLang="ja-JP"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を支援につなぐ</a:t>
            </a:r>
          </a:p>
          <a:p>
            <a:pPr algn="just"/>
            <a:r>
              <a:rPr lang="ja-JP" altLang="en-US" sz="11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・学校を地域に開かれたプラットフォームとし、教育委員会や福祉、保健部局と必要な支援制度等を情報共有し、ＳＳＷやコーディネーター等の</a:t>
            </a:r>
            <a:endParaRPr lang="en-US" altLang="ja-JP"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働きかけにより、地域の見守りや適切な支援につなげる取組を実施</a:t>
            </a:r>
            <a:endParaRPr lang="en-US" altLang="ja-JP"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5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（２）子どもの居場所づくりへの支援</a:t>
            </a:r>
            <a:endParaRPr lang="en-US" altLang="ja-JP" sz="9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・地域が主体となった取組への財政支援を実施　</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・子ども食堂マップの作成等による子どもの居場所に関する</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情報発信を実施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ja-JP" altLang="en-US" sz="4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（３</a:t>
            </a:r>
            <a:r>
              <a:rPr lang="ja-JP" altLang="en-US" sz="105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社会全体で子どもの貧困対策に取り組む機運の醸成</a:t>
            </a:r>
            <a:endParaRPr lang="ja-JP" altLang="en-US" sz="900" b="1" strike="sngStrike"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社会における子どもの貧困に関する理解を深め、地域、学校、</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企業等が子どもの誕生前から青年期まで切れ目ない支援を実施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・ＤＸの取組により効率的・効果的な支援制度等の情報発信を実施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 name="四角形: 角を丸くする 9">
            <a:extLst>
              <a:ext uri="{FF2B5EF4-FFF2-40B4-BE49-F238E27FC236}">
                <a16:creationId xmlns:a16="http://schemas.microsoft.com/office/drawing/2014/main" id="{D650562A-FD2E-4263-AB5A-4E4B39314741}"/>
              </a:ext>
            </a:extLst>
          </p:cNvPr>
          <p:cNvSpPr/>
          <p:nvPr/>
        </p:nvSpPr>
        <p:spPr>
          <a:xfrm>
            <a:off x="4329641" y="2105308"/>
            <a:ext cx="4316829" cy="518906"/>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（４）市町村との連携強化・地域の実情把握</a:t>
            </a:r>
            <a:endParaRPr lang="ja-JP" altLang="en-US" sz="9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・地域の実情に応じた取組を実施するため、事例共有や財政支援 </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を実施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D35FCD8E-68BB-4E85-BC7F-44A4776ADD07}"/>
              </a:ext>
            </a:extLst>
          </p:cNvPr>
          <p:cNvSpPr/>
          <p:nvPr/>
        </p:nvSpPr>
        <p:spPr>
          <a:xfrm>
            <a:off x="4344585" y="2576873"/>
            <a:ext cx="4342237" cy="82390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05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（５）関連施策との一体的な推進</a:t>
            </a:r>
            <a:endParaRPr lang="ja-JP" altLang="en-US" sz="900" b="1"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・生活困窮者自立支援制度等の関連施策を一体的に捉え、施策を推進</a:t>
            </a:r>
            <a:endParaRPr lang="en-US" altLang="ja-JP"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　・相談窓口の相互連携を強化し、地域の身近な場での相談対応の実施</a:t>
            </a:r>
            <a:endParaRPr lang="en-US" altLang="ja-JP" sz="9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ja-JP" altLang="en-US" sz="900"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・教育機関との連携による支援制度等の周知を実施</a:t>
            </a:r>
          </a:p>
        </p:txBody>
      </p:sp>
      <p:sp>
        <p:nvSpPr>
          <p:cNvPr id="31" name="テキスト ボックス 29">
            <a:extLst>
              <a:ext uri="{FF2B5EF4-FFF2-40B4-BE49-F238E27FC236}">
                <a16:creationId xmlns:a16="http://schemas.microsoft.com/office/drawing/2014/main" id="{A08BDB58-961A-4495-B572-F071588AC281}"/>
              </a:ext>
            </a:extLst>
          </p:cNvPr>
          <p:cNvSpPr txBox="1"/>
          <p:nvPr/>
        </p:nvSpPr>
        <p:spPr>
          <a:xfrm>
            <a:off x="4433689" y="4744002"/>
            <a:ext cx="4540081" cy="549970"/>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保育サービスや住居確保等により、安心して子育てができる環境を整備</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・子どもの預かり、保育体制の充実</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・保育にかかる経済的支援</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・生活相談支援等</a:t>
            </a:r>
          </a:p>
        </p:txBody>
      </p:sp>
      <p:sp>
        <p:nvSpPr>
          <p:cNvPr id="32" name="テキスト ボックス 30">
            <a:extLst>
              <a:ext uri="{FF2B5EF4-FFF2-40B4-BE49-F238E27FC236}">
                <a16:creationId xmlns:a16="http://schemas.microsoft.com/office/drawing/2014/main" id="{61E25843-87A8-4998-85A5-CE9C48BA3AF0}"/>
              </a:ext>
            </a:extLst>
          </p:cNvPr>
          <p:cNvSpPr txBox="1"/>
          <p:nvPr/>
        </p:nvSpPr>
        <p:spPr>
          <a:xfrm>
            <a:off x="4433689" y="4540514"/>
            <a:ext cx="4540081" cy="236207"/>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５</a:t>
            </a:r>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安心して子育てできる環境を整備します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13" name="グループ化 12">
            <a:extLst>
              <a:ext uri="{FF2B5EF4-FFF2-40B4-BE49-F238E27FC236}">
                <a16:creationId xmlns:a16="http://schemas.microsoft.com/office/drawing/2014/main" id="{E48F335C-01CB-4CFB-8AC4-5DDAD6C7EE20}"/>
              </a:ext>
            </a:extLst>
          </p:cNvPr>
          <p:cNvGrpSpPr/>
          <p:nvPr/>
        </p:nvGrpSpPr>
        <p:grpSpPr>
          <a:xfrm>
            <a:off x="110711" y="3700367"/>
            <a:ext cx="4231502" cy="781041"/>
            <a:chOff x="17371" y="-10942"/>
            <a:chExt cx="4297045" cy="749870"/>
          </a:xfrm>
        </p:grpSpPr>
        <p:sp>
          <p:nvSpPr>
            <p:cNvPr id="29" name="テキスト ボックス 50">
              <a:extLst>
                <a:ext uri="{FF2B5EF4-FFF2-40B4-BE49-F238E27FC236}">
                  <a16:creationId xmlns:a16="http://schemas.microsoft.com/office/drawing/2014/main" id="{5E0F1043-E04A-4208-A8ED-376B7F98C3B6}"/>
                </a:ext>
              </a:extLst>
            </p:cNvPr>
            <p:cNvSpPr txBox="1"/>
            <p:nvPr/>
          </p:nvSpPr>
          <p:spPr>
            <a:xfrm>
              <a:off x="17371" y="198130"/>
              <a:ext cx="4297045" cy="540798"/>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Bef>
                  <a:spcPts val="600"/>
                </a:spcBef>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困窮世帯やひとり親世帯に対し、経済的支援や就労支援を実施</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54000" indent="-254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・困窮世帯（ひとり親世帯含む）への経済的支援や就労支援</a:t>
              </a:r>
            </a:p>
            <a:p>
              <a:pPr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・子どもの養育</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教育にかかる経済的支援</a:t>
              </a:r>
            </a:p>
          </p:txBody>
        </p:sp>
        <p:sp>
          <p:nvSpPr>
            <p:cNvPr id="30" name="テキスト ボックス 51">
              <a:extLst>
                <a:ext uri="{FF2B5EF4-FFF2-40B4-BE49-F238E27FC236}">
                  <a16:creationId xmlns:a16="http://schemas.microsoft.com/office/drawing/2014/main" id="{460AC3CD-295A-4F90-BF19-FEB13F624999}"/>
                </a:ext>
              </a:extLst>
            </p:cNvPr>
            <p:cNvSpPr txBox="1"/>
            <p:nvPr/>
          </p:nvSpPr>
          <p:spPr>
            <a:xfrm>
              <a:off x="17371" y="-10942"/>
              <a:ext cx="4297045" cy="236345"/>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困窮している世帯を経済的に支援します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4" name="グループ化 13">
            <a:extLst>
              <a:ext uri="{FF2B5EF4-FFF2-40B4-BE49-F238E27FC236}">
                <a16:creationId xmlns:a16="http://schemas.microsoft.com/office/drawing/2014/main" id="{3244D982-17FC-4E94-A36E-BA4117A68809}"/>
              </a:ext>
            </a:extLst>
          </p:cNvPr>
          <p:cNvGrpSpPr/>
          <p:nvPr/>
        </p:nvGrpSpPr>
        <p:grpSpPr>
          <a:xfrm>
            <a:off x="105829" y="5719495"/>
            <a:ext cx="4236382" cy="1035616"/>
            <a:chOff x="18767" y="1064085"/>
            <a:chExt cx="4033844" cy="922834"/>
          </a:xfrm>
        </p:grpSpPr>
        <p:sp>
          <p:nvSpPr>
            <p:cNvPr id="27" name="テキスト ボックス 58">
              <a:extLst>
                <a:ext uri="{FF2B5EF4-FFF2-40B4-BE49-F238E27FC236}">
                  <a16:creationId xmlns:a16="http://schemas.microsoft.com/office/drawing/2014/main" id="{4BD2ECE9-D3EC-4802-87C6-B18313EDD201}"/>
                </a:ext>
              </a:extLst>
            </p:cNvPr>
            <p:cNvSpPr txBox="1"/>
            <p:nvPr/>
          </p:nvSpPr>
          <p:spPr>
            <a:xfrm>
              <a:off x="18767" y="1307425"/>
              <a:ext cx="4029197" cy="679494"/>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必要な支援が届くよう、子どもの居場所の整備や相談体制を充実</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l">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・地域において子どもを見守る体制の充実</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p>
            <a:p>
              <a:pPr marL="127000" indent="-127000" algn="l" defTabSz="963613">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・放課後等の子どもの居場所づくり</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l" defTabSz="963613">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・体験</a:t>
              </a:r>
              <a:r>
                <a:rPr lang="ja-JP" altLang="en-US" sz="900" kern="10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交流活動の機会の創出</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・子どもの自立支援等　　</a:t>
              </a:r>
              <a:r>
                <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8" name="テキスト ボックス 60">
              <a:extLst>
                <a:ext uri="{FF2B5EF4-FFF2-40B4-BE49-F238E27FC236}">
                  <a16:creationId xmlns:a16="http://schemas.microsoft.com/office/drawing/2014/main" id="{DE283184-96F3-478D-A38F-F06C292BE764}"/>
                </a:ext>
              </a:extLst>
            </p:cNvPr>
            <p:cNvSpPr txBox="1"/>
            <p:nvPr/>
          </p:nvSpPr>
          <p:spPr>
            <a:xfrm>
              <a:off x="36884" y="1064085"/>
              <a:ext cx="4015727" cy="243340"/>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３</a:t>
              </a:r>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子どもたちが孤立しないように支援します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5" name="グループ化 14">
            <a:extLst>
              <a:ext uri="{FF2B5EF4-FFF2-40B4-BE49-F238E27FC236}">
                <a16:creationId xmlns:a16="http://schemas.microsoft.com/office/drawing/2014/main" id="{075E7A7D-020B-4AAA-B07A-F018E4E17D30}"/>
              </a:ext>
            </a:extLst>
          </p:cNvPr>
          <p:cNvGrpSpPr/>
          <p:nvPr/>
        </p:nvGrpSpPr>
        <p:grpSpPr>
          <a:xfrm>
            <a:off x="4446635" y="5343243"/>
            <a:ext cx="4587761" cy="654585"/>
            <a:chOff x="102724" y="862767"/>
            <a:chExt cx="4476039" cy="1363436"/>
          </a:xfrm>
        </p:grpSpPr>
        <p:sp>
          <p:nvSpPr>
            <p:cNvPr id="25" name="テキスト ボックス 38">
              <a:extLst>
                <a:ext uri="{FF2B5EF4-FFF2-40B4-BE49-F238E27FC236}">
                  <a16:creationId xmlns:a16="http://schemas.microsoft.com/office/drawing/2014/main" id="{42DE5C9D-D0BE-4D5F-B6DB-473386252803}"/>
                </a:ext>
              </a:extLst>
            </p:cNvPr>
            <p:cNvSpPr txBox="1"/>
            <p:nvPr/>
          </p:nvSpPr>
          <p:spPr>
            <a:xfrm>
              <a:off x="109281" y="959928"/>
              <a:ext cx="4469482" cy="126627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生活習慣の定着や食生活の見直し等の指導等により、健康づくりを支援</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・食育・食環境の整備</a:t>
              </a:r>
              <a:r>
                <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・妊娠・出産期からの健康づくり支援</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39">
              <a:extLst>
                <a:ext uri="{FF2B5EF4-FFF2-40B4-BE49-F238E27FC236}">
                  <a16:creationId xmlns:a16="http://schemas.microsoft.com/office/drawing/2014/main" id="{AB3717F4-C657-4DBC-8509-0A46BD63B143}"/>
                </a:ext>
              </a:extLst>
            </p:cNvPr>
            <p:cNvSpPr txBox="1"/>
            <p:nvPr/>
          </p:nvSpPr>
          <p:spPr>
            <a:xfrm>
              <a:off x="102724" y="862767"/>
              <a:ext cx="4469483" cy="454103"/>
            </a:xfrm>
            <a:prstGeom prst="rect">
              <a:avLst/>
            </a:prstGeom>
            <a:solidFill>
              <a:srgbClr val="4BACC6">
                <a:lumMod val="60000"/>
                <a:lumOff val="40000"/>
              </a:srgb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b="1" kern="100" dirty="0">
                  <a:latin typeface="ＭＳ ゴシック" panose="020B0609070205080204" pitchFamily="49" charset="-128"/>
                  <a:ea typeface="ＭＳ ゴシック" panose="020B0609070205080204" pitchFamily="49" charset="-128"/>
                  <a:cs typeface="Times New Roman" panose="02020603050405020304" pitchFamily="18" charset="0"/>
                </a:rPr>
                <a:t>６</a:t>
              </a:r>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健康づくりを支援します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6" name="グループ化 15">
            <a:extLst>
              <a:ext uri="{FF2B5EF4-FFF2-40B4-BE49-F238E27FC236}">
                <a16:creationId xmlns:a16="http://schemas.microsoft.com/office/drawing/2014/main" id="{18384D73-D2BF-4C6F-AE3F-D936847D4966}"/>
              </a:ext>
            </a:extLst>
          </p:cNvPr>
          <p:cNvGrpSpPr/>
          <p:nvPr/>
        </p:nvGrpSpPr>
        <p:grpSpPr>
          <a:xfrm>
            <a:off x="124856" y="4548204"/>
            <a:ext cx="4217357" cy="1104748"/>
            <a:chOff x="-9968846" y="1435521"/>
            <a:chExt cx="6082675" cy="1475607"/>
          </a:xfrm>
        </p:grpSpPr>
        <p:sp>
          <p:nvSpPr>
            <p:cNvPr id="23" name="テキスト ボックス 54">
              <a:extLst>
                <a:ext uri="{FF2B5EF4-FFF2-40B4-BE49-F238E27FC236}">
                  <a16:creationId xmlns:a16="http://schemas.microsoft.com/office/drawing/2014/main" id="{25D980C1-5112-4AEE-8D79-A5A300CCAECC}"/>
                </a:ext>
              </a:extLst>
            </p:cNvPr>
            <p:cNvSpPr txBox="1"/>
            <p:nvPr/>
          </p:nvSpPr>
          <p:spPr>
            <a:xfrm>
              <a:off x="-9968846" y="1516612"/>
              <a:ext cx="6082672" cy="139451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endParaRPr lang="en-US" alt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家庭の経済状況にかかわらず、子どもが学ぶことができる環境を整備</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・学びのための経済的支援</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・学校や幼稚園等における学びを支える環境づくり</a:t>
              </a:r>
              <a:endPar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・地域や家庭等における学びを支える環境づくり</a:t>
              </a:r>
            </a:p>
          </p:txBody>
        </p:sp>
        <p:sp>
          <p:nvSpPr>
            <p:cNvPr id="24" name="テキスト ボックス 56">
              <a:extLst>
                <a:ext uri="{FF2B5EF4-FFF2-40B4-BE49-F238E27FC236}">
                  <a16:creationId xmlns:a16="http://schemas.microsoft.com/office/drawing/2014/main" id="{5AC6BE75-3116-4DAF-A01C-0EDF16855E03}"/>
                </a:ext>
              </a:extLst>
            </p:cNvPr>
            <p:cNvSpPr txBox="1"/>
            <p:nvPr/>
          </p:nvSpPr>
          <p:spPr>
            <a:xfrm>
              <a:off x="-9968843" y="1435521"/>
              <a:ext cx="6082672" cy="364413"/>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２</a:t>
              </a:r>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学びを支える環境づくりを支援します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grpSp>
        <p:nvGrpSpPr>
          <p:cNvPr id="17" name="グループ化 16">
            <a:extLst>
              <a:ext uri="{FF2B5EF4-FFF2-40B4-BE49-F238E27FC236}">
                <a16:creationId xmlns:a16="http://schemas.microsoft.com/office/drawing/2014/main" id="{F192D18F-72C9-4E10-9E96-1E305F076B59}"/>
              </a:ext>
            </a:extLst>
          </p:cNvPr>
          <p:cNvGrpSpPr/>
          <p:nvPr/>
        </p:nvGrpSpPr>
        <p:grpSpPr>
          <a:xfrm>
            <a:off x="4426968" y="3692852"/>
            <a:ext cx="4564608" cy="801015"/>
            <a:chOff x="-3932480" y="-3794617"/>
            <a:chExt cx="4200252" cy="1193328"/>
          </a:xfrm>
        </p:grpSpPr>
        <p:sp>
          <p:nvSpPr>
            <p:cNvPr id="21" name="テキスト ボックス 62">
              <a:extLst>
                <a:ext uri="{FF2B5EF4-FFF2-40B4-BE49-F238E27FC236}">
                  <a16:creationId xmlns:a16="http://schemas.microsoft.com/office/drawing/2014/main" id="{011DE340-BCBC-4587-8417-638F8B08B05F}"/>
                </a:ext>
              </a:extLst>
            </p:cNvPr>
            <p:cNvSpPr txBox="1"/>
            <p:nvPr/>
          </p:nvSpPr>
          <p:spPr>
            <a:xfrm>
              <a:off x="-3932480" y="-3440445"/>
              <a:ext cx="4200252" cy="839156"/>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spcBef>
                  <a:spcPts val="600"/>
                </a:spcBef>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社会的孤立に陥ることのないよう、妊娠・出産期からの相談体制を充実</a:t>
              </a:r>
              <a:endPar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54000" indent="-254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・妊婦への支援</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・相談支援</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カウンセリングの充実　　</a:t>
              </a:r>
            </a:p>
            <a:p>
              <a:pPr marL="127000" indent="-1270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・家庭訪問</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地域における見守り</a:t>
              </a:r>
              <a:r>
                <a:rPr lang="en-US" alt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2" name="テキスト ボックス 63">
              <a:extLst>
                <a:ext uri="{FF2B5EF4-FFF2-40B4-BE49-F238E27FC236}">
                  <a16:creationId xmlns:a16="http://schemas.microsoft.com/office/drawing/2014/main" id="{A6394EA3-F2B9-4DBC-A0C7-31EFE1A5DFAA}"/>
                </a:ext>
              </a:extLst>
            </p:cNvPr>
            <p:cNvSpPr txBox="1"/>
            <p:nvPr/>
          </p:nvSpPr>
          <p:spPr>
            <a:xfrm>
              <a:off x="-3932480" y="-3794617"/>
              <a:ext cx="4200252" cy="360134"/>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r>
                <a:rPr lang="en-US"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保護者が孤立しないように支援します</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sp>
        <p:nvSpPr>
          <p:cNvPr id="19" name="テキスト ボックス 70">
            <a:extLst>
              <a:ext uri="{FF2B5EF4-FFF2-40B4-BE49-F238E27FC236}">
                <a16:creationId xmlns:a16="http://schemas.microsoft.com/office/drawing/2014/main" id="{B655706D-147B-4A48-9616-F3E96AF2E0C3}"/>
              </a:ext>
            </a:extLst>
          </p:cNvPr>
          <p:cNvSpPr txBox="1"/>
          <p:nvPr/>
        </p:nvSpPr>
        <p:spPr>
          <a:xfrm>
            <a:off x="4445101" y="6029098"/>
            <a:ext cx="4589295" cy="752439"/>
          </a:xfrm>
          <a:prstGeom prst="rect">
            <a:avLst/>
          </a:prstGeom>
          <a:solidFill>
            <a:schemeClr val="bg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400"/>
              </a:lnSpc>
            </a:pPr>
            <a:endParaRPr lang="en-US" altLang="ja-JP" sz="1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400"/>
              </a:lnSpc>
            </a:pPr>
            <a:r>
              <a:rPr lang="ja-JP" sz="10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地域や社会全体で課題を解決するという認識の下、行政だけでなく、学校、地域、民間支援機関、企業などが各ステージにおいて適切に支援</a:t>
            </a:r>
          </a:p>
          <a:p>
            <a:pPr indent="63500" algn="just">
              <a:lnSpc>
                <a:spcPts val="1400"/>
              </a:lnSpc>
            </a:pP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・市町村と連携した取組</a:t>
            </a:r>
            <a:r>
              <a:rPr 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en-US"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・民間企業や府民等と連携した取組　　　　　　　　　　　　　　　　　　　</a:t>
            </a:r>
          </a:p>
        </p:txBody>
      </p:sp>
      <p:sp>
        <p:nvSpPr>
          <p:cNvPr id="20" name="テキスト ボックス 71">
            <a:extLst>
              <a:ext uri="{FF2B5EF4-FFF2-40B4-BE49-F238E27FC236}">
                <a16:creationId xmlns:a16="http://schemas.microsoft.com/office/drawing/2014/main" id="{FD44D710-D479-4A7E-90F1-0685C81DE807}"/>
              </a:ext>
            </a:extLst>
          </p:cNvPr>
          <p:cNvSpPr txBox="1"/>
          <p:nvPr/>
        </p:nvSpPr>
        <p:spPr>
          <a:xfrm>
            <a:off x="4444967" y="6034163"/>
            <a:ext cx="4600069" cy="210930"/>
          </a:xfrm>
          <a:prstGeom prst="rect">
            <a:avLst/>
          </a:prstGeom>
          <a:solidFill>
            <a:schemeClr val="accent5">
              <a:lumMod val="60000"/>
              <a:lumOff val="40000"/>
            </a:schemeClr>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050" b="1" kern="100">
                <a:effectLst/>
                <a:latin typeface="ＭＳ ゴシック" panose="020B0609070205080204" pitchFamily="49" charset="-128"/>
                <a:ea typeface="ＭＳ ゴシック" panose="020B0609070205080204" pitchFamily="49" charset="-128"/>
                <a:cs typeface="Times New Roman" panose="02020603050405020304" pitchFamily="18" charset="0"/>
              </a:rPr>
              <a:t>７</a:t>
            </a:r>
            <a:r>
              <a:rPr lang="en-US" sz="1050" b="1"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sz="105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オール大阪での取組</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3" name="テキスト ボックス 32">
            <a:extLst>
              <a:ext uri="{FF2B5EF4-FFF2-40B4-BE49-F238E27FC236}">
                <a16:creationId xmlns:a16="http://schemas.microsoft.com/office/drawing/2014/main" id="{4D70FC2F-6D11-4DFA-8BC1-3ACF379CD7CC}"/>
              </a:ext>
            </a:extLst>
          </p:cNvPr>
          <p:cNvSpPr txBox="1"/>
          <p:nvPr/>
        </p:nvSpPr>
        <p:spPr>
          <a:xfrm>
            <a:off x="63580" y="37857"/>
            <a:ext cx="6916814"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第７章　都道府県子どもの貧困対策計画（素案）</a:t>
            </a:r>
            <a:endParaRPr kumimoji="1" lang="ja-JP" altLang="en-US" dirty="0">
              <a:latin typeface="HGP創英角ｺﾞｼｯｸUB" pitchFamily="50" charset="-128"/>
              <a:ea typeface="HGP創英角ｺﾞｼｯｸUB" pitchFamily="50" charset="-128"/>
            </a:endParaRPr>
          </a:p>
        </p:txBody>
      </p:sp>
      <p:cxnSp>
        <p:nvCxnSpPr>
          <p:cNvPr id="34" name="カギ線コネクタ 14">
            <a:extLst>
              <a:ext uri="{FF2B5EF4-FFF2-40B4-BE49-F238E27FC236}">
                <a16:creationId xmlns:a16="http://schemas.microsoft.com/office/drawing/2014/main" id="{7A1E088D-E7FE-446E-91BB-4EF3ACD1889D}"/>
              </a:ext>
            </a:extLst>
          </p:cNvPr>
          <p:cNvCxnSpPr/>
          <p:nvPr/>
        </p:nvCxnSpPr>
        <p:spPr>
          <a:xfrm flipV="1">
            <a:off x="75611" y="144154"/>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847EF006-ED5B-40CD-936B-48CFC21E92F4}"/>
              </a:ext>
            </a:extLst>
          </p:cNvPr>
          <p:cNvSpPr txBox="1"/>
          <p:nvPr/>
        </p:nvSpPr>
        <p:spPr>
          <a:xfrm>
            <a:off x="166339" y="631466"/>
            <a:ext cx="8728448" cy="707886"/>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　子どもの貧困の解消に向けた対策は、保護者の経済的な困窮や就労状況、保護者や子どもの孤立、子どもの学習や健康などの複合的な要因が</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絡み合う中、自治体、学校、地域や民間支援機関等がそれぞれ持てる力を十分に発揮し、連携を取り合い、困窮度の高い世帯を中心に、支援を</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必要とする人に支援がきちんと行き届く仕組みづくりをしていくことが重要です。</a:t>
            </a:r>
            <a:endParaRPr kumimoji="1"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府では、５つの方向性を基に、７つの視点で具体的取組を実施し、子どもの貧困対策に取り組んでいきます。</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35" name="テキスト ボックス 34">
            <a:extLst>
              <a:ext uri="{FF2B5EF4-FFF2-40B4-BE49-F238E27FC236}">
                <a16:creationId xmlns:a16="http://schemas.microsoft.com/office/drawing/2014/main" id="{7E13100F-EF4E-4F07-B70E-535927D548FD}"/>
              </a:ext>
            </a:extLst>
          </p:cNvPr>
          <p:cNvSpPr txBox="1"/>
          <p:nvPr/>
        </p:nvSpPr>
        <p:spPr>
          <a:xfrm>
            <a:off x="3951218" y="1286789"/>
            <a:ext cx="1196845" cy="276999"/>
          </a:xfrm>
          <a:prstGeom prst="rect">
            <a:avLst/>
          </a:prstGeom>
          <a:noFill/>
          <a:ln>
            <a:noFill/>
          </a:ln>
        </p:spPr>
        <p:txBody>
          <a:bodyPr wrap="square" rtlCol="0">
            <a:spAutoFit/>
          </a:bodyPr>
          <a:lstStyle/>
          <a:p>
            <a:r>
              <a:rPr lang="ja-JP" altLang="en-US" sz="1200" b="1" u="sng" dirty="0">
                <a:solidFill>
                  <a:srgbClr val="0000CC"/>
                </a:solidFill>
                <a:latin typeface="ＭＳ ゴシック" panose="020B0609070205080204" pitchFamily="49" charset="-128"/>
                <a:ea typeface="ＭＳ ゴシック" panose="020B0609070205080204" pitchFamily="49" charset="-128"/>
              </a:rPr>
              <a:t>５</a:t>
            </a:r>
            <a:r>
              <a:rPr kumimoji="1" lang="ja-JP" altLang="en-US" sz="1200" b="1" u="sng" dirty="0">
                <a:solidFill>
                  <a:srgbClr val="0000CC"/>
                </a:solidFill>
                <a:latin typeface="ＭＳ ゴシック" panose="020B0609070205080204" pitchFamily="49" charset="-128"/>
                <a:ea typeface="ＭＳ ゴシック" panose="020B0609070205080204" pitchFamily="49" charset="-128"/>
              </a:rPr>
              <a:t>つの方向性</a:t>
            </a:r>
          </a:p>
        </p:txBody>
      </p:sp>
      <p:sp>
        <p:nvSpPr>
          <p:cNvPr id="37" name="スライド番号プレースホルダー 1">
            <a:extLst>
              <a:ext uri="{FF2B5EF4-FFF2-40B4-BE49-F238E27FC236}">
                <a16:creationId xmlns:a16="http://schemas.microsoft.com/office/drawing/2014/main" id="{1958B697-356A-4F97-B361-FB1B21327344}"/>
              </a:ext>
            </a:extLst>
          </p:cNvPr>
          <p:cNvSpPr>
            <a:spLocks noGrp="1"/>
          </p:cNvSpPr>
          <p:nvPr>
            <p:ph type="sldNum" sz="quarter" idx="12"/>
          </p:nvPr>
        </p:nvSpPr>
        <p:spPr>
          <a:xfrm>
            <a:off x="6912295" y="6478927"/>
            <a:ext cx="2122101" cy="341216"/>
          </a:xfrm>
        </p:spPr>
        <p:txBody>
          <a:bodyPr/>
          <a:lstStyle/>
          <a:p>
            <a:fld id="{D2D8002D-B5B0-4BAC-B1F6-782DDCCE6D9C}" type="slidenum">
              <a:rPr kumimoji="1" lang="ja-JP" altLang="en-US" smtClean="0"/>
              <a:t>4</a:t>
            </a:fld>
            <a:endParaRPr kumimoji="1" lang="ja-JP" altLang="en-US" dirty="0"/>
          </a:p>
        </p:txBody>
      </p:sp>
    </p:spTree>
    <p:extLst>
      <p:ext uri="{BB962C8B-B14F-4D97-AF65-F5344CB8AC3E}">
        <p14:creationId xmlns:p14="http://schemas.microsoft.com/office/powerpoint/2010/main" val="25064569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2503</Words>
  <Application>Microsoft Office PowerPoint</Application>
  <PresentationFormat>画面に合わせる (4:3)</PresentationFormat>
  <Paragraphs>149</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HGP創英角ｺﾞｼｯｸUB</vt:lpstr>
      <vt:lpstr>HG丸ｺﾞｼｯｸM-PRO</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2024-12-26T15:20:52Z</dcterms:modified>
</cp:coreProperties>
</file>