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535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87BD"/>
    <a:srgbClr val="66FFFF"/>
    <a:srgbClr val="C25552"/>
    <a:srgbClr val="CC0000"/>
    <a:srgbClr val="F2F2F2"/>
    <a:srgbClr val="F2DCD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5" autoAdjust="0"/>
    <p:restoredTop sz="94054" autoAdjust="0"/>
  </p:normalViewPr>
  <p:slideViewPr>
    <p:cSldViewPr>
      <p:cViewPr>
        <p:scale>
          <a:sx n="125" d="100"/>
          <a:sy n="125" d="100"/>
        </p:scale>
        <p:origin x="-9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D9F36-EC6D-4D09-9C52-65A326917BFC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357FA-411F-4FC9-AF18-ADDA284B3B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81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FDA77-1BB2-4267-8FFD-E8EAA26EDBBF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3773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72ED-3FF3-4409-A23D-37A4CE1EA7C1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434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31794-86C1-4A0C-8920-EC36143F2F53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23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44A9-296D-46B1-81ED-D4DE742A2F6F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24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781B-FA81-4EFE-940B-AEE4A1375D16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38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9E39-1419-4BFC-8AE0-04D482AACC2E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18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3152C-01C6-413D-B88F-0D3BC38B7697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18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5CD8-1AD6-495F-A388-A6BCA3F17820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09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B5E5-7A72-400B-9B84-EFA4B578FC4C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54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10BF-A9E5-4847-8C44-78EB110D507C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100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1E-B4A6-498E-8A8A-587FF41D0857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89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65B2-0B6B-48FC-AD03-144AD376A73E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03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72167-7608-457B-9C87-4FA503C6FCAC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8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角丸四角形 16">
            <a:extLst>
              <a:ext uri="{FF2B5EF4-FFF2-40B4-BE49-F238E27FC236}">
                <a16:creationId xmlns:a16="http://schemas.microsoft.com/office/drawing/2014/main" id="{20DD72DD-54E5-41C5-9464-B7D8ACEA5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18" y="3062284"/>
            <a:ext cx="3670436" cy="3776538"/>
          </a:xfrm>
          <a:prstGeom prst="roundRect">
            <a:avLst>
              <a:gd name="adj" fmla="val 344"/>
            </a:avLst>
          </a:prstGeom>
          <a:solidFill>
            <a:srgbClr val="FFFFFF"/>
          </a:solidFill>
          <a:ln w="12700" algn="ctr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796" dir="1593903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endParaRPr lang="ja-JP" altLang="en-US" sz="1286"/>
          </a:p>
        </p:txBody>
      </p:sp>
      <p:sp>
        <p:nvSpPr>
          <p:cNvPr id="89" name="角丸四角形 16">
            <a:extLst>
              <a:ext uri="{FF2B5EF4-FFF2-40B4-BE49-F238E27FC236}">
                <a16:creationId xmlns:a16="http://schemas.microsoft.com/office/drawing/2014/main" id="{20DD72DD-54E5-41C5-9464-B7D8ACEA5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9532" y="620688"/>
            <a:ext cx="5176694" cy="621813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700" algn="ctr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796" dir="1593903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endParaRPr lang="ja-JP" altLang="en-US" sz="1286" dirty="0"/>
          </a:p>
        </p:txBody>
      </p:sp>
      <p:sp>
        <p:nvSpPr>
          <p:cNvPr id="86" name="角丸四角形 16">
            <a:extLst>
              <a:ext uri="{FF2B5EF4-FFF2-40B4-BE49-F238E27FC236}">
                <a16:creationId xmlns:a16="http://schemas.microsoft.com/office/drawing/2014/main" id="{20DD72DD-54E5-41C5-9464-B7D8ACEA5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18" y="626428"/>
            <a:ext cx="3670436" cy="2390822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700" algn="ctr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796" dir="1593903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endParaRPr lang="ja-JP" altLang="en-US" sz="1286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ED433A61-DD04-461B-BC6B-3E99967B9AB8}"/>
              </a:ext>
            </a:extLst>
          </p:cNvPr>
          <p:cNvSpPr txBox="1"/>
          <p:nvPr/>
        </p:nvSpPr>
        <p:spPr>
          <a:xfrm>
            <a:off x="167095" y="3690123"/>
            <a:ext cx="3585413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24040" algn="just">
              <a:lnSpc>
                <a:spcPts val="857"/>
              </a:lnSpc>
              <a:spcBef>
                <a:spcPts val="286"/>
              </a:spcBef>
              <a:defRPr/>
            </a:pPr>
            <a:r>
              <a:rPr lang="ja-JP" altLang="en-US" sz="857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２．大阪府温暖化の防止等に関する条例（</a:t>
            </a:r>
            <a:r>
              <a:rPr lang="en-US" altLang="ja-JP" sz="857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2006</a:t>
            </a:r>
            <a:r>
              <a:rPr lang="ja-JP" altLang="en-US" sz="857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年４月施行）</a:t>
            </a:r>
          </a:p>
          <a:p>
            <a:pPr marR="24040" algn="r">
              <a:lnSpc>
                <a:spcPts val="643"/>
              </a:lnSpc>
              <a:spcBef>
                <a:spcPts val="143"/>
              </a:spcBef>
              <a:defRPr/>
            </a:pP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大阪市も同様の条例を有する</a:t>
            </a:r>
            <a:endParaRPr lang="en-US" altLang="ja-JP" sz="643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80004" marR="24040" indent="-126003" algn="just">
              <a:lnSpc>
                <a:spcPts val="857"/>
              </a:lnSpc>
              <a:defRPr/>
            </a:pPr>
            <a:r>
              <a:rPr lang="ja-JP" altLang="en-US" sz="857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ja-JP" altLang="en-US" sz="857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建築物の環境配慮に係る主な取組み～</a:t>
            </a:r>
            <a:r>
              <a:rPr lang="ja-JP" altLang="en-US" sz="857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　　　</a:t>
            </a:r>
            <a:endParaRPr lang="en-US" altLang="ja-JP" sz="714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80004" marR="24040" indent="-126003" algn="just">
              <a:lnSpc>
                <a:spcPts val="857"/>
              </a:lnSpc>
              <a:spcBef>
                <a:spcPts val="286"/>
              </a:spcBef>
              <a:defRPr/>
            </a:pPr>
            <a:r>
              <a:rPr lang="en-US" altLang="ja-JP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(1) </a:t>
            </a:r>
            <a:r>
              <a:rPr lang="ja-JP" altLang="en-US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建築物環境計画書の届出</a:t>
            </a:r>
            <a:endParaRPr lang="en-US" altLang="ja-JP" sz="857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57148" marR="24040" algn="just" defTabSz="914418">
              <a:lnSpc>
                <a:spcPts val="857"/>
              </a:lnSpc>
              <a:spcBef>
                <a:spcPts val="286"/>
              </a:spcBef>
              <a:defRPr/>
            </a:pP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⇒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2006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年４月～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5,000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㎡超 → 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2012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年７月～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2,000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㎡以上</a:t>
            </a:r>
            <a:endParaRPr lang="en-US" altLang="ja-JP" sz="643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80004" marR="24040" indent="-126003" algn="just" defTabSz="914418">
              <a:lnSpc>
                <a:spcPts val="857"/>
              </a:lnSpc>
              <a:spcBef>
                <a:spcPts val="286"/>
              </a:spcBef>
              <a:defRPr/>
            </a:pPr>
            <a:r>
              <a:rPr lang="en-US" altLang="ja-JP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(2) </a:t>
            </a:r>
            <a:r>
              <a:rPr lang="ja-JP" altLang="ja-JP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基準への適合</a:t>
            </a:r>
            <a:endParaRPr lang="en-US" altLang="ja-JP" sz="857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R="24040" algn="just" defTabSz="914418">
              <a:lnSpc>
                <a:spcPts val="857"/>
              </a:lnSpc>
              <a:spcBef>
                <a:spcPts val="286"/>
              </a:spcBef>
              <a:defRPr/>
            </a:pPr>
            <a:endParaRPr lang="en-US" altLang="ja-JP" sz="571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R="24040" algn="just" defTabSz="914418">
              <a:lnSpc>
                <a:spcPts val="857"/>
              </a:lnSpc>
              <a:spcBef>
                <a:spcPts val="286"/>
              </a:spcBef>
              <a:defRPr/>
            </a:pPr>
            <a:endParaRPr lang="en-US" altLang="ja-JP" sz="571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R="24040" algn="just" defTabSz="914418">
              <a:lnSpc>
                <a:spcPts val="857"/>
              </a:lnSpc>
              <a:spcBef>
                <a:spcPts val="286"/>
              </a:spcBef>
              <a:defRPr/>
            </a:pPr>
            <a:endParaRPr lang="en-US" altLang="ja-JP" sz="571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R="24040" algn="just" defTabSz="914418">
              <a:lnSpc>
                <a:spcPts val="857"/>
              </a:lnSpc>
              <a:spcBef>
                <a:spcPts val="286"/>
              </a:spcBef>
              <a:defRPr/>
            </a:pPr>
            <a:endParaRPr lang="en-US" altLang="ja-JP" sz="571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R="24040" algn="just" defTabSz="914418">
              <a:lnSpc>
                <a:spcPts val="857"/>
              </a:lnSpc>
              <a:spcBef>
                <a:spcPts val="286"/>
              </a:spcBef>
              <a:defRPr/>
            </a:pPr>
            <a:endParaRPr lang="en-US" altLang="ja-JP" sz="571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R="24040" algn="just" defTabSz="914418">
              <a:lnSpc>
                <a:spcPts val="857"/>
              </a:lnSpc>
              <a:spcBef>
                <a:spcPts val="286"/>
              </a:spcBef>
              <a:defRPr/>
            </a:pPr>
            <a:endParaRPr lang="en-US" altLang="ja-JP" sz="571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82863" marR="24040" indent="-126003" algn="just" defTabSz="914418">
              <a:lnSpc>
                <a:spcPts val="857"/>
              </a:lnSpc>
              <a:defRPr/>
            </a:pPr>
            <a:endParaRPr lang="en-US" altLang="ja-JP" sz="571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80004" marR="24040" indent="-126003" algn="just" defTabSz="914418">
              <a:lnSpc>
                <a:spcPts val="857"/>
              </a:lnSpc>
              <a:spcBef>
                <a:spcPts val="429"/>
              </a:spcBef>
              <a:defRPr/>
            </a:pPr>
            <a:r>
              <a:rPr lang="en-US" altLang="ja-JP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(3) </a:t>
            </a:r>
            <a:r>
              <a:rPr lang="ja-JP" altLang="en-US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販売等の広告や工事現場への建築物環境性能表示</a:t>
            </a:r>
            <a:endParaRPr lang="en-US" altLang="ja-JP" sz="643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57148" marR="24040" defTabSz="914418">
              <a:lnSpc>
                <a:spcPts val="857"/>
              </a:lnSpc>
              <a:spcBef>
                <a:spcPts val="214"/>
              </a:spcBef>
              <a:defRPr/>
            </a:pP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⇒建築物環境計画書の届出後、価格・間取りなどを記載した販売、賃貸広告は</a:t>
            </a:r>
            <a:endParaRPr lang="en-US" altLang="ja-JP" sz="643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57148" marR="24040" defTabSz="914418">
              <a:lnSpc>
                <a:spcPts val="857"/>
              </a:lnSpc>
              <a:spcBef>
                <a:spcPts val="143"/>
              </a:spcBef>
              <a:defRPr/>
            </a:pP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 建築物環境性能表示とその届出を義務化（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2012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7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月～）</a:t>
            </a:r>
          </a:p>
          <a:p>
            <a:pPr marL="257148" marR="24040" algn="just">
              <a:lnSpc>
                <a:spcPts val="857"/>
              </a:lnSpc>
              <a:spcBef>
                <a:spcPts val="214"/>
              </a:spcBef>
              <a:defRPr/>
            </a:pP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⇒工事現場への建築物環境性能表示の義務化（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2018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4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月～）</a:t>
            </a:r>
            <a:endParaRPr lang="en-US" altLang="ja-JP" sz="643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80004" marR="24040" indent="-126003" algn="just">
              <a:lnSpc>
                <a:spcPts val="857"/>
              </a:lnSpc>
              <a:spcBef>
                <a:spcPts val="429"/>
              </a:spcBef>
              <a:defRPr/>
            </a:pPr>
            <a:r>
              <a:rPr lang="en-US" altLang="ja-JP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(4) </a:t>
            </a:r>
            <a:r>
              <a:rPr lang="ja-JP" altLang="ja-JP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再生可能エネルギー利用設備の導入の検討</a:t>
            </a:r>
            <a:r>
              <a:rPr lang="ja-JP" altLang="en-US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endParaRPr lang="en-US" altLang="ja-JP" sz="857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57148" marR="24040" algn="just">
              <a:lnSpc>
                <a:spcPts val="857"/>
              </a:lnSpc>
              <a:spcBef>
                <a:spcPts val="214"/>
              </a:spcBef>
              <a:defRPr/>
            </a:pP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⇒太陽光発電設備等の導入の検討義務化（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2015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4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月～）　</a:t>
            </a:r>
            <a:r>
              <a:rPr lang="ja-JP" altLang="en-US" sz="857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 </a:t>
            </a:r>
            <a:endParaRPr lang="en-US" altLang="ja-JP" sz="857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80004" marR="24040" indent="-126003" algn="just">
              <a:lnSpc>
                <a:spcPts val="857"/>
              </a:lnSpc>
              <a:spcBef>
                <a:spcPts val="429"/>
              </a:spcBef>
              <a:defRPr/>
            </a:pPr>
            <a:r>
              <a:rPr lang="en-US" altLang="ja-JP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(5) </a:t>
            </a:r>
            <a:r>
              <a:rPr lang="ja-JP" altLang="en-US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建築物の顕彰制度</a:t>
            </a:r>
            <a:r>
              <a:rPr lang="ja-JP" altLang="en-US" sz="857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endParaRPr lang="en-US" altLang="ja-JP" sz="857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57148" marR="24040" algn="just">
              <a:lnSpc>
                <a:spcPts val="857"/>
              </a:lnSpc>
              <a:spcBef>
                <a:spcPts val="71"/>
              </a:spcBef>
              <a:defRPr/>
            </a:pP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⇒おおさか環境にやさしい建築賞　 （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2007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年度～）</a:t>
            </a:r>
            <a:endParaRPr lang="en-US" altLang="ja-JP" sz="643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57148" marR="24040">
              <a:lnSpc>
                <a:spcPts val="857"/>
              </a:lnSpc>
              <a:defRPr/>
            </a:pP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⇒おおさかストップ温暖化賞特別賞（愛称：“涼”デザイン建築賞）（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2019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年度～）</a:t>
            </a:r>
            <a:endParaRPr lang="en-US" altLang="ja-JP" sz="643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5" name="四角形: 角を丸くする 34">
            <a:extLst>
              <a:ext uri="{FF2B5EF4-FFF2-40B4-BE49-F238E27FC236}">
                <a16:creationId xmlns:a16="http://schemas.microsoft.com/office/drawing/2014/main" id="{FE59779F-C1F2-4DF4-9CB2-A546140BDC4C}"/>
              </a:ext>
            </a:extLst>
          </p:cNvPr>
          <p:cNvSpPr/>
          <p:nvPr/>
        </p:nvSpPr>
        <p:spPr>
          <a:xfrm>
            <a:off x="101065" y="633388"/>
            <a:ext cx="3672000" cy="252000"/>
          </a:xfrm>
          <a:prstGeom prst="rect">
            <a:avLst/>
          </a:prstGeom>
          <a:solidFill>
            <a:srgbClr val="C2555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lang="ja-JP" altLang="en-US" sz="1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1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国の動き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0C8BC6B5-538D-4251-B2B6-E42ECF2FD1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732690"/>
              </p:ext>
            </p:extLst>
          </p:nvPr>
        </p:nvGraphicFramePr>
        <p:xfrm>
          <a:off x="738851" y="4562172"/>
          <a:ext cx="2313712" cy="910610"/>
        </p:xfrm>
        <a:graphic>
          <a:graphicData uri="http://schemas.openxmlformats.org/drawingml/2006/table">
            <a:tbl>
              <a:tblPr firstRow="1" bandRow="1"/>
              <a:tblGrid>
                <a:gridCol w="129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265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用途</a:t>
                      </a:r>
                    </a:p>
                  </a:txBody>
                  <a:tcPr marL="32016" marR="32016" marT="16013" marB="16013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延べ面積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の合計</a:t>
                      </a: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建築物の環境配慮義務の</a:t>
                      </a:r>
                    </a:p>
                    <a:p>
                      <a:pPr algn="ctr"/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省エネルギー基準適合</a:t>
                      </a: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3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0"/>
                        </a:spcBef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外皮（断熱・遮熱）</a:t>
                      </a: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0"/>
                        </a:spcBef>
                      </a:pPr>
                      <a:r>
                        <a:rPr kumimoji="1" lang="ja-JP" altLang="en-US" sz="4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一次エネルギー消費量（設備）</a:t>
                      </a:r>
                      <a:endParaRPr kumimoji="1" lang="en-US" altLang="ja-JP" sz="400" b="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654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非住宅</a:t>
                      </a:r>
                    </a:p>
                  </a:txBody>
                  <a:tcPr marL="32016" marR="32016" marT="16013" marB="16013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10,000</a:t>
                      </a: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㎡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0"/>
                        </a:spcBef>
                      </a:pPr>
                      <a:r>
                        <a:rPr kumimoji="1" lang="ja-JP" altLang="en-US" sz="4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条例による義務</a:t>
                      </a:r>
                      <a:endParaRPr kumimoji="1" lang="en-US" altLang="ja-JP" sz="400" b="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kumimoji="1" lang="ja-JP" altLang="en-US" sz="4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4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2015</a:t>
                      </a:r>
                      <a:r>
                        <a:rPr kumimoji="1" lang="ja-JP" altLang="en-US" sz="4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4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4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月～）</a:t>
                      </a:r>
                      <a:endParaRPr kumimoji="1" lang="ja-JP" altLang="en-US" sz="400" b="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tabLst>
                          <a:tab pos="533387" algn="l"/>
                        </a:tabLst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建築物省エネ法による義務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tabLst>
                          <a:tab pos="533387" algn="l"/>
                        </a:tabLst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2017</a:t>
                      </a:r>
                      <a:r>
                        <a:rPr kumimoji="1" lang="ja-JP" altLang="en-US" sz="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月～）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6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2,000</a:t>
                      </a: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㎡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条例による義務</a:t>
                      </a:r>
                    </a:p>
                    <a:p>
                      <a:pPr algn="ctr"/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2018</a:t>
                      </a:r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月～）</a:t>
                      </a: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65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9764" marR="59764" marT="29890" marB="29890" vert="eaVert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300</a:t>
                      </a: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㎡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400" b="1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tabLst>
                          <a:tab pos="533387" algn="l"/>
                        </a:tabLst>
                      </a:pPr>
                      <a:r>
                        <a:rPr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建築物省エネ法による義務</a:t>
                      </a:r>
                      <a:endParaRPr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tabLst>
                          <a:tab pos="533387" algn="l"/>
                        </a:tabLst>
                      </a:pPr>
                      <a:r>
                        <a:rPr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2021</a:t>
                      </a:r>
                      <a:r>
                        <a:rPr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年４月～）</a:t>
                      </a:r>
                      <a:endParaRPr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696143"/>
                  </a:ext>
                </a:extLst>
              </a:tr>
              <a:tr h="16265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住宅</a:t>
                      </a:r>
                    </a:p>
                  </a:txBody>
                  <a:tcPr marL="32016" marR="32016" marT="16013" marB="16013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10,000</a:t>
                      </a: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㎡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条例による義務（</a:t>
                      </a:r>
                      <a:r>
                        <a:rPr lang="en-US" altLang="ja-JP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2018</a:t>
                      </a:r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月～）</a:t>
                      </a:r>
                    </a:p>
                    <a:p>
                      <a:pPr algn="ctr" defTabSz="960096">
                        <a:defRPr/>
                      </a:pPr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（高さ</a:t>
                      </a:r>
                      <a:r>
                        <a:rPr lang="en-US" altLang="ja-JP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60m</a:t>
                      </a:r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超に限る）</a:t>
                      </a:r>
                      <a:endParaRPr lang="en-US" altLang="ja-JP" sz="400" baseline="0" dirty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300"/>
                        </a:lnSpc>
                        <a:spcBef>
                          <a:spcPts val="0"/>
                        </a:spcBef>
                      </a:pPr>
                      <a:endParaRPr kumimoji="1" lang="ja-JP" altLang="en-US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099361CA-D317-46B1-B09F-D049165D7426}"/>
              </a:ext>
            </a:extLst>
          </p:cNvPr>
          <p:cNvSpPr/>
          <p:nvPr/>
        </p:nvSpPr>
        <p:spPr>
          <a:xfrm>
            <a:off x="5960726" y="506535"/>
            <a:ext cx="3070650" cy="692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34292" indent="-360007"/>
            <a:endParaRPr lang="en-US" altLang="ja-JP" sz="57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34292" indent="-360007"/>
            <a:r>
              <a:rPr lang="ja-JP" altLang="en-US" sz="57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</a:t>
            </a:r>
            <a:endParaRPr lang="ja-JP" altLang="en-US" sz="786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80841" y="908720"/>
            <a:ext cx="3726234" cy="2235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429"/>
              </a:spcBef>
            </a:pP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◆パリ協定の採択を踏まえた、温室効果ガス削減目標</a:t>
            </a:r>
            <a:endParaRPr lang="en-US" altLang="ja-JP" sz="85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143"/>
              </a:spcBef>
            </a:pP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⇒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年度に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年度比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％削減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◆建築物省エネ法 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(2015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日に公布）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429"/>
              </a:spcBef>
            </a:pP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◆「地球温暖化対策計画</a:t>
            </a:r>
            <a:r>
              <a:rPr lang="en-US" altLang="ja-JP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(2016</a:t>
            </a: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月）」策定</a:t>
            </a:r>
            <a:endParaRPr lang="en-US" altLang="ja-JP" sz="85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⇒住宅・建築物分野（「業務その他部門」、「家庭部門」）　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　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年度に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年度比約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％削減</a:t>
            </a:r>
          </a:p>
          <a:p>
            <a:pPr>
              <a:spcBef>
                <a:spcPts val="429"/>
              </a:spcBef>
            </a:pPr>
            <a:r>
              <a:rPr lang="ja-JP" altLang="en-US" sz="85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建築物省エネ法の改正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年５月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日に公布）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71"/>
              </a:spcBef>
            </a:pP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地方の自然的社会的条件の特殊性により、省エネ基準のみによっては建築物の省エネ性能の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確保が困難な場合、法律に基づく条例で省エネ基準に必要な事項を付加できる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（建築基準法に基づく確認申請と連動）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429"/>
              </a:spcBef>
            </a:pP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◆第</a:t>
            </a:r>
            <a:r>
              <a:rPr lang="en-US" altLang="ja-JP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203</a:t>
            </a: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回臨時国会における菅首相所信表明演説</a:t>
            </a:r>
            <a:endParaRPr lang="en-US" altLang="ja-JP" sz="85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⇒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2050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年までに温室効果ガスの排出量実質ゼロ（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429"/>
              </a:spcBef>
            </a:pP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◆脱炭素社会に向けた住宅・建築物の省エネ対策等のあり方検討会</a:t>
            </a:r>
            <a:endParaRPr lang="en-US" altLang="ja-JP" sz="85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⇒脱炭素社会の実現向けた住宅・建築物におけるハード・ソフト両面の取組と施策立案の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方向性について議論（国土交通省・経済産業省・環境省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省連携、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月中旬より。計５回の予定）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1195" y="3318368"/>
            <a:ext cx="3472283" cy="42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57"/>
              </a:lnSpc>
            </a:pPr>
            <a:r>
              <a:rPr lang="ja-JP" altLang="en-US" sz="857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１．大阪府地球温暖化対策実行計画（区域施策編）</a:t>
            </a:r>
            <a:endParaRPr lang="en-US" altLang="ja-JP" sz="857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857"/>
              </a:lnSpc>
            </a:pPr>
            <a:r>
              <a:rPr lang="ja-JP" altLang="en-US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2015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年３月策定 ⇒ 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2017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月一部改定 ⇒ 次期実行計画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643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策定</a:t>
            </a:r>
            <a:endParaRPr lang="en-US" altLang="ja-JP" sz="643" strike="sng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643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　 削減目標　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年度の府域の温室効果ガス排出量を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年度比で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％削減</a:t>
            </a:r>
            <a:endParaRPr lang="ja-JP" altLang="en-US" sz="571" strike="sngStrik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四角形: 角を丸くする 34">
            <a:extLst>
              <a:ext uri="{FF2B5EF4-FFF2-40B4-BE49-F238E27FC236}">
                <a16:creationId xmlns:a16="http://schemas.microsoft.com/office/drawing/2014/main" id="{FE59779F-C1F2-4DF4-9CB2-A546140BDC4C}"/>
              </a:ext>
            </a:extLst>
          </p:cNvPr>
          <p:cNvSpPr/>
          <p:nvPr/>
        </p:nvSpPr>
        <p:spPr>
          <a:xfrm>
            <a:off x="3893893" y="625747"/>
            <a:ext cx="5182334" cy="252000"/>
          </a:xfrm>
          <a:prstGeom prst="rect">
            <a:avLst/>
          </a:prstGeom>
          <a:solidFill>
            <a:srgbClr val="C2555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1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1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大阪府における今後の建築物の環境配慮のあり方について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755275" y="4814877"/>
            <a:ext cx="1357006" cy="31534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86"/>
          </a:p>
        </p:txBody>
      </p:sp>
      <p:sp>
        <p:nvSpPr>
          <p:cNvPr id="59" name="角丸四角形 58"/>
          <p:cNvSpPr/>
          <p:nvPr/>
        </p:nvSpPr>
        <p:spPr>
          <a:xfrm>
            <a:off x="738851" y="5305168"/>
            <a:ext cx="2346826" cy="16761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86"/>
          </a:p>
        </p:txBody>
      </p:sp>
      <p:sp>
        <p:nvSpPr>
          <p:cNvPr id="63" name="角丸四角形 62"/>
          <p:cNvSpPr/>
          <p:nvPr/>
        </p:nvSpPr>
        <p:spPr>
          <a:xfrm>
            <a:off x="3918027" y="2690759"/>
            <a:ext cx="1360424" cy="148078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57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２．具体的施策</a:t>
            </a: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996363" y="4539104"/>
            <a:ext cx="5066039" cy="1048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(2) </a:t>
            </a:r>
            <a:r>
              <a:rPr lang="ja-JP" altLang="en-US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普及啓発</a:t>
            </a:r>
            <a:endParaRPr lang="en-US" altLang="ja-JP" sz="857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143"/>
              </a:spcBef>
            </a:pPr>
            <a:r>
              <a:rPr lang="ja-JP" altLang="en-US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①府民・事業者に対し、 ホームページ、チラシ、講習会等による啓発　　</a:t>
            </a:r>
            <a:r>
              <a:rPr lang="ja-JP" altLang="en-US" sz="85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85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-126003">
              <a:spcBef>
                <a:spcPts val="429"/>
              </a:spcBef>
            </a:pPr>
            <a:r>
              <a:rPr lang="ja-JP" altLang="en-US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②法に基づき義務となる建築士から建築主への説明時に、項目を追加（条例化を検討）</a:t>
            </a:r>
            <a:endParaRPr lang="en-US" altLang="ja-JP" sz="857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>
              <a:spcBef>
                <a:spcPts val="143"/>
              </a:spcBef>
            </a:pP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 建築物の省エネが地球環境に与える影響　　  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786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 省エネ建築物の</a:t>
            </a: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価値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 住宅の改修や新築における初期投資・ライフサイクルコストの費用対効果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 断熱性の向上と健康などに対する効果（専門的なアドバイスによる知見）　　 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四角形: 角を丸くする 2">
            <a:extLst>
              <a:ext uri="{FF2B5EF4-FFF2-40B4-BE49-F238E27FC236}">
                <a16:creationId xmlns:a16="http://schemas.microsoft.com/office/drawing/2014/main" id="{DDFBC2D1-334E-4E0D-90BF-FD2FFC3DFCF6}"/>
              </a:ext>
            </a:extLst>
          </p:cNvPr>
          <p:cNvSpPr/>
          <p:nvPr/>
        </p:nvSpPr>
        <p:spPr>
          <a:xfrm>
            <a:off x="3918027" y="886201"/>
            <a:ext cx="1470755" cy="176469"/>
          </a:xfrm>
          <a:prstGeom prst="round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57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１．目指すべき方向性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996364" y="2835563"/>
            <a:ext cx="5098357" cy="172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(1) </a:t>
            </a:r>
            <a:r>
              <a:rPr lang="ja-JP" altLang="en-US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条例による規制</a:t>
            </a:r>
            <a:endParaRPr lang="en-US" altLang="ja-JP" sz="857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143"/>
              </a:spcBef>
            </a:pPr>
            <a:r>
              <a:rPr lang="ja-JP" altLang="en-US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①非住宅における法規制　による適合義務化 </a:t>
            </a:r>
            <a:endParaRPr lang="en-US" altLang="ja-JP" sz="786" b="1" baseline="30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対象　　　 　延べ面積が一定規模以上（</a:t>
            </a:r>
            <a:r>
              <a:rPr lang="en-US" altLang="ja-JP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2,000㎡</a:t>
            </a: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以上を予定）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付加基準 　外皮性能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429"/>
              </a:spcBef>
            </a:pPr>
            <a:r>
              <a:rPr lang="ja-JP" altLang="en-US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②住宅における府独自規制による適合義務化の拡大 </a:t>
            </a:r>
            <a:endParaRPr lang="en-US" altLang="ja-JP" sz="786" b="1" baseline="30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>
              <a:spcBef>
                <a:spcPts val="143"/>
              </a:spcBef>
            </a:pP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対象　　 一定の住戸面積、かつ一定規模の住戸数以上の住棟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（住戸面積の平均が</a:t>
            </a:r>
            <a:r>
              <a:rPr lang="en-US" altLang="ja-JP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75</a:t>
            </a: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㎡以上、かつ</a:t>
            </a:r>
            <a:r>
              <a:rPr lang="en-US" altLang="ja-JP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戸以上の住棟を予定）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適合基準   外皮性能、一次エネルギー消費量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429"/>
              </a:spcBef>
            </a:pPr>
            <a:r>
              <a:rPr lang="ja-JP" altLang="en-US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③再生可能エネルギー利用設備の府独自規制による導入義務化 </a:t>
            </a:r>
            <a:endParaRPr lang="en-US" altLang="ja-JP" sz="786" b="1" baseline="30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>
              <a:spcBef>
                <a:spcPts val="143"/>
              </a:spcBef>
            </a:pP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対象    延べ面積が一定規模以上の非住宅・住宅（</a:t>
            </a:r>
            <a:r>
              <a:rPr lang="en-US" altLang="ja-JP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2,000</a:t>
            </a: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㎡以上を予定）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内容　  建物及び敷地内に固定</a:t>
            </a:r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されている太陽光発電設備等　</a:t>
            </a:r>
            <a:endParaRPr lang="en-US" altLang="ja-JP" sz="78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en-US" altLang="ja-JP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立地を十分に考慮し、他の手法も含めた内容の検討</a:t>
            </a: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が必要　</a:t>
            </a:r>
            <a:endParaRPr lang="en-US" altLang="ja-JP" sz="786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FE59779F-C1F2-4DF4-9CB2-A546140BDC4C}"/>
              </a:ext>
            </a:extLst>
          </p:cNvPr>
          <p:cNvSpPr/>
          <p:nvPr/>
        </p:nvSpPr>
        <p:spPr>
          <a:xfrm>
            <a:off x="95818" y="3064326"/>
            <a:ext cx="3670436" cy="252000"/>
          </a:xfrm>
          <a:prstGeom prst="rect">
            <a:avLst/>
          </a:prstGeom>
          <a:solidFill>
            <a:srgbClr val="C2555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1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1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大阪府の取組み</a:t>
            </a:r>
          </a:p>
        </p:txBody>
      </p:sp>
      <p:sp>
        <p:nvSpPr>
          <p:cNvPr id="37" name="角丸四角形 16">
            <a:extLst>
              <a:ext uri="{FF2B5EF4-FFF2-40B4-BE49-F238E27FC236}">
                <a16:creationId xmlns:a16="http://schemas.microsoft.com/office/drawing/2014/main" id="{20DD72DD-54E5-41C5-9464-B7D8ACEA5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8887" y="5684566"/>
            <a:ext cx="4933549" cy="884695"/>
          </a:xfrm>
          <a:prstGeom prst="roundRect">
            <a:avLst>
              <a:gd name="adj" fmla="val 0"/>
            </a:avLst>
          </a:prstGeom>
          <a:ln w="9525" cmpd="dbl">
            <a:solidFill>
              <a:schemeClr val="accent1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429"/>
              </a:spcBef>
            </a:pP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57"/>
              </a:lnSpc>
              <a:spcBef>
                <a:spcPts val="429"/>
              </a:spcBef>
            </a:pPr>
            <a:r>
              <a:rPr lang="ja-JP" altLang="en-US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実施時期</a:t>
            </a:r>
            <a:endParaRPr lang="en-US" altLang="ja-JP" sz="857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214"/>
              </a:spcBef>
            </a:pP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○条例による規制については、“規制の効果”や“達成すべき目標”に関するエビデンスを明らかにし、府民・事業者へ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214"/>
              </a:spcBef>
            </a:pP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説明できることを見極めた上で、実施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214"/>
              </a:spcBef>
            </a:pP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○府民・事業者に対する啓発は、速やかに実施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214"/>
              </a:spcBef>
            </a:pP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○建築士から建築主への説明内容の追加は、建築関係団体等と連携し、実施　</a:t>
            </a:r>
            <a:endParaRPr lang="en-US" altLang="ja-JP" sz="643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ja-JP" altLang="en-US" sz="750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5382772" y="171289"/>
            <a:ext cx="1673703" cy="340868"/>
            <a:chOff x="8534182" y="116202"/>
            <a:chExt cx="2343184" cy="477215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4182" y="116202"/>
              <a:ext cx="468000" cy="468000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09215" y="125049"/>
              <a:ext cx="468000" cy="468000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84641" y="125417"/>
              <a:ext cx="468000" cy="468000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38221" y="121590"/>
              <a:ext cx="468000" cy="468000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09366" y="125149"/>
              <a:ext cx="468000" cy="468000"/>
            </a:xfrm>
            <a:prstGeom prst="rect">
              <a:avLst/>
            </a:prstGeom>
          </p:spPr>
        </p:pic>
      </p:grpSp>
      <p:sp>
        <p:nvSpPr>
          <p:cNvPr id="45" name="テキスト ボックス 44"/>
          <p:cNvSpPr txBox="1"/>
          <p:nvPr/>
        </p:nvSpPr>
        <p:spPr>
          <a:xfrm>
            <a:off x="5177123" y="2878910"/>
            <a:ext cx="211659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7" dirty="0">
                <a:latin typeface="HGS明朝E" panose="02020900000000000000" pitchFamily="18" charset="-128"/>
                <a:ea typeface="HGS明朝E" panose="02020900000000000000" pitchFamily="18" charset="-128"/>
              </a:rPr>
              <a:t>❶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156801" y="2903540"/>
            <a:ext cx="211659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7" dirty="0">
                <a:latin typeface="HGS明朝E" panose="02020900000000000000" pitchFamily="18" charset="-128"/>
                <a:ea typeface="HGS明朝E" panose="02020900000000000000" pitchFamily="18" charset="-128"/>
              </a:rPr>
              <a:t>❷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439713" y="3333207"/>
            <a:ext cx="211659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7" dirty="0">
                <a:latin typeface="HGS明朝E" panose="02020900000000000000" pitchFamily="18" charset="-128"/>
                <a:ea typeface="HGS明朝E" panose="02020900000000000000" pitchFamily="18" charset="-128"/>
              </a:rPr>
              <a:t>❸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950646" y="3885371"/>
            <a:ext cx="211659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7" dirty="0">
                <a:latin typeface="HGS明朝E" panose="02020900000000000000" pitchFamily="18" charset="-128"/>
                <a:ea typeface="HGS明朝E" panose="02020900000000000000" pitchFamily="18" charset="-128"/>
              </a:rPr>
              <a:t>❹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84552" y="1907306"/>
            <a:ext cx="211659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7" dirty="0">
                <a:latin typeface="HGS明朝E" panose="02020900000000000000" pitchFamily="18" charset="-128"/>
                <a:ea typeface="HGS明朝E" panose="02020900000000000000" pitchFamily="18" charset="-128"/>
              </a:rPr>
              <a:t>❶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94078" y="4827879"/>
            <a:ext cx="211659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7" dirty="0">
                <a:latin typeface="HGS明朝E" panose="02020900000000000000" pitchFamily="18" charset="-128"/>
                <a:ea typeface="HGS明朝E" panose="02020900000000000000" pitchFamily="18" charset="-128"/>
              </a:rPr>
              <a:t>❷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94078" y="5276430"/>
            <a:ext cx="312388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7" dirty="0">
                <a:latin typeface="HGS明朝E" panose="02020900000000000000" pitchFamily="18" charset="-128"/>
                <a:ea typeface="HGS明朝E" panose="02020900000000000000" pitchFamily="18" charset="-128"/>
              </a:rPr>
              <a:t>❸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350680" y="6068514"/>
            <a:ext cx="211659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7" dirty="0">
                <a:latin typeface="HGS明朝E" panose="02020900000000000000" pitchFamily="18" charset="-128"/>
                <a:ea typeface="HGS明朝E" panose="02020900000000000000" pitchFamily="18" charset="-128"/>
              </a:rPr>
              <a:t>❹</a:t>
            </a:r>
          </a:p>
        </p:txBody>
      </p:sp>
      <p:sp>
        <p:nvSpPr>
          <p:cNvPr id="39" name="テキスト ボックス 5"/>
          <p:cNvSpPr txBox="1"/>
          <p:nvPr/>
        </p:nvSpPr>
        <p:spPr>
          <a:xfrm>
            <a:off x="7812361" y="176911"/>
            <a:ext cx="1080120" cy="32117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R="142875" algn="ctr" defTabSz="1074738">
              <a:spcAft>
                <a:spcPts val="0"/>
              </a:spcAft>
            </a:pPr>
            <a:r>
              <a:rPr lang="ja-JP" sz="12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４</a:t>
            </a:r>
            <a:r>
              <a:rPr lang="en-US" altLang="ja-JP" sz="12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-</a:t>
            </a:r>
            <a:r>
              <a:rPr lang="ja-JP" altLang="en-US" sz="12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３</a:t>
            </a:r>
            <a:endParaRPr lang="ja-JP" sz="1100" dirty="0">
              <a:solidFill>
                <a:srgbClr val="494949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0" name="Rectangle 30">
            <a:extLst>
              <a:ext uri="{FF2B5EF4-FFF2-40B4-BE49-F238E27FC236}">
                <a16:creationId xmlns:a16="http://schemas.microsoft.com/office/drawing/2014/main" id="{B56E8E7F-F705-4845-8363-D45014021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9695" y="86589"/>
            <a:ext cx="312638" cy="328063"/>
          </a:xfrm>
          <a:prstGeom prst="rect">
            <a:avLst/>
          </a:prstGeom>
          <a:solidFill>
            <a:srgbClr val="66FFFF"/>
          </a:solidFill>
          <a:ln w="9525">
            <a:solidFill>
              <a:schemeClr val="accent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" name="Rectangle 29">
            <a:extLst>
              <a:ext uri="{FF2B5EF4-FFF2-40B4-BE49-F238E27FC236}">
                <a16:creationId xmlns:a16="http://schemas.microsoft.com/office/drawing/2014/main" id="{586B6B3B-A233-4858-8D7D-813C8C1FA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19" y="85012"/>
            <a:ext cx="4942340" cy="359608"/>
          </a:xfrm>
          <a:prstGeom prst="rect">
            <a:avLst/>
          </a:prstGeom>
          <a:solidFill>
            <a:srgbClr val="5B87BD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建築物の環境配慮の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あり方に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（部会報告概要）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Rectangle 31">
            <a:extLst>
              <a:ext uri="{FF2B5EF4-FFF2-40B4-BE49-F238E27FC236}">
                <a16:creationId xmlns:a16="http://schemas.microsoft.com/office/drawing/2014/main" id="{BC606D51-3CD7-42DE-98FE-FDD063D7E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20" y="406766"/>
            <a:ext cx="4941218" cy="153517"/>
          </a:xfrm>
          <a:prstGeom prst="rect">
            <a:avLst/>
          </a:prstGeom>
          <a:solidFill>
            <a:srgbClr val="66FFFF"/>
          </a:solidFill>
          <a:ln w="9525">
            <a:solidFill>
              <a:schemeClr val="accent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3" name="Rectangle 32">
            <a:extLst>
              <a:ext uri="{FF2B5EF4-FFF2-40B4-BE49-F238E27FC236}">
                <a16:creationId xmlns:a16="http://schemas.microsoft.com/office/drawing/2014/main" id="{196DD6D5-8345-43A2-AB09-AE88461E7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3464" y="406766"/>
            <a:ext cx="178940" cy="151939"/>
          </a:xfrm>
          <a:prstGeom prst="rect">
            <a:avLst/>
          </a:prstGeom>
          <a:solidFill>
            <a:srgbClr val="5B87BD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998717" y="1051288"/>
            <a:ext cx="5059263" cy="1717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(1) 2050</a:t>
            </a:r>
            <a:r>
              <a:rPr lang="ja-JP" altLang="en-US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年脱炭素社会を見据え</a:t>
            </a:r>
            <a:r>
              <a:rPr lang="en-US" altLang="ja-JP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年に向けた基本的な考え方</a:t>
            </a:r>
            <a:endParaRPr lang="en-US" altLang="ja-JP" sz="85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>
              <a:spcBef>
                <a:spcPts val="143"/>
              </a:spcBef>
            </a:pPr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・ 全国に先駆けた建築物の環境配慮に関する条例の先進性を継続</a:t>
            </a:r>
            <a:endParaRPr lang="en-US" altLang="ja-JP" sz="78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・ 経済・環境の好循環を生み出すことが重要</a:t>
            </a:r>
            <a:endParaRPr lang="en-US" altLang="ja-JP" sz="78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lang="en-US" altLang="ja-JP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2050</a:t>
            </a:r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年脱炭素社会に相応しい残すべき良質な住宅・建築物のビジョンをもって、新築、既存ともに、</a:t>
            </a:r>
          </a:p>
          <a:p>
            <a:pPr marL="231433" indent="-126003"/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　できるだけ早期に対策を講じる</a:t>
            </a:r>
            <a:endParaRPr lang="en-US" altLang="ja-JP" sz="78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・ 府民・事業者への啓発を行うとともに、規制については、タイミングを見極めたうえで実施</a:t>
            </a:r>
            <a:endParaRPr lang="en-US" altLang="ja-JP" sz="78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7003" indent="-127003">
              <a:spcBef>
                <a:spcPts val="429"/>
              </a:spcBef>
            </a:pPr>
            <a:r>
              <a:rPr lang="en-US" altLang="ja-JP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(2) </a:t>
            </a:r>
            <a:r>
              <a:rPr lang="ja-JP" altLang="en-US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非住宅に対する環境配慮</a:t>
            </a:r>
            <a:endParaRPr lang="en-US" altLang="ja-JP" sz="85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7003">
              <a:spcBef>
                <a:spcPts val="143"/>
              </a:spcBef>
            </a:pPr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・府民・事業者に対し、環境に配慮した建築物の価値をわかりやすく普及啓発</a:t>
            </a:r>
          </a:p>
          <a:p>
            <a:pPr marL="231433" indent="-127003"/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・ 改正建築物省エネ法を踏まえた非住宅に対する規制</a:t>
            </a:r>
            <a:endParaRPr lang="en-US" altLang="ja-JP" sz="78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429"/>
              </a:spcBef>
            </a:pPr>
            <a:r>
              <a:rPr lang="en-US" altLang="ja-JP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(3) </a:t>
            </a:r>
            <a:r>
              <a:rPr lang="ja-JP" altLang="en-US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住宅に対する環境配慮</a:t>
            </a:r>
            <a:endParaRPr lang="en-US" altLang="ja-JP" sz="85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7003">
              <a:spcBef>
                <a:spcPts val="143"/>
              </a:spcBef>
            </a:pPr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・府民・事業者に対し、環境に配慮した住宅の価値をわかりやすく普及啓発</a:t>
            </a:r>
            <a:endParaRPr lang="en-US" altLang="ja-JP" sz="78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7003"/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・ 住宅に対する府独自の規制</a:t>
            </a:r>
            <a:endParaRPr lang="en-US" altLang="ja-JP" sz="78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2973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2" ma:contentTypeDescription="新しいドキュメントを作成します。" ma:contentTypeScope="" ma:versionID="a83097d7ada888fdf2c0274d88225a7b">
  <xsd:schema xmlns:xsd="http://www.w3.org/2001/XMLSchema" xmlns:xs="http://www.w3.org/2001/XMLSchema" xmlns:p="http://schemas.microsoft.com/office/2006/metadata/properties" xmlns:ns2="46689e31-b03d-4afa-a735-a1f8d7beadb1" xmlns:ns3="c5cea96b-c715-4926-afa8-a788fd3a3c69" targetNamespace="http://schemas.microsoft.com/office/2006/metadata/properties" ma:root="true" ma:fieldsID="262bbb5bb5fec440fb4bc4123c39dc2f" ns2:_="" ns3:_="">
    <xsd:import namespace="46689e31-b03d-4afa-a735-a1f8d7beadb1"/>
    <xsd:import namespace="c5cea96b-c715-4926-afa8-a788fd3a3c69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cea96b-c715-4926-afa8-a788fd3a3c69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46689e31-b03d-4afa-a735-a1f8d7beadb1" xsi:nil="true"/>
  </documentManagement>
</p:properties>
</file>

<file path=customXml/itemProps1.xml><?xml version="1.0" encoding="utf-8"?>
<ds:datastoreItem xmlns:ds="http://schemas.openxmlformats.org/officeDocument/2006/customXml" ds:itemID="{2CFBC1E4-2E16-4FD7-9B35-793030D938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89e31-b03d-4afa-a735-a1f8d7beadb1"/>
    <ds:schemaRef ds:uri="c5cea96b-c715-4926-afa8-a788fd3a3c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870FE9-2A67-44D9-8BC6-0BBC072775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65AA86-72F9-4273-948E-99CE5C93C57C}">
  <ds:schemaRefs>
    <ds:schemaRef ds:uri="http://purl.org/dc/dcmitype/"/>
    <ds:schemaRef ds:uri="http://www.w3.org/XML/1998/namespace"/>
    <ds:schemaRef ds:uri="46689e31-b03d-4afa-a735-a1f8d7beadb1"/>
    <ds:schemaRef ds:uri="http://purl.org/dc/elements/1.1/"/>
    <ds:schemaRef ds:uri="http://schemas.microsoft.com/office/2006/documentManagement/types"/>
    <ds:schemaRef ds:uri="http://purl.org/dc/terms/"/>
    <ds:schemaRef ds:uri="c5cea96b-c715-4926-afa8-a788fd3a3c69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4761</TotalTime>
  <Words>1299</Words>
  <Application>Microsoft Office PowerPoint</Application>
  <PresentationFormat>画面に合わせる (4:3)</PresentationFormat>
  <Paragraphs>121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HGS明朝E</vt:lpstr>
      <vt:lpstr>Meiryo UI</vt:lpstr>
      <vt:lpstr>ＭＳ Ｐゴシック</vt:lpstr>
      <vt:lpstr>ＭＳ ゴシック</vt:lpstr>
      <vt:lpstr>メイリオ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遠藤　望</dc:creator>
  <cp:lastModifiedBy>田中　吉隆</cp:lastModifiedBy>
  <cp:revision>488</cp:revision>
  <cp:lastPrinted>2021-05-10T05:12:23Z</cp:lastPrinted>
  <dcterms:created xsi:type="dcterms:W3CDTF">2018-04-20T08:22:23Z</dcterms:created>
  <dcterms:modified xsi:type="dcterms:W3CDTF">2021-05-24T03:12:19Z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0x010100D0914A58C7C9D94DB435116EF43D38D7</vt:lpwstr>
  </property>
</Properties>
</file>