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3"/>
  </p:notesMasterIdLst>
  <p:sldIdLst>
    <p:sldId id="258" r:id="rId2"/>
  </p:sldIdLst>
  <p:sldSz cx="12801600" cy="9601200" type="A3"/>
  <p:notesSz cx="6807200" cy="9939338"/>
  <p:defaultTextStyle>
    <a:defPPr>
      <a:defRPr lang="ja-JP"/>
    </a:defPPr>
    <a:lvl1pPr marL="0" algn="l" defTabSz="1280160" rtl="0" eaLnBrk="1" latinLnBrk="0" hangingPunct="1">
      <a:defRPr kumimoji="1" sz="2520" kern="1200">
        <a:solidFill>
          <a:schemeClr val="tx1"/>
        </a:solidFill>
        <a:latin typeface="+mn-lt"/>
        <a:ea typeface="+mn-ea"/>
        <a:cs typeface="+mn-cs"/>
      </a:defRPr>
    </a:lvl1pPr>
    <a:lvl2pPr marL="640080" algn="l" defTabSz="1280160" rtl="0" eaLnBrk="1" latinLnBrk="0" hangingPunct="1">
      <a:defRPr kumimoji="1" sz="2520" kern="1200">
        <a:solidFill>
          <a:schemeClr val="tx1"/>
        </a:solidFill>
        <a:latin typeface="+mn-lt"/>
        <a:ea typeface="+mn-ea"/>
        <a:cs typeface="+mn-cs"/>
      </a:defRPr>
    </a:lvl2pPr>
    <a:lvl3pPr marL="1280160" algn="l" defTabSz="1280160" rtl="0" eaLnBrk="1" latinLnBrk="0" hangingPunct="1">
      <a:defRPr kumimoji="1" sz="2520" kern="1200">
        <a:solidFill>
          <a:schemeClr val="tx1"/>
        </a:solidFill>
        <a:latin typeface="+mn-lt"/>
        <a:ea typeface="+mn-ea"/>
        <a:cs typeface="+mn-cs"/>
      </a:defRPr>
    </a:lvl3pPr>
    <a:lvl4pPr marL="1920240" algn="l" defTabSz="1280160" rtl="0" eaLnBrk="1" latinLnBrk="0" hangingPunct="1">
      <a:defRPr kumimoji="1" sz="2520" kern="1200">
        <a:solidFill>
          <a:schemeClr val="tx1"/>
        </a:solidFill>
        <a:latin typeface="+mn-lt"/>
        <a:ea typeface="+mn-ea"/>
        <a:cs typeface="+mn-cs"/>
      </a:defRPr>
    </a:lvl4pPr>
    <a:lvl5pPr marL="2560320" algn="l" defTabSz="1280160" rtl="0" eaLnBrk="1" latinLnBrk="0" hangingPunct="1">
      <a:defRPr kumimoji="1" sz="2520" kern="1200">
        <a:solidFill>
          <a:schemeClr val="tx1"/>
        </a:solidFill>
        <a:latin typeface="+mn-lt"/>
        <a:ea typeface="+mn-ea"/>
        <a:cs typeface="+mn-cs"/>
      </a:defRPr>
    </a:lvl5pPr>
    <a:lvl6pPr marL="3200400" algn="l" defTabSz="1280160" rtl="0" eaLnBrk="1" latinLnBrk="0" hangingPunct="1">
      <a:defRPr kumimoji="1" sz="2520" kern="1200">
        <a:solidFill>
          <a:schemeClr val="tx1"/>
        </a:solidFill>
        <a:latin typeface="+mn-lt"/>
        <a:ea typeface="+mn-ea"/>
        <a:cs typeface="+mn-cs"/>
      </a:defRPr>
    </a:lvl6pPr>
    <a:lvl7pPr marL="3840480" algn="l" defTabSz="1280160" rtl="0" eaLnBrk="1" latinLnBrk="0" hangingPunct="1">
      <a:defRPr kumimoji="1" sz="2520" kern="1200">
        <a:solidFill>
          <a:schemeClr val="tx1"/>
        </a:solidFill>
        <a:latin typeface="+mn-lt"/>
        <a:ea typeface="+mn-ea"/>
        <a:cs typeface="+mn-cs"/>
      </a:defRPr>
    </a:lvl7pPr>
    <a:lvl8pPr marL="4480560" algn="l" defTabSz="1280160" rtl="0" eaLnBrk="1" latinLnBrk="0" hangingPunct="1">
      <a:defRPr kumimoji="1" sz="2520" kern="1200">
        <a:solidFill>
          <a:schemeClr val="tx1"/>
        </a:solidFill>
        <a:latin typeface="+mn-lt"/>
        <a:ea typeface="+mn-ea"/>
        <a:cs typeface="+mn-cs"/>
      </a:defRPr>
    </a:lvl8pPr>
    <a:lvl9pPr marL="5120640" algn="l" defTabSz="1280160" rtl="0" eaLnBrk="1" latinLnBrk="0" hangingPunct="1">
      <a:defRPr kumimoji="1" sz="252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24" userDrawn="1">
          <p15:clr>
            <a:srgbClr val="A4A3A4"/>
          </p15:clr>
        </p15:guide>
        <p15:guide id="2" pos="403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00"/>
    <a:srgbClr val="003300"/>
    <a:srgbClr val="339933"/>
    <a:srgbClr val="000099"/>
    <a:srgbClr val="3E4FCE"/>
    <a:srgbClr val="EDE1ED"/>
    <a:srgbClr val="148BF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000" autoAdjust="0"/>
    <p:restoredTop sz="94434" autoAdjust="0"/>
  </p:normalViewPr>
  <p:slideViewPr>
    <p:cSldViewPr>
      <p:cViewPr>
        <p:scale>
          <a:sx n="125" d="100"/>
          <a:sy n="125" d="100"/>
        </p:scale>
        <p:origin x="-1914" y="-2148"/>
      </p:cViewPr>
      <p:guideLst>
        <p:guide orient="horz" pos="3024"/>
        <p:guide pos="403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0"/>
            <a:ext cx="2949575" cy="496888"/>
          </a:xfrm>
          <a:prstGeom prst="rect">
            <a:avLst/>
          </a:prstGeom>
        </p:spPr>
        <p:txBody>
          <a:bodyPr vert="horz" lIns="91412" tIns="45706" rIns="91412" bIns="45706"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43" y="0"/>
            <a:ext cx="2949575" cy="496888"/>
          </a:xfrm>
          <a:prstGeom prst="rect">
            <a:avLst/>
          </a:prstGeom>
        </p:spPr>
        <p:txBody>
          <a:bodyPr vert="horz" lIns="91412" tIns="45706" rIns="91412" bIns="45706" rtlCol="0"/>
          <a:lstStyle>
            <a:lvl1pPr algn="r">
              <a:defRPr sz="1200"/>
            </a:lvl1pPr>
          </a:lstStyle>
          <a:p>
            <a:fld id="{9EFDEC38-9E6E-4F38-A92F-57AC730FB332}" type="datetimeFigureOut">
              <a:rPr kumimoji="1" lang="ja-JP" altLang="en-US" smtClean="0"/>
              <a:t>2021/5/12</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12" tIns="45706" rIns="91412" bIns="45706" rtlCol="0" anchor="ctr"/>
          <a:lstStyle/>
          <a:p>
            <a:endParaRPr lang="ja-JP" altLang="en-US"/>
          </a:p>
        </p:txBody>
      </p:sp>
      <p:sp>
        <p:nvSpPr>
          <p:cNvPr id="5" name="ノート プレースホルダー 4"/>
          <p:cNvSpPr>
            <a:spLocks noGrp="1"/>
          </p:cNvSpPr>
          <p:nvPr>
            <p:ph type="body" sz="quarter" idx="3"/>
          </p:nvPr>
        </p:nvSpPr>
        <p:spPr>
          <a:xfrm>
            <a:off x="681043" y="4721225"/>
            <a:ext cx="5445125" cy="4471988"/>
          </a:xfrm>
          <a:prstGeom prst="rect">
            <a:avLst/>
          </a:prstGeom>
        </p:spPr>
        <p:txBody>
          <a:bodyPr vert="horz" lIns="91412" tIns="45706" rIns="91412" bIns="4570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5" y="9440863"/>
            <a:ext cx="2949575" cy="496887"/>
          </a:xfrm>
          <a:prstGeom prst="rect">
            <a:avLst/>
          </a:prstGeom>
        </p:spPr>
        <p:txBody>
          <a:bodyPr vert="horz" lIns="91412" tIns="45706" rIns="91412" bIns="4570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43" y="9440863"/>
            <a:ext cx="2949575" cy="496887"/>
          </a:xfrm>
          <a:prstGeom prst="rect">
            <a:avLst/>
          </a:prstGeom>
        </p:spPr>
        <p:txBody>
          <a:bodyPr vert="horz" lIns="91412" tIns="45706" rIns="91412" bIns="45706" rtlCol="0" anchor="b"/>
          <a:lstStyle>
            <a:lvl1pPr algn="r">
              <a:defRPr sz="1200"/>
            </a:lvl1pPr>
          </a:lstStyle>
          <a:p>
            <a:fld id="{E89182C8-D04B-4A1A-8523-950FC9621A72}" type="slidenum">
              <a:rPr kumimoji="1" lang="ja-JP" altLang="en-US" smtClean="0"/>
              <a:t>‹#›</a:t>
            </a:fld>
            <a:endParaRPr kumimoji="1" lang="ja-JP" altLang="en-US"/>
          </a:p>
        </p:txBody>
      </p:sp>
    </p:spTree>
    <p:extLst>
      <p:ext uri="{BB962C8B-B14F-4D97-AF65-F5344CB8AC3E}">
        <p14:creationId xmlns:p14="http://schemas.microsoft.com/office/powerpoint/2010/main" val="3118460747"/>
      </p:ext>
    </p:extLst>
  </p:cSld>
  <p:clrMap bg1="lt1" tx1="dk1" bg2="lt2" tx2="dk2" accent1="accent1" accent2="accent2" accent3="accent3" accent4="accent4" accent5="accent5" accent6="accent6" hlink="hlink" folHlink="folHlink"/>
  <p:notesStyle>
    <a:lvl1pPr marL="0" algn="l" defTabSz="1280160" rtl="0" eaLnBrk="1" latinLnBrk="0" hangingPunct="1">
      <a:defRPr kumimoji="1" sz="1680" kern="1200">
        <a:solidFill>
          <a:schemeClr val="tx1"/>
        </a:solidFill>
        <a:latin typeface="+mn-lt"/>
        <a:ea typeface="+mn-ea"/>
        <a:cs typeface="+mn-cs"/>
      </a:defRPr>
    </a:lvl1pPr>
    <a:lvl2pPr marL="640080" algn="l" defTabSz="1280160" rtl="0" eaLnBrk="1" latinLnBrk="0" hangingPunct="1">
      <a:defRPr kumimoji="1" sz="1680" kern="1200">
        <a:solidFill>
          <a:schemeClr val="tx1"/>
        </a:solidFill>
        <a:latin typeface="+mn-lt"/>
        <a:ea typeface="+mn-ea"/>
        <a:cs typeface="+mn-cs"/>
      </a:defRPr>
    </a:lvl2pPr>
    <a:lvl3pPr marL="1280160" algn="l" defTabSz="1280160" rtl="0" eaLnBrk="1" latinLnBrk="0" hangingPunct="1">
      <a:defRPr kumimoji="1" sz="1680" kern="1200">
        <a:solidFill>
          <a:schemeClr val="tx1"/>
        </a:solidFill>
        <a:latin typeface="+mn-lt"/>
        <a:ea typeface="+mn-ea"/>
        <a:cs typeface="+mn-cs"/>
      </a:defRPr>
    </a:lvl3pPr>
    <a:lvl4pPr marL="1920240" algn="l" defTabSz="1280160" rtl="0" eaLnBrk="1" latinLnBrk="0" hangingPunct="1">
      <a:defRPr kumimoji="1" sz="1680" kern="1200">
        <a:solidFill>
          <a:schemeClr val="tx1"/>
        </a:solidFill>
        <a:latin typeface="+mn-lt"/>
        <a:ea typeface="+mn-ea"/>
        <a:cs typeface="+mn-cs"/>
      </a:defRPr>
    </a:lvl4pPr>
    <a:lvl5pPr marL="2560320" algn="l" defTabSz="1280160" rtl="0" eaLnBrk="1" latinLnBrk="0" hangingPunct="1">
      <a:defRPr kumimoji="1" sz="1680" kern="1200">
        <a:solidFill>
          <a:schemeClr val="tx1"/>
        </a:solidFill>
        <a:latin typeface="+mn-lt"/>
        <a:ea typeface="+mn-ea"/>
        <a:cs typeface="+mn-cs"/>
      </a:defRPr>
    </a:lvl5pPr>
    <a:lvl6pPr marL="3200400" algn="l" defTabSz="1280160" rtl="0" eaLnBrk="1" latinLnBrk="0" hangingPunct="1">
      <a:defRPr kumimoji="1" sz="1680" kern="1200">
        <a:solidFill>
          <a:schemeClr val="tx1"/>
        </a:solidFill>
        <a:latin typeface="+mn-lt"/>
        <a:ea typeface="+mn-ea"/>
        <a:cs typeface="+mn-cs"/>
      </a:defRPr>
    </a:lvl6pPr>
    <a:lvl7pPr marL="3840480" algn="l" defTabSz="1280160" rtl="0" eaLnBrk="1" latinLnBrk="0" hangingPunct="1">
      <a:defRPr kumimoji="1" sz="1680" kern="1200">
        <a:solidFill>
          <a:schemeClr val="tx1"/>
        </a:solidFill>
        <a:latin typeface="+mn-lt"/>
        <a:ea typeface="+mn-ea"/>
        <a:cs typeface="+mn-cs"/>
      </a:defRPr>
    </a:lvl7pPr>
    <a:lvl8pPr marL="4480560" algn="l" defTabSz="1280160" rtl="0" eaLnBrk="1" latinLnBrk="0" hangingPunct="1">
      <a:defRPr kumimoji="1" sz="1680" kern="1200">
        <a:solidFill>
          <a:schemeClr val="tx1"/>
        </a:solidFill>
        <a:latin typeface="+mn-lt"/>
        <a:ea typeface="+mn-ea"/>
        <a:cs typeface="+mn-cs"/>
      </a:defRPr>
    </a:lvl8pPr>
    <a:lvl9pPr marL="5120640" algn="l" defTabSz="1280160" rtl="0" eaLnBrk="1" latinLnBrk="0" hangingPunct="1">
      <a:defRPr kumimoji="1" sz="168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E89182C8-D04B-4A1A-8523-950FC9621A72}" type="slidenum">
              <a:rPr kumimoji="1" lang="ja-JP" altLang="en-US" smtClean="0"/>
              <a:t>1</a:t>
            </a:fld>
            <a:endParaRPr kumimoji="1" lang="ja-JP" altLang="en-US"/>
          </a:p>
        </p:txBody>
      </p:sp>
    </p:spTree>
    <p:extLst>
      <p:ext uri="{BB962C8B-B14F-4D97-AF65-F5344CB8AC3E}">
        <p14:creationId xmlns:p14="http://schemas.microsoft.com/office/powerpoint/2010/main" val="42785293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60120" y="2982596"/>
            <a:ext cx="10881360" cy="205803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920240" y="5440680"/>
            <a:ext cx="8961120" cy="2453640"/>
          </a:xfrm>
        </p:spPr>
        <p:txBody>
          <a:bodyPr/>
          <a:lstStyle>
            <a:lvl1pPr marL="0" indent="0" algn="ctr">
              <a:buNone/>
              <a:defRPr>
                <a:solidFill>
                  <a:schemeClr val="tx1">
                    <a:tint val="75000"/>
                  </a:schemeClr>
                </a:solidFill>
              </a:defRPr>
            </a:lvl1pPr>
            <a:lvl2pPr marL="640080" indent="0" algn="ctr">
              <a:buNone/>
              <a:defRPr>
                <a:solidFill>
                  <a:schemeClr val="tx1">
                    <a:tint val="75000"/>
                  </a:schemeClr>
                </a:solidFill>
              </a:defRPr>
            </a:lvl2pPr>
            <a:lvl3pPr marL="1280160" indent="0" algn="ctr">
              <a:buNone/>
              <a:defRPr>
                <a:solidFill>
                  <a:schemeClr val="tx1">
                    <a:tint val="75000"/>
                  </a:schemeClr>
                </a:solidFill>
              </a:defRPr>
            </a:lvl3pPr>
            <a:lvl4pPr marL="1920240" indent="0" algn="ctr">
              <a:buNone/>
              <a:defRPr>
                <a:solidFill>
                  <a:schemeClr val="tx1">
                    <a:tint val="75000"/>
                  </a:schemeClr>
                </a:solidFill>
              </a:defRPr>
            </a:lvl4pPr>
            <a:lvl5pPr marL="2560320" indent="0" algn="ctr">
              <a:buNone/>
              <a:defRPr>
                <a:solidFill>
                  <a:schemeClr val="tx1">
                    <a:tint val="75000"/>
                  </a:schemeClr>
                </a:solidFill>
              </a:defRPr>
            </a:lvl5pPr>
            <a:lvl6pPr marL="3200400" indent="0" algn="ctr">
              <a:buNone/>
              <a:defRPr>
                <a:solidFill>
                  <a:schemeClr val="tx1">
                    <a:tint val="75000"/>
                  </a:schemeClr>
                </a:solidFill>
              </a:defRPr>
            </a:lvl6pPr>
            <a:lvl7pPr marL="3840480" indent="0" algn="ctr">
              <a:buNone/>
              <a:defRPr>
                <a:solidFill>
                  <a:schemeClr val="tx1">
                    <a:tint val="75000"/>
                  </a:schemeClr>
                </a:solidFill>
              </a:defRPr>
            </a:lvl7pPr>
            <a:lvl8pPr marL="4480560" indent="0" algn="ctr">
              <a:buNone/>
              <a:defRPr>
                <a:solidFill>
                  <a:schemeClr val="tx1">
                    <a:tint val="75000"/>
                  </a:schemeClr>
                </a:solidFill>
              </a:defRPr>
            </a:lvl8pPr>
            <a:lvl9pPr marL="512064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956A8B6C-6B1F-4BD3-B7F6-168A29555C89}" type="datetimeFigureOut">
              <a:rPr kumimoji="1" lang="ja-JP" altLang="en-US" smtClean="0"/>
              <a:t>2021/5/12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42937068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56A8B6C-6B1F-4BD3-B7F6-168A29555C89}" type="datetimeFigureOut">
              <a:rPr kumimoji="1" lang="ja-JP" altLang="en-US" smtClean="0"/>
              <a:t>2021/5/12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1663374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9281160" y="384494"/>
            <a:ext cx="2880360" cy="819213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40080" y="384494"/>
            <a:ext cx="8427720" cy="819213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56A8B6C-6B1F-4BD3-B7F6-168A29555C89}" type="datetimeFigureOut">
              <a:rPr kumimoji="1" lang="ja-JP" altLang="en-US" smtClean="0"/>
              <a:t>2021/5/12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9407294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56A8B6C-6B1F-4BD3-B7F6-168A29555C89}" type="datetimeFigureOut">
              <a:rPr kumimoji="1" lang="ja-JP" altLang="en-US" smtClean="0"/>
              <a:t>2021/5/12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7670385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1011238" y="6169661"/>
            <a:ext cx="10881360" cy="1906905"/>
          </a:xfrm>
        </p:spPr>
        <p:txBody>
          <a:bodyPr anchor="t"/>
          <a:lstStyle>
            <a:lvl1pPr algn="l">
              <a:defRPr sz="56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1011238" y="4069399"/>
            <a:ext cx="10881360" cy="2100262"/>
          </a:xfrm>
        </p:spPr>
        <p:txBody>
          <a:bodyPr anchor="b"/>
          <a:lstStyle>
            <a:lvl1pPr marL="0" indent="0">
              <a:buNone/>
              <a:defRPr sz="2800">
                <a:solidFill>
                  <a:schemeClr val="tx1">
                    <a:tint val="75000"/>
                  </a:schemeClr>
                </a:solidFill>
              </a:defRPr>
            </a:lvl1pPr>
            <a:lvl2pPr marL="640080" indent="0">
              <a:buNone/>
              <a:defRPr sz="2520">
                <a:solidFill>
                  <a:schemeClr val="tx1">
                    <a:tint val="75000"/>
                  </a:schemeClr>
                </a:solidFill>
              </a:defRPr>
            </a:lvl2pPr>
            <a:lvl3pPr marL="1280160" indent="0">
              <a:buNone/>
              <a:defRPr sz="2240">
                <a:solidFill>
                  <a:schemeClr val="tx1">
                    <a:tint val="75000"/>
                  </a:schemeClr>
                </a:solidFill>
              </a:defRPr>
            </a:lvl3pPr>
            <a:lvl4pPr marL="1920240" indent="0">
              <a:buNone/>
              <a:defRPr sz="1960">
                <a:solidFill>
                  <a:schemeClr val="tx1">
                    <a:tint val="75000"/>
                  </a:schemeClr>
                </a:solidFill>
              </a:defRPr>
            </a:lvl4pPr>
            <a:lvl5pPr marL="2560320" indent="0">
              <a:buNone/>
              <a:defRPr sz="1960">
                <a:solidFill>
                  <a:schemeClr val="tx1">
                    <a:tint val="75000"/>
                  </a:schemeClr>
                </a:solidFill>
              </a:defRPr>
            </a:lvl5pPr>
            <a:lvl6pPr marL="3200400" indent="0">
              <a:buNone/>
              <a:defRPr sz="1960">
                <a:solidFill>
                  <a:schemeClr val="tx1">
                    <a:tint val="75000"/>
                  </a:schemeClr>
                </a:solidFill>
              </a:defRPr>
            </a:lvl6pPr>
            <a:lvl7pPr marL="3840480" indent="0">
              <a:buNone/>
              <a:defRPr sz="1960">
                <a:solidFill>
                  <a:schemeClr val="tx1">
                    <a:tint val="75000"/>
                  </a:schemeClr>
                </a:solidFill>
              </a:defRPr>
            </a:lvl7pPr>
            <a:lvl8pPr marL="4480560" indent="0">
              <a:buNone/>
              <a:defRPr sz="1960">
                <a:solidFill>
                  <a:schemeClr val="tx1">
                    <a:tint val="75000"/>
                  </a:schemeClr>
                </a:solidFill>
              </a:defRPr>
            </a:lvl8pPr>
            <a:lvl9pPr marL="5120640" indent="0">
              <a:buNone/>
              <a:defRPr sz="196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956A8B6C-6B1F-4BD3-B7F6-168A29555C89}" type="datetimeFigureOut">
              <a:rPr kumimoji="1" lang="ja-JP" altLang="en-US" smtClean="0"/>
              <a:t>2021/5/12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34194284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40080" y="2240281"/>
            <a:ext cx="5654040" cy="6336348"/>
          </a:xfrm>
        </p:spPr>
        <p:txBody>
          <a:bodyPr/>
          <a:lstStyle>
            <a:lvl1pPr>
              <a:defRPr sz="3920"/>
            </a:lvl1pPr>
            <a:lvl2pPr>
              <a:defRPr sz="3360"/>
            </a:lvl2pPr>
            <a:lvl3pPr>
              <a:defRPr sz="2800"/>
            </a:lvl3pPr>
            <a:lvl4pPr>
              <a:defRPr sz="2520"/>
            </a:lvl4pPr>
            <a:lvl5pPr>
              <a:defRPr sz="2520"/>
            </a:lvl5pPr>
            <a:lvl6pPr>
              <a:defRPr sz="2520"/>
            </a:lvl6pPr>
            <a:lvl7pPr>
              <a:defRPr sz="2520"/>
            </a:lvl7pPr>
            <a:lvl8pPr>
              <a:defRPr sz="2520"/>
            </a:lvl8pPr>
            <a:lvl9pPr>
              <a:defRPr sz="252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507480" y="2240281"/>
            <a:ext cx="5654040" cy="6336348"/>
          </a:xfrm>
        </p:spPr>
        <p:txBody>
          <a:bodyPr/>
          <a:lstStyle>
            <a:lvl1pPr>
              <a:defRPr sz="3920"/>
            </a:lvl1pPr>
            <a:lvl2pPr>
              <a:defRPr sz="3360"/>
            </a:lvl2pPr>
            <a:lvl3pPr>
              <a:defRPr sz="2800"/>
            </a:lvl3pPr>
            <a:lvl4pPr>
              <a:defRPr sz="2520"/>
            </a:lvl4pPr>
            <a:lvl5pPr>
              <a:defRPr sz="2520"/>
            </a:lvl5pPr>
            <a:lvl6pPr>
              <a:defRPr sz="2520"/>
            </a:lvl6pPr>
            <a:lvl7pPr>
              <a:defRPr sz="2520"/>
            </a:lvl7pPr>
            <a:lvl8pPr>
              <a:defRPr sz="2520"/>
            </a:lvl8pPr>
            <a:lvl9pPr>
              <a:defRPr sz="252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956A8B6C-6B1F-4BD3-B7F6-168A29555C89}" type="datetimeFigureOut">
              <a:rPr kumimoji="1" lang="ja-JP" altLang="en-US" smtClean="0"/>
              <a:t>2021/5/12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37471716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40080" y="2149158"/>
            <a:ext cx="5656263" cy="89566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40080" y="3044825"/>
            <a:ext cx="5656263" cy="5531803"/>
          </a:xfrm>
        </p:spPr>
        <p:txBody>
          <a:bodyPr/>
          <a:lstStyle>
            <a:lvl1pPr>
              <a:defRPr sz="3360"/>
            </a:lvl1pPr>
            <a:lvl2pPr>
              <a:defRPr sz="2800"/>
            </a:lvl2pPr>
            <a:lvl3pPr>
              <a:defRPr sz="2520"/>
            </a:lvl3pPr>
            <a:lvl4pPr>
              <a:defRPr sz="2240"/>
            </a:lvl4pPr>
            <a:lvl5pPr>
              <a:defRPr sz="2240"/>
            </a:lvl5pPr>
            <a:lvl6pPr>
              <a:defRPr sz="2240"/>
            </a:lvl6pPr>
            <a:lvl7pPr>
              <a:defRPr sz="2240"/>
            </a:lvl7pPr>
            <a:lvl8pPr>
              <a:defRPr sz="2240"/>
            </a:lvl8pPr>
            <a:lvl9pPr>
              <a:defRPr sz="224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503036" y="2149158"/>
            <a:ext cx="5658485" cy="89566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503036" y="3044825"/>
            <a:ext cx="5658485" cy="5531803"/>
          </a:xfrm>
        </p:spPr>
        <p:txBody>
          <a:bodyPr/>
          <a:lstStyle>
            <a:lvl1pPr>
              <a:defRPr sz="3360"/>
            </a:lvl1pPr>
            <a:lvl2pPr>
              <a:defRPr sz="2800"/>
            </a:lvl2pPr>
            <a:lvl3pPr>
              <a:defRPr sz="2520"/>
            </a:lvl3pPr>
            <a:lvl4pPr>
              <a:defRPr sz="2240"/>
            </a:lvl4pPr>
            <a:lvl5pPr>
              <a:defRPr sz="2240"/>
            </a:lvl5pPr>
            <a:lvl6pPr>
              <a:defRPr sz="2240"/>
            </a:lvl6pPr>
            <a:lvl7pPr>
              <a:defRPr sz="2240"/>
            </a:lvl7pPr>
            <a:lvl8pPr>
              <a:defRPr sz="2240"/>
            </a:lvl8pPr>
            <a:lvl9pPr>
              <a:defRPr sz="224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956A8B6C-6B1F-4BD3-B7F6-168A29555C89}" type="datetimeFigureOut">
              <a:rPr kumimoji="1" lang="ja-JP" altLang="en-US" smtClean="0"/>
              <a:t>2021/5/12</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31925606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956A8B6C-6B1F-4BD3-B7F6-168A29555C89}" type="datetimeFigureOut">
              <a:rPr kumimoji="1" lang="ja-JP" altLang="en-US" smtClean="0"/>
              <a:t>2021/5/12</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8190834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956A8B6C-6B1F-4BD3-B7F6-168A29555C89}" type="datetimeFigureOut">
              <a:rPr kumimoji="1" lang="ja-JP" altLang="en-US" smtClean="0"/>
              <a:t>2021/5/12</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2822246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40081" y="382270"/>
            <a:ext cx="4211638" cy="1626870"/>
          </a:xfrm>
        </p:spPr>
        <p:txBody>
          <a:bodyPr anchor="b"/>
          <a:lstStyle>
            <a:lvl1pPr algn="l">
              <a:defRPr sz="28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5005070" y="382271"/>
            <a:ext cx="7156450" cy="8194358"/>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40081" y="2009141"/>
            <a:ext cx="4211638" cy="6567488"/>
          </a:xfrm>
        </p:spPr>
        <p:txBody>
          <a:bodyPr/>
          <a:lstStyle>
            <a:lvl1pPr marL="0" indent="0">
              <a:buNone/>
              <a:defRPr sz="1960"/>
            </a:lvl1pPr>
            <a:lvl2pPr marL="640080" indent="0">
              <a:buNone/>
              <a:defRPr sz="1680"/>
            </a:lvl2pPr>
            <a:lvl3pPr marL="1280160" indent="0">
              <a:buNone/>
              <a:defRPr sz="1400"/>
            </a:lvl3pPr>
            <a:lvl4pPr marL="1920240" indent="0">
              <a:buNone/>
              <a:defRPr sz="1260"/>
            </a:lvl4pPr>
            <a:lvl5pPr marL="2560320" indent="0">
              <a:buNone/>
              <a:defRPr sz="1260"/>
            </a:lvl5pPr>
            <a:lvl6pPr marL="3200400" indent="0">
              <a:buNone/>
              <a:defRPr sz="1260"/>
            </a:lvl6pPr>
            <a:lvl7pPr marL="3840480" indent="0">
              <a:buNone/>
              <a:defRPr sz="1260"/>
            </a:lvl7pPr>
            <a:lvl8pPr marL="4480560" indent="0">
              <a:buNone/>
              <a:defRPr sz="1260"/>
            </a:lvl8pPr>
            <a:lvl9pPr marL="5120640" indent="0">
              <a:buNone/>
              <a:defRPr sz="126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956A8B6C-6B1F-4BD3-B7F6-168A29555C89}" type="datetimeFigureOut">
              <a:rPr kumimoji="1" lang="ja-JP" altLang="en-US" smtClean="0"/>
              <a:t>2021/5/12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27442068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509203" y="6720840"/>
            <a:ext cx="7680960" cy="793433"/>
          </a:xfrm>
        </p:spPr>
        <p:txBody>
          <a:bodyPr anchor="b"/>
          <a:lstStyle>
            <a:lvl1pPr algn="l">
              <a:defRPr sz="2800" b="1"/>
            </a:lvl1pPr>
          </a:lstStyle>
          <a:p>
            <a:r>
              <a:rPr kumimoji="1" lang="ja-JP" altLang="en-US"/>
              <a:t>マスター タイトルの書式設定</a:t>
            </a:r>
          </a:p>
        </p:txBody>
      </p:sp>
      <p:sp>
        <p:nvSpPr>
          <p:cNvPr id="3" name="図プレースホルダー 2"/>
          <p:cNvSpPr>
            <a:spLocks noGrp="1"/>
          </p:cNvSpPr>
          <p:nvPr>
            <p:ph type="pic" idx="1"/>
          </p:nvPr>
        </p:nvSpPr>
        <p:spPr>
          <a:xfrm>
            <a:off x="2509203" y="857885"/>
            <a:ext cx="7680960" cy="5760720"/>
          </a:xfrm>
        </p:spPr>
        <p:txBody>
          <a:bodyPr/>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endParaRPr kumimoji="1" lang="ja-JP" altLang="en-US"/>
          </a:p>
        </p:txBody>
      </p:sp>
      <p:sp>
        <p:nvSpPr>
          <p:cNvPr id="4" name="テキスト プレースホルダー 3"/>
          <p:cNvSpPr>
            <a:spLocks noGrp="1"/>
          </p:cNvSpPr>
          <p:nvPr>
            <p:ph type="body" sz="half" idx="2"/>
          </p:nvPr>
        </p:nvSpPr>
        <p:spPr>
          <a:xfrm>
            <a:off x="2509203" y="7514273"/>
            <a:ext cx="7680960" cy="1126807"/>
          </a:xfrm>
        </p:spPr>
        <p:txBody>
          <a:bodyPr/>
          <a:lstStyle>
            <a:lvl1pPr marL="0" indent="0">
              <a:buNone/>
              <a:defRPr sz="1960"/>
            </a:lvl1pPr>
            <a:lvl2pPr marL="640080" indent="0">
              <a:buNone/>
              <a:defRPr sz="1680"/>
            </a:lvl2pPr>
            <a:lvl3pPr marL="1280160" indent="0">
              <a:buNone/>
              <a:defRPr sz="1400"/>
            </a:lvl3pPr>
            <a:lvl4pPr marL="1920240" indent="0">
              <a:buNone/>
              <a:defRPr sz="1260"/>
            </a:lvl4pPr>
            <a:lvl5pPr marL="2560320" indent="0">
              <a:buNone/>
              <a:defRPr sz="1260"/>
            </a:lvl5pPr>
            <a:lvl6pPr marL="3200400" indent="0">
              <a:buNone/>
              <a:defRPr sz="1260"/>
            </a:lvl6pPr>
            <a:lvl7pPr marL="3840480" indent="0">
              <a:buNone/>
              <a:defRPr sz="1260"/>
            </a:lvl7pPr>
            <a:lvl8pPr marL="4480560" indent="0">
              <a:buNone/>
              <a:defRPr sz="1260"/>
            </a:lvl8pPr>
            <a:lvl9pPr marL="5120640" indent="0">
              <a:buNone/>
              <a:defRPr sz="126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956A8B6C-6B1F-4BD3-B7F6-168A29555C89}" type="datetimeFigureOut">
              <a:rPr kumimoji="1" lang="ja-JP" altLang="en-US" smtClean="0"/>
              <a:t>2021/5/12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27248209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40080" y="384493"/>
            <a:ext cx="11521440" cy="16002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40080" y="2240281"/>
            <a:ext cx="11521440" cy="633634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40080" y="8898891"/>
            <a:ext cx="2987040" cy="511175"/>
          </a:xfrm>
          <a:prstGeom prst="rect">
            <a:avLst/>
          </a:prstGeom>
        </p:spPr>
        <p:txBody>
          <a:bodyPr vert="horz" lIns="91440" tIns="45720" rIns="91440" bIns="45720" rtlCol="0" anchor="ctr"/>
          <a:lstStyle>
            <a:lvl1pPr algn="l">
              <a:defRPr sz="1680">
                <a:solidFill>
                  <a:schemeClr val="tx1">
                    <a:tint val="75000"/>
                  </a:schemeClr>
                </a:solidFill>
              </a:defRPr>
            </a:lvl1pPr>
          </a:lstStyle>
          <a:p>
            <a:fld id="{956A8B6C-6B1F-4BD3-B7F6-168A29555C89}" type="datetimeFigureOut">
              <a:rPr kumimoji="1" lang="ja-JP" altLang="en-US" smtClean="0"/>
              <a:t>2021/5/12</a:t>
            </a:fld>
            <a:endParaRPr kumimoji="1" lang="ja-JP" altLang="en-US"/>
          </a:p>
        </p:txBody>
      </p:sp>
      <p:sp>
        <p:nvSpPr>
          <p:cNvPr id="5" name="フッター プレースホルダー 4"/>
          <p:cNvSpPr>
            <a:spLocks noGrp="1"/>
          </p:cNvSpPr>
          <p:nvPr>
            <p:ph type="ftr" sz="quarter" idx="3"/>
          </p:nvPr>
        </p:nvSpPr>
        <p:spPr>
          <a:xfrm>
            <a:off x="4373880" y="8898891"/>
            <a:ext cx="4053840" cy="511175"/>
          </a:xfrm>
          <a:prstGeom prst="rect">
            <a:avLst/>
          </a:prstGeom>
        </p:spPr>
        <p:txBody>
          <a:bodyPr vert="horz" lIns="91440" tIns="45720" rIns="91440" bIns="45720" rtlCol="0" anchor="ctr"/>
          <a:lstStyle>
            <a:lvl1pPr algn="ctr">
              <a:defRPr sz="168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9174480" y="8898891"/>
            <a:ext cx="2987040" cy="511175"/>
          </a:xfrm>
          <a:prstGeom prst="rect">
            <a:avLst/>
          </a:prstGeom>
        </p:spPr>
        <p:txBody>
          <a:bodyPr vert="horz" lIns="91440" tIns="45720" rIns="91440" bIns="45720" rtlCol="0" anchor="ctr"/>
          <a:lstStyle>
            <a:lvl1pPr algn="r">
              <a:defRPr sz="1680">
                <a:solidFill>
                  <a:schemeClr val="tx1">
                    <a:tint val="75000"/>
                  </a:schemeClr>
                </a:solidFill>
              </a:defRPr>
            </a:lvl1p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866195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280160" rtl="0" eaLnBrk="1" latinLnBrk="0" hangingPunct="1">
        <a:spcBef>
          <a:spcPct val="0"/>
        </a:spcBef>
        <a:buNone/>
        <a:defRPr kumimoji="1" sz="6160" kern="1200">
          <a:solidFill>
            <a:schemeClr val="tx1"/>
          </a:solidFill>
          <a:latin typeface="+mj-lt"/>
          <a:ea typeface="+mj-ea"/>
          <a:cs typeface="+mj-cs"/>
        </a:defRPr>
      </a:lvl1pPr>
    </p:titleStyle>
    <p:bodyStyle>
      <a:lvl1pPr marL="480060" indent="-480060" algn="l" defTabSz="1280160" rtl="0" eaLnBrk="1" latinLnBrk="0" hangingPunct="1">
        <a:spcBef>
          <a:spcPct val="20000"/>
        </a:spcBef>
        <a:buFont typeface="Arial" panose="020B0604020202020204" pitchFamily="34" charset="0"/>
        <a:buChar char="•"/>
        <a:defRPr kumimoji="1" sz="4480" kern="1200">
          <a:solidFill>
            <a:schemeClr val="tx1"/>
          </a:solidFill>
          <a:latin typeface="+mn-lt"/>
          <a:ea typeface="+mn-ea"/>
          <a:cs typeface="+mn-cs"/>
        </a:defRPr>
      </a:lvl1pPr>
      <a:lvl2pPr marL="1040130" indent="-400050" algn="l" defTabSz="1280160" rtl="0" eaLnBrk="1" latinLnBrk="0" hangingPunct="1">
        <a:spcBef>
          <a:spcPct val="20000"/>
        </a:spcBef>
        <a:buFont typeface="Arial" panose="020B0604020202020204" pitchFamily="34" charset="0"/>
        <a:buChar char="–"/>
        <a:defRPr kumimoji="1" sz="3920" kern="1200">
          <a:solidFill>
            <a:schemeClr val="tx1"/>
          </a:solidFill>
          <a:latin typeface="+mn-lt"/>
          <a:ea typeface="+mn-ea"/>
          <a:cs typeface="+mn-cs"/>
        </a:defRPr>
      </a:lvl2pPr>
      <a:lvl3pPr marL="1600200" indent="-320040" algn="l" defTabSz="1280160" rtl="0" eaLnBrk="1" latinLnBrk="0" hangingPunct="1">
        <a:spcBef>
          <a:spcPct val="20000"/>
        </a:spcBef>
        <a:buFont typeface="Arial" panose="020B0604020202020204" pitchFamily="34" charset="0"/>
        <a:buChar char="•"/>
        <a:defRPr kumimoji="1" sz="3360" kern="1200">
          <a:solidFill>
            <a:schemeClr val="tx1"/>
          </a:solidFill>
          <a:latin typeface="+mn-lt"/>
          <a:ea typeface="+mn-ea"/>
          <a:cs typeface="+mn-cs"/>
        </a:defRPr>
      </a:lvl3pPr>
      <a:lvl4pPr marL="224028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4pPr>
      <a:lvl5pPr marL="288036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5pPr>
      <a:lvl6pPr marL="352044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6pPr>
      <a:lvl7pPr marL="416052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7pPr>
      <a:lvl8pPr marL="480060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8pPr>
      <a:lvl9pPr marL="544068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9pPr>
    </p:bodyStyle>
    <p:otherStyle>
      <a:defPPr>
        <a:defRPr lang="ja-JP"/>
      </a:defPPr>
      <a:lvl1pPr marL="0" algn="l" defTabSz="1280160" rtl="0" eaLnBrk="1" latinLnBrk="0" hangingPunct="1">
        <a:defRPr kumimoji="1" sz="2520" kern="1200">
          <a:solidFill>
            <a:schemeClr val="tx1"/>
          </a:solidFill>
          <a:latin typeface="+mn-lt"/>
          <a:ea typeface="+mn-ea"/>
          <a:cs typeface="+mn-cs"/>
        </a:defRPr>
      </a:lvl1pPr>
      <a:lvl2pPr marL="640080" algn="l" defTabSz="1280160" rtl="0" eaLnBrk="1" latinLnBrk="0" hangingPunct="1">
        <a:defRPr kumimoji="1" sz="2520" kern="1200">
          <a:solidFill>
            <a:schemeClr val="tx1"/>
          </a:solidFill>
          <a:latin typeface="+mn-lt"/>
          <a:ea typeface="+mn-ea"/>
          <a:cs typeface="+mn-cs"/>
        </a:defRPr>
      </a:lvl2pPr>
      <a:lvl3pPr marL="1280160" algn="l" defTabSz="1280160" rtl="0" eaLnBrk="1" latinLnBrk="0" hangingPunct="1">
        <a:defRPr kumimoji="1" sz="2520" kern="1200">
          <a:solidFill>
            <a:schemeClr val="tx1"/>
          </a:solidFill>
          <a:latin typeface="+mn-lt"/>
          <a:ea typeface="+mn-ea"/>
          <a:cs typeface="+mn-cs"/>
        </a:defRPr>
      </a:lvl3pPr>
      <a:lvl4pPr marL="1920240" algn="l" defTabSz="1280160" rtl="0" eaLnBrk="1" latinLnBrk="0" hangingPunct="1">
        <a:defRPr kumimoji="1" sz="2520" kern="1200">
          <a:solidFill>
            <a:schemeClr val="tx1"/>
          </a:solidFill>
          <a:latin typeface="+mn-lt"/>
          <a:ea typeface="+mn-ea"/>
          <a:cs typeface="+mn-cs"/>
        </a:defRPr>
      </a:lvl4pPr>
      <a:lvl5pPr marL="2560320" algn="l" defTabSz="1280160" rtl="0" eaLnBrk="1" latinLnBrk="0" hangingPunct="1">
        <a:defRPr kumimoji="1" sz="2520" kern="1200">
          <a:solidFill>
            <a:schemeClr val="tx1"/>
          </a:solidFill>
          <a:latin typeface="+mn-lt"/>
          <a:ea typeface="+mn-ea"/>
          <a:cs typeface="+mn-cs"/>
        </a:defRPr>
      </a:lvl5pPr>
      <a:lvl6pPr marL="3200400" algn="l" defTabSz="1280160" rtl="0" eaLnBrk="1" latinLnBrk="0" hangingPunct="1">
        <a:defRPr kumimoji="1" sz="2520" kern="1200">
          <a:solidFill>
            <a:schemeClr val="tx1"/>
          </a:solidFill>
          <a:latin typeface="+mn-lt"/>
          <a:ea typeface="+mn-ea"/>
          <a:cs typeface="+mn-cs"/>
        </a:defRPr>
      </a:lvl6pPr>
      <a:lvl7pPr marL="3840480" algn="l" defTabSz="1280160" rtl="0" eaLnBrk="1" latinLnBrk="0" hangingPunct="1">
        <a:defRPr kumimoji="1" sz="2520" kern="1200">
          <a:solidFill>
            <a:schemeClr val="tx1"/>
          </a:solidFill>
          <a:latin typeface="+mn-lt"/>
          <a:ea typeface="+mn-ea"/>
          <a:cs typeface="+mn-cs"/>
        </a:defRPr>
      </a:lvl7pPr>
      <a:lvl8pPr marL="4480560" algn="l" defTabSz="1280160" rtl="0" eaLnBrk="1" latinLnBrk="0" hangingPunct="1">
        <a:defRPr kumimoji="1" sz="2520" kern="1200">
          <a:solidFill>
            <a:schemeClr val="tx1"/>
          </a:solidFill>
          <a:latin typeface="+mn-lt"/>
          <a:ea typeface="+mn-ea"/>
          <a:cs typeface="+mn-cs"/>
        </a:defRPr>
      </a:lvl8pPr>
      <a:lvl9pPr marL="5120640" algn="l" defTabSz="1280160" rtl="0" eaLnBrk="1" latinLnBrk="0" hangingPunct="1">
        <a:defRPr kumimoji="1"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png"/><Relationship Id="rId17" Type="http://schemas.openxmlformats.org/officeDocument/2006/relationships/image" Target="../media/image15.png"/><Relationship Id="rId2" Type="http://schemas.openxmlformats.org/officeDocument/2006/relationships/notesSlide" Target="../notesSlides/notesSlide1.xml"/><Relationship Id="rId16" Type="http://schemas.openxmlformats.org/officeDocument/2006/relationships/image" Target="../media/image14.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image" Target="../media/image1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 name="角丸四角形 77"/>
          <p:cNvSpPr/>
          <p:nvPr/>
        </p:nvSpPr>
        <p:spPr>
          <a:xfrm>
            <a:off x="4378658" y="6954490"/>
            <a:ext cx="4358941" cy="2520279"/>
          </a:xfrm>
          <a:prstGeom prst="roundRect">
            <a:avLst>
              <a:gd name="adj" fmla="val 0"/>
            </a:avLst>
          </a:prstGeom>
          <a:solidFill>
            <a:schemeClr val="bg1"/>
          </a:solidFill>
          <a:ln>
            <a:solidFill>
              <a:srgbClr val="339933"/>
            </a:solidFill>
          </a:ln>
        </p:spPr>
        <p:style>
          <a:lnRef idx="1">
            <a:schemeClr val="accent5"/>
          </a:lnRef>
          <a:fillRef idx="2">
            <a:schemeClr val="accent5"/>
          </a:fillRef>
          <a:effectRef idx="1">
            <a:schemeClr val="accent5"/>
          </a:effectRef>
          <a:fontRef idx="minor">
            <a:schemeClr val="dk1"/>
          </a:fontRef>
        </p:style>
        <p:txBody>
          <a:bodyPr rtlCol="0" anchor="ctr"/>
          <a:lstStyle/>
          <a:p>
            <a:endParaRPr lang="ja-JP" altLang="en-US" sz="1960" dirty="0"/>
          </a:p>
        </p:txBody>
      </p:sp>
      <p:sp>
        <p:nvSpPr>
          <p:cNvPr id="69" name="角丸四角形 68"/>
          <p:cNvSpPr/>
          <p:nvPr/>
        </p:nvSpPr>
        <p:spPr>
          <a:xfrm>
            <a:off x="4377558" y="632335"/>
            <a:ext cx="8359946" cy="6238337"/>
          </a:xfrm>
          <a:prstGeom prst="roundRect">
            <a:avLst>
              <a:gd name="adj" fmla="val 0"/>
            </a:avLst>
          </a:prstGeom>
          <a:solidFill>
            <a:schemeClr val="bg1"/>
          </a:solidFill>
          <a:ln>
            <a:solidFill>
              <a:srgbClr val="339933"/>
            </a:solidFill>
          </a:ln>
        </p:spPr>
        <p:style>
          <a:lnRef idx="1">
            <a:schemeClr val="accent5"/>
          </a:lnRef>
          <a:fillRef idx="2">
            <a:schemeClr val="accent5"/>
          </a:fillRef>
          <a:effectRef idx="1">
            <a:schemeClr val="accent5"/>
          </a:effectRef>
          <a:fontRef idx="minor">
            <a:schemeClr val="dk1"/>
          </a:fontRef>
        </p:style>
        <p:txBody>
          <a:bodyPr rtlCol="0" anchor="ctr"/>
          <a:lstStyle/>
          <a:p>
            <a:endParaRPr lang="ja-JP" altLang="en-US" sz="1960" dirty="0">
              <a:latin typeface="Meiryo UI" panose="020B0604030504040204" pitchFamily="50" charset="-128"/>
              <a:ea typeface="Meiryo UI" panose="020B0604030504040204" pitchFamily="50" charset="-128"/>
            </a:endParaRPr>
          </a:p>
        </p:txBody>
      </p:sp>
      <p:sp>
        <p:nvSpPr>
          <p:cNvPr id="75" name="角丸四角形 74"/>
          <p:cNvSpPr/>
          <p:nvPr/>
        </p:nvSpPr>
        <p:spPr>
          <a:xfrm>
            <a:off x="103011" y="624756"/>
            <a:ext cx="4199065" cy="8856364"/>
          </a:xfrm>
          <a:prstGeom prst="roundRect">
            <a:avLst>
              <a:gd name="adj" fmla="val 0"/>
            </a:avLst>
          </a:prstGeom>
          <a:solidFill>
            <a:schemeClr val="bg1"/>
          </a:solidFill>
          <a:ln>
            <a:solidFill>
              <a:srgbClr val="339933"/>
            </a:solidFill>
          </a:ln>
        </p:spPr>
        <p:style>
          <a:lnRef idx="1">
            <a:schemeClr val="accent5"/>
          </a:lnRef>
          <a:fillRef idx="2">
            <a:schemeClr val="accent5"/>
          </a:fillRef>
          <a:effectRef idx="1">
            <a:schemeClr val="accent5"/>
          </a:effectRef>
          <a:fontRef idx="minor">
            <a:schemeClr val="dk1"/>
          </a:fontRef>
        </p:style>
        <p:txBody>
          <a:bodyPr rtlCol="0" anchor="ctr"/>
          <a:lstStyle/>
          <a:p>
            <a:endParaRPr lang="ja-JP" altLang="en-US" sz="1960" dirty="0"/>
          </a:p>
        </p:txBody>
      </p:sp>
      <p:sp>
        <p:nvSpPr>
          <p:cNvPr id="79" name="角丸四角形 78"/>
          <p:cNvSpPr/>
          <p:nvPr/>
        </p:nvSpPr>
        <p:spPr>
          <a:xfrm>
            <a:off x="4384856" y="6956676"/>
            <a:ext cx="4356000" cy="28814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36000" bIns="36000" rtlCol="0" anchor="ctr">
            <a:spAutoFit/>
          </a:bodyPr>
          <a:lstStyle/>
          <a:p>
            <a:r>
              <a:rPr lang="ja-JP" altLang="en-US" sz="1400" b="1" dirty="0">
                <a:latin typeface="Meiryo UI" pitchFamily="50" charset="-128"/>
                <a:ea typeface="Meiryo UI" pitchFamily="50" charset="-128"/>
                <a:cs typeface="Meiryo UI" pitchFamily="50" charset="-128"/>
              </a:rPr>
              <a:t>検討内容（案）</a:t>
            </a:r>
          </a:p>
        </p:txBody>
      </p:sp>
      <p:sp>
        <p:nvSpPr>
          <p:cNvPr id="90" name="角丸四角形 89"/>
          <p:cNvSpPr/>
          <p:nvPr/>
        </p:nvSpPr>
        <p:spPr>
          <a:xfrm>
            <a:off x="8821039" y="6954678"/>
            <a:ext cx="3910210" cy="2532791"/>
          </a:xfrm>
          <a:prstGeom prst="roundRect">
            <a:avLst>
              <a:gd name="adj" fmla="val 0"/>
            </a:avLst>
          </a:prstGeom>
          <a:solidFill>
            <a:schemeClr val="bg1"/>
          </a:solidFill>
          <a:ln>
            <a:solidFill>
              <a:srgbClr val="339933"/>
            </a:solidFill>
          </a:ln>
        </p:spPr>
        <p:style>
          <a:lnRef idx="1">
            <a:schemeClr val="accent5"/>
          </a:lnRef>
          <a:fillRef idx="2">
            <a:schemeClr val="accent5"/>
          </a:fillRef>
          <a:effectRef idx="1">
            <a:schemeClr val="accent5"/>
          </a:effectRef>
          <a:fontRef idx="minor">
            <a:schemeClr val="dk1"/>
          </a:fontRef>
        </p:style>
        <p:txBody>
          <a:bodyPr rtlCol="0" anchor="ctr"/>
          <a:lstStyle/>
          <a:p>
            <a:endParaRPr lang="ja-JP" altLang="en-US" sz="1960" dirty="0"/>
          </a:p>
        </p:txBody>
      </p:sp>
      <p:sp>
        <p:nvSpPr>
          <p:cNvPr id="97" name="角丸四角形 96"/>
          <p:cNvSpPr/>
          <p:nvPr/>
        </p:nvSpPr>
        <p:spPr>
          <a:xfrm>
            <a:off x="8821132" y="6954490"/>
            <a:ext cx="3916800" cy="28814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36000" bIns="36000" rtlCol="0" anchor="ctr">
            <a:spAutoFit/>
          </a:bodyPr>
          <a:lstStyle/>
          <a:p>
            <a:r>
              <a:rPr lang="ja-JP" altLang="en-US" sz="1400" b="1" dirty="0">
                <a:latin typeface="Meiryo UI" panose="020B0604030504040204" pitchFamily="50" charset="-128"/>
                <a:ea typeface="Meiryo UI" panose="020B0604030504040204" pitchFamily="50" charset="-128"/>
              </a:rPr>
              <a:t>検討スケジュール（案）</a:t>
            </a:r>
          </a:p>
        </p:txBody>
      </p:sp>
      <p:sp>
        <p:nvSpPr>
          <p:cNvPr id="43" name="角丸四角形 42"/>
          <p:cNvSpPr/>
          <p:nvPr/>
        </p:nvSpPr>
        <p:spPr>
          <a:xfrm>
            <a:off x="179594" y="7527581"/>
            <a:ext cx="4032000" cy="360000"/>
          </a:xfrm>
          <a:prstGeom prst="round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36000" tIns="0" rIns="0" bIns="0" numCol="1" spcCol="0" rtlCol="0" fromWordArt="0" anchor="ctr" anchorCtr="0" forceAA="0" compatLnSpc="1">
            <a:prstTxWarp prst="textNoShape">
              <a:avLst/>
            </a:prstTxWarp>
            <a:noAutofit/>
          </a:bodyPr>
          <a:lstStyle/>
          <a:p>
            <a:pPr marR="142875" algn="l">
              <a:spcAft>
                <a:spcPts val="0"/>
              </a:spcAft>
            </a:pPr>
            <a:endParaRPr lang="en-US" altLang="ja-JP" sz="9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p:txBody>
      </p:sp>
      <p:sp>
        <p:nvSpPr>
          <p:cNvPr id="44" name="角丸四角形 43"/>
          <p:cNvSpPr/>
          <p:nvPr/>
        </p:nvSpPr>
        <p:spPr>
          <a:xfrm>
            <a:off x="179594" y="7906871"/>
            <a:ext cx="4032000" cy="360000"/>
          </a:xfrm>
          <a:prstGeom prst="round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36000" tIns="0" rIns="0" bIns="0" numCol="1" spcCol="0" rtlCol="0" fromWordArt="0" anchor="ctr" anchorCtr="0" forceAA="0" compatLnSpc="1">
            <a:prstTxWarp prst="textNoShape">
              <a:avLst/>
            </a:prstTxWarp>
            <a:noAutofit/>
          </a:bodyPr>
          <a:lstStyle/>
          <a:p>
            <a:pPr marR="142875"/>
            <a:endParaRPr lang="en-US" altLang="ja-JP" sz="9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p:txBody>
      </p:sp>
      <p:sp>
        <p:nvSpPr>
          <p:cNvPr id="45" name="角丸四角形 44"/>
          <p:cNvSpPr/>
          <p:nvPr/>
        </p:nvSpPr>
        <p:spPr>
          <a:xfrm>
            <a:off x="1786940" y="7165422"/>
            <a:ext cx="4032000" cy="360000"/>
          </a:xfrm>
          <a:prstGeom prst="roundRect">
            <a:avLst>
              <a:gd name="adj" fmla="val 0"/>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36000" tIns="0" rIns="0" bIns="0" numCol="1" spcCol="0" rtlCol="0" fromWordArt="0" anchor="ctr" anchorCtr="0" forceAA="0" compatLnSpc="1">
            <a:prstTxWarp prst="textNoShape">
              <a:avLst/>
            </a:prstTxWarp>
            <a:noAutofit/>
          </a:bodyPr>
          <a:lstStyle/>
          <a:p>
            <a:pPr marR="142875"/>
            <a:endParaRPr lang="en-US" altLang="ja-JP" sz="9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p:txBody>
      </p:sp>
      <p:sp>
        <p:nvSpPr>
          <p:cNvPr id="46" name="角丸四角形 45"/>
          <p:cNvSpPr/>
          <p:nvPr/>
        </p:nvSpPr>
        <p:spPr>
          <a:xfrm>
            <a:off x="179594" y="8665451"/>
            <a:ext cx="4031999" cy="360000"/>
          </a:xfrm>
          <a:prstGeom prst="round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36000" tIns="0" rIns="0" bIns="0" numCol="1" spcCol="0" rtlCol="0" fromWordArt="0" anchor="ctr" anchorCtr="0" forceAA="0" compatLnSpc="1">
            <a:prstTxWarp prst="textNoShape">
              <a:avLst/>
            </a:prstTxWarp>
            <a:noAutofit/>
          </a:bodyPr>
          <a:lstStyle/>
          <a:p>
            <a:pPr marR="142875"/>
            <a:endParaRPr lang="en-US" altLang="ja-JP" sz="9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p:txBody>
      </p:sp>
      <p:sp>
        <p:nvSpPr>
          <p:cNvPr id="93" name="角丸四角形 92"/>
          <p:cNvSpPr/>
          <p:nvPr/>
        </p:nvSpPr>
        <p:spPr>
          <a:xfrm>
            <a:off x="109499" y="633452"/>
            <a:ext cx="4197600" cy="28814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36000" bIns="36000" rtlCol="0" anchor="ctr">
            <a:spAutoFit/>
          </a:bodyPr>
          <a:lstStyle/>
          <a:p>
            <a:r>
              <a:rPr lang="ja-JP" altLang="en-US" sz="1400" b="1" dirty="0">
                <a:latin typeface="Meiryo UI" pitchFamily="50" charset="-128"/>
                <a:ea typeface="Meiryo UI" pitchFamily="50" charset="-128"/>
                <a:cs typeface="Meiryo UI" pitchFamily="50" charset="-128"/>
              </a:rPr>
              <a:t>背景</a:t>
            </a:r>
          </a:p>
        </p:txBody>
      </p:sp>
      <p:sp>
        <p:nvSpPr>
          <p:cNvPr id="99" name="角丸四角形 98"/>
          <p:cNvSpPr/>
          <p:nvPr/>
        </p:nvSpPr>
        <p:spPr>
          <a:xfrm>
            <a:off x="4384576" y="633766"/>
            <a:ext cx="8352000" cy="28814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tIns="36000" bIns="36000" rtlCol="0" anchor="ctr">
            <a:spAutoFit/>
          </a:bodyPr>
          <a:lstStyle/>
          <a:p>
            <a:r>
              <a:rPr lang="ja-JP" altLang="en-US" sz="1400" b="1" dirty="0">
                <a:latin typeface="Meiryo UI" pitchFamily="50" charset="-128"/>
                <a:ea typeface="Meiryo UI" pitchFamily="50" charset="-128"/>
                <a:cs typeface="Meiryo UI" pitchFamily="50" charset="-128"/>
              </a:rPr>
              <a:t>事業者の取組みを促進するための制度の現状・課題</a:t>
            </a:r>
          </a:p>
        </p:txBody>
      </p:sp>
      <p:grpSp>
        <p:nvGrpSpPr>
          <p:cNvPr id="84" name="Group 40">
            <a:extLst>
              <a:ext uri="{FF2B5EF4-FFF2-40B4-BE49-F238E27FC236}">
                <a16:creationId xmlns:a16="http://schemas.microsoft.com/office/drawing/2014/main" id="{04BC2CAA-6963-47DF-B1A4-A85A687FF524}"/>
              </a:ext>
            </a:extLst>
          </p:cNvPr>
          <p:cNvGrpSpPr>
            <a:grpSpLocks/>
          </p:cNvGrpSpPr>
          <p:nvPr/>
        </p:nvGrpSpPr>
        <p:grpSpPr bwMode="auto">
          <a:xfrm>
            <a:off x="95079" y="36331"/>
            <a:ext cx="5938225" cy="475271"/>
            <a:chOff x="737" y="402"/>
            <a:chExt cx="13540" cy="904"/>
          </a:xfrm>
        </p:grpSpPr>
        <p:sp>
          <p:nvSpPr>
            <p:cNvPr id="87" name="Rectangle 30">
              <a:extLst>
                <a:ext uri="{FF2B5EF4-FFF2-40B4-BE49-F238E27FC236}">
                  <a16:creationId xmlns:a16="http://schemas.microsoft.com/office/drawing/2014/main" id="{B56E8E7F-F705-4845-8363-D450140216E9}"/>
                </a:ext>
              </a:extLst>
            </p:cNvPr>
            <p:cNvSpPr>
              <a:spLocks noChangeArrowheads="1"/>
            </p:cNvSpPr>
            <p:nvPr/>
          </p:nvSpPr>
          <p:spPr bwMode="auto">
            <a:xfrm>
              <a:off x="13440" y="405"/>
              <a:ext cx="825" cy="624"/>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88" name="Rectangle 29">
              <a:extLst>
                <a:ext uri="{FF2B5EF4-FFF2-40B4-BE49-F238E27FC236}">
                  <a16:creationId xmlns:a16="http://schemas.microsoft.com/office/drawing/2014/main" id="{586B6B3B-A233-4858-8D7D-813C8C1FA91B}"/>
                </a:ext>
              </a:extLst>
            </p:cNvPr>
            <p:cNvSpPr>
              <a:spLocks noChangeArrowheads="1"/>
            </p:cNvSpPr>
            <p:nvPr/>
          </p:nvSpPr>
          <p:spPr bwMode="auto">
            <a:xfrm>
              <a:off x="737" y="402"/>
              <a:ext cx="13222" cy="684"/>
            </a:xfrm>
            <a:prstGeom prst="rect">
              <a:avLst/>
            </a:prstGeom>
            <a:solidFill>
              <a:srgbClr val="008000"/>
            </a:solidFill>
            <a:ln w="9525">
              <a:solidFill>
                <a:srgbClr val="008000"/>
              </a:solidFill>
              <a:miter lim="800000"/>
              <a:headEnd/>
              <a:tailEnd/>
            </a:ln>
          </p:spPr>
          <p:txBody>
            <a:bodyPr vert="horz" wrap="square" lIns="74295" tIns="8890" rIns="74295" bIns="8890" numCol="1" anchor="ctr" anchorCtr="0" compatLnSpc="1">
              <a:prstTxWarp prst="textNoShape">
                <a:avLst/>
              </a:prstTxWarp>
            </a:bodyPr>
            <a:lstStyle/>
            <a:p>
              <a:pPr defTabSz="914400" eaLnBrk="0" fontAlgn="base" hangingPunct="0">
                <a:spcBef>
                  <a:spcPct val="0"/>
                </a:spcBef>
                <a:spcAft>
                  <a:spcPct val="0"/>
                </a:spcAft>
              </a:pPr>
              <a:r>
                <a:rPr lang="ja-JP" altLang="en-US" sz="16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事業者における脱炭素化を促進するための制度のあり方について</a:t>
              </a:r>
              <a:endParaRPr lang="ja-JP" altLang="en-US" sz="1600" b="1" dirty="0">
                <a:solidFill>
                  <a:sysClr val="window" lastClr="FFFFFF"/>
                </a:solidFill>
                <a:latin typeface="Meiryo UI" panose="020B0604030504040204" pitchFamily="50" charset="-128"/>
                <a:ea typeface="Meiryo UI" panose="020B0604030504040204" pitchFamily="50" charset="-128"/>
              </a:endParaRPr>
            </a:p>
          </p:txBody>
        </p:sp>
        <p:sp>
          <p:nvSpPr>
            <p:cNvPr id="91" name="Rectangle 31">
              <a:extLst>
                <a:ext uri="{FF2B5EF4-FFF2-40B4-BE49-F238E27FC236}">
                  <a16:creationId xmlns:a16="http://schemas.microsoft.com/office/drawing/2014/main" id="{BC606D51-3CD7-42DE-98FE-FDD063D7E95B}"/>
                </a:ext>
              </a:extLst>
            </p:cNvPr>
            <p:cNvSpPr>
              <a:spLocks noChangeArrowheads="1"/>
            </p:cNvSpPr>
            <p:nvPr/>
          </p:nvSpPr>
          <p:spPr bwMode="auto">
            <a:xfrm>
              <a:off x="737" y="1014"/>
              <a:ext cx="13219" cy="292"/>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92" name="Rectangle 32">
              <a:extLst>
                <a:ext uri="{FF2B5EF4-FFF2-40B4-BE49-F238E27FC236}">
                  <a16:creationId xmlns:a16="http://schemas.microsoft.com/office/drawing/2014/main" id="{196DD6D5-8345-43A2-AB09-AE88461E7B3C}"/>
                </a:ext>
              </a:extLst>
            </p:cNvPr>
            <p:cNvSpPr>
              <a:spLocks noChangeArrowheads="1"/>
            </p:cNvSpPr>
            <p:nvPr/>
          </p:nvSpPr>
          <p:spPr bwMode="auto">
            <a:xfrm>
              <a:off x="13968" y="998"/>
              <a:ext cx="309" cy="305"/>
            </a:xfrm>
            <a:prstGeom prst="rect">
              <a:avLst/>
            </a:prstGeom>
            <a:solidFill>
              <a:srgbClr val="008000"/>
            </a:solidFill>
            <a:ln w="9525">
              <a:solidFill>
                <a:srgbClr val="008000"/>
              </a:solid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grpSp>
      <p:sp>
        <p:nvSpPr>
          <p:cNvPr id="95" name="角丸四角形 94"/>
          <p:cNvSpPr/>
          <p:nvPr/>
        </p:nvSpPr>
        <p:spPr>
          <a:xfrm>
            <a:off x="285703" y="6685508"/>
            <a:ext cx="3894933" cy="443663"/>
          </a:xfrm>
          <a:prstGeom prst="roundRect">
            <a:avLst>
              <a:gd name="adj" fmla="val 16767"/>
            </a:avLst>
          </a:prstGeom>
          <a:noFill/>
          <a:ln w="9525">
            <a:solidFill>
              <a:srgbClr val="339933"/>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18000" rIns="0" bIns="18000" numCol="1" spcCol="0" rtlCol="0" fromWordArt="0" anchor="t" anchorCtr="0" forceAA="0" compatLnSpc="1">
            <a:prstTxWarp prst="textNoShape">
              <a:avLst/>
            </a:prstTxWarp>
            <a:spAutoFit/>
          </a:bodyPr>
          <a:lstStyle/>
          <a:p>
            <a:pPr marL="142875" marR="142875">
              <a:lnSpc>
                <a:spcPts val="1500"/>
              </a:lnSpc>
            </a:pPr>
            <a:r>
              <a:rPr lang="ja-JP" altLang="en-US" sz="1100" kern="100" dirty="0">
                <a:solidFill>
                  <a:srgbClr val="006600"/>
                </a:solidFill>
                <a:latin typeface="Meiryo UI" panose="020B0604030504040204" pitchFamily="50" charset="-128"/>
                <a:ea typeface="Meiryo UI" panose="020B0604030504040204" pitchFamily="50" charset="-128"/>
                <a:cs typeface="Times New Roman" panose="02020603050405020304" pitchFamily="18" charset="0"/>
              </a:rPr>
              <a:t>＜削減目標＞</a:t>
            </a:r>
            <a:r>
              <a:rPr lang="en-US" altLang="ja-JP" sz="1100" kern="100" dirty="0">
                <a:solidFill>
                  <a:srgbClr val="006600"/>
                </a:solidFill>
                <a:latin typeface="Meiryo UI" panose="020B0604030504040204" pitchFamily="50" charset="-128"/>
                <a:ea typeface="Meiryo UI" panose="020B0604030504040204" pitchFamily="50" charset="-128"/>
                <a:cs typeface="Times New Roman" panose="02020603050405020304" pitchFamily="18" charset="0"/>
              </a:rPr>
              <a:t>2030</a:t>
            </a:r>
            <a:r>
              <a:rPr lang="ja-JP" altLang="en-US" sz="1100" kern="100" dirty="0">
                <a:solidFill>
                  <a:srgbClr val="006600"/>
                </a:solidFill>
                <a:latin typeface="Meiryo UI" panose="020B0604030504040204" pitchFamily="50" charset="-128"/>
                <a:ea typeface="Meiryo UI" panose="020B0604030504040204" pitchFamily="50" charset="-128"/>
                <a:cs typeface="Times New Roman" panose="02020603050405020304" pitchFamily="18" charset="0"/>
              </a:rPr>
              <a:t>年度の府域の温室効果ガス排出量を　　　</a:t>
            </a:r>
            <a:endParaRPr lang="en-US" altLang="ja-JP" sz="1100" kern="100" dirty="0">
              <a:solidFill>
                <a:srgbClr val="006600"/>
              </a:solidFill>
              <a:latin typeface="Meiryo UI" panose="020B0604030504040204" pitchFamily="50" charset="-128"/>
              <a:ea typeface="Meiryo UI" panose="020B0604030504040204" pitchFamily="50" charset="-128"/>
              <a:cs typeface="Times New Roman" panose="02020603050405020304" pitchFamily="18" charset="0"/>
            </a:endParaRPr>
          </a:p>
          <a:p>
            <a:pPr marL="142875" marR="142875">
              <a:lnSpc>
                <a:spcPts val="1500"/>
              </a:lnSpc>
            </a:pPr>
            <a:r>
              <a:rPr lang="ja-JP" altLang="en-US" sz="1100" kern="100" dirty="0">
                <a:solidFill>
                  <a:srgbClr val="006600"/>
                </a:solidFill>
                <a:latin typeface="Meiryo UI" panose="020B0604030504040204" pitchFamily="50" charset="-128"/>
                <a:ea typeface="Meiryo UI" panose="020B0604030504040204" pitchFamily="50" charset="-128"/>
                <a:cs typeface="Times New Roman" panose="02020603050405020304" pitchFamily="18" charset="0"/>
              </a:rPr>
              <a:t>　　　　　　　　　</a:t>
            </a:r>
            <a:r>
              <a:rPr lang="en-US" altLang="ja-JP" sz="1100" kern="100" dirty="0">
                <a:solidFill>
                  <a:srgbClr val="006600"/>
                </a:solidFill>
                <a:latin typeface="Meiryo UI" panose="020B0604030504040204" pitchFamily="50" charset="-128"/>
                <a:ea typeface="Meiryo UI" panose="020B0604030504040204" pitchFamily="50" charset="-128"/>
                <a:cs typeface="Times New Roman" panose="02020603050405020304" pitchFamily="18" charset="0"/>
              </a:rPr>
              <a:t>2013</a:t>
            </a:r>
            <a:r>
              <a:rPr lang="ja-JP" altLang="en-US" sz="1100" kern="100" dirty="0">
                <a:solidFill>
                  <a:srgbClr val="006600"/>
                </a:solidFill>
                <a:latin typeface="Meiryo UI" panose="020B0604030504040204" pitchFamily="50" charset="-128"/>
                <a:ea typeface="Meiryo UI" panose="020B0604030504040204" pitchFamily="50" charset="-128"/>
                <a:cs typeface="Times New Roman" panose="02020603050405020304" pitchFamily="18" charset="0"/>
              </a:rPr>
              <a:t>年度比で</a:t>
            </a:r>
            <a:r>
              <a:rPr lang="en-US" altLang="ja-JP" sz="1100" kern="100" dirty="0">
                <a:solidFill>
                  <a:srgbClr val="006600"/>
                </a:solidFill>
                <a:latin typeface="Meiryo UI" panose="020B0604030504040204" pitchFamily="50" charset="-128"/>
                <a:ea typeface="Meiryo UI" panose="020B0604030504040204" pitchFamily="50" charset="-128"/>
                <a:cs typeface="Times New Roman" panose="02020603050405020304" pitchFamily="18" charset="0"/>
              </a:rPr>
              <a:t>40</a:t>
            </a:r>
            <a:r>
              <a:rPr lang="ja-JP" altLang="en-US" sz="1100" kern="100" dirty="0">
                <a:solidFill>
                  <a:srgbClr val="006600"/>
                </a:solidFill>
                <a:latin typeface="Meiryo UI" panose="020B0604030504040204" pitchFamily="50" charset="-128"/>
                <a:ea typeface="Meiryo UI" panose="020B0604030504040204" pitchFamily="50" charset="-128"/>
                <a:cs typeface="Times New Roman" panose="02020603050405020304" pitchFamily="18" charset="0"/>
              </a:rPr>
              <a:t>％削減</a:t>
            </a:r>
            <a:endParaRPr lang="ja-JP" altLang="en-US" sz="800" kern="100" spc="-30" dirty="0">
              <a:solidFill>
                <a:srgbClr val="006600"/>
              </a:solidFill>
              <a:latin typeface="Meiryo UI" panose="020B0604030504040204" pitchFamily="50" charset="-128"/>
              <a:ea typeface="Meiryo UI" panose="020B0604030504040204" pitchFamily="50" charset="-128"/>
              <a:cs typeface="Times New Roman" panose="02020603050405020304" pitchFamily="18" charset="0"/>
            </a:endParaRPr>
          </a:p>
        </p:txBody>
      </p:sp>
      <p:sp>
        <p:nvSpPr>
          <p:cNvPr id="96" name="正方形/長方形 95">
            <a:extLst>
              <a:ext uri="{FF2B5EF4-FFF2-40B4-BE49-F238E27FC236}">
                <a16:creationId xmlns:a16="http://schemas.microsoft.com/office/drawing/2014/main" id="{9EB149AD-D045-47C6-9623-93D64379E8EC}"/>
              </a:ext>
            </a:extLst>
          </p:cNvPr>
          <p:cNvSpPr/>
          <p:nvPr/>
        </p:nvSpPr>
        <p:spPr>
          <a:xfrm>
            <a:off x="4384576" y="7320880"/>
            <a:ext cx="4328458" cy="2054409"/>
          </a:xfrm>
          <a:prstGeom prst="rect">
            <a:avLst/>
          </a:prstGeom>
        </p:spPr>
        <p:txBody>
          <a:bodyPr wrap="square">
            <a:spAutoFit/>
          </a:bodyPr>
          <a:lstStyle/>
          <a:p>
            <a:pPr>
              <a:lnSpc>
                <a:spcPts val="1500"/>
              </a:lnSpc>
            </a:pPr>
            <a:r>
              <a:rPr lang="ja-JP" altLang="en-US" sz="1200" b="1" u="sng" kern="1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rPr>
              <a:t>〇小売電気事業者の電力販売量・再生可能エネルギー導入量等</a:t>
            </a:r>
            <a:endParaRPr lang="en-US" altLang="ja-JP" sz="1200" b="1" u="sng" kern="1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endParaRPr>
          </a:p>
          <a:p>
            <a:pPr>
              <a:lnSpc>
                <a:spcPts val="1500"/>
              </a:lnSpc>
            </a:pPr>
            <a:r>
              <a:rPr lang="ja-JP" altLang="en-US" sz="1200" b="1" kern="1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rPr>
              <a:t>　</a:t>
            </a:r>
            <a:r>
              <a:rPr lang="ja-JP" altLang="en-US" sz="1200" b="1" u="sng" kern="1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rPr>
              <a:t>に関する新たな計画書・報告書制度の検討</a:t>
            </a:r>
            <a:endParaRPr lang="en-US" altLang="ja-JP" sz="1200" b="1" u="sng" kern="1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endParaRPr>
          </a:p>
          <a:p>
            <a:pPr marL="88900" indent="-88900">
              <a:lnSpc>
                <a:spcPts val="1500"/>
              </a:lnSpc>
              <a:spcBef>
                <a:spcPts val="600"/>
              </a:spcBef>
            </a:pP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・電気の排出係数の算定に必要となる電力販売量を把握するとともに、再エネ導入量を把握・供給拡大するため、どのような制度を構築するのか</a:t>
            </a:r>
            <a:endParaRPr lang="en-US" altLang="ja-JP" sz="1200" b="1" u="sng" kern="1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endParaRPr>
          </a:p>
          <a:p>
            <a:pPr>
              <a:lnSpc>
                <a:spcPts val="1500"/>
              </a:lnSpc>
              <a:spcBef>
                <a:spcPts val="600"/>
              </a:spcBef>
            </a:pPr>
            <a:r>
              <a:rPr lang="ja-JP" altLang="en-US" sz="1200" b="1" u="sng" kern="1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rPr>
              <a:t>〇温暖化防止条例に基づく特定事業者の取組強化の検討</a:t>
            </a:r>
            <a:endParaRPr lang="en-US" altLang="ja-JP" sz="1200" b="1" u="sng" kern="1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endParaRPr>
          </a:p>
          <a:p>
            <a:pPr marL="88900" indent="-88900">
              <a:lnSpc>
                <a:spcPts val="1500"/>
              </a:lnSpc>
              <a:spcBef>
                <a:spcPts val="600"/>
              </a:spcBef>
            </a:pPr>
            <a:r>
              <a:rPr lang="ja-JP" altLang="en-US" sz="1200" kern="1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rPr>
              <a:t>・再エネ導入など、特定事業者によるさらなる排出削減、適応に関する取組状況の把握及び取組促進を図るため、どのように現行制度を見直すのか（削減率の目安、優良事業者へのインセンティブ等）</a:t>
            </a:r>
            <a:endParaRPr lang="en-US" altLang="ja-JP" sz="1200" kern="1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endParaRPr>
          </a:p>
        </p:txBody>
      </p:sp>
      <p:grpSp>
        <p:nvGrpSpPr>
          <p:cNvPr id="5" name="グループ化 4"/>
          <p:cNvGrpSpPr/>
          <p:nvPr/>
        </p:nvGrpSpPr>
        <p:grpSpPr>
          <a:xfrm>
            <a:off x="284005" y="3362898"/>
            <a:ext cx="4011213" cy="2949870"/>
            <a:chOff x="4676729" y="1834791"/>
            <a:chExt cx="4011213" cy="2949870"/>
          </a:xfrm>
        </p:grpSpPr>
        <p:sp>
          <p:nvSpPr>
            <p:cNvPr id="74" name="正方形/長方形 73"/>
            <p:cNvSpPr/>
            <p:nvPr/>
          </p:nvSpPr>
          <p:spPr>
            <a:xfrm>
              <a:off x="4676729" y="4538440"/>
              <a:ext cx="4011213" cy="246221"/>
            </a:xfrm>
            <a:prstGeom prst="rect">
              <a:avLst/>
            </a:prstGeom>
          </p:spPr>
          <p:txBody>
            <a:bodyPr wrap="square">
              <a:spAutoFit/>
            </a:bodyPr>
            <a:lstStyle/>
            <a:p>
              <a:pPr algn="ctr"/>
              <a:r>
                <a:rPr lang="en-US" altLang="ja-JP" sz="1000" dirty="0">
                  <a:latin typeface="Meiryo UI" panose="020B0604030504040204" pitchFamily="50" charset="-128"/>
                  <a:ea typeface="Meiryo UI" panose="020B0604030504040204" pitchFamily="50" charset="-128"/>
                  <a:cs typeface="Meiryo UI" panose="020B0604030504040204" pitchFamily="50" charset="-128"/>
                </a:rPr>
                <a:t>2050</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年二酸化炭素排出量実質ゼロに向けたアプローチ（概念図）</a:t>
              </a:r>
            </a:p>
          </p:txBody>
        </p:sp>
        <p:pic>
          <p:nvPicPr>
            <p:cNvPr id="2" name="図 1"/>
            <p:cNvPicPr>
              <a:picLocks noChangeAspect="1"/>
            </p:cNvPicPr>
            <p:nvPr/>
          </p:nvPicPr>
          <p:blipFill>
            <a:blip r:embed="rId3"/>
            <a:stretch>
              <a:fillRect/>
            </a:stretch>
          </p:blipFill>
          <p:spPr>
            <a:xfrm>
              <a:off x="4691809" y="1834791"/>
              <a:ext cx="3912508" cy="2730269"/>
            </a:xfrm>
            <a:prstGeom prst="rect">
              <a:avLst/>
            </a:prstGeom>
          </p:spPr>
        </p:pic>
      </p:grpSp>
      <p:grpSp>
        <p:nvGrpSpPr>
          <p:cNvPr id="4" name="グループ化 3"/>
          <p:cNvGrpSpPr/>
          <p:nvPr/>
        </p:nvGrpSpPr>
        <p:grpSpPr>
          <a:xfrm>
            <a:off x="6177982" y="46261"/>
            <a:ext cx="5407394" cy="460777"/>
            <a:chOff x="6029203" y="46261"/>
            <a:chExt cx="5407394" cy="460777"/>
          </a:xfrm>
        </p:grpSpPr>
        <p:pic>
          <p:nvPicPr>
            <p:cNvPr id="1026" name="図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029203"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図 14"/>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486991"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8" name="図 17"/>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400565"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9" name="図 3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857791" y="47840"/>
              <a:ext cx="454912"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0" name="図 24"/>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8310877" y="50579"/>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1" name="図 2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767619" y="47840"/>
              <a:ext cx="43943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図 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203592" y="47840"/>
              <a:ext cx="439438"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3" name="図 2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9644328" y="47840"/>
              <a:ext cx="43943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4" name="図 3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0074083" y="47840"/>
              <a:ext cx="454912"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5" name="図 13"/>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0522939"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3" name="図 82"/>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0979397" y="46261"/>
              <a:ext cx="457200" cy="457200"/>
            </a:xfrm>
            <a:prstGeom prst="rect">
              <a:avLst/>
            </a:prstGeom>
          </p:spPr>
        </p:pic>
        <p:pic>
          <p:nvPicPr>
            <p:cNvPr id="85" name="図 84"/>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6941707" y="46942"/>
              <a:ext cx="458885" cy="458885"/>
            </a:xfrm>
            <a:prstGeom prst="rect">
              <a:avLst/>
            </a:prstGeom>
          </p:spPr>
        </p:pic>
      </p:grpSp>
      <p:sp>
        <p:nvSpPr>
          <p:cNvPr id="58" name="角丸四角形 57"/>
          <p:cNvSpPr/>
          <p:nvPr/>
        </p:nvSpPr>
        <p:spPr>
          <a:xfrm>
            <a:off x="284005" y="7169975"/>
            <a:ext cx="3889240" cy="654961"/>
          </a:xfrm>
          <a:prstGeom prst="roundRect">
            <a:avLst>
              <a:gd name="adj" fmla="val 11940"/>
            </a:avLst>
          </a:prstGeom>
          <a:noFill/>
          <a:ln w="9525">
            <a:solidFill>
              <a:srgbClr val="339933"/>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18000" rIns="0" bIns="18000" numCol="1" spcCol="0" rtlCol="0" fromWordArt="0" anchor="t" anchorCtr="0" forceAA="0" compatLnSpc="1">
            <a:prstTxWarp prst="textNoShape">
              <a:avLst/>
            </a:prstTxWarp>
            <a:spAutoFit/>
          </a:bodyPr>
          <a:lstStyle/>
          <a:p>
            <a:pPr marL="142875" marR="142875">
              <a:lnSpc>
                <a:spcPts val="1500"/>
              </a:lnSpc>
            </a:pPr>
            <a:r>
              <a:rPr lang="ja-JP" altLang="en-US" sz="1100" kern="100" dirty="0">
                <a:solidFill>
                  <a:srgbClr val="006600"/>
                </a:solidFill>
                <a:latin typeface="Meiryo UI" panose="020B0604030504040204" pitchFamily="50" charset="-128"/>
                <a:ea typeface="Meiryo UI" panose="020B0604030504040204" pitchFamily="50" charset="-128"/>
                <a:cs typeface="Times New Roman" panose="02020603050405020304" pitchFamily="18" charset="0"/>
              </a:rPr>
              <a:t>＜管理指標＞</a:t>
            </a:r>
            <a:r>
              <a:rPr lang="ja-JP" altLang="en-US" sz="1100" kern="100" spc="-30" dirty="0">
                <a:solidFill>
                  <a:srgbClr val="006600"/>
                </a:solidFill>
                <a:latin typeface="Meiryo UI" panose="020B0604030504040204" pitchFamily="50" charset="-128"/>
                <a:ea typeface="Meiryo UI" panose="020B0604030504040204" pitchFamily="50" charset="-128"/>
                <a:cs typeface="Times New Roman" panose="02020603050405020304" pitchFamily="18" charset="0"/>
              </a:rPr>
              <a:t>エネルギー消費量　</a:t>
            </a:r>
            <a:r>
              <a:rPr lang="en-US" altLang="ja-JP" sz="1100" kern="100" spc="-30" dirty="0">
                <a:solidFill>
                  <a:srgbClr val="006600"/>
                </a:solidFill>
                <a:latin typeface="Meiryo UI" panose="020B0604030504040204" pitchFamily="50" charset="-128"/>
                <a:ea typeface="Meiryo UI" panose="020B0604030504040204" pitchFamily="50" charset="-128"/>
                <a:cs typeface="Times New Roman" panose="02020603050405020304" pitchFamily="18" charset="0"/>
              </a:rPr>
              <a:t>438PJ</a:t>
            </a:r>
            <a:r>
              <a:rPr lang="ja-JP" altLang="en-US" sz="1100" kern="100" spc="-30" dirty="0">
                <a:solidFill>
                  <a:srgbClr val="006600"/>
                </a:solidFill>
                <a:latin typeface="Meiryo UI" panose="020B0604030504040204" pitchFamily="50" charset="-128"/>
                <a:ea typeface="Meiryo UI" panose="020B0604030504040204" pitchFamily="50" charset="-128"/>
                <a:cs typeface="Times New Roman" panose="02020603050405020304" pitchFamily="18" charset="0"/>
              </a:rPr>
              <a:t>（</a:t>
            </a:r>
            <a:r>
              <a:rPr lang="en-US" altLang="ja-JP" sz="1100" kern="100" spc="-30" dirty="0">
                <a:solidFill>
                  <a:srgbClr val="006600"/>
                </a:solidFill>
                <a:latin typeface="Meiryo UI" panose="020B0604030504040204" pitchFamily="50" charset="-128"/>
                <a:ea typeface="Meiryo UI" panose="020B0604030504040204" pitchFamily="50" charset="-128"/>
                <a:cs typeface="Times New Roman" panose="02020603050405020304" pitchFamily="18" charset="0"/>
              </a:rPr>
              <a:t>2013</a:t>
            </a:r>
            <a:r>
              <a:rPr lang="ja-JP" altLang="en-US" sz="1100" kern="100" spc="-30" dirty="0">
                <a:solidFill>
                  <a:srgbClr val="006600"/>
                </a:solidFill>
                <a:latin typeface="Meiryo UI" panose="020B0604030504040204" pitchFamily="50" charset="-128"/>
                <a:ea typeface="Meiryo UI" panose="020B0604030504040204" pitchFamily="50" charset="-128"/>
                <a:cs typeface="Times New Roman" panose="02020603050405020304" pitchFamily="18" charset="0"/>
              </a:rPr>
              <a:t>：</a:t>
            </a:r>
            <a:r>
              <a:rPr lang="en-US" altLang="ja-JP" sz="1100" kern="100" spc="-30" dirty="0">
                <a:solidFill>
                  <a:srgbClr val="006600"/>
                </a:solidFill>
                <a:latin typeface="Meiryo UI" panose="020B0604030504040204" pitchFamily="50" charset="-128"/>
                <a:ea typeface="Meiryo UI" panose="020B0604030504040204" pitchFamily="50" charset="-128"/>
                <a:cs typeface="Times New Roman" panose="02020603050405020304" pitchFamily="18" charset="0"/>
              </a:rPr>
              <a:t>605PJ </a:t>
            </a:r>
            <a:r>
              <a:rPr lang="ja-JP" altLang="en-US" sz="1100" kern="100" spc="-30" dirty="0">
                <a:solidFill>
                  <a:srgbClr val="006600"/>
                </a:solidFill>
                <a:latin typeface="Meiryo UI" panose="020B0604030504040204" pitchFamily="50" charset="-128"/>
                <a:ea typeface="Meiryo UI" panose="020B0604030504040204" pitchFamily="50" charset="-128"/>
                <a:cs typeface="Times New Roman" panose="02020603050405020304" pitchFamily="18" charset="0"/>
              </a:rPr>
              <a:t>）</a:t>
            </a:r>
            <a:endParaRPr lang="en-US" altLang="ja-JP" sz="1100" kern="100" spc="-30" dirty="0">
              <a:solidFill>
                <a:srgbClr val="006600"/>
              </a:solidFill>
              <a:latin typeface="Meiryo UI" panose="020B0604030504040204" pitchFamily="50" charset="-128"/>
              <a:ea typeface="Meiryo UI" panose="020B0604030504040204" pitchFamily="50" charset="-128"/>
              <a:cs typeface="Times New Roman" panose="02020603050405020304" pitchFamily="18" charset="0"/>
            </a:endParaRPr>
          </a:p>
          <a:p>
            <a:pPr marL="142875" marR="142875">
              <a:lnSpc>
                <a:spcPts val="1500"/>
              </a:lnSpc>
            </a:pPr>
            <a:r>
              <a:rPr lang="ja-JP" altLang="en-US" sz="1100" kern="100" spc="-30" dirty="0">
                <a:solidFill>
                  <a:srgbClr val="006600"/>
                </a:solidFill>
                <a:latin typeface="Meiryo UI" panose="020B0604030504040204" pitchFamily="50" charset="-128"/>
                <a:ea typeface="Meiryo UI" panose="020B0604030504040204" pitchFamily="50" charset="-128"/>
                <a:cs typeface="Times New Roman" panose="02020603050405020304" pitchFamily="18" charset="0"/>
              </a:rPr>
              <a:t>　　　　　　　　　電気の排出係数　</a:t>
            </a:r>
            <a:r>
              <a:rPr lang="en-US" altLang="ja-JP" sz="1100" kern="100" spc="-30" dirty="0">
                <a:solidFill>
                  <a:srgbClr val="006600"/>
                </a:solidFill>
                <a:latin typeface="Meiryo UI" panose="020B0604030504040204" pitchFamily="50" charset="-128"/>
                <a:ea typeface="Meiryo UI" panose="020B0604030504040204" pitchFamily="50" charset="-128"/>
                <a:cs typeface="Times New Roman" panose="02020603050405020304" pitchFamily="18" charset="0"/>
              </a:rPr>
              <a:t>0.33kg-CO2/kWh </a:t>
            </a:r>
            <a:r>
              <a:rPr lang="ja-JP" altLang="en-US" sz="1100" kern="100" spc="-30" dirty="0">
                <a:solidFill>
                  <a:srgbClr val="006600"/>
                </a:solidFill>
                <a:latin typeface="Meiryo UI" panose="020B0604030504040204" pitchFamily="50" charset="-128"/>
                <a:ea typeface="Meiryo UI" panose="020B0604030504040204" pitchFamily="50" charset="-128"/>
                <a:cs typeface="Times New Roman" panose="02020603050405020304" pitchFamily="18" charset="0"/>
              </a:rPr>
              <a:t>　</a:t>
            </a:r>
            <a:endParaRPr lang="en-US" altLang="ja-JP" sz="1100" kern="100" spc="-30" dirty="0">
              <a:solidFill>
                <a:srgbClr val="006600"/>
              </a:solidFill>
              <a:latin typeface="Meiryo UI" panose="020B0604030504040204" pitchFamily="50" charset="-128"/>
              <a:ea typeface="Meiryo UI" panose="020B0604030504040204" pitchFamily="50" charset="-128"/>
              <a:cs typeface="Times New Roman" panose="02020603050405020304" pitchFamily="18" charset="0"/>
            </a:endParaRPr>
          </a:p>
          <a:p>
            <a:pPr marL="142875" marR="142875">
              <a:lnSpc>
                <a:spcPts val="1500"/>
              </a:lnSpc>
            </a:pPr>
            <a:r>
              <a:rPr lang="ja-JP" altLang="en-US" sz="1100" kern="100" spc="-30" dirty="0">
                <a:solidFill>
                  <a:srgbClr val="006600"/>
                </a:solidFill>
                <a:latin typeface="Meiryo UI" panose="020B0604030504040204" pitchFamily="50" charset="-128"/>
                <a:ea typeface="Meiryo UI" panose="020B0604030504040204" pitchFamily="50" charset="-128"/>
                <a:cs typeface="Times New Roman" panose="02020603050405020304" pitchFamily="18" charset="0"/>
              </a:rPr>
              <a:t>　　　　　　　　　（</a:t>
            </a:r>
            <a:r>
              <a:rPr lang="en-US" altLang="ja-JP" sz="1100" kern="100" spc="-30" dirty="0">
                <a:solidFill>
                  <a:srgbClr val="006600"/>
                </a:solidFill>
                <a:latin typeface="Meiryo UI" panose="020B0604030504040204" pitchFamily="50" charset="-128"/>
                <a:ea typeface="Meiryo UI" panose="020B0604030504040204" pitchFamily="50" charset="-128"/>
                <a:cs typeface="Times New Roman" panose="02020603050405020304" pitchFamily="18" charset="0"/>
              </a:rPr>
              <a:t>2013</a:t>
            </a:r>
            <a:r>
              <a:rPr lang="ja-JP" altLang="en-US" sz="1100" kern="100" spc="-30" dirty="0">
                <a:solidFill>
                  <a:srgbClr val="006600"/>
                </a:solidFill>
                <a:latin typeface="Meiryo UI" panose="020B0604030504040204" pitchFamily="50" charset="-128"/>
                <a:ea typeface="Meiryo UI" panose="020B0604030504040204" pitchFamily="50" charset="-128"/>
                <a:cs typeface="Times New Roman" panose="02020603050405020304" pitchFamily="18" charset="0"/>
              </a:rPr>
              <a:t>：</a:t>
            </a:r>
            <a:r>
              <a:rPr lang="en-US" altLang="ja-JP" sz="1100" kern="100" spc="-30" dirty="0">
                <a:solidFill>
                  <a:srgbClr val="006600"/>
                </a:solidFill>
                <a:latin typeface="Meiryo UI" panose="020B0604030504040204" pitchFamily="50" charset="-128"/>
                <a:ea typeface="Meiryo UI" panose="020B0604030504040204" pitchFamily="50" charset="-128"/>
                <a:cs typeface="Times New Roman" panose="02020603050405020304" pitchFamily="18" charset="0"/>
              </a:rPr>
              <a:t>0.513 kg-CO2/kWh </a:t>
            </a:r>
            <a:r>
              <a:rPr lang="ja-JP" altLang="en-US" sz="1100" kern="100" spc="-30" dirty="0">
                <a:solidFill>
                  <a:srgbClr val="006600"/>
                </a:solidFill>
                <a:latin typeface="Meiryo UI" panose="020B0604030504040204" pitchFamily="50" charset="-128"/>
                <a:ea typeface="Meiryo UI" panose="020B0604030504040204" pitchFamily="50" charset="-128"/>
                <a:cs typeface="Times New Roman" panose="02020603050405020304" pitchFamily="18" charset="0"/>
              </a:rPr>
              <a:t>）</a:t>
            </a:r>
            <a:endParaRPr lang="en-US" altLang="ja-JP" sz="1100" kern="100" spc="-30" dirty="0">
              <a:solidFill>
                <a:srgbClr val="006600"/>
              </a:solidFill>
              <a:latin typeface="Meiryo UI" panose="020B0604030504040204" pitchFamily="50" charset="-128"/>
              <a:ea typeface="Meiryo UI" panose="020B0604030504040204" pitchFamily="50" charset="-128"/>
              <a:cs typeface="Times New Roman" panose="02020603050405020304" pitchFamily="18" charset="0"/>
            </a:endParaRPr>
          </a:p>
        </p:txBody>
      </p:sp>
      <p:sp>
        <p:nvSpPr>
          <p:cNvPr id="68" name="角丸四角形 67"/>
          <p:cNvSpPr/>
          <p:nvPr/>
        </p:nvSpPr>
        <p:spPr>
          <a:xfrm>
            <a:off x="299085" y="7876327"/>
            <a:ext cx="3881551" cy="1449744"/>
          </a:xfrm>
          <a:prstGeom prst="roundRect">
            <a:avLst>
              <a:gd name="adj" fmla="val 8009"/>
            </a:avLst>
          </a:prstGeom>
          <a:noFill/>
          <a:ln w="9525">
            <a:solidFill>
              <a:srgbClr val="339933"/>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18000" rIns="0" bIns="18000" numCol="1" spcCol="0" rtlCol="0" fromWordArt="0" anchor="t" anchorCtr="0" forceAA="0" compatLnSpc="1">
            <a:prstTxWarp prst="textNoShape">
              <a:avLst/>
            </a:prstTxWarp>
            <a:spAutoFit/>
          </a:bodyPr>
          <a:lstStyle/>
          <a:p>
            <a:pPr marL="142875" marR="142875">
              <a:lnSpc>
                <a:spcPts val="1500"/>
              </a:lnSpc>
            </a:pPr>
            <a:r>
              <a:rPr lang="ja-JP" altLang="en-US" sz="1100" kern="100" dirty="0">
                <a:solidFill>
                  <a:srgbClr val="006600"/>
                </a:solidFill>
                <a:latin typeface="Meiryo UI" panose="020B0604030504040204" pitchFamily="50" charset="-128"/>
                <a:ea typeface="Meiryo UI" panose="020B0604030504040204" pitchFamily="50" charset="-128"/>
                <a:cs typeface="Times New Roman" panose="02020603050405020304" pitchFamily="18" charset="0"/>
              </a:rPr>
              <a:t>＜主な取組指標＞</a:t>
            </a:r>
            <a:endParaRPr lang="en-US" altLang="ja-JP" sz="1100" kern="100" dirty="0">
              <a:solidFill>
                <a:srgbClr val="006600"/>
              </a:solidFill>
              <a:latin typeface="Meiryo UI" panose="020B0604030504040204" pitchFamily="50" charset="-128"/>
              <a:ea typeface="Meiryo UI" panose="020B0604030504040204" pitchFamily="50" charset="-128"/>
              <a:cs typeface="Times New Roman" panose="02020603050405020304" pitchFamily="18" charset="0"/>
            </a:endParaRPr>
          </a:p>
          <a:p>
            <a:pPr marL="142875" marR="142875">
              <a:lnSpc>
                <a:spcPts val="1500"/>
              </a:lnSpc>
            </a:pPr>
            <a:r>
              <a:rPr lang="ja-JP" altLang="en-US" sz="1100" kern="100" spc="-30" dirty="0">
                <a:solidFill>
                  <a:srgbClr val="006600"/>
                </a:solidFill>
                <a:latin typeface="Meiryo UI" panose="020B0604030504040204" pitchFamily="50" charset="-128"/>
                <a:ea typeface="Meiryo UI" panose="020B0604030504040204" pitchFamily="50" charset="-128"/>
                <a:cs typeface="Times New Roman" panose="02020603050405020304" pitchFamily="18" charset="0"/>
              </a:rPr>
              <a:t>・特定事業者の温室効果ガス排出量：</a:t>
            </a:r>
            <a:r>
              <a:rPr lang="en-US" altLang="ja-JP" sz="1100" kern="100" spc="-30" dirty="0">
                <a:solidFill>
                  <a:srgbClr val="006600"/>
                </a:solidFill>
                <a:latin typeface="Meiryo UI" panose="020B0604030504040204" pitchFamily="50" charset="-128"/>
                <a:ea typeface="Meiryo UI" panose="020B0604030504040204" pitchFamily="50" charset="-128"/>
                <a:cs typeface="Times New Roman" panose="02020603050405020304" pitchFamily="18" charset="0"/>
              </a:rPr>
              <a:t>1,366</a:t>
            </a:r>
            <a:r>
              <a:rPr lang="ja-JP" altLang="en-US" sz="1100" kern="100" spc="-30" dirty="0">
                <a:solidFill>
                  <a:srgbClr val="006600"/>
                </a:solidFill>
                <a:latin typeface="Meiryo UI" panose="020B0604030504040204" pitchFamily="50" charset="-128"/>
                <a:ea typeface="Meiryo UI" panose="020B0604030504040204" pitchFamily="50" charset="-128"/>
                <a:cs typeface="Times New Roman" panose="02020603050405020304" pitchFamily="18" charset="0"/>
              </a:rPr>
              <a:t>万</a:t>
            </a:r>
            <a:r>
              <a:rPr lang="en-US" altLang="ja-JP" sz="1100" kern="100" spc="-30" dirty="0">
                <a:solidFill>
                  <a:srgbClr val="006600"/>
                </a:solidFill>
                <a:latin typeface="Meiryo UI" panose="020B0604030504040204" pitchFamily="50" charset="-128"/>
                <a:ea typeface="Meiryo UI" panose="020B0604030504040204" pitchFamily="50" charset="-128"/>
                <a:cs typeface="Times New Roman" panose="02020603050405020304" pitchFamily="18" charset="0"/>
              </a:rPr>
              <a:t>t-CO2</a:t>
            </a:r>
            <a:r>
              <a:rPr lang="ja-JP" altLang="en-US" sz="1100" kern="100" spc="-30" dirty="0">
                <a:solidFill>
                  <a:srgbClr val="006600"/>
                </a:solidFill>
                <a:latin typeface="Meiryo UI" panose="020B0604030504040204" pitchFamily="50" charset="-128"/>
                <a:ea typeface="Meiryo UI" panose="020B0604030504040204" pitchFamily="50" charset="-128"/>
                <a:cs typeface="Times New Roman" panose="02020603050405020304" pitchFamily="18" charset="0"/>
              </a:rPr>
              <a:t>　　　　</a:t>
            </a:r>
            <a:endParaRPr lang="en-US" altLang="ja-JP" sz="1100" kern="100" spc="-30" dirty="0">
              <a:solidFill>
                <a:srgbClr val="006600"/>
              </a:solidFill>
              <a:latin typeface="Meiryo UI" panose="020B0604030504040204" pitchFamily="50" charset="-128"/>
              <a:ea typeface="Meiryo UI" panose="020B0604030504040204" pitchFamily="50" charset="-128"/>
              <a:cs typeface="Times New Roman" panose="02020603050405020304" pitchFamily="18" charset="0"/>
            </a:endParaRPr>
          </a:p>
          <a:p>
            <a:pPr marL="142875" marR="142875">
              <a:lnSpc>
                <a:spcPts val="1500"/>
              </a:lnSpc>
            </a:pPr>
            <a:r>
              <a:rPr lang="ja-JP" altLang="en-US" sz="1100" kern="100" spc="-30" dirty="0">
                <a:solidFill>
                  <a:srgbClr val="006600"/>
                </a:solidFill>
                <a:latin typeface="Meiryo UI" panose="020B0604030504040204" pitchFamily="50" charset="-128"/>
                <a:ea typeface="Meiryo UI" panose="020B0604030504040204" pitchFamily="50" charset="-128"/>
                <a:cs typeface="Times New Roman" panose="02020603050405020304" pitchFamily="18" charset="0"/>
              </a:rPr>
              <a:t>　　　　　　　　　　　　　　　　　　　　（</a:t>
            </a:r>
            <a:r>
              <a:rPr lang="en-US" altLang="ja-JP" sz="1100" kern="100" spc="-30" dirty="0">
                <a:solidFill>
                  <a:srgbClr val="006600"/>
                </a:solidFill>
                <a:latin typeface="Meiryo UI" panose="020B0604030504040204" pitchFamily="50" charset="-128"/>
                <a:ea typeface="Meiryo UI" panose="020B0604030504040204" pitchFamily="50" charset="-128"/>
                <a:cs typeface="Times New Roman" panose="02020603050405020304" pitchFamily="18" charset="0"/>
              </a:rPr>
              <a:t>2013</a:t>
            </a:r>
            <a:r>
              <a:rPr lang="ja-JP" altLang="en-US" sz="1100" kern="100" spc="-30" dirty="0">
                <a:solidFill>
                  <a:srgbClr val="006600"/>
                </a:solidFill>
                <a:latin typeface="Meiryo UI" panose="020B0604030504040204" pitchFamily="50" charset="-128"/>
                <a:ea typeface="Meiryo UI" panose="020B0604030504040204" pitchFamily="50" charset="-128"/>
                <a:cs typeface="Times New Roman" panose="02020603050405020304" pitchFamily="18" charset="0"/>
              </a:rPr>
              <a:t>：</a:t>
            </a:r>
            <a:r>
              <a:rPr lang="en-US" altLang="ja-JP" sz="1100" kern="100" spc="-30" dirty="0">
                <a:solidFill>
                  <a:srgbClr val="006600"/>
                </a:solidFill>
                <a:latin typeface="Meiryo UI" panose="020B0604030504040204" pitchFamily="50" charset="-128"/>
                <a:ea typeface="Meiryo UI" panose="020B0604030504040204" pitchFamily="50" charset="-128"/>
                <a:cs typeface="Times New Roman" panose="02020603050405020304" pitchFamily="18" charset="0"/>
              </a:rPr>
              <a:t>2,032</a:t>
            </a:r>
            <a:r>
              <a:rPr lang="ja-JP" altLang="en-US" sz="1100" kern="100" spc="-30" dirty="0">
                <a:solidFill>
                  <a:srgbClr val="006600"/>
                </a:solidFill>
                <a:latin typeface="Meiryo UI" panose="020B0604030504040204" pitchFamily="50" charset="-128"/>
                <a:ea typeface="Meiryo UI" panose="020B0604030504040204" pitchFamily="50" charset="-128"/>
                <a:cs typeface="Times New Roman" panose="02020603050405020304" pitchFamily="18" charset="0"/>
              </a:rPr>
              <a:t>万</a:t>
            </a:r>
            <a:r>
              <a:rPr lang="en-US" altLang="ja-JP" sz="1100" kern="100" spc="-30" dirty="0">
                <a:solidFill>
                  <a:srgbClr val="006600"/>
                </a:solidFill>
                <a:latin typeface="Meiryo UI" panose="020B0604030504040204" pitchFamily="50" charset="-128"/>
                <a:ea typeface="Meiryo UI" panose="020B0604030504040204" pitchFamily="50" charset="-128"/>
                <a:cs typeface="Times New Roman" panose="02020603050405020304" pitchFamily="18" charset="0"/>
              </a:rPr>
              <a:t>t-CO2</a:t>
            </a:r>
            <a:r>
              <a:rPr lang="ja-JP" altLang="en-US" sz="1100" kern="100" spc="-30" dirty="0">
                <a:solidFill>
                  <a:srgbClr val="006600"/>
                </a:solidFill>
                <a:latin typeface="Meiryo UI" panose="020B0604030504040204" pitchFamily="50" charset="-128"/>
                <a:ea typeface="Meiryo UI" panose="020B0604030504040204" pitchFamily="50" charset="-128"/>
                <a:cs typeface="Times New Roman" panose="02020603050405020304" pitchFamily="18" charset="0"/>
              </a:rPr>
              <a:t>）</a:t>
            </a:r>
            <a:endParaRPr lang="en-US" altLang="ja-JP" sz="1100" kern="100" spc="-30" dirty="0">
              <a:solidFill>
                <a:srgbClr val="006600"/>
              </a:solidFill>
              <a:latin typeface="Meiryo UI" panose="020B0604030504040204" pitchFamily="50" charset="-128"/>
              <a:ea typeface="Meiryo UI" panose="020B0604030504040204" pitchFamily="50" charset="-128"/>
              <a:cs typeface="Times New Roman" panose="02020603050405020304" pitchFamily="18" charset="0"/>
            </a:endParaRPr>
          </a:p>
          <a:p>
            <a:pPr marL="142875" marR="142875">
              <a:lnSpc>
                <a:spcPts val="1500"/>
              </a:lnSpc>
            </a:pPr>
            <a:r>
              <a:rPr lang="ja-JP" altLang="en-US" sz="1100" kern="100" spc="-30" dirty="0">
                <a:solidFill>
                  <a:srgbClr val="006600"/>
                </a:solidFill>
                <a:latin typeface="Meiryo UI" panose="020B0604030504040204" pitchFamily="50" charset="-128"/>
                <a:ea typeface="Meiryo UI" panose="020B0604030504040204" pitchFamily="50" charset="-128"/>
                <a:cs typeface="Times New Roman" panose="02020603050405020304" pitchFamily="18" charset="0"/>
              </a:rPr>
              <a:t>・自立・分散型エネルギー導入量　</a:t>
            </a:r>
            <a:r>
              <a:rPr lang="en-US" altLang="ja-JP" sz="1100" kern="100" spc="-30" dirty="0">
                <a:solidFill>
                  <a:srgbClr val="006600"/>
                </a:solidFill>
                <a:latin typeface="Meiryo UI" panose="020B0604030504040204" pitchFamily="50" charset="-128"/>
                <a:ea typeface="Meiryo UI" panose="020B0604030504040204" pitchFamily="50" charset="-128"/>
                <a:cs typeface="Times New Roman" panose="02020603050405020304" pitchFamily="18" charset="0"/>
              </a:rPr>
              <a:t>250</a:t>
            </a:r>
            <a:r>
              <a:rPr lang="ja-JP" altLang="en-US" sz="1100" kern="100" spc="-30" dirty="0">
                <a:solidFill>
                  <a:srgbClr val="006600"/>
                </a:solidFill>
                <a:latin typeface="Meiryo UI" panose="020B0604030504040204" pitchFamily="50" charset="-128"/>
                <a:ea typeface="Meiryo UI" panose="020B0604030504040204" pitchFamily="50" charset="-128"/>
                <a:cs typeface="Times New Roman" panose="02020603050405020304" pitchFamily="18" charset="0"/>
              </a:rPr>
              <a:t>万</a:t>
            </a:r>
            <a:r>
              <a:rPr lang="en-US" altLang="ja-JP" sz="1100" kern="100" spc="-30" dirty="0">
                <a:solidFill>
                  <a:srgbClr val="006600"/>
                </a:solidFill>
                <a:latin typeface="Meiryo UI" panose="020B0604030504040204" pitchFamily="50" charset="-128"/>
                <a:ea typeface="Meiryo UI" panose="020B0604030504040204" pitchFamily="50" charset="-128"/>
                <a:cs typeface="Times New Roman" panose="02020603050405020304" pitchFamily="18" charset="0"/>
              </a:rPr>
              <a:t>kW</a:t>
            </a:r>
            <a:r>
              <a:rPr lang="ja-JP" altLang="en-US" sz="1100" kern="100" spc="-30" dirty="0">
                <a:solidFill>
                  <a:srgbClr val="006600"/>
                </a:solidFill>
                <a:latin typeface="Meiryo UI" panose="020B0604030504040204" pitchFamily="50" charset="-128"/>
                <a:ea typeface="Meiryo UI" panose="020B0604030504040204" pitchFamily="50" charset="-128"/>
                <a:cs typeface="Times New Roman" panose="02020603050405020304" pitchFamily="18" charset="0"/>
              </a:rPr>
              <a:t>以上</a:t>
            </a:r>
            <a:endParaRPr lang="en-US" altLang="ja-JP" sz="1100" kern="100" spc="-30" dirty="0">
              <a:solidFill>
                <a:srgbClr val="006600"/>
              </a:solidFill>
              <a:latin typeface="Meiryo UI" panose="020B0604030504040204" pitchFamily="50" charset="-128"/>
              <a:ea typeface="Meiryo UI" panose="020B0604030504040204" pitchFamily="50" charset="-128"/>
              <a:cs typeface="Times New Roman" panose="02020603050405020304" pitchFamily="18" charset="0"/>
            </a:endParaRPr>
          </a:p>
          <a:p>
            <a:pPr marL="142875" marR="142875">
              <a:lnSpc>
                <a:spcPts val="1500"/>
              </a:lnSpc>
            </a:pPr>
            <a:r>
              <a:rPr lang="ja-JP" altLang="en-US" sz="1100" kern="100" spc="-30" dirty="0">
                <a:solidFill>
                  <a:srgbClr val="006600"/>
                </a:solidFill>
                <a:latin typeface="Meiryo UI" panose="020B0604030504040204" pitchFamily="50" charset="-128"/>
                <a:ea typeface="Meiryo UI" panose="020B0604030504040204" pitchFamily="50" charset="-128"/>
                <a:cs typeface="Times New Roman" panose="02020603050405020304" pitchFamily="18" charset="0"/>
              </a:rPr>
              <a:t>　　　　　　　　　　　　　　　　　　　　　　（</a:t>
            </a:r>
            <a:r>
              <a:rPr lang="en-US" altLang="ja-JP" sz="1100" kern="100" spc="-30" dirty="0">
                <a:solidFill>
                  <a:srgbClr val="006600"/>
                </a:solidFill>
                <a:latin typeface="Meiryo UI" panose="020B0604030504040204" pitchFamily="50" charset="-128"/>
                <a:ea typeface="Meiryo UI" panose="020B0604030504040204" pitchFamily="50" charset="-128"/>
                <a:cs typeface="Times New Roman" panose="02020603050405020304" pitchFamily="18" charset="0"/>
              </a:rPr>
              <a:t>2019</a:t>
            </a:r>
            <a:r>
              <a:rPr lang="ja-JP" altLang="en-US" sz="1100" kern="100" spc="-30" dirty="0">
                <a:solidFill>
                  <a:srgbClr val="006600"/>
                </a:solidFill>
                <a:latin typeface="Meiryo UI" panose="020B0604030504040204" pitchFamily="50" charset="-128"/>
                <a:ea typeface="Meiryo UI" panose="020B0604030504040204" pitchFamily="50" charset="-128"/>
                <a:cs typeface="Times New Roman" panose="02020603050405020304" pitchFamily="18" charset="0"/>
              </a:rPr>
              <a:t>：</a:t>
            </a:r>
            <a:r>
              <a:rPr lang="en-US" altLang="ja-JP" sz="1100" kern="100" spc="-30" dirty="0">
                <a:solidFill>
                  <a:srgbClr val="006600"/>
                </a:solidFill>
                <a:latin typeface="Meiryo UI" panose="020B0604030504040204" pitchFamily="50" charset="-128"/>
                <a:ea typeface="Meiryo UI" panose="020B0604030504040204" pitchFamily="50" charset="-128"/>
                <a:cs typeface="Times New Roman" panose="02020603050405020304" pitchFamily="18" charset="0"/>
              </a:rPr>
              <a:t>185.1</a:t>
            </a:r>
            <a:r>
              <a:rPr lang="ja-JP" altLang="en-US" sz="1100" kern="100" spc="-30" dirty="0">
                <a:solidFill>
                  <a:srgbClr val="006600"/>
                </a:solidFill>
                <a:latin typeface="Meiryo UI" panose="020B0604030504040204" pitchFamily="50" charset="-128"/>
                <a:ea typeface="Meiryo UI" panose="020B0604030504040204" pitchFamily="50" charset="-128"/>
                <a:cs typeface="Times New Roman" panose="02020603050405020304" pitchFamily="18" charset="0"/>
              </a:rPr>
              <a:t>万</a:t>
            </a:r>
            <a:r>
              <a:rPr lang="en-US" altLang="ja-JP" sz="1100" kern="100" spc="-30" dirty="0">
                <a:solidFill>
                  <a:srgbClr val="006600"/>
                </a:solidFill>
                <a:latin typeface="Meiryo UI" panose="020B0604030504040204" pitchFamily="50" charset="-128"/>
                <a:ea typeface="Meiryo UI" panose="020B0604030504040204" pitchFamily="50" charset="-128"/>
                <a:cs typeface="Times New Roman" panose="02020603050405020304" pitchFamily="18" charset="0"/>
              </a:rPr>
              <a:t>kW</a:t>
            </a:r>
            <a:r>
              <a:rPr lang="ja-JP" altLang="en-US" sz="1100" kern="100" spc="-30" dirty="0">
                <a:solidFill>
                  <a:srgbClr val="006600"/>
                </a:solidFill>
                <a:latin typeface="Meiryo UI" panose="020B0604030504040204" pitchFamily="50" charset="-128"/>
                <a:ea typeface="Meiryo UI" panose="020B0604030504040204" pitchFamily="50" charset="-128"/>
                <a:cs typeface="Times New Roman" panose="02020603050405020304" pitchFamily="18" charset="0"/>
              </a:rPr>
              <a:t>）</a:t>
            </a:r>
            <a:endParaRPr lang="en-US" altLang="ja-JP" sz="1100" kern="100" spc="-30" dirty="0">
              <a:solidFill>
                <a:srgbClr val="006600"/>
              </a:solidFill>
              <a:latin typeface="Meiryo UI" panose="020B0604030504040204" pitchFamily="50" charset="-128"/>
              <a:ea typeface="Meiryo UI" panose="020B0604030504040204" pitchFamily="50" charset="-128"/>
              <a:cs typeface="Times New Roman" panose="02020603050405020304" pitchFamily="18" charset="0"/>
            </a:endParaRPr>
          </a:p>
          <a:p>
            <a:pPr marL="142875" marR="142875">
              <a:lnSpc>
                <a:spcPts val="1500"/>
              </a:lnSpc>
            </a:pPr>
            <a:r>
              <a:rPr lang="ja-JP" altLang="en-US" sz="1100" kern="100" spc="-30" dirty="0">
                <a:solidFill>
                  <a:srgbClr val="006600"/>
                </a:solidFill>
                <a:latin typeface="Meiryo UI" panose="020B0604030504040204" pitchFamily="50" charset="-128"/>
                <a:ea typeface="Meiryo UI" panose="020B0604030504040204" pitchFamily="50" charset="-128"/>
                <a:cs typeface="Times New Roman" panose="02020603050405020304" pitchFamily="18" charset="0"/>
              </a:rPr>
              <a:t>・電力需要量に占める再エネ利用率　</a:t>
            </a:r>
            <a:r>
              <a:rPr lang="en-US" altLang="ja-JP" sz="1100" kern="100" spc="-30" dirty="0">
                <a:solidFill>
                  <a:srgbClr val="006600"/>
                </a:solidFill>
                <a:latin typeface="Meiryo UI" panose="020B0604030504040204" pitchFamily="50" charset="-128"/>
                <a:ea typeface="Meiryo UI" panose="020B0604030504040204" pitchFamily="50" charset="-128"/>
                <a:cs typeface="Times New Roman" panose="02020603050405020304" pitchFamily="18" charset="0"/>
              </a:rPr>
              <a:t>35</a:t>
            </a:r>
            <a:r>
              <a:rPr lang="ja-JP" altLang="en-US" sz="1100" kern="100" spc="-30" dirty="0">
                <a:solidFill>
                  <a:srgbClr val="006600"/>
                </a:solidFill>
                <a:latin typeface="Meiryo UI" panose="020B0604030504040204" pitchFamily="50" charset="-128"/>
                <a:ea typeface="Meiryo UI" panose="020B0604030504040204" pitchFamily="50" charset="-128"/>
                <a:cs typeface="Times New Roman" panose="02020603050405020304" pitchFamily="18" charset="0"/>
              </a:rPr>
              <a:t>％　</a:t>
            </a:r>
            <a:endParaRPr lang="en-US" altLang="ja-JP" sz="1100" kern="100" spc="-30" dirty="0">
              <a:solidFill>
                <a:srgbClr val="006600"/>
              </a:solidFill>
              <a:latin typeface="Meiryo UI" panose="020B0604030504040204" pitchFamily="50" charset="-128"/>
              <a:ea typeface="Meiryo UI" panose="020B0604030504040204" pitchFamily="50" charset="-128"/>
              <a:cs typeface="Times New Roman" panose="02020603050405020304" pitchFamily="18" charset="0"/>
            </a:endParaRPr>
          </a:p>
          <a:p>
            <a:pPr marL="142875" marR="142875">
              <a:lnSpc>
                <a:spcPts val="1500"/>
              </a:lnSpc>
            </a:pPr>
            <a:r>
              <a:rPr lang="ja-JP" altLang="en-US" sz="1100" kern="100" spc="-30" dirty="0">
                <a:solidFill>
                  <a:srgbClr val="006600"/>
                </a:solidFill>
                <a:latin typeface="Meiryo UI" panose="020B0604030504040204" pitchFamily="50" charset="-128"/>
                <a:ea typeface="Meiryo UI" panose="020B0604030504040204" pitchFamily="50" charset="-128"/>
                <a:cs typeface="Times New Roman" panose="02020603050405020304" pitchFamily="18" charset="0"/>
              </a:rPr>
              <a:t>　　　　　　　　　　　　　　　　　　　　　　　（</a:t>
            </a:r>
            <a:r>
              <a:rPr lang="en-US" altLang="ja-JP" sz="1100" kern="100" spc="-30" dirty="0">
                <a:solidFill>
                  <a:srgbClr val="006600"/>
                </a:solidFill>
                <a:latin typeface="Meiryo UI" panose="020B0604030504040204" pitchFamily="50" charset="-128"/>
                <a:ea typeface="Meiryo UI" panose="020B0604030504040204" pitchFamily="50" charset="-128"/>
                <a:cs typeface="Times New Roman" panose="02020603050405020304" pitchFamily="18" charset="0"/>
              </a:rPr>
              <a:t>2018</a:t>
            </a:r>
            <a:r>
              <a:rPr lang="ja-JP" altLang="en-US" sz="1100" kern="100" spc="-30" dirty="0">
                <a:solidFill>
                  <a:srgbClr val="006600"/>
                </a:solidFill>
                <a:latin typeface="Meiryo UI" panose="020B0604030504040204" pitchFamily="50" charset="-128"/>
                <a:ea typeface="Meiryo UI" panose="020B0604030504040204" pitchFamily="50" charset="-128"/>
                <a:cs typeface="Times New Roman" panose="02020603050405020304" pitchFamily="18" charset="0"/>
              </a:rPr>
              <a:t>：</a:t>
            </a:r>
            <a:r>
              <a:rPr lang="en-US" altLang="ja-JP" sz="1100" kern="100" spc="-30" dirty="0">
                <a:solidFill>
                  <a:srgbClr val="006600"/>
                </a:solidFill>
                <a:latin typeface="Meiryo UI" panose="020B0604030504040204" pitchFamily="50" charset="-128"/>
                <a:ea typeface="Meiryo UI" panose="020B0604030504040204" pitchFamily="50" charset="-128"/>
                <a:cs typeface="Times New Roman" panose="02020603050405020304" pitchFamily="18" charset="0"/>
              </a:rPr>
              <a:t>15</a:t>
            </a:r>
            <a:r>
              <a:rPr lang="ja-JP" altLang="en-US" sz="1100" kern="100" spc="-30" dirty="0">
                <a:solidFill>
                  <a:srgbClr val="006600"/>
                </a:solidFill>
                <a:latin typeface="Meiryo UI" panose="020B0604030504040204" pitchFamily="50" charset="-128"/>
                <a:ea typeface="Meiryo UI" panose="020B0604030504040204" pitchFamily="50" charset="-128"/>
                <a:cs typeface="Times New Roman" panose="02020603050405020304" pitchFamily="18" charset="0"/>
              </a:rPr>
              <a:t>～</a:t>
            </a:r>
            <a:r>
              <a:rPr lang="en-US" altLang="ja-JP" sz="1100" kern="100" spc="-30" dirty="0">
                <a:solidFill>
                  <a:srgbClr val="006600"/>
                </a:solidFill>
                <a:latin typeface="Meiryo UI" panose="020B0604030504040204" pitchFamily="50" charset="-128"/>
                <a:ea typeface="Meiryo UI" panose="020B0604030504040204" pitchFamily="50" charset="-128"/>
                <a:cs typeface="Times New Roman" panose="02020603050405020304" pitchFamily="18" charset="0"/>
              </a:rPr>
              <a:t>20</a:t>
            </a:r>
            <a:r>
              <a:rPr lang="ja-JP" altLang="en-US" sz="1100" kern="100" spc="-30" dirty="0">
                <a:solidFill>
                  <a:srgbClr val="006600"/>
                </a:solidFill>
                <a:latin typeface="Meiryo UI" panose="020B0604030504040204" pitchFamily="50" charset="-128"/>
                <a:ea typeface="Meiryo UI" panose="020B0604030504040204" pitchFamily="50" charset="-128"/>
                <a:cs typeface="Times New Roman" panose="02020603050405020304" pitchFamily="18" charset="0"/>
              </a:rPr>
              <a:t>％）</a:t>
            </a:r>
            <a:endParaRPr lang="en-US" altLang="ja-JP" sz="1100" kern="100" spc="-30" dirty="0">
              <a:solidFill>
                <a:srgbClr val="006600"/>
              </a:solidFill>
              <a:latin typeface="Meiryo UI" panose="020B0604030504040204" pitchFamily="50" charset="-128"/>
              <a:ea typeface="Meiryo UI" panose="020B0604030504040204" pitchFamily="50" charset="-128"/>
              <a:cs typeface="Times New Roman" panose="02020603050405020304" pitchFamily="18" charset="0"/>
            </a:endParaRPr>
          </a:p>
        </p:txBody>
      </p:sp>
      <p:sp>
        <p:nvSpPr>
          <p:cNvPr id="71" name="正方形/長方形 70"/>
          <p:cNvSpPr/>
          <p:nvPr/>
        </p:nvSpPr>
        <p:spPr>
          <a:xfrm>
            <a:off x="8345016" y="4576445"/>
            <a:ext cx="4219860" cy="267124"/>
          </a:xfrm>
          <a:prstGeom prst="rect">
            <a:avLst/>
          </a:prstGeom>
        </p:spPr>
        <p:txBody>
          <a:bodyPr wrap="square">
            <a:spAutoFit/>
          </a:bodyPr>
          <a:lstStyle/>
          <a:p>
            <a:pPr marL="163513" indent="-136525">
              <a:lnSpc>
                <a:spcPts val="1500"/>
              </a:lnSpc>
            </a:pP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72" name="正方形/長方形 71"/>
          <p:cNvSpPr/>
          <p:nvPr/>
        </p:nvSpPr>
        <p:spPr>
          <a:xfrm>
            <a:off x="9456059" y="7805886"/>
            <a:ext cx="2946769" cy="261610"/>
          </a:xfrm>
          <a:prstGeom prst="rect">
            <a:avLst/>
          </a:prstGeom>
        </p:spPr>
        <p:txBody>
          <a:bodyPr wrap="square">
            <a:spAutoFit/>
          </a:bodyPr>
          <a:lstStyle/>
          <a:p>
            <a:pPr lvl="0"/>
            <a:r>
              <a:rPr lang="ja-JP" altLang="en-US" sz="11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環境審議会温暖化対策部会で審議・検討</a:t>
            </a:r>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73" name="テキスト ボックス 72"/>
          <p:cNvSpPr txBox="1"/>
          <p:nvPr/>
        </p:nvSpPr>
        <p:spPr>
          <a:xfrm>
            <a:off x="8849072" y="7320880"/>
            <a:ext cx="3882177" cy="477054"/>
          </a:xfrm>
          <a:prstGeom prst="rect">
            <a:avLst/>
          </a:prstGeom>
          <a:noFill/>
          <a:ln>
            <a:noFill/>
          </a:ln>
        </p:spPr>
        <p:txBody>
          <a:bodyPr wrap="square" rtlCol="0">
            <a:spAutoFit/>
          </a:bodyPr>
          <a:lstStyle/>
          <a:p>
            <a:pPr>
              <a:lnSpc>
                <a:spcPts val="1500"/>
              </a:lnSpc>
            </a:pPr>
            <a:r>
              <a:rPr lang="en-US" altLang="ja-JP" sz="1200" b="1" u="sng" dirty="0">
                <a:latin typeface="Meiryo UI" panose="020B0604030504040204" pitchFamily="50" charset="-128"/>
                <a:ea typeface="Meiryo UI" panose="020B0604030504040204" pitchFamily="50" charset="-128"/>
                <a:cs typeface="Meiryo UI" panose="020B0604030504040204" pitchFamily="50" charset="-128"/>
              </a:rPr>
              <a:t>2021</a:t>
            </a:r>
            <a:r>
              <a:rPr lang="ja-JP" altLang="en-US" sz="1200" b="1" u="sng"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200" b="1" u="sng" dirty="0">
                <a:latin typeface="Meiryo UI" panose="020B0604030504040204" pitchFamily="50" charset="-128"/>
                <a:ea typeface="Meiryo UI" panose="020B0604030504040204" pitchFamily="50" charset="-128"/>
                <a:cs typeface="Meiryo UI" panose="020B0604030504040204" pitchFamily="50" charset="-128"/>
              </a:rPr>
              <a:t>6</a:t>
            </a:r>
            <a:r>
              <a:rPr lang="ja-JP" altLang="en-US" sz="1200" b="1" u="sng" dirty="0">
                <a:latin typeface="Meiryo UI" panose="020B0604030504040204" pitchFamily="50" charset="-128"/>
                <a:ea typeface="Meiryo UI" panose="020B0604030504040204" pitchFamily="50" charset="-128"/>
                <a:cs typeface="Meiryo UI" panose="020B0604030504040204" pitchFamily="50" charset="-128"/>
              </a:rPr>
              <a:t>月　事業者における脱炭素化を促進するための</a:t>
            </a:r>
            <a:endParaRPr lang="en-US" altLang="ja-JP" sz="1200" b="1" u="sng" dirty="0">
              <a:latin typeface="Meiryo UI" panose="020B0604030504040204" pitchFamily="50" charset="-128"/>
              <a:ea typeface="Meiryo UI" panose="020B0604030504040204" pitchFamily="50" charset="-128"/>
              <a:cs typeface="Meiryo UI" panose="020B0604030504040204" pitchFamily="50" charset="-128"/>
            </a:endParaRPr>
          </a:p>
          <a:p>
            <a:pPr>
              <a:lnSpc>
                <a:spcPts val="1500"/>
              </a:lnSpc>
            </a:pP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b="1" u="sng" dirty="0">
                <a:latin typeface="Meiryo UI" panose="020B0604030504040204" pitchFamily="50" charset="-128"/>
                <a:ea typeface="Meiryo UI" panose="020B0604030504040204" pitchFamily="50" charset="-128"/>
                <a:cs typeface="Meiryo UI" panose="020B0604030504040204" pitchFamily="50" charset="-128"/>
              </a:rPr>
              <a:t>制度のあり方について環境審議会に諮問</a:t>
            </a:r>
          </a:p>
        </p:txBody>
      </p:sp>
      <p:sp>
        <p:nvSpPr>
          <p:cNvPr id="77" name="テキスト ボックス 76"/>
          <p:cNvSpPr txBox="1"/>
          <p:nvPr/>
        </p:nvSpPr>
        <p:spPr>
          <a:xfrm>
            <a:off x="8911276" y="8689032"/>
            <a:ext cx="3754220" cy="723275"/>
          </a:xfrm>
          <a:prstGeom prst="rect">
            <a:avLst/>
          </a:prstGeom>
          <a:noFill/>
          <a:ln>
            <a:noFill/>
          </a:ln>
        </p:spPr>
        <p:txBody>
          <a:bodyPr wrap="square" rtlCol="0">
            <a:spAutoFit/>
          </a:bodyPr>
          <a:lstStyle/>
          <a:p>
            <a:r>
              <a:rPr lang="en-US" altLang="ja-JP" sz="1200" b="1" u="sng" dirty="0">
                <a:latin typeface="Meiryo UI" panose="020B0604030504040204" pitchFamily="50" charset="-128"/>
                <a:ea typeface="Meiryo UI" panose="020B0604030504040204" pitchFamily="50" charset="-128"/>
                <a:cs typeface="Meiryo UI" panose="020B0604030504040204" pitchFamily="50" charset="-128"/>
              </a:rPr>
              <a:t>2021</a:t>
            </a:r>
            <a:r>
              <a:rPr lang="ja-JP" altLang="en-US" sz="1200" b="1" u="sng"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200" b="1" u="sng" dirty="0">
                <a:latin typeface="Meiryo UI" panose="020B0604030504040204" pitchFamily="50" charset="-128"/>
                <a:ea typeface="Meiryo UI" panose="020B0604030504040204" pitchFamily="50" charset="-128"/>
                <a:cs typeface="Meiryo UI" panose="020B0604030504040204" pitchFamily="50" charset="-128"/>
              </a:rPr>
              <a:t>11</a:t>
            </a:r>
            <a:r>
              <a:rPr lang="ja-JP" altLang="en-US" sz="1200" b="1" u="sng" dirty="0">
                <a:latin typeface="Meiryo UI" panose="020B0604030504040204" pitchFamily="50" charset="-128"/>
                <a:ea typeface="Meiryo UI" panose="020B0604030504040204" pitchFamily="50" charset="-128"/>
                <a:cs typeface="Meiryo UI" panose="020B0604030504040204" pitchFamily="50" charset="-128"/>
              </a:rPr>
              <a:t>月頃　環境審議会から答申</a:t>
            </a:r>
            <a:endParaRPr lang="en-US" altLang="ja-JP" sz="1200" b="1" dirty="0">
              <a:latin typeface="Meiryo UI" panose="020B0604030504040204" pitchFamily="50" charset="-128"/>
              <a:ea typeface="Meiryo UI" panose="020B0604030504040204" pitchFamily="50" charset="-128"/>
              <a:cs typeface="Meiryo UI" panose="020B0604030504040204" pitchFamily="50" charset="-128"/>
            </a:endParaRPr>
          </a:p>
          <a:p>
            <a:pPr>
              <a:spcBef>
                <a:spcPts val="300"/>
              </a:spcBef>
            </a:pPr>
            <a:r>
              <a:rPr lang="en-US" altLang="ja-JP" sz="1200" b="1" dirty="0">
                <a:latin typeface="Meiryo UI" panose="020B0604030504040204" pitchFamily="50" charset="-128"/>
                <a:ea typeface="Meiryo UI" panose="020B0604030504040204" pitchFamily="50" charset="-128"/>
                <a:cs typeface="Meiryo UI" panose="020B0604030504040204" pitchFamily="50" charset="-128"/>
              </a:rPr>
              <a:t>2021</a:t>
            </a: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200" b="1" dirty="0">
                <a:latin typeface="Meiryo UI" panose="020B0604030504040204" pitchFamily="50" charset="-128"/>
                <a:ea typeface="Meiryo UI" panose="020B0604030504040204" pitchFamily="50" charset="-128"/>
                <a:cs typeface="Meiryo UI" panose="020B0604030504040204" pitchFamily="50" charset="-128"/>
              </a:rPr>
              <a:t>12</a:t>
            </a: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月頃　</a:t>
            </a:r>
            <a:r>
              <a:rPr lang="ja-JP" altLang="en-US" sz="12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パブリックコメントの募集</a:t>
            </a:r>
            <a:endParaRPr lang="en-US" altLang="ja-JP" sz="12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spcBef>
                <a:spcPts val="300"/>
              </a:spcBef>
            </a:pPr>
            <a:r>
              <a:rPr lang="ja-JP" altLang="en-US" sz="12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３月頃</a:t>
            </a: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条例・規則等の改正</a:t>
            </a:r>
            <a:endParaRPr lang="en-US" altLang="ja-JP" sz="12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0" name="下矢印 99"/>
          <p:cNvSpPr/>
          <p:nvPr/>
        </p:nvSpPr>
        <p:spPr>
          <a:xfrm>
            <a:off x="9064652" y="7789467"/>
            <a:ext cx="412400" cy="878990"/>
          </a:xfrm>
          <a:prstGeom prst="downArrow">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3528"/>
          </a:p>
        </p:txBody>
      </p:sp>
      <p:sp>
        <p:nvSpPr>
          <p:cNvPr id="101" name="正方形/長方形 100"/>
          <p:cNvSpPr/>
          <p:nvPr/>
        </p:nvSpPr>
        <p:spPr>
          <a:xfrm>
            <a:off x="9518772" y="8021910"/>
            <a:ext cx="3212477" cy="600164"/>
          </a:xfrm>
          <a:prstGeom prst="rect">
            <a:avLst/>
          </a:prstGeom>
        </p:spPr>
        <p:txBody>
          <a:bodyPr wrap="square">
            <a:spAutoFit/>
          </a:bodyPr>
          <a:lstStyle/>
          <a:p>
            <a:pPr lvl="0"/>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第１回　制度のあり方の論点・方向性の整理</a:t>
            </a:r>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第２回　新たな制度の骨子・項目の整理</a:t>
            </a:r>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第３回　部会報告案とりまとめ</a:t>
            </a:r>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2" name="正方形/長方形 101"/>
          <p:cNvSpPr/>
          <p:nvPr/>
        </p:nvSpPr>
        <p:spPr>
          <a:xfrm>
            <a:off x="105428" y="984176"/>
            <a:ext cx="4207140" cy="2462213"/>
          </a:xfrm>
          <a:prstGeom prst="rect">
            <a:avLst/>
          </a:prstGeom>
        </p:spPr>
        <p:txBody>
          <a:bodyPr wrap="square">
            <a:spAutoFit/>
          </a:bodyPr>
          <a:lstStyle/>
          <a:p>
            <a:pPr>
              <a:lnSpc>
                <a:spcPts val="1500"/>
              </a:lnSpc>
            </a:pPr>
            <a:r>
              <a:rPr lang="ja-JP" altLang="en-US" sz="12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〇大阪府における今後の地球温暖化対策について</a:t>
            </a:r>
            <a:endParaRPr lang="en-US" altLang="ja-JP" sz="12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1500"/>
              </a:lnSpc>
            </a:pP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大阪府では、「</a:t>
            </a:r>
            <a: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2050</a:t>
            </a: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年二酸化炭素排出量実質ゼロ」をめざし、</a:t>
            </a:r>
            <a: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2030</a:t>
            </a: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年度の温室効果ガス排出量を</a:t>
            </a:r>
            <a: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2013</a:t>
            </a: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年度比で</a:t>
            </a:r>
            <a: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40</a:t>
            </a: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％削減する目標を掲げた「大阪府地球温暖化対策実行計画」を、</a:t>
            </a:r>
            <a: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2021</a:t>
            </a: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年３月に策定</a:t>
            </a:r>
            <a:endPar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63513" indent="-136525"/>
            <a:endPar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63513" indent="-136525"/>
            <a:r>
              <a:rPr lang="ja-JP" altLang="en-US" sz="1200" b="1" u="sng" dirty="0">
                <a:latin typeface="Meiryo UI" panose="020B0604030504040204" pitchFamily="50" charset="-128"/>
                <a:ea typeface="Meiryo UI" panose="020B0604030504040204" pitchFamily="50" charset="-128"/>
                <a:cs typeface="Meiryo UI" panose="020B0604030504040204" pitchFamily="50" charset="-128"/>
              </a:rPr>
              <a:t>◆</a:t>
            </a:r>
            <a:r>
              <a:rPr lang="en-US" altLang="ja-JP" sz="1200" b="1" u="sng" dirty="0">
                <a:latin typeface="Meiryo UI" panose="020B0604030504040204" pitchFamily="50" charset="-128"/>
                <a:ea typeface="Meiryo UI" panose="020B0604030504040204" pitchFamily="50" charset="-128"/>
                <a:cs typeface="Meiryo UI" panose="020B0604030504040204" pitchFamily="50" charset="-128"/>
              </a:rPr>
              <a:t>2030</a:t>
            </a:r>
            <a:r>
              <a:rPr lang="ja-JP" altLang="en-US" sz="1200" b="1" u="sng" dirty="0">
                <a:latin typeface="Meiryo UI" panose="020B0604030504040204" pitchFamily="50" charset="-128"/>
                <a:ea typeface="Meiryo UI" panose="020B0604030504040204" pitchFamily="50" charset="-128"/>
                <a:cs typeface="Meiryo UI" panose="020B0604030504040204" pitchFamily="50" charset="-128"/>
              </a:rPr>
              <a:t>年に向けた対策の基本的な考え方</a:t>
            </a:r>
            <a:endParaRPr lang="en-US" altLang="ja-JP" sz="1200" b="1" u="sng" dirty="0">
              <a:latin typeface="Meiryo UI" panose="020B0604030504040204" pitchFamily="50" charset="-128"/>
              <a:ea typeface="Meiryo UI" panose="020B0604030504040204" pitchFamily="50" charset="-128"/>
              <a:cs typeface="Meiryo UI" panose="020B0604030504040204" pitchFamily="50" charset="-128"/>
            </a:endParaRPr>
          </a:p>
          <a:p>
            <a:pPr marL="163513" indent="-136525">
              <a:lnSpc>
                <a:spcPts val="1500"/>
              </a:lnSpc>
              <a:spcBef>
                <a:spcPts val="600"/>
              </a:spcBef>
            </a:pPr>
            <a:r>
              <a:rPr lang="ja-JP" altLang="en-US" sz="14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・気候危機及び脱炭素化に向けた認識が社会に根付くよう、意識改革・行動喚起</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marL="163513" indent="-136525">
              <a:lnSpc>
                <a:spcPts val="15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これまで以上の省エネ・省資源</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を推進</a:t>
            </a:r>
          </a:p>
          <a:p>
            <a:pPr marL="163513" indent="-136525">
              <a:lnSpc>
                <a:spcPts val="15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再生可能エネルギー（再エネ）</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など同じエネルギーを利用するにしても</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CO</a:t>
            </a:r>
            <a:r>
              <a:rPr lang="en-US" altLang="ja-JP" sz="1200" baseline="-20000" dirty="0">
                <a:latin typeface="Meiryo UI" panose="020B0604030504040204" pitchFamily="50" charset="-128"/>
                <a:ea typeface="Meiryo UI" panose="020B0604030504040204" pitchFamily="50" charset="-128"/>
                <a:cs typeface="Meiryo UI" panose="020B0604030504040204" pitchFamily="50" charset="-128"/>
              </a:rPr>
              <a:t>2</a:t>
            </a:r>
            <a:r>
              <a:rPr lang="ja-JP" altLang="en-US" sz="1200" dirty="0" err="1">
                <a:latin typeface="Meiryo UI" panose="020B0604030504040204" pitchFamily="50" charset="-128"/>
                <a:ea typeface="Meiryo UI" panose="020B0604030504040204" pitchFamily="50" charset="-128"/>
                <a:cs typeface="Meiryo UI" panose="020B0604030504040204" pitchFamily="50" charset="-128"/>
              </a:rPr>
              <a:t>の排</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出が少なくなる選択を促進</a:t>
            </a:r>
            <a:endPar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7" name="グループ化 6"/>
          <p:cNvGrpSpPr/>
          <p:nvPr/>
        </p:nvGrpSpPr>
        <p:grpSpPr>
          <a:xfrm>
            <a:off x="8801447" y="3763912"/>
            <a:ext cx="3894879" cy="2980904"/>
            <a:chOff x="442696" y="6752232"/>
            <a:chExt cx="4099871" cy="3137795"/>
          </a:xfrm>
        </p:grpSpPr>
        <p:pic>
          <p:nvPicPr>
            <p:cNvPr id="103" name="図 102" title="図1-13　大阪府の部門別温室効果ガス排出量の推移"/>
            <p:cNvPicPr>
              <a:picLocks noChangeAspect="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448518" y="6752232"/>
              <a:ext cx="4094049" cy="2738344"/>
            </a:xfrm>
            <a:prstGeom prst="rect">
              <a:avLst/>
            </a:prstGeom>
            <a:noFill/>
            <a:ln>
              <a:noFill/>
            </a:ln>
          </p:spPr>
        </p:pic>
        <p:sp>
          <p:nvSpPr>
            <p:cNvPr id="105" name="正方形/長方形 104"/>
            <p:cNvSpPr/>
            <p:nvPr/>
          </p:nvSpPr>
          <p:spPr>
            <a:xfrm>
              <a:off x="442696" y="9501256"/>
              <a:ext cx="4028809" cy="388771"/>
            </a:xfrm>
            <a:prstGeom prst="rect">
              <a:avLst/>
            </a:prstGeom>
          </p:spPr>
          <p:txBody>
            <a:bodyPr wrap="square" lIns="0" rIns="0">
              <a:spAutoFit/>
            </a:bodyPr>
            <a:lstStyle/>
            <a:p>
              <a:pPr algn="ctr"/>
              <a:r>
                <a:rPr lang="ja-JP" altLang="en-US" sz="1000" dirty="0">
                  <a:latin typeface="Meiryo UI" panose="020B0604030504040204" pitchFamily="50" charset="-128"/>
                  <a:ea typeface="Meiryo UI" panose="020B0604030504040204" pitchFamily="50" charset="-128"/>
                  <a:cs typeface="Meiryo UI" panose="020B0604030504040204" pitchFamily="50" charset="-128"/>
                </a:rPr>
                <a:t>府域における部門別温室効果ガス排出量</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gn="ctr"/>
              <a:r>
                <a:rPr lang="en-US" altLang="ja-JP" sz="800" spc="-3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800" spc="-3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府域全体の排出量のうち、産業・業務部門が約６割（さらに、その約６割が特定事業者分）</a:t>
              </a:r>
            </a:p>
          </p:txBody>
        </p:sp>
      </p:grpSp>
      <p:sp>
        <p:nvSpPr>
          <p:cNvPr id="106" name="正方形/長方形 105"/>
          <p:cNvSpPr/>
          <p:nvPr/>
        </p:nvSpPr>
        <p:spPr>
          <a:xfrm>
            <a:off x="4416926" y="1968763"/>
            <a:ext cx="4404114" cy="4806829"/>
          </a:xfrm>
          <a:prstGeom prst="rect">
            <a:avLst/>
          </a:prstGeom>
        </p:spPr>
        <p:txBody>
          <a:bodyPr wrap="square">
            <a:spAutoFit/>
          </a:bodyPr>
          <a:lstStyle/>
          <a:p>
            <a:pPr marL="177800" indent="-177800">
              <a:lnSpc>
                <a:spcPts val="1800"/>
              </a:lnSpc>
              <a:spcBef>
                <a:spcPts val="600"/>
              </a:spcBef>
            </a:pPr>
            <a:r>
              <a:rPr lang="ja-JP" altLang="en-US" sz="12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①小売電気事業者の電力販売量・再エネ導入量等に関する新たな計画書・報告書制度の創設・運用</a:t>
            </a:r>
            <a:endParaRPr lang="en-US" altLang="ja-JP" sz="12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77800" indent="-177800">
              <a:lnSpc>
                <a:spcPts val="1500"/>
              </a:lnSpc>
              <a:spcBef>
                <a:spcPts val="600"/>
              </a:spcBef>
            </a:pP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＜現状・課題＞</a:t>
            </a:r>
            <a:endPar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77800" indent="-177800">
              <a:lnSpc>
                <a:spcPts val="1500"/>
              </a:lnSpc>
            </a:pP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・電気の排出係数は、小売電気事業者への任意のアンケート調査により把握しているが、年々把握率が低下しており、今後さらに把握が困難となる見込み（事業者へのヒアリングによる）</a:t>
            </a:r>
            <a:endPar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1500"/>
              </a:lnSpc>
            </a:pP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・再エネ導入量についても把握が困難</a:t>
            </a:r>
            <a:endPar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1500"/>
              </a:lnSpc>
            </a:pP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→電気の排出係数・再エネ導入量を確実に把握する仕組みが必要</a:t>
            </a:r>
            <a:endPar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77800" indent="-177800">
              <a:lnSpc>
                <a:spcPts val="1500"/>
              </a:lnSpc>
            </a:pP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→電気の需要側だけでなく、供給側においても再エネの導入を拡大する取組みが必要</a:t>
            </a:r>
            <a:endPar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77800" indent="-177800">
              <a:lnSpc>
                <a:spcPts val="1500"/>
              </a:lnSpc>
            </a:pPr>
            <a:endParaRPr lang="en-US" altLang="ja-JP" sz="1200" u="sng"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77800" indent="-177800">
              <a:lnSpc>
                <a:spcPts val="1800"/>
              </a:lnSpc>
            </a:pPr>
            <a:r>
              <a:rPr lang="ja-JP" altLang="en-US" sz="12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②府域の排出量の多くを占める</a:t>
            </a:r>
            <a:r>
              <a:rPr lang="en-US" altLang="ja-JP" sz="1200" b="1" baseline="30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温暖化防止条例に基づく特定事業者に対する届出制度の強化による</a:t>
            </a:r>
            <a:r>
              <a:rPr lang="en-US" altLang="ja-JP" sz="12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CO</a:t>
            </a:r>
            <a:r>
              <a:rPr lang="en-US" altLang="ja-JP" sz="1200" b="1" u="sng" baseline="-12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a:t>
            </a:r>
            <a:r>
              <a:rPr lang="ja-JP" altLang="en-US" sz="12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削減の推進</a:t>
            </a:r>
            <a:endParaRPr lang="en-US" altLang="ja-JP" sz="12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77800" indent="-177800">
              <a:lnSpc>
                <a:spcPts val="1500"/>
              </a:lnSpc>
              <a:spcBef>
                <a:spcPts val="600"/>
              </a:spcBef>
            </a:pP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＜現状・課題＞</a:t>
            </a:r>
            <a:endPar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77800" indent="-177800">
              <a:lnSpc>
                <a:spcPts val="1500"/>
              </a:lnSpc>
            </a:pP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・産業・業務部門の排出量のうち、約６割を特定事業者が占める</a:t>
            </a:r>
            <a:endPar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77800" indent="-177800">
              <a:lnSpc>
                <a:spcPts val="1500"/>
              </a:lnSpc>
            </a:pP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・特定事業者</a:t>
            </a:r>
            <a: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約</a:t>
            </a:r>
            <a: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830</a:t>
            </a: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者</a:t>
            </a:r>
            <a: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に対する届出制度等を実施し、３年３％を目安とした排出削減等の対策を求めているが、これまでどおりの対策では削減目標の達成は困難</a:t>
            </a:r>
            <a:endPar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77800" indent="-177800">
              <a:lnSpc>
                <a:spcPts val="1500"/>
              </a:lnSpc>
            </a:pP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・自主的に高い目標を掲げ、より多くの削減を進めている事例もある</a:t>
            </a:r>
            <a:endPar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77800" indent="-177800">
              <a:lnSpc>
                <a:spcPts val="1500"/>
              </a:lnSpc>
            </a:pP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・適応に関する取組状況の把握が不十分</a:t>
            </a:r>
            <a:endPar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77800" indent="-177800">
              <a:lnSpc>
                <a:spcPts val="1500"/>
              </a:lnSpc>
            </a:pP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→削減目標の達成に向けて</a:t>
            </a:r>
            <a:r>
              <a:rPr lang="ja-JP" altLang="en-US" sz="1200">
                <a:solidFill>
                  <a:prstClr val="black"/>
                </a:solidFill>
                <a:latin typeface="Meiryo UI" panose="020B0604030504040204" pitchFamily="50" charset="-128"/>
                <a:ea typeface="Meiryo UI" panose="020B0604030504040204" pitchFamily="50" charset="-128"/>
                <a:cs typeface="Meiryo UI" panose="020B0604030504040204" pitchFamily="50" charset="-128"/>
              </a:rPr>
              <a:t>、再エネの導入促進や優良事例の水平展開など</a:t>
            </a: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、特定事業者によるさらなる取組促進が必要</a:t>
            </a:r>
            <a:endPar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77800" indent="-177800">
              <a:lnSpc>
                <a:spcPts val="1500"/>
              </a:lnSpc>
            </a:pP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→適応などの新たな観点での取組状況の把握及び取組促進が必要</a:t>
            </a:r>
            <a:endPar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7" name="正方形/長方形 106"/>
          <p:cNvSpPr/>
          <p:nvPr/>
        </p:nvSpPr>
        <p:spPr>
          <a:xfrm>
            <a:off x="105428" y="6323801"/>
            <a:ext cx="4207140" cy="276999"/>
          </a:xfrm>
          <a:prstGeom prst="rect">
            <a:avLst/>
          </a:prstGeom>
        </p:spPr>
        <p:txBody>
          <a:bodyPr wrap="square">
            <a:spAutoFit/>
          </a:bodyPr>
          <a:lstStyle/>
          <a:p>
            <a:pPr marL="163513" indent="-136525"/>
            <a:r>
              <a:rPr lang="ja-JP" altLang="en-US" sz="1200" b="1" u="sng" dirty="0">
                <a:latin typeface="Meiryo UI" panose="020B0604030504040204" pitchFamily="50" charset="-128"/>
                <a:ea typeface="Meiryo UI" panose="020B0604030504040204" pitchFamily="50" charset="-128"/>
                <a:cs typeface="Meiryo UI" panose="020B0604030504040204" pitchFamily="50" charset="-128"/>
              </a:rPr>
              <a:t>◆</a:t>
            </a:r>
            <a:r>
              <a:rPr lang="en-US" altLang="ja-JP" sz="1200" b="1" u="sng" dirty="0">
                <a:latin typeface="Meiryo UI" panose="020B0604030504040204" pitchFamily="50" charset="-128"/>
                <a:ea typeface="Meiryo UI" panose="020B0604030504040204" pitchFamily="50" charset="-128"/>
                <a:cs typeface="Meiryo UI" panose="020B0604030504040204" pitchFamily="50" charset="-128"/>
              </a:rPr>
              <a:t>2030</a:t>
            </a:r>
            <a:r>
              <a:rPr lang="ja-JP" altLang="en-US" sz="1200" b="1" u="sng" dirty="0">
                <a:latin typeface="Meiryo UI" panose="020B0604030504040204" pitchFamily="50" charset="-128"/>
                <a:ea typeface="Meiryo UI" panose="020B0604030504040204" pitchFamily="50" charset="-128"/>
                <a:cs typeface="Meiryo UI" panose="020B0604030504040204" pitchFamily="50" charset="-128"/>
              </a:rPr>
              <a:t>年に向けた排出削減目標等</a:t>
            </a:r>
            <a:endParaRPr lang="en-US" altLang="ja-JP" sz="1200" b="1" u="sng"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60" name="正方形/長方形 59"/>
          <p:cNvSpPr/>
          <p:nvPr/>
        </p:nvSpPr>
        <p:spPr>
          <a:xfrm>
            <a:off x="4378658" y="949800"/>
            <a:ext cx="8185819" cy="861774"/>
          </a:xfrm>
          <a:prstGeom prst="rect">
            <a:avLst/>
          </a:prstGeom>
        </p:spPr>
        <p:txBody>
          <a:bodyPr wrap="square">
            <a:spAutoFit/>
          </a:bodyPr>
          <a:lstStyle/>
          <a:p>
            <a:pPr marL="177800" indent="-177800">
              <a:lnSpc>
                <a:spcPts val="1800"/>
              </a:lnSpc>
              <a:spcBef>
                <a:spcPts val="600"/>
              </a:spcBef>
            </a:pP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実行計画に掲げる削減目標の達成に向けては、あらゆる主体が一体となって取り組むことが不可欠。その中で、事業者における脱炭素化に向けた取組みを加速させていくことも重要であり、実行計画に掲げる具体的な取組みを推進する必要がある。</a:t>
            </a:r>
            <a:endPar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77800" indent="-177800">
              <a:lnSpc>
                <a:spcPts val="1800"/>
              </a:lnSpc>
              <a:spcBef>
                <a:spcPts val="600"/>
              </a:spcBef>
            </a:pP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「事業者における脱炭素化を促進するための制度のあり方」について諮問を行う。</a:t>
            </a:r>
            <a:endParaRPr lang="en-US" altLang="ja-JP" sz="12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10" name="グループ化 9"/>
          <p:cNvGrpSpPr/>
          <p:nvPr/>
        </p:nvGrpSpPr>
        <p:grpSpPr>
          <a:xfrm>
            <a:off x="9171978" y="2001813"/>
            <a:ext cx="3277494" cy="2006699"/>
            <a:chOff x="9133878" y="1965519"/>
            <a:chExt cx="3277494" cy="2006699"/>
          </a:xfrm>
        </p:grpSpPr>
        <p:sp>
          <p:nvSpPr>
            <p:cNvPr id="59" name="正方形/長方形 58"/>
            <p:cNvSpPr/>
            <p:nvPr/>
          </p:nvSpPr>
          <p:spPr>
            <a:xfrm>
              <a:off x="9377575" y="3725997"/>
              <a:ext cx="2852647" cy="246221"/>
            </a:xfrm>
            <a:prstGeom prst="rect">
              <a:avLst/>
            </a:prstGeom>
          </p:spPr>
          <p:txBody>
            <a:bodyPr wrap="square">
              <a:spAutoFit/>
            </a:bodyPr>
            <a:lstStyle/>
            <a:p>
              <a:r>
                <a:rPr lang="ja-JP" altLang="en-US" sz="1000" dirty="0">
                  <a:latin typeface="Meiryo UI" panose="020B0604030504040204" pitchFamily="50" charset="-128"/>
                  <a:ea typeface="Meiryo UI" panose="020B0604030504040204" pitchFamily="50" charset="-128"/>
                  <a:cs typeface="Meiryo UI" panose="020B0604030504040204" pitchFamily="50" charset="-128"/>
                </a:rPr>
                <a:t>小売電気事業者へのアンケート調査による把握率</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pic>
          <p:nvPicPr>
            <p:cNvPr id="3" name="図 2"/>
            <p:cNvPicPr>
              <a:picLocks noChangeAspect="1"/>
            </p:cNvPicPr>
            <p:nvPr/>
          </p:nvPicPr>
          <p:blipFill>
            <a:blip r:embed="rId17">
              <a:clrChange>
                <a:clrFrom>
                  <a:srgbClr val="FFFFFF"/>
                </a:clrFrom>
                <a:clrTo>
                  <a:srgbClr val="FFFFFF">
                    <a:alpha val="0"/>
                  </a:srgbClr>
                </a:clrTo>
              </a:clrChange>
            </a:blip>
            <a:stretch>
              <a:fillRect/>
            </a:stretch>
          </p:blipFill>
          <p:spPr>
            <a:xfrm>
              <a:off x="9133878" y="1965519"/>
              <a:ext cx="3277494" cy="1745436"/>
            </a:xfrm>
            <a:prstGeom prst="rect">
              <a:avLst/>
            </a:prstGeom>
          </p:spPr>
        </p:pic>
      </p:grpSp>
      <p:sp>
        <p:nvSpPr>
          <p:cNvPr id="61" name="Text Box 2"/>
          <p:cNvSpPr txBox="1">
            <a:spLocks noChangeArrowheads="1"/>
          </p:cNvSpPr>
          <p:nvPr/>
        </p:nvSpPr>
        <p:spPr bwMode="auto">
          <a:xfrm>
            <a:off x="11632802" y="58464"/>
            <a:ext cx="1133475" cy="377825"/>
          </a:xfrm>
          <a:prstGeom prst="rect">
            <a:avLst/>
          </a:prstGeom>
          <a:solidFill>
            <a:srgbClr val="FFFFFF"/>
          </a:solidFill>
          <a:ln w="9525">
            <a:solidFill>
              <a:srgbClr val="000000"/>
            </a:solidFill>
            <a:miter lim="800000"/>
            <a:headEnd/>
            <a:tailEnd/>
          </a:ln>
        </p:spPr>
        <p:txBody>
          <a:bodyPr vert="horz" wrap="square" lIns="74295" tIns="8890" rIns="74295" bIns="8890" numCol="1" anchor="t" anchorCtr="0" compatLnSpc="1">
            <a:prstTxWarp prst="textNoShape">
              <a:avLst/>
            </a:prstTxWarp>
          </a:bodyPr>
          <a:lstStyle/>
          <a:p>
            <a:pPr algn="ctr" fontAlgn="base">
              <a:lnSpc>
                <a:spcPts val="2400"/>
              </a:lnSpc>
              <a:spcAft>
                <a:spcPts val="0"/>
              </a:spcAft>
            </a:pPr>
            <a:r>
              <a:rPr lang="ja-JP" sz="1300" kern="1200" dirty="0">
                <a:solidFill>
                  <a:srgbClr val="000000"/>
                </a:solidFill>
                <a:effectLst/>
                <a:latin typeface="ＭＳ Ｐゴシック" panose="020B0600070205080204" pitchFamily="50" charset="-128"/>
                <a:ea typeface="ＭＳ ゴシック" panose="020B0609070205080204" pitchFamily="49" charset="-128"/>
                <a:cs typeface="ＭＳ Ｐゴシック" panose="020B0600070205080204" pitchFamily="50" charset="-128"/>
              </a:rPr>
              <a:t>資料</a:t>
            </a:r>
            <a:r>
              <a:rPr lang="ja-JP" altLang="en-US" sz="1300" kern="1200" dirty="0">
                <a:solidFill>
                  <a:srgbClr val="000000"/>
                </a:solidFill>
                <a:effectLst/>
                <a:latin typeface="ＭＳ Ｐゴシック" panose="020B0600070205080204" pitchFamily="50" charset="-128"/>
                <a:ea typeface="ＭＳ ゴシック" panose="020B0609070205080204" pitchFamily="49" charset="-128"/>
                <a:cs typeface="ＭＳ Ｐゴシック" panose="020B0600070205080204" pitchFamily="50" charset="-128"/>
              </a:rPr>
              <a:t>２</a:t>
            </a:r>
            <a:r>
              <a:rPr lang="en-US" sz="1300" kern="1200" dirty="0">
                <a:solidFill>
                  <a:srgbClr val="000000"/>
                </a:solidFill>
                <a:effectLst/>
                <a:latin typeface="ＭＳ Ｐゴシック" panose="020B0600070205080204" pitchFamily="50" charset="-128"/>
                <a:ea typeface="ＭＳ ゴシック" panose="020B0609070205080204" pitchFamily="49" charset="-128"/>
                <a:cs typeface="ＭＳ Ｐゴシック" panose="020B0600070205080204" pitchFamily="50" charset="-128"/>
              </a:rPr>
              <a:t>-</a:t>
            </a:r>
            <a:r>
              <a:rPr lang="ja-JP" altLang="en-US" sz="1300" dirty="0">
                <a:solidFill>
                  <a:srgbClr val="000000"/>
                </a:solidFill>
                <a:latin typeface="ＭＳ Ｐゴシック" panose="020B0600070205080204" pitchFamily="50" charset="-128"/>
                <a:ea typeface="ＭＳ ゴシック" panose="020B0609070205080204" pitchFamily="49" charset="-128"/>
                <a:cs typeface="ＭＳ Ｐゴシック" panose="020B0600070205080204" pitchFamily="50" charset="-128"/>
              </a:rPr>
              <a:t>２</a:t>
            </a:r>
            <a:endParaRPr lang="ja-JP" sz="1300" dirty="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
        <p:nvSpPr>
          <p:cNvPr id="6" name="正方形/長方形 5"/>
          <p:cNvSpPr/>
          <p:nvPr/>
        </p:nvSpPr>
        <p:spPr>
          <a:xfrm>
            <a:off x="4517138" y="1513632"/>
            <a:ext cx="5484062" cy="2520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noFill/>
            </a:endParaRPr>
          </a:p>
        </p:txBody>
      </p:sp>
    </p:spTree>
    <p:extLst>
      <p:ext uri="{BB962C8B-B14F-4D97-AF65-F5344CB8AC3E}">
        <p14:creationId xmlns:p14="http://schemas.microsoft.com/office/powerpoint/2010/main" val="3680386222"/>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1042</Words>
  <Application>Microsoft Office PowerPoint</Application>
  <PresentationFormat>A3 297x420 mm</PresentationFormat>
  <Paragraphs>63</Paragraphs>
  <Slides>1</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Meiryo UI</vt:lpstr>
      <vt:lpstr>ＭＳ Ｐゴシック</vt:lpstr>
      <vt:lpstr>Arial</vt:lpstr>
      <vt:lpstr>Calibri</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2020-01-27T08:11:08Z</dcterms:created>
  <dcterms:modified xsi:type="dcterms:W3CDTF">2021-05-12T06:45:29Z</dcterms:modified>
</cp:coreProperties>
</file>