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
  </p:notesMasterIdLst>
  <p:sldIdLst>
    <p:sldId id="260" r:id="rId2"/>
    <p:sldId id="261" r:id="rId3"/>
    <p:sldId id="263" r:id="rId4"/>
  </p:sldIdLst>
  <p:sldSz cx="12801600" cy="9601200" type="A3"/>
  <p:notesSz cx="6807200" cy="9939338"/>
  <p:defaultTextStyle>
    <a:defPPr>
      <a:defRPr lang="ja-JP"/>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4FCE"/>
    <a:srgbClr val="006600"/>
    <a:srgbClr val="3AA43A"/>
    <a:srgbClr val="9BBB59"/>
    <a:srgbClr val="EFF3EA"/>
    <a:srgbClr val="000000"/>
    <a:srgbClr val="EDE1ED"/>
    <a:srgbClr val="000099"/>
    <a:srgbClr val="00FF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00" autoAdjust="0"/>
    <p:restoredTop sz="94434" autoAdjust="0"/>
  </p:normalViewPr>
  <p:slideViewPr>
    <p:cSldViewPr>
      <p:cViewPr varScale="1">
        <p:scale>
          <a:sx n="53" d="100"/>
          <a:sy n="53" d="100"/>
        </p:scale>
        <p:origin x="1728" y="96"/>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49575" cy="496888"/>
          </a:xfrm>
          <a:prstGeom prst="rect">
            <a:avLst/>
          </a:prstGeom>
        </p:spPr>
        <p:txBody>
          <a:bodyPr vert="horz" lIns="91412" tIns="45706" rIns="91412" bIns="4570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3" y="0"/>
            <a:ext cx="2949575" cy="496888"/>
          </a:xfrm>
          <a:prstGeom prst="rect">
            <a:avLst/>
          </a:prstGeom>
        </p:spPr>
        <p:txBody>
          <a:bodyPr vert="horz" lIns="91412" tIns="45706" rIns="91412" bIns="45706" rtlCol="0"/>
          <a:lstStyle>
            <a:lvl1pPr algn="r">
              <a:defRPr sz="1200"/>
            </a:lvl1pPr>
          </a:lstStyle>
          <a:p>
            <a:fld id="{9EFDEC38-9E6E-4F38-A92F-57AC730FB332}" type="datetimeFigureOut">
              <a:rPr kumimoji="1" lang="ja-JP" altLang="en-US" smtClean="0"/>
              <a:t>2022/11/24</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12" tIns="45706" rIns="91412" bIns="45706" rtlCol="0" anchor="ctr"/>
          <a:lstStyle/>
          <a:p>
            <a:endParaRPr lang="ja-JP" altLang="en-US"/>
          </a:p>
        </p:txBody>
      </p:sp>
      <p:sp>
        <p:nvSpPr>
          <p:cNvPr id="5" name="ノート プレースホルダー 4"/>
          <p:cNvSpPr>
            <a:spLocks noGrp="1"/>
          </p:cNvSpPr>
          <p:nvPr>
            <p:ph type="body" sz="quarter" idx="3"/>
          </p:nvPr>
        </p:nvSpPr>
        <p:spPr>
          <a:xfrm>
            <a:off x="681043" y="4721225"/>
            <a:ext cx="5445125" cy="4471988"/>
          </a:xfrm>
          <a:prstGeom prst="rect">
            <a:avLst/>
          </a:prstGeom>
        </p:spPr>
        <p:txBody>
          <a:bodyPr vert="horz" lIns="91412" tIns="45706" rIns="91412" bIns="4570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40863"/>
            <a:ext cx="2949575" cy="496887"/>
          </a:xfrm>
          <a:prstGeom prst="rect">
            <a:avLst/>
          </a:prstGeom>
        </p:spPr>
        <p:txBody>
          <a:bodyPr vert="horz" lIns="91412" tIns="45706" rIns="91412" bIns="4570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3" y="9440863"/>
            <a:ext cx="2949575" cy="496887"/>
          </a:xfrm>
          <a:prstGeom prst="rect">
            <a:avLst/>
          </a:prstGeom>
        </p:spPr>
        <p:txBody>
          <a:bodyPr vert="horz" lIns="91412" tIns="45706" rIns="91412" bIns="45706" rtlCol="0" anchor="b"/>
          <a:lstStyle>
            <a:lvl1pPr algn="r">
              <a:defRPr sz="1200"/>
            </a:lvl1pPr>
          </a:lstStyle>
          <a:p>
            <a:fld id="{E89182C8-D04B-4A1A-8523-950FC9621A72}" type="slidenum">
              <a:rPr kumimoji="1" lang="ja-JP" altLang="en-US" smtClean="0"/>
              <a:t>‹#›</a:t>
            </a:fld>
            <a:endParaRPr kumimoji="1" lang="ja-JP" altLang="en-US"/>
          </a:p>
        </p:txBody>
      </p:sp>
    </p:spTree>
    <p:extLst>
      <p:ext uri="{BB962C8B-B14F-4D97-AF65-F5344CB8AC3E}">
        <p14:creationId xmlns:p14="http://schemas.microsoft.com/office/powerpoint/2010/main" val="3118460747"/>
      </p:ext>
    </p:extLst>
  </p:cSld>
  <p:clrMap bg1="lt1" tx1="dk1" bg2="lt2" tx2="dk2" accent1="accent1" accent2="accent2" accent3="accent3" accent4="accent4" accent5="accent5" accent6="accent6" hlink="hlink" folHlink="folHlink"/>
  <p:notesStyle>
    <a:lvl1pPr marL="0" algn="l" defTabSz="1280160" rtl="0" eaLnBrk="1" latinLnBrk="0" hangingPunct="1">
      <a:defRPr kumimoji="1" sz="1680" kern="1200">
        <a:solidFill>
          <a:schemeClr val="tx1"/>
        </a:solidFill>
        <a:latin typeface="+mn-lt"/>
        <a:ea typeface="+mn-ea"/>
        <a:cs typeface="+mn-cs"/>
      </a:defRPr>
    </a:lvl1pPr>
    <a:lvl2pPr marL="640080" algn="l" defTabSz="1280160" rtl="0" eaLnBrk="1" latinLnBrk="0" hangingPunct="1">
      <a:defRPr kumimoji="1" sz="1680" kern="1200">
        <a:solidFill>
          <a:schemeClr val="tx1"/>
        </a:solidFill>
        <a:latin typeface="+mn-lt"/>
        <a:ea typeface="+mn-ea"/>
        <a:cs typeface="+mn-cs"/>
      </a:defRPr>
    </a:lvl2pPr>
    <a:lvl3pPr marL="1280160" algn="l" defTabSz="1280160" rtl="0" eaLnBrk="1" latinLnBrk="0" hangingPunct="1">
      <a:defRPr kumimoji="1" sz="1680" kern="1200">
        <a:solidFill>
          <a:schemeClr val="tx1"/>
        </a:solidFill>
        <a:latin typeface="+mn-lt"/>
        <a:ea typeface="+mn-ea"/>
        <a:cs typeface="+mn-cs"/>
      </a:defRPr>
    </a:lvl3pPr>
    <a:lvl4pPr marL="1920240" algn="l" defTabSz="1280160" rtl="0" eaLnBrk="1" latinLnBrk="0" hangingPunct="1">
      <a:defRPr kumimoji="1" sz="1680" kern="1200">
        <a:solidFill>
          <a:schemeClr val="tx1"/>
        </a:solidFill>
        <a:latin typeface="+mn-lt"/>
        <a:ea typeface="+mn-ea"/>
        <a:cs typeface="+mn-cs"/>
      </a:defRPr>
    </a:lvl4pPr>
    <a:lvl5pPr marL="2560320" algn="l" defTabSz="1280160" rtl="0" eaLnBrk="1" latinLnBrk="0" hangingPunct="1">
      <a:defRPr kumimoji="1" sz="1680" kern="1200">
        <a:solidFill>
          <a:schemeClr val="tx1"/>
        </a:solidFill>
        <a:latin typeface="+mn-lt"/>
        <a:ea typeface="+mn-ea"/>
        <a:cs typeface="+mn-cs"/>
      </a:defRPr>
    </a:lvl5pPr>
    <a:lvl6pPr marL="3200400" algn="l" defTabSz="1280160" rtl="0" eaLnBrk="1" latinLnBrk="0" hangingPunct="1">
      <a:defRPr kumimoji="1" sz="1680" kern="1200">
        <a:solidFill>
          <a:schemeClr val="tx1"/>
        </a:solidFill>
        <a:latin typeface="+mn-lt"/>
        <a:ea typeface="+mn-ea"/>
        <a:cs typeface="+mn-cs"/>
      </a:defRPr>
    </a:lvl6pPr>
    <a:lvl7pPr marL="3840480" algn="l" defTabSz="1280160" rtl="0" eaLnBrk="1" latinLnBrk="0" hangingPunct="1">
      <a:defRPr kumimoji="1" sz="1680" kern="1200">
        <a:solidFill>
          <a:schemeClr val="tx1"/>
        </a:solidFill>
        <a:latin typeface="+mn-lt"/>
        <a:ea typeface="+mn-ea"/>
        <a:cs typeface="+mn-cs"/>
      </a:defRPr>
    </a:lvl7pPr>
    <a:lvl8pPr marL="4480560" algn="l" defTabSz="1280160" rtl="0" eaLnBrk="1" latinLnBrk="0" hangingPunct="1">
      <a:defRPr kumimoji="1" sz="1680" kern="1200">
        <a:solidFill>
          <a:schemeClr val="tx1"/>
        </a:solidFill>
        <a:latin typeface="+mn-lt"/>
        <a:ea typeface="+mn-ea"/>
        <a:cs typeface="+mn-cs"/>
      </a:defRPr>
    </a:lvl8pPr>
    <a:lvl9pPr marL="5120640" algn="l" defTabSz="1280160" rtl="0" eaLnBrk="1" latinLnBrk="0" hangingPunct="1">
      <a:defRPr kumimoji="1" sz="16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89182C8-D04B-4A1A-8523-950FC9621A72}" type="slidenum">
              <a:rPr kumimoji="1" lang="ja-JP" altLang="en-US" smtClean="0"/>
              <a:t>1</a:t>
            </a:fld>
            <a:endParaRPr kumimoji="1" lang="ja-JP" altLang="en-US"/>
          </a:p>
        </p:txBody>
      </p:sp>
    </p:spTree>
    <p:extLst>
      <p:ext uri="{BB962C8B-B14F-4D97-AF65-F5344CB8AC3E}">
        <p14:creationId xmlns:p14="http://schemas.microsoft.com/office/powerpoint/2010/main" val="1390873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89182C8-D04B-4A1A-8523-950FC9621A72}" type="slidenum">
              <a:rPr kumimoji="1" lang="ja-JP" altLang="en-US" smtClean="0"/>
              <a:t>2</a:t>
            </a:fld>
            <a:endParaRPr kumimoji="1" lang="ja-JP" altLang="en-US"/>
          </a:p>
        </p:txBody>
      </p:sp>
    </p:spTree>
    <p:extLst>
      <p:ext uri="{BB962C8B-B14F-4D97-AF65-F5344CB8AC3E}">
        <p14:creationId xmlns:p14="http://schemas.microsoft.com/office/powerpoint/2010/main" val="2023439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6"/>
            <a:ext cx="10881360"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2022/11/24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4293706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2022/11/24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166337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494"/>
            <a:ext cx="2880360" cy="819213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40080" y="384494"/>
            <a:ext cx="8427720" cy="819213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2022/11/24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940729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2022/11/24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767038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61"/>
            <a:ext cx="10881360" cy="1906905"/>
          </a:xfrm>
        </p:spPr>
        <p:txBody>
          <a:bodyPr anchor="t"/>
          <a:lstStyle>
            <a:lvl1pPr algn="l">
              <a:defRPr sz="5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2022/11/24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419428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40080" y="2240281"/>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507480" y="2240281"/>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2022/11/24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74717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149158"/>
            <a:ext cx="5656263" cy="89566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0080" y="3044825"/>
            <a:ext cx="5656263"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03036" y="2149158"/>
            <a:ext cx="5658485" cy="89566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03036" y="3044825"/>
            <a:ext cx="5658485"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56A8B6C-6B1F-4BD3-B7F6-168A29555C89}" type="datetimeFigureOut">
              <a:rPr kumimoji="1" lang="ja-JP" altLang="en-US" smtClean="0"/>
              <a:t>2022/11/24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192560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56A8B6C-6B1F-4BD3-B7F6-168A29555C89}" type="datetimeFigureOut">
              <a:rPr kumimoji="1" lang="ja-JP" altLang="en-US" smtClean="0"/>
              <a:t>2022/11/24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81908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56A8B6C-6B1F-4BD3-B7F6-168A29555C89}" type="datetimeFigureOut">
              <a:rPr kumimoji="1" lang="ja-JP" altLang="en-US" smtClean="0"/>
              <a:t>2022/11/24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82224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05070" y="382271"/>
            <a:ext cx="7156450" cy="8194358"/>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0081" y="2009141"/>
            <a:ext cx="4211638" cy="6567488"/>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2022/11/24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744206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2509203" y="857885"/>
            <a:ext cx="7680960" cy="5760720"/>
          </a:xfr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ー 3"/>
          <p:cNvSpPr>
            <a:spLocks noGrp="1"/>
          </p:cNvSpPr>
          <p:nvPr>
            <p:ph type="body" sz="half" idx="2"/>
          </p:nvPr>
        </p:nvSpPr>
        <p:spPr>
          <a:xfrm>
            <a:off x="2509203" y="7514273"/>
            <a:ext cx="7680960" cy="1126807"/>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2022/11/24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724820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0080" y="384493"/>
            <a:ext cx="11521440" cy="16002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240281"/>
            <a:ext cx="11521440" cy="633634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40080" y="8898891"/>
            <a:ext cx="298704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956A8B6C-6B1F-4BD3-B7F6-168A29555C89}" type="datetimeFigureOut">
              <a:rPr kumimoji="1" lang="ja-JP" altLang="en-US" smtClean="0"/>
              <a:t>2022/11/24</a:t>
            </a:fld>
            <a:endParaRPr kumimoji="1" lang="ja-JP" altLang="en-US"/>
          </a:p>
        </p:txBody>
      </p:sp>
      <p:sp>
        <p:nvSpPr>
          <p:cNvPr id="5" name="フッター プレースホルダー 4"/>
          <p:cNvSpPr>
            <a:spLocks noGrp="1"/>
          </p:cNvSpPr>
          <p:nvPr>
            <p:ph type="ftr" sz="quarter" idx="3"/>
          </p:nvPr>
        </p:nvSpPr>
        <p:spPr>
          <a:xfrm>
            <a:off x="4373880" y="8898891"/>
            <a:ext cx="40538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174480" y="8898891"/>
            <a:ext cx="298704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86619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16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48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2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36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microsoft.com/office/2007/relationships/hdphoto" Target="../media/hdphoto1.wdp"/><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5.png"/><Relationship Id="rId18" Type="http://schemas.openxmlformats.org/officeDocument/2006/relationships/image" Target="../media/image10.pn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image" Target="../media/image4.png"/><Relationship Id="rId17" Type="http://schemas.openxmlformats.org/officeDocument/2006/relationships/image" Target="../media/image9.png"/><Relationship Id="rId2" Type="http://schemas.openxmlformats.org/officeDocument/2006/relationships/notesSlide" Target="../notesSlides/notesSlide2.xml"/><Relationship Id="rId16" Type="http://schemas.openxmlformats.org/officeDocument/2006/relationships/image" Target="../media/image8.png"/><Relationship Id="rId20" Type="http://schemas.openxmlformats.org/officeDocument/2006/relationships/image" Target="../media/image12.png"/><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3.png"/><Relationship Id="rId5" Type="http://schemas.openxmlformats.org/officeDocument/2006/relationships/image" Target="../media/image16.png"/><Relationship Id="rId15" Type="http://schemas.openxmlformats.org/officeDocument/2006/relationships/image" Target="../media/image7.png"/><Relationship Id="rId10" Type="http://schemas.openxmlformats.org/officeDocument/2006/relationships/image" Target="../media/image2.png"/><Relationship Id="rId19" Type="http://schemas.openxmlformats.org/officeDocument/2006/relationships/image" Target="../media/image11.png"/><Relationship Id="rId4" Type="http://schemas.microsoft.com/office/2007/relationships/hdphoto" Target="../media/hdphoto2.wdp"/><Relationship Id="rId9" Type="http://schemas.openxmlformats.org/officeDocument/2006/relationships/image" Target="../media/image1.png"/><Relationship Id="rId1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40">
            <a:extLst>
              <a:ext uri="{FF2B5EF4-FFF2-40B4-BE49-F238E27FC236}">
                <a16:creationId xmlns:a16="http://schemas.microsoft.com/office/drawing/2014/main" id="{04BC2CAA-6963-47DF-B1A4-A85A687FF524}"/>
              </a:ext>
            </a:extLst>
          </p:cNvPr>
          <p:cNvGrpSpPr>
            <a:grpSpLocks/>
          </p:cNvGrpSpPr>
          <p:nvPr/>
        </p:nvGrpSpPr>
        <p:grpSpPr bwMode="auto">
          <a:xfrm>
            <a:off x="14644" y="36331"/>
            <a:ext cx="7682300" cy="475271"/>
            <a:chOff x="737" y="402"/>
            <a:chExt cx="13540" cy="904"/>
          </a:xfrm>
        </p:grpSpPr>
        <p:sp>
          <p:nvSpPr>
            <p:cNvPr id="87" name="Rectangle 30">
              <a:extLst>
                <a:ext uri="{FF2B5EF4-FFF2-40B4-BE49-F238E27FC236}">
                  <a16:creationId xmlns:a16="http://schemas.microsoft.com/office/drawing/2014/main" id="{B56E8E7F-F705-4845-8363-D450140216E9}"/>
                </a:ext>
              </a:extLst>
            </p:cNvPr>
            <p:cNvSpPr>
              <a:spLocks noChangeArrowheads="1"/>
            </p:cNvSpPr>
            <p:nvPr/>
          </p:nvSpPr>
          <p:spPr bwMode="auto">
            <a:xfrm>
              <a:off x="13440" y="405"/>
              <a:ext cx="825" cy="624"/>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8" name="Rectangle 29">
              <a:extLst>
                <a:ext uri="{FF2B5EF4-FFF2-40B4-BE49-F238E27FC236}">
                  <a16:creationId xmlns:a16="http://schemas.microsoft.com/office/drawing/2014/main" id="{586B6B3B-A233-4858-8D7D-813C8C1FA91B}"/>
                </a:ext>
              </a:extLst>
            </p:cNvPr>
            <p:cNvSpPr>
              <a:spLocks noChangeArrowheads="1"/>
            </p:cNvSpPr>
            <p:nvPr/>
          </p:nvSpPr>
          <p:spPr bwMode="auto">
            <a:xfrm>
              <a:off x="737" y="402"/>
              <a:ext cx="13222" cy="684"/>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bodyPr>
            <a:lstStyle/>
            <a:p>
              <a:pPr defTabSz="914400" eaLnBrk="0" fontAlgn="base" hangingPunct="0">
                <a:spcBef>
                  <a:spcPct val="0"/>
                </a:spcBef>
                <a:spcAft>
                  <a:spcPct val="0"/>
                </a:spcAft>
              </a:pPr>
              <a:r>
                <a:rPr lang="ja-JP" altLang="en-US" sz="1600" b="1" dirty="0">
                  <a:solidFill>
                    <a:schemeClr val="bg1"/>
                  </a:solidFill>
                  <a:latin typeface="Meiryo UI" panose="020B0604030504040204" pitchFamily="50" charset="-128"/>
                  <a:ea typeface="Meiryo UI" panose="020B0604030504040204" pitchFamily="50" charset="-128"/>
                </a:rPr>
                <a:t>おおさかヒートアイランド対策推進計画の進捗状況について</a:t>
              </a:r>
              <a:r>
                <a:rPr lang="en-US" altLang="ja-JP" sz="1600" b="1" dirty="0">
                  <a:solidFill>
                    <a:schemeClr val="bg1"/>
                  </a:solidFill>
                  <a:latin typeface="Meiryo UI" panose="020B0604030504040204" pitchFamily="50" charset="-128"/>
                  <a:ea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rPr>
                <a:t>気候変動対策部会</a:t>
              </a:r>
              <a:r>
                <a:rPr lang="ja-JP" altLang="en-US" sz="1600" b="1" dirty="0" smtClean="0">
                  <a:solidFill>
                    <a:schemeClr val="bg1"/>
                  </a:solidFill>
                  <a:latin typeface="Meiryo UI" panose="020B0604030504040204" pitchFamily="50" charset="-128"/>
                  <a:ea typeface="Meiryo UI" panose="020B0604030504040204" pitchFamily="50" charset="-128"/>
                </a:rPr>
                <a:t>報告</a:t>
              </a:r>
              <a:r>
                <a:rPr lang="en-US" altLang="ja-JP" sz="1600" b="1" dirty="0" smtClean="0">
                  <a:solidFill>
                    <a:schemeClr val="bg1"/>
                  </a:solidFill>
                  <a:latin typeface="Meiryo UI" panose="020B0604030504040204" pitchFamily="50" charset="-128"/>
                  <a:ea typeface="Meiryo UI" panose="020B0604030504040204" pitchFamily="50" charset="-128"/>
                </a:rPr>
                <a:t>)</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91" name="Rectangle 31">
              <a:extLst>
                <a:ext uri="{FF2B5EF4-FFF2-40B4-BE49-F238E27FC236}">
                  <a16:creationId xmlns:a16="http://schemas.microsoft.com/office/drawing/2014/main" id="{BC606D51-3CD7-42DE-98FE-FDD063D7E95B}"/>
                </a:ext>
              </a:extLst>
            </p:cNvPr>
            <p:cNvSpPr>
              <a:spLocks noChangeArrowheads="1"/>
            </p:cNvSpPr>
            <p:nvPr/>
          </p:nvSpPr>
          <p:spPr bwMode="auto">
            <a:xfrm>
              <a:off x="737" y="1014"/>
              <a:ext cx="13219" cy="292"/>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2" name="Rectangle 32">
              <a:extLst>
                <a:ext uri="{FF2B5EF4-FFF2-40B4-BE49-F238E27FC236}">
                  <a16:creationId xmlns:a16="http://schemas.microsoft.com/office/drawing/2014/main" id="{196DD6D5-8345-43A2-AB09-AE88461E7B3C}"/>
                </a:ext>
              </a:extLst>
            </p:cNvPr>
            <p:cNvSpPr>
              <a:spLocks noChangeArrowheads="1"/>
            </p:cNvSpPr>
            <p:nvPr/>
          </p:nvSpPr>
          <p:spPr bwMode="auto">
            <a:xfrm>
              <a:off x="13968" y="998"/>
              <a:ext cx="309" cy="305"/>
            </a:xfrm>
            <a:prstGeom prst="rect">
              <a:avLst/>
            </a:prstGeom>
            <a:solidFill>
              <a:srgbClr val="008000"/>
            </a:solidFill>
            <a:ln w="9525">
              <a:solidFill>
                <a:srgbClr val="008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4" name="グループ化 3"/>
          <p:cNvGrpSpPr>
            <a:grpSpLocks noChangeAspect="1"/>
          </p:cNvGrpSpPr>
          <p:nvPr/>
        </p:nvGrpSpPr>
        <p:grpSpPr>
          <a:xfrm>
            <a:off x="7760014" y="37134"/>
            <a:ext cx="4969454" cy="423459"/>
            <a:chOff x="6029203" y="46261"/>
            <a:chExt cx="5407394" cy="460777"/>
          </a:xfrm>
        </p:grpSpPr>
        <p:pic>
          <p:nvPicPr>
            <p:cNvPr id="1026" name="図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9203"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図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6991"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図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0565"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図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7791"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図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0877" y="50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図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7619"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図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03592" y="47840"/>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図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44328"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図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74083"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図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22939"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図 8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79397" y="46261"/>
              <a:ext cx="457200" cy="457200"/>
            </a:xfrm>
            <a:prstGeom prst="rect">
              <a:avLst/>
            </a:prstGeom>
          </p:spPr>
        </p:pic>
        <p:pic>
          <p:nvPicPr>
            <p:cNvPr id="85" name="図 8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41707" y="46942"/>
              <a:ext cx="458885" cy="458885"/>
            </a:xfrm>
            <a:prstGeom prst="rect">
              <a:avLst/>
            </a:prstGeom>
          </p:spPr>
        </p:pic>
      </p:grpSp>
      <p:sp>
        <p:nvSpPr>
          <p:cNvPr id="71" name="正方形/長方形 70"/>
          <p:cNvSpPr/>
          <p:nvPr/>
        </p:nvSpPr>
        <p:spPr>
          <a:xfrm>
            <a:off x="8509608" y="5438319"/>
            <a:ext cx="4219860" cy="267124"/>
          </a:xfrm>
          <a:prstGeom prst="rect">
            <a:avLst/>
          </a:prstGeom>
        </p:spPr>
        <p:txBody>
          <a:bodyPr wrap="square">
            <a:spAutoFit/>
          </a:bodyPr>
          <a:lstStyle/>
          <a:p>
            <a:pPr marL="163513" indent="-1365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166148" y="2977751"/>
            <a:ext cx="12397328" cy="5711281"/>
          </a:xfrm>
          <a:prstGeom prst="roundRect">
            <a:avLst>
              <a:gd name="adj" fmla="val 0"/>
            </a:avLst>
          </a:prstGeom>
          <a:solidFill>
            <a:schemeClr val="bg1"/>
          </a:solidFill>
          <a:ln w="12700">
            <a:solidFill>
              <a:srgbClr val="006600"/>
            </a:solidFill>
          </a:ln>
          <a:effectLst>
            <a:outerShdw blurRad="63500" dist="508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p>
        </p:txBody>
      </p:sp>
      <p:sp>
        <p:nvSpPr>
          <p:cNvPr id="33" name="Rectangle 2"/>
          <p:cNvSpPr>
            <a:spLocks noChangeArrowheads="1"/>
          </p:cNvSpPr>
          <p:nvPr/>
        </p:nvSpPr>
        <p:spPr bwMode="auto">
          <a:xfrm>
            <a:off x="416175" y="1250908"/>
            <a:ext cx="11809795" cy="892832"/>
          </a:xfrm>
          <a:prstGeom prst="rect">
            <a:avLst/>
          </a:prstGeom>
          <a:solidFill>
            <a:srgbClr val="DAEEF3"/>
          </a:solidFill>
          <a:ln w="38100" cmpd="dbl">
            <a:solidFill>
              <a:srgbClr val="000000"/>
            </a:solidFill>
            <a:miter lim="800000"/>
            <a:headEnd/>
            <a:tailEnd/>
          </a:ln>
        </p:spPr>
        <p:txBody>
          <a:bodyPr vert="horz" wrap="square" lIns="74295" tIns="72000" rIns="74295" bIns="8890" numCol="1" anchor="t" anchorCtr="0" compatLnSpc="1">
            <a:prstTxWarp prst="textNoShape">
              <a:avLst/>
            </a:prstTxWarp>
          </a:bodyPr>
          <a:lstStyle/>
          <a:p>
            <a:pPr>
              <a:lnSpc>
                <a:spcPts val="20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目標１：住宅地域における夏の夜間の気温を下げることにより、</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地球温暖化の影響を除外した</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熱帯夜日数</a:t>
            </a:r>
            <a:r>
              <a:rPr lang="en-US" altLang="ja-JP" sz="1400" b="1" baseline="30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baseline="300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a:t>
            </a:r>
            <a:r>
              <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年より３割減らす</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20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目標２：屋外空間における</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既存のクールスポットの活用や創出</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をすることにより、屋外空間における</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夏の昼間の暑熱環境を改善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p>
        </p:txBody>
      </p:sp>
      <p:sp>
        <p:nvSpPr>
          <p:cNvPr id="43" name="正方形/長方形 42"/>
          <p:cNvSpPr/>
          <p:nvPr/>
        </p:nvSpPr>
        <p:spPr>
          <a:xfrm>
            <a:off x="6482861" y="3040303"/>
            <a:ext cx="6071360" cy="1828706"/>
          </a:xfrm>
          <a:prstGeom prst="rect">
            <a:avLst/>
          </a:prstGeom>
        </p:spPr>
        <p:txBody>
          <a:bodyPr wrap="square" lIns="0" rIns="0">
            <a:spAutoFit/>
          </a:bodyPr>
          <a:lstStyle/>
          <a:p>
            <a:pPr>
              <a:lnSpc>
                <a:spcPts val="20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本計画の進行管理では、地球温暖化の影響を除外した７～９月における熱</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帯夜日数を用いており、</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年の平均</a:t>
            </a:r>
            <a:r>
              <a:rPr lang="en-US" altLang="ja-JP" sz="1400" b="1" baseline="30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baseline="30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）の熱帯夜</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日数は</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日（図２）。</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(1998</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2002</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年平均</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37 </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日に対し</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割減少</a:t>
            </a:r>
            <a:r>
              <a:rPr lang="en-US" altLang="ja-JP" sz="1600" b="1" baseline="30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baseline="30000" dirty="0">
                <a:latin typeface="Meiryo UI" panose="020B0604030504040204" pitchFamily="50" charset="-128"/>
                <a:ea typeface="Meiryo UI" panose="020B0604030504040204" pitchFamily="50" charset="-128"/>
                <a:cs typeface="Meiryo UI" panose="020B0604030504040204" pitchFamily="50" charset="-128"/>
              </a:rPr>
              <a:t>３</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360000" indent="-457200"/>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 熱帯夜日数は、猛暑や冷夏といった年々の変動の影響を軽減するため、５年間の平均値を</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360000" indent="-457200">
              <a:lnSpc>
                <a:spcPts val="16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用いて評価</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360000" indent="-457200">
              <a:lnSpc>
                <a:spcPts val="2000"/>
              </a:lnSpc>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2020-2022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年は、コロナ禍によるエネルギー消費等への影響について留意が必要</a:t>
            </a:r>
          </a:p>
        </p:txBody>
      </p:sp>
      <p:pic>
        <p:nvPicPr>
          <p:cNvPr id="10" name="図 9"/>
          <p:cNvPicPr>
            <a:picLocks noChangeAspect="1"/>
          </p:cNvPicPr>
          <p:nvPr/>
        </p:nvPicPr>
        <p:blipFill>
          <a:blip r:embed="rId15"/>
          <a:stretch>
            <a:fillRect/>
          </a:stretch>
        </p:blipFill>
        <p:spPr>
          <a:xfrm>
            <a:off x="6485409" y="4902904"/>
            <a:ext cx="5839659" cy="3438304"/>
          </a:xfrm>
          <a:prstGeom prst="rect">
            <a:avLst/>
          </a:prstGeom>
        </p:spPr>
      </p:pic>
      <p:cxnSp>
        <p:nvCxnSpPr>
          <p:cNvPr id="12" name="直線コネクタ 11"/>
          <p:cNvCxnSpPr/>
          <p:nvPr/>
        </p:nvCxnSpPr>
        <p:spPr>
          <a:xfrm>
            <a:off x="6400800" y="3019368"/>
            <a:ext cx="0" cy="5514341"/>
          </a:xfrm>
          <a:prstGeom prst="line">
            <a:avLst/>
          </a:prstGeom>
          <a:ln>
            <a:solidFill>
              <a:srgbClr val="3AA43A"/>
            </a:solidFill>
            <a:prstDash val="sysDash"/>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10985895" y="4869008"/>
            <a:ext cx="1400532" cy="3111161"/>
          </a:xfrm>
          <a:prstGeom prst="roundRect">
            <a:avLst>
              <a:gd name="adj" fmla="val 4201"/>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矢印コネクタ 4"/>
          <p:cNvCxnSpPr/>
          <p:nvPr/>
        </p:nvCxnSpPr>
        <p:spPr>
          <a:xfrm>
            <a:off x="11379445" y="5288247"/>
            <a:ext cx="730338" cy="314242"/>
          </a:xfrm>
          <a:prstGeom prst="straightConnector1">
            <a:avLst/>
          </a:prstGeom>
          <a:ln w="47625">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1427712" y="4964380"/>
            <a:ext cx="897682" cy="307777"/>
          </a:xfrm>
          <a:prstGeom prst="rect">
            <a:avLst/>
          </a:prstGeom>
          <a:noFill/>
        </p:spPr>
        <p:txBody>
          <a:bodyPr wrap="none" lIns="0" tIns="0" rIns="0" bIns="0" rtlCol="0">
            <a:spAutoFit/>
          </a:bodyPr>
          <a:lstStyle/>
          <a:p>
            <a:r>
              <a:rPr kumimoji="1" lang="en-US" altLang="ja-JP" sz="2000" b="1" dirty="0">
                <a:latin typeface="BIZ UDゴシック" panose="020B0400000000000000" pitchFamily="49" charset="-128"/>
                <a:ea typeface="BIZ UDゴシック" panose="020B0400000000000000" pitchFamily="49" charset="-128"/>
              </a:rPr>
              <a:t>1.9</a:t>
            </a:r>
            <a:r>
              <a:rPr kumimoji="1" lang="ja-JP" altLang="en-US" sz="2000" b="1" dirty="0">
                <a:latin typeface="BIZ UDゴシック" panose="020B0400000000000000" pitchFamily="49" charset="-128"/>
                <a:ea typeface="BIZ UDゴシック" panose="020B0400000000000000" pitchFamily="49" charset="-128"/>
              </a:rPr>
              <a:t>割減</a:t>
            </a:r>
          </a:p>
        </p:txBody>
      </p:sp>
      <p:sp>
        <p:nvSpPr>
          <p:cNvPr id="42" name="正方形/長方形 41"/>
          <p:cNvSpPr/>
          <p:nvPr/>
        </p:nvSpPr>
        <p:spPr>
          <a:xfrm>
            <a:off x="2634853" y="2200607"/>
            <a:ext cx="9674443" cy="220573"/>
          </a:xfrm>
          <a:prstGeom prst="rect">
            <a:avLst/>
          </a:prstGeom>
          <a:noFill/>
        </p:spPr>
        <p:txBody>
          <a:bodyPr wrap="none">
            <a:spAutoFit/>
          </a:bodyPr>
          <a:lstStyle/>
          <a:p>
            <a:pPr>
              <a:lnSpc>
                <a:spcPts val="1000"/>
              </a:lnSpc>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地球温暖化の影響を除外した熱帯夜日数：都市化の影響が少ない全国</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地点のデータから算出した地球温暖化による影響と考えられる気温上昇分を除いて算出した熱帯夜日数</a:t>
            </a:r>
          </a:p>
        </p:txBody>
      </p:sp>
      <p:sp>
        <p:nvSpPr>
          <p:cNvPr id="99" name="角丸四角形 98"/>
          <p:cNvSpPr/>
          <p:nvPr/>
        </p:nvSpPr>
        <p:spPr>
          <a:xfrm>
            <a:off x="190968" y="2985196"/>
            <a:ext cx="3240000" cy="28814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tIns="36000" bIns="36000" rtlCol="0" anchor="ctr">
            <a:spAutoFit/>
          </a:bodyPr>
          <a:lstStyle/>
          <a:p>
            <a:r>
              <a:rPr lang="ja-JP" altLang="en-US" sz="1400" b="1" dirty="0">
                <a:latin typeface="Meiryo UI" pitchFamily="50" charset="-128"/>
                <a:ea typeface="Meiryo UI" pitchFamily="50" charset="-128"/>
                <a:cs typeface="Meiryo UI" pitchFamily="50" charset="-128"/>
              </a:rPr>
              <a:t>目標１の進捗状況</a:t>
            </a:r>
            <a:endParaRPr lang="en-US" altLang="ja-JP" sz="1400" b="1" dirty="0">
              <a:latin typeface="Meiryo UI" pitchFamily="50" charset="-128"/>
              <a:ea typeface="Meiryo UI" pitchFamily="50" charset="-128"/>
              <a:cs typeface="Meiryo UI" pitchFamily="50" charset="-128"/>
            </a:endParaRPr>
          </a:p>
        </p:txBody>
      </p:sp>
      <p:sp>
        <p:nvSpPr>
          <p:cNvPr id="35" name="正方形/長方形 34"/>
          <p:cNvSpPr/>
          <p:nvPr/>
        </p:nvSpPr>
        <p:spPr>
          <a:xfrm>
            <a:off x="190968" y="3892809"/>
            <a:ext cx="6341907" cy="605294"/>
          </a:xfrm>
          <a:prstGeom prst="rect">
            <a:avLst/>
          </a:prstGeom>
        </p:spPr>
        <p:txBody>
          <a:bodyPr wrap="square">
            <a:spAutoFit/>
          </a:bodyPr>
          <a:lstStyle/>
          <a:p>
            <a:pPr>
              <a:lnSpc>
                <a:spcPts val="20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○熱帯夜日数の状況（大阪、豊中、枚方の３地点の観測熱帯夜日数の平均）を</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図１に示す。 </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年の熱帯夜日数は</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38</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日と前年（</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日）から</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日増加</a:t>
            </a:r>
          </a:p>
        </p:txBody>
      </p:sp>
      <p:pic>
        <p:nvPicPr>
          <p:cNvPr id="9" name="図 8"/>
          <p:cNvPicPr>
            <a:picLocks noChangeAspect="1"/>
          </p:cNvPicPr>
          <p:nvPr/>
        </p:nvPicPr>
        <p:blipFill>
          <a:blip r:embed="rId16">
            <a:extLst>
              <a:ext uri="{BEBA8EAE-BF5A-486C-A8C5-ECC9F3942E4B}">
                <a14:imgProps xmlns:a14="http://schemas.microsoft.com/office/drawing/2010/main">
                  <a14:imgLayer r:embed="rId17">
                    <a14:imgEffect>
                      <a14:colorTemperature colorTemp="6000"/>
                    </a14:imgEffect>
                    <a14:imgEffect>
                      <a14:saturation sat="400000"/>
                    </a14:imgEffect>
                  </a14:imgLayer>
                </a14:imgProps>
              </a:ext>
            </a:extLst>
          </a:blip>
          <a:stretch>
            <a:fillRect/>
          </a:stretch>
        </p:blipFill>
        <p:spPr>
          <a:xfrm>
            <a:off x="311386" y="4531652"/>
            <a:ext cx="5962542" cy="3693396"/>
          </a:xfrm>
          <a:prstGeom prst="rect">
            <a:avLst/>
          </a:prstGeom>
          <a:noFill/>
        </p:spPr>
      </p:pic>
      <p:sp>
        <p:nvSpPr>
          <p:cNvPr id="46" name="正方形/長方形 45"/>
          <p:cNvSpPr/>
          <p:nvPr/>
        </p:nvSpPr>
        <p:spPr>
          <a:xfrm>
            <a:off x="321216" y="3436509"/>
            <a:ext cx="1965603" cy="348813"/>
          </a:xfrm>
          <a:prstGeom prst="rect">
            <a:avLst/>
          </a:prstGeom>
          <a:ln w="25400">
            <a:solidFill>
              <a:schemeClr val="tx1"/>
            </a:solidFill>
          </a:ln>
        </p:spPr>
        <p:txBody>
          <a:bodyPr wrap="none" bIns="36000" anchor="ctr" anchorCtr="0">
            <a:spAutoFit/>
          </a:bodyPr>
          <a:lstStyle/>
          <a:p>
            <a:pPr>
              <a:lnSpc>
                <a:spcPts val="20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１．熱帯夜日数の状況</a:t>
            </a:r>
            <a:endPar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1432248" y="8256179"/>
            <a:ext cx="4104456" cy="348813"/>
          </a:xfrm>
          <a:prstGeom prst="rect">
            <a:avLst/>
          </a:prstGeom>
        </p:spPr>
        <p:txBody>
          <a:bodyPr wrap="square">
            <a:spAutoFit/>
          </a:bodyPr>
          <a:lstStyle/>
          <a:p>
            <a:pPr>
              <a:lnSpc>
                <a:spcPts val="2000"/>
              </a:lnSpc>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図１ 年間熱帯夜日数の推移</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（気象庁データ</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大阪府作成）</a:t>
            </a:r>
          </a:p>
        </p:txBody>
      </p:sp>
      <p:sp>
        <p:nvSpPr>
          <p:cNvPr id="44" name="正方形/長方形 43"/>
          <p:cNvSpPr/>
          <p:nvPr/>
        </p:nvSpPr>
        <p:spPr>
          <a:xfrm>
            <a:off x="6801816" y="8315961"/>
            <a:ext cx="5584611" cy="276999"/>
          </a:xfrm>
          <a:prstGeom prst="rect">
            <a:avLst/>
          </a:prstGeom>
        </p:spPr>
        <p:txBody>
          <a:bodyPr wrap="square">
            <a:spAutoFit/>
          </a:bodyPr>
          <a:lstStyle/>
          <a:p>
            <a:r>
              <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図２ 地球温暖化の影響を除外した熱帯夜日数の比較</a:t>
            </a:r>
            <a:r>
              <a:rPr lang="ja-JP"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（気象庁データより大阪府作成）</a:t>
            </a:r>
          </a:p>
        </p:txBody>
      </p:sp>
      <p:sp>
        <p:nvSpPr>
          <p:cNvPr id="37" name="正方形/長方形 36"/>
          <p:cNvSpPr/>
          <p:nvPr/>
        </p:nvSpPr>
        <p:spPr>
          <a:xfrm>
            <a:off x="10690517" y="661446"/>
            <a:ext cx="1881171" cy="47415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資料</a:t>
            </a:r>
            <a:r>
              <a:rPr kumimoji="1" lang="ja-JP" altLang="en-US" sz="2400" dirty="0" smtClean="0">
                <a:solidFill>
                  <a:schemeClr val="tx1"/>
                </a:solidFill>
              </a:rPr>
              <a:t>４－２</a:t>
            </a:r>
            <a:endParaRPr kumimoji="1" lang="ja-JP" altLang="en-US" sz="2400" dirty="0">
              <a:solidFill>
                <a:schemeClr val="tx1"/>
              </a:solidFill>
            </a:endParaRPr>
          </a:p>
        </p:txBody>
      </p:sp>
    </p:spTree>
    <p:extLst>
      <p:ext uri="{BB962C8B-B14F-4D97-AF65-F5344CB8AC3E}">
        <p14:creationId xmlns:p14="http://schemas.microsoft.com/office/powerpoint/2010/main" val="334176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135296" y="657300"/>
            <a:ext cx="12528000" cy="4549015"/>
          </a:xfrm>
          <a:prstGeom prst="roundRect">
            <a:avLst>
              <a:gd name="adj" fmla="val 0"/>
            </a:avLst>
          </a:prstGeom>
          <a:solidFill>
            <a:schemeClr val="bg1"/>
          </a:solidFill>
          <a:ln w="12700">
            <a:solidFill>
              <a:srgbClr val="006600"/>
            </a:solidFill>
          </a:ln>
          <a:effectLst>
            <a:outerShdw blurRad="63500" dist="508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p>
        </p:txBody>
      </p:sp>
      <p:grpSp>
        <p:nvGrpSpPr>
          <p:cNvPr id="84" name="Group 40">
            <a:extLst>
              <a:ext uri="{FF2B5EF4-FFF2-40B4-BE49-F238E27FC236}">
                <a16:creationId xmlns:a16="http://schemas.microsoft.com/office/drawing/2014/main" id="{04BC2CAA-6963-47DF-B1A4-A85A687FF524}"/>
              </a:ext>
            </a:extLst>
          </p:cNvPr>
          <p:cNvGrpSpPr>
            <a:grpSpLocks/>
          </p:cNvGrpSpPr>
          <p:nvPr/>
        </p:nvGrpSpPr>
        <p:grpSpPr bwMode="auto">
          <a:xfrm>
            <a:off x="23071" y="36331"/>
            <a:ext cx="7673873" cy="475271"/>
            <a:chOff x="737" y="402"/>
            <a:chExt cx="13540" cy="904"/>
          </a:xfrm>
        </p:grpSpPr>
        <p:sp>
          <p:nvSpPr>
            <p:cNvPr id="87" name="Rectangle 30">
              <a:extLst>
                <a:ext uri="{FF2B5EF4-FFF2-40B4-BE49-F238E27FC236}">
                  <a16:creationId xmlns:a16="http://schemas.microsoft.com/office/drawing/2014/main" id="{B56E8E7F-F705-4845-8363-D450140216E9}"/>
                </a:ext>
              </a:extLst>
            </p:cNvPr>
            <p:cNvSpPr>
              <a:spLocks noChangeArrowheads="1"/>
            </p:cNvSpPr>
            <p:nvPr/>
          </p:nvSpPr>
          <p:spPr bwMode="auto">
            <a:xfrm>
              <a:off x="13440" y="405"/>
              <a:ext cx="825" cy="624"/>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8" name="Rectangle 29">
              <a:extLst>
                <a:ext uri="{FF2B5EF4-FFF2-40B4-BE49-F238E27FC236}">
                  <a16:creationId xmlns:a16="http://schemas.microsoft.com/office/drawing/2014/main" id="{586B6B3B-A233-4858-8D7D-813C8C1FA91B}"/>
                </a:ext>
              </a:extLst>
            </p:cNvPr>
            <p:cNvSpPr>
              <a:spLocks noChangeArrowheads="1"/>
            </p:cNvSpPr>
            <p:nvPr/>
          </p:nvSpPr>
          <p:spPr bwMode="auto">
            <a:xfrm>
              <a:off x="737" y="402"/>
              <a:ext cx="13222" cy="684"/>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bodyPr>
            <a:lstStyle/>
            <a:p>
              <a:pPr defTabSz="914400" eaLnBrk="0" fontAlgn="base" hangingPunct="0">
                <a:spcBef>
                  <a:spcPct val="0"/>
                </a:spcBef>
                <a:spcAft>
                  <a:spcPct val="0"/>
                </a:spcAft>
              </a:pPr>
              <a:r>
                <a:rPr lang="ja-JP" altLang="en-US" sz="1600" b="1" dirty="0">
                  <a:solidFill>
                    <a:schemeClr val="bg1"/>
                  </a:solidFill>
                  <a:latin typeface="Meiryo UI" panose="020B0604030504040204" pitchFamily="50" charset="-128"/>
                  <a:ea typeface="Meiryo UI" panose="020B0604030504040204" pitchFamily="50" charset="-128"/>
                </a:rPr>
                <a:t>おおさかヒートアイランド対策推進計画の進捗状況について</a:t>
              </a:r>
              <a:r>
                <a:rPr lang="en-US" altLang="ja-JP" sz="1600" b="1" dirty="0">
                  <a:solidFill>
                    <a:schemeClr val="bg1"/>
                  </a:solidFill>
                  <a:latin typeface="Meiryo UI" panose="020B0604030504040204" pitchFamily="50" charset="-128"/>
                  <a:ea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rPr>
                <a:t>気候変動対策部会</a:t>
              </a:r>
              <a:r>
                <a:rPr lang="ja-JP" altLang="en-US" sz="1600" b="1" dirty="0" smtClean="0">
                  <a:solidFill>
                    <a:schemeClr val="bg1"/>
                  </a:solidFill>
                  <a:latin typeface="Meiryo UI" panose="020B0604030504040204" pitchFamily="50" charset="-128"/>
                  <a:ea typeface="Meiryo UI" panose="020B0604030504040204" pitchFamily="50" charset="-128"/>
                </a:rPr>
                <a:t>報告</a:t>
              </a:r>
              <a:r>
                <a:rPr lang="en-US" altLang="ja-JP" sz="1600" b="1" dirty="0" smtClean="0">
                  <a:solidFill>
                    <a:schemeClr val="bg1"/>
                  </a:solidFill>
                  <a:latin typeface="Meiryo UI" panose="020B0604030504040204" pitchFamily="50" charset="-128"/>
                  <a:ea typeface="Meiryo UI" panose="020B0604030504040204" pitchFamily="50" charset="-128"/>
                </a:rPr>
                <a:t>)</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91" name="Rectangle 31">
              <a:extLst>
                <a:ext uri="{FF2B5EF4-FFF2-40B4-BE49-F238E27FC236}">
                  <a16:creationId xmlns:a16="http://schemas.microsoft.com/office/drawing/2014/main" id="{BC606D51-3CD7-42DE-98FE-FDD063D7E95B}"/>
                </a:ext>
              </a:extLst>
            </p:cNvPr>
            <p:cNvSpPr>
              <a:spLocks noChangeArrowheads="1"/>
            </p:cNvSpPr>
            <p:nvPr/>
          </p:nvSpPr>
          <p:spPr bwMode="auto">
            <a:xfrm>
              <a:off x="737" y="1014"/>
              <a:ext cx="13219" cy="292"/>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2" name="Rectangle 32">
              <a:extLst>
                <a:ext uri="{FF2B5EF4-FFF2-40B4-BE49-F238E27FC236}">
                  <a16:creationId xmlns:a16="http://schemas.microsoft.com/office/drawing/2014/main" id="{196DD6D5-8345-43A2-AB09-AE88461E7B3C}"/>
                </a:ext>
              </a:extLst>
            </p:cNvPr>
            <p:cNvSpPr>
              <a:spLocks noChangeArrowheads="1"/>
            </p:cNvSpPr>
            <p:nvPr/>
          </p:nvSpPr>
          <p:spPr bwMode="auto">
            <a:xfrm>
              <a:off x="13968" y="998"/>
              <a:ext cx="309" cy="305"/>
            </a:xfrm>
            <a:prstGeom prst="rect">
              <a:avLst/>
            </a:prstGeom>
            <a:solidFill>
              <a:srgbClr val="008000"/>
            </a:solidFill>
            <a:ln w="9525">
              <a:solidFill>
                <a:srgbClr val="008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71" name="正方形/長方形 70"/>
          <p:cNvSpPr/>
          <p:nvPr/>
        </p:nvSpPr>
        <p:spPr>
          <a:xfrm>
            <a:off x="8345016" y="6211323"/>
            <a:ext cx="4219860" cy="267124"/>
          </a:xfrm>
          <a:prstGeom prst="rect">
            <a:avLst/>
          </a:prstGeom>
        </p:spPr>
        <p:txBody>
          <a:bodyPr wrap="square">
            <a:spAutoFit/>
          </a:bodyPr>
          <a:lstStyle/>
          <a:p>
            <a:pPr marL="163513" indent="-1365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123508" y="5317167"/>
            <a:ext cx="12528000" cy="4163953"/>
          </a:xfrm>
          <a:prstGeom prst="roundRect">
            <a:avLst>
              <a:gd name="adj" fmla="val 0"/>
            </a:avLst>
          </a:prstGeom>
          <a:solidFill>
            <a:schemeClr val="bg1"/>
          </a:solidFill>
          <a:ln w="12700">
            <a:solidFill>
              <a:srgbClr val="006600"/>
            </a:solidFill>
          </a:ln>
          <a:effectLst>
            <a:outerShdw blurRad="63500" dist="508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p>
        </p:txBody>
      </p:sp>
      <p:sp>
        <p:nvSpPr>
          <p:cNvPr id="33" name="角丸四角形 32"/>
          <p:cNvSpPr/>
          <p:nvPr/>
        </p:nvSpPr>
        <p:spPr>
          <a:xfrm>
            <a:off x="141316" y="5325807"/>
            <a:ext cx="3240000" cy="288147"/>
          </a:xfrm>
          <a:prstGeom prst="roundRect">
            <a:avLst>
              <a:gd name="adj" fmla="val 0"/>
            </a:avLst>
          </a:prstGeom>
          <a:solidFill>
            <a:srgbClr val="3AA43A"/>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tIns="36000" bIns="36000" rtlCol="0" anchor="ctr">
            <a:spAutoFit/>
          </a:bodyPr>
          <a:lstStyle/>
          <a:p>
            <a:r>
              <a:rPr lang="ja-JP" altLang="en-US" sz="1400" b="1" dirty="0">
                <a:latin typeface="Meiryo UI" pitchFamily="50" charset="-128"/>
                <a:ea typeface="Meiryo UI" pitchFamily="50" charset="-128"/>
                <a:cs typeface="Meiryo UI" pitchFamily="50" charset="-128"/>
              </a:rPr>
              <a:t>（２）目標２の進捗状況</a:t>
            </a:r>
            <a:endParaRPr lang="en-US" altLang="ja-JP" sz="1400" b="1" dirty="0">
              <a:latin typeface="Meiryo UI" pitchFamily="50" charset="-128"/>
              <a:ea typeface="Meiryo UI" pitchFamily="50" charset="-128"/>
              <a:cs typeface="Meiryo UI" pitchFamily="50" charset="-128"/>
            </a:endParaRPr>
          </a:p>
        </p:txBody>
      </p:sp>
      <p:graphicFrame>
        <p:nvGraphicFramePr>
          <p:cNvPr id="35" name="表 34"/>
          <p:cNvGraphicFramePr>
            <a:graphicFrameLocks noGrp="1"/>
          </p:cNvGraphicFramePr>
          <p:nvPr>
            <p:extLst>
              <p:ext uri="{D42A27DB-BD31-4B8C-83A1-F6EECF244321}">
                <p14:modId xmlns:p14="http://schemas.microsoft.com/office/powerpoint/2010/main" val="3717857182"/>
              </p:ext>
            </p:extLst>
          </p:nvPr>
        </p:nvGraphicFramePr>
        <p:xfrm>
          <a:off x="263961" y="5710632"/>
          <a:ext cx="10377595" cy="3673810"/>
        </p:xfrm>
        <a:graphic>
          <a:graphicData uri="http://schemas.openxmlformats.org/drawingml/2006/table">
            <a:tbl>
              <a:tblPr firstRow="1" bandRow="1">
                <a:tableStyleId>{F5AB1C69-6EDB-4FF4-983F-18BD219EF322}</a:tableStyleId>
              </a:tblPr>
              <a:tblGrid>
                <a:gridCol w="1542812">
                  <a:extLst>
                    <a:ext uri="{9D8B030D-6E8A-4147-A177-3AD203B41FA5}">
                      <a16:colId xmlns:a16="http://schemas.microsoft.com/office/drawing/2014/main" val="3071943201"/>
                    </a:ext>
                  </a:extLst>
                </a:gridCol>
                <a:gridCol w="8834783">
                  <a:extLst>
                    <a:ext uri="{9D8B030D-6E8A-4147-A177-3AD203B41FA5}">
                      <a16:colId xmlns:a16="http://schemas.microsoft.com/office/drawing/2014/main" val="1459275241"/>
                    </a:ext>
                  </a:extLst>
                </a:gridCol>
              </a:tblGrid>
              <a:tr h="321091">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計画で掲げた取組み</a:t>
                      </a:r>
                    </a:p>
                  </a:txBody>
                  <a:tcPr anchor="ct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2021</a:t>
                      </a:r>
                      <a:r>
                        <a:rPr kumimoji="1" lang="ja-JP" altLang="en-US" sz="1200" dirty="0">
                          <a:solidFill>
                            <a:schemeClr val="tx1"/>
                          </a:solidFill>
                          <a:latin typeface="Meiryo UI" panose="020B0604030504040204" pitchFamily="50" charset="-128"/>
                          <a:ea typeface="Meiryo UI" panose="020B0604030504040204" pitchFamily="50" charset="-128"/>
                        </a:rPr>
                        <a:t>（令和３）年度の主な取組み</a:t>
                      </a:r>
                    </a:p>
                  </a:txBody>
                  <a:tcPr anchor="ctr">
                    <a:solidFill>
                      <a:srgbClr val="9BBB59"/>
                    </a:solidFill>
                  </a:tcPr>
                </a:tc>
                <a:extLst>
                  <a:ext uri="{0D108BD9-81ED-4DB2-BD59-A6C34878D82A}">
                    <a16:rowId xmlns:a16="http://schemas.microsoft.com/office/drawing/2014/main" val="3433731871"/>
                  </a:ext>
                </a:extLst>
              </a:tr>
              <a:tr h="356768">
                <a:tc rowSpan="6">
                  <a:txBody>
                    <a:bodyPr/>
                    <a:lstStyle/>
                    <a:p>
                      <a:pPr algn="ctr"/>
                      <a:r>
                        <a:rPr kumimoji="1" lang="ja-JP" altLang="en-US" sz="1400" dirty="0">
                          <a:solidFill>
                            <a:schemeClr val="dk1"/>
                          </a:solidFill>
                          <a:latin typeface="Meiryo UI" panose="020B0604030504040204" pitchFamily="50" charset="-128"/>
                          <a:ea typeface="Meiryo UI" panose="020B0604030504040204" pitchFamily="50" charset="-128"/>
                        </a:rPr>
                        <a:t>適応策の推進</a:t>
                      </a:r>
                      <a:endParaRPr kumimoji="1" lang="ja-JP" altLang="en-US" sz="14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solidFill>
                      <a:srgbClr val="EFF3EA"/>
                    </a:solidFill>
                  </a:tcPr>
                </a:tc>
                <a:tc>
                  <a:txBody>
                    <a:bodyPr/>
                    <a:lstStyle/>
                    <a:p>
                      <a:pPr algn="l"/>
                      <a:r>
                        <a:rPr kumimoji="1" lang="ja-JP" altLang="en-US" sz="1300" dirty="0">
                          <a:latin typeface="Meiryo UI" panose="020B0604030504040204" pitchFamily="50" charset="-128"/>
                          <a:ea typeface="Meiryo UI" panose="020B0604030504040204" pitchFamily="50" charset="-128"/>
                        </a:rPr>
                        <a:t>○府政だより</a:t>
                      </a:r>
                      <a:r>
                        <a:rPr kumimoji="1" lang="en-US" altLang="ja-JP" sz="1300" dirty="0">
                          <a:latin typeface="Meiryo UI" panose="020B0604030504040204" pitchFamily="50" charset="-128"/>
                          <a:ea typeface="Meiryo UI" panose="020B0604030504040204" pitchFamily="50" charset="-128"/>
                        </a:rPr>
                        <a:t>7</a:t>
                      </a:r>
                      <a:r>
                        <a:rPr kumimoji="1" lang="ja-JP" altLang="en-US" sz="1300" dirty="0">
                          <a:latin typeface="Meiryo UI" panose="020B0604030504040204" pitchFamily="50" charset="-128"/>
                          <a:ea typeface="Meiryo UI" panose="020B0604030504040204" pitchFamily="50" charset="-128"/>
                        </a:rPr>
                        <a:t>月号において熱中症予防普及啓発や、大阪府公式</a:t>
                      </a:r>
                      <a:r>
                        <a:rPr kumimoji="1" lang="en-US" altLang="ja-JP" sz="1300" dirty="0">
                          <a:latin typeface="Meiryo UI" panose="020B0604030504040204" pitchFamily="50" charset="-128"/>
                          <a:ea typeface="Meiryo UI" panose="020B0604030504040204" pitchFamily="50" charset="-128"/>
                        </a:rPr>
                        <a:t>Twitter</a:t>
                      </a:r>
                      <a:r>
                        <a:rPr kumimoji="1" lang="ja-JP" altLang="en-US" sz="1300" dirty="0" err="1">
                          <a:latin typeface="Meiryo UI" panose="020B0604030504040204" pitchFamily="50" charset="-128"/>
                          <a:ea typeface="Meiryo UI" panose="020B0604030504040204" pitchFamily="50" charset="-128"/>
                        </a:rPr>
                        <a:t>、</a:t>
                      </a:r>
                      <a:r>
                        <a:rPr kumimoji="1" lang="ja-JP" altLang="en-US" sz="1300" dirty="0">
                          <a:latin typeface="Meiryo UI" panose="020B0604030504040204" pitchFamily="50" charset="-128"/>
                          <a:ea typeface="Meiryo UI" panose="020B0604030504040204" pitchFamily="50" charset="-128"/>
                        </a:rPr>
                        <a:t>大阪府公式</a:t>
                      </a:r>
                      <a:r>
                        <a:rPr kumimoji="1" lang="en-US" altLang="ja-JP" sz="1300" dirty="0">
                          <a:latin typeface="Meiryo UI" panose="020B0604030504040204" pitchFamily="50" charset="-128"/>
                          <a:ea typeface="Meiryo UI" panose="020B0604030504040204" pitchFamily="50" charset="-128"/>
                        </a:rPr>
                        <a:t>Facebook</a:t>
                      </a:r>
                      <a:r>
                        <a:rPr kumimoji="1" lang="ja-JP" altLang="en-US" sz="1300" dirty="0">
                          <a:latin typeface="Meiryo UI" panose="020B0604030504040204" pitchFamily="50" charset="-128"/>
                          <a:ea typeface="Meiryo UI" panose="020B0604030504040204" pitchFamily="50" charset="-128"/>
                        </a:rPr>
                        <a:t>おいて注意喚起</a:t>
                      </a:r>
                      <a:endParaRPr kumimoji="1" lang="ja-JP" altLang="en-US" sz="13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11932975"/>
                  </a:ext>
                </a:extLst>
              </a:tr>
              <a:tr h="606505">
                <a:tc vMerge="1">
                  <a:txBody>
                    <a:bodyPr/>
                    <a:lstStyle/>
                    <a:p>
                      <a:pPr algn="ct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300" dirty="0">
                          <a:latin typeface="Meiryo UI" panose="020B0604030504040204" pitchFamily="50" charset="-128"/>
                          <a:ea typeface="Meiryo UI" panose="020B0604030504040204" pitchFamily="50" charset="-128"/>
                        </a:rPr>
                        <a:t>○事業者との連携による各種媒体を通じた熱中症予防普及啓発</a:t>
                      </a:r>
                      <a:r>
                        <a:rPr kumimoji="1" lang="en-US" altLang="ja-JP" sz="1300" dirty="0">
                          <a:latin typeface="Meiryo UI" panose="020B0604030504040204" pitchFamily="50" charset="-128"/>
                          <a:ea typeface="Meiryo UI" panose="020B0604030504040204" pitchFamily="50" charset="-128"/>
                        </a:rPr>
                        <a:t>〔</a:t>
                      </a:r>
                      <a:r>
                        <a:rPr kumimoji="1" lang="ja-JP" altLang="en-US" sz="1300" dirty="0">
                          <a:latin typeface="Meiryo UI" panose="020B0604030504040204" pitchFamily="50" charset="-128"/>
                          <a:ea typeface="Meiryo UI" panose="020B0604030504040204" pitchFamily="50" charset="-128"/>
                        </a:rPr>
                        <a:t>機関紙：</a:t>
                      </a:r>
                      <a:r>
                        <a:rPr kumimoji="1" lang="en-US" altLang="ja-JP" sz="1300" dirty="0">
                          <a:latin typeface="Meiryo UI" panose="020B0604030504040204" pitchFamily="50" charset="-128"/>
                          <a:ea typeface="Meiryo UI" panose="020B0604030504040204" pitchFamily="50" charset="-128"/>
                        </a:rPr>
                        <a:t>25</a:t>
                      </a:r>
                      <a:r>
                        <a:rPr kumimoji="1" lang="ja-JP" altLang="en-US" sz="1300" dirty="0">
                          <a:latin typeface="Meiryo UI" panose="020B0604030504040204" pitchFamily="50" charset="-128"/>
                          <a:ea typeface="Meiryo UI" panose="020B0604030504040204" pitchFamily="50" charset="-128"/>
                        </a:rPr>
                        <a:t>万部、ポスター：</a:t>
                      </a:r>
                      <a:r>
                        <a:rPr kumimoji="1" lang="en-US" altLang="ja-JP" sz="1300" dirty="0">
                          <a:latin typeface="Meiryo UI" panose="020B0604030504040204" pitchFamily="50" charset="-128"/>
                          <a:ea typeface="Meiryo UI" panose="020B0604030504040204" pitchFamily="50" charset="-128"/>
                        </a:rPr>
                        <a:t>1,620</a:t>
                      </a:r>
                      <a:r>
                        <a:rPr kumimoji="1" lang="ja-JP" altLang="en-US" sz="1300" dirty="0">
                          <a:latin typeface="Meiryo UI" panose="020B0604030504040204" pitchFamily="50" charset="-128"/>
                          <a:ea typeface="Meiryo UI" panose="020B0604030504040204" pitchFamily="50" charset="-128"/>
                        </a:rPr>
                        <a:t>枚、チラシ</a:t>
                      </a:r>
                      <a:r>
                        <a:rPr kumimoji="1" lang="en-US" altLang="ja-JP" sz="1300" dirty="0">
                          <a:latin typeface="Meiryo UI" panose="020B0604030504040204" pitchFamily="50" charset="-128"/>
                          <a:ea typeface="Meiryo UI" panose="020B0604030504040204" pitchFamily="50" charset="-128"/>
                        </a:rPr>
                        <a:t>12,000</a:t>
                      </a:r>
                      <a:r>
                        <a:rPr kumimoji="1" lang="ja-JP" altLang="en-US" sz="1300" dirty="0">
                          <a:latin typeface="Meiryo UI" panose="020B0604030504040204" pitchFamily="50" charset="-128"/>
                          <a:ea typeface="Meiryo UI" panose="020B0604030504040204" pitchFamily="50" charset="-128"/>
                        </a:rPr>
                        <a:t>枚、</a:t>
                      </a:r>
                      <a:endParaRPr kumimoji="1" lang="en-US" altLang="ja-JP" sz="1300" dirty="0">
                        <a:latin typeface="Meiryo UI" panose="020B0604030504040204" pitchFamily="50" charset="-128"/>
                        <a:ea typeface="Meiryo UI" panose="020B0604030504040204" pitchFamily="50" charset="-128"/>
                      </a:endParaRPr>
                    </a:p>
                    <a:p>
                      <a:pPr algn="l"/>
                      <a:r>
                        <a:rPr kumimoji="1" lang="ja-JP" altLang="en-US" sz="1300" dirty="0">
                          <a:latin typeface="Meiryo UI" panose="020B0604030504040204" pitchFamily="50" charset="-128"/>
                          <a:ea typeface="Meiryo UI" panose="020B0604030504040204" pitchFamily="50" charset="-128"/>
                        </a:rPr>
                        <a:t>　デジタルサイネージ、店舗における啓発</a:t>
                      </a:r>
                      <a:r>
                        <a:rPr kumimoji="1" lang="en-US" altLang="ja-JP" sz="1300" dirty="0">
                          <a:latin typeface="Meiryo UI" panose="020B0604030504040204" pitchFamily="50" charset="-128"/>
                          <a:ea typeface="Meiryo UI" panose="020B0604030504040204" pitchFamily="50" charset="-128"/>
                        </a:rPr>
                        <a:t>POP</a:t>
                      </a:r>
                      <a:r>
                        <a:rPr kumimoji="1" lang="ja-JP" altLang="en-US" sz="1300" dirty="0" err="1">
                          <a:latin typeface="Meiryo UI" panose="020B0604030504040204" pitchFamily="50" charset="-128"/>
                          <a:ea typeface="Meiryo UI" panose="020B0604030504040204" pitchFamily="50" charset="-128"/>
                        </a:rPr>
                        <a:t>、</a:t>
                      </a:r>
                      <a:r>
                        <a:rPr kumimoji="1" lang="ja-JP" altLang="en-US" sz="1300" dirty="0">
                          <a:latin typeface="Meiryo UI" panose="020B0604030504040204" pitchFamily="50" charset="-128"/>
                          <a:ea typeface="Meiryo UI" panose="020B0604030504040204" pitchFamily="50" charset="-128"/>
                        </a:rPr>
                        <a:t>庁内放送による注意喚起</a:t>
                      </a:r>
                      <a:r>
                        <a:rPr kumimoji="1" lang="en-US" altLang="ja-JP" sz="1300" dirty="0">
                          <a:latin typeface="Meiryo UI" panose="020B0604030504040204" pitchFamily="50" charset="-128"/>
                          <a:ea typeface="Meiryo UI" panose="020B0604030504040204" pitchFamily="50" charset="-128"/>
                        </a:rPr>
                        <a:t>〕</a:t>
                      </a:r>
                      <a:endParaRPr kumimoji="1" lang="ja-JP" altLang="en-US" sz="13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solidFill>
                      <a:srgbClr val="EFF3EA"/>
                    </a:solidFill>
                  </a:tcPr>
                </a:tc>
                <a:extLst>
                  <a:ext uri="{0D108BD9-81ED-4DB2-BD59-A6C34878D82A}">
                    <a16:rowId xmlns:a16="http://schemas.microsoft.com/office/drawing/2014/main" val="3412221773"/>
                  </a:ext>
                </a:extLst>
              </a:tr>
              <a:tr h="606505">
                <a:tc vMerge="1">
                  <a:txBody>
                    <a:bodyPr/>
                    <a:lstStyle/>
                    <a:p>
                      <a:pPr algn="ct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solidFill>
                      <a:srgbClr val="EFF3EA"/>
                    </a:solidFill>
                  </a:tcPr>
                </a:tc>
                <a:tc>
                  <a:txBody>
                    <a:bodyPr/>
                    <a:lstStyle/>
                    <a:p>
                      <a:pPr algn="l"/>
                      <a:r>
                        <a:rPr kumimoji="1" lang="ja-JP" altLang="en-US" sz="1300" dirty="0">
                          <a:latin typeface="Meiryo UI" panose="020B0604030504040204" pitchFamily="50" charset="-128"/>
                          <a:ea typeface="Meiryo UI" panose="020B0604030504040204" pitchFamily="50" charset="-128"/>
                        </a:rPr>
                        <a:t>○府ホームページにおいて「熱中症警戒アラート」のメール配信サービスへの登録を促進すると共に</a:t>
                      </a:r>
                      <a:r>
                        <a:rPr kumimoji="1" lang="ja-JP" altLang="en-US" sz="1300" b="0" dirty="0">
                          <a:solidFill>
                            <a:schemeClr val="tx1"/>
                          </a:solidFill>
                          <a:latin typeface="Meiryo UI" panose="020B0604030504040204" pitchFamily="50" charset="-128"/>
                          <a:ea typeface="Meiryo UI" panose="020B0604030504040204" pitchFamily="50" charset="-128"/>
                        </a:rPr>
                        <a:t>、</a:t>
                      </a:r>
                      <a:r>
                        <a:rPr kumimoji="1" lang="en-US" altLang="ja-JP" sz="1300" b="0" dirty="0">
                          <a:solidFill>
                            <a:schemeClr val="tx1"/>
                          </a:solidFill>
                          <a:latin typeface="Meiryo UI" panose="020B0604030504040204" pitchFamily="50" charset="-128"/>
                          <a:ea typeface="Meiryo UI" panose="020B0604030504040204" pitchFamily="50" charset="-128"/>
                        </a:rPr>
                        <a:t>WBGT</a:t>
                      </a:r>
                      <a:r>
                        <a:rPr kumimoji="1" lang="ja-JP" altLang="en-US" sz="1300" b="0" dirty="0">
                          <a:solidFill>
                            <a:schemeClr val="tx1"/>
                          </a:solidFill>
                          <a:latin typeface="Meiryo UI" panose="020B0604030504040204" pitchFamily="50" charset="-128"/>
                          <a:ea typeface="Meiryo UI" panose="020B0604030504040204" pitchFamily="50" charset="-128"/>
                        </a:rPr>
                        <a:t>（暑さ指数）計の</a:t>
                      </a:r>
                      <a:endParaRPr kumimoji="1" lang="en-US" altLang="ja-JP" sz="1300" b="0" dirty="0">
                        <a:solidFill>
                          <a:schemeClr val="tx1"/>
                        </a:solidFill>
                        <a:latin typeface="Meiryo UI" panose="020B0604030504040204" pitchFamily="50" charset="-128"/>
                        <a:ea typeface="Meiryo UI" panose="020B0604030504040204" pitchFamily="50" charset="-128"/>
                      </a:endParaRPr>
                    </a:p>
                    <a:p>
                      <a:pPr algn="l"/>
                      <a:r>
                        <a:rPr kumimoji="1" lang="ja-JP" altLang="en-US" sz="1300" b="0" dirty="0">
                          <a:solidFill>
                            <a:schemeClr val="tx1"/>
                          </a:solidFill>
                          <a:latin typeface="Meiryo UI" panose="020B0604030504040204" pitchFamily="50" charset="-128"/>
                          <a:ea typeface="Meiryo UI" panose="020B0604030504040204" pitchFamily="50" charset="-128"/>
                        </a:rPr>
                        <a:t>　電光表示パネルを設置して暑さ指数と熱中症危険度をリアルタイムに表示・・・・・・・・・・・・・・・・・</a:t>
                      </a:r>
                      <a:r>
                        <a:rPr kumimoji="1" lang="ja-JP" altLang="en-US" sz="1300" dirty="0">
                          <a:latin typeface="Meiryo UI" panose="020B0604030504040204" pitchFamily="50" charset="-128"/>
                          <a:ea typeface="Meiryo UI" panose="020B0604030504040204" pitchFamily="50" charset="-128"/>
                        </a:rPr>
                        <a:t>・・・・・・・・</a:t>
                      </a:r>
                      <a:r>
                        <a:rPr kumimoji="1" lang="en-US" altLang="ja-JP" sz="1300" dirty="0">
                          <a:latin typeface="Meiryo UI" panose="020B0604030504040204" pitchFamily="50" charset="-128"/>
                          <a:ea typeface="Meiryo UI" panose="020B0604030504040204" pitchFamily="50" charset="-128"/>
                        </a:rPr>
                        <a:t>【</a:t>
                      </a:r>
                      <a:r>
                        <a:rPr kumimoji="1" lang="ja-JP" altLang="en-US" sz="1300" dirty="0">
                          <a:latin typeface="Meiryo UI" panose="020B0604030504040204" pitchFamily="50" charset="-128"/>
                          <a:ea typeface="Meiryo UI" panose="020B0604030504040204" pitchFamily="50" charset="-128"/>
                        </a:rPr>
                        <a:t>図３</a:t>
                      </a:r>
                      <a:r>
                        <a:rPr kumimoji="1" lang="en-US" altLang="ja-JP" sz="1300" dirty="0">
                          <a:latin typeface="Meiryo UI" panose="020B0604030504040204" pitchFamily="50" charset="-128"/>
                          <a:ea typeface="Meiryo UI" panose="020B0604030504040204" pitchFamily="50" charset="-128"/>
                        </a:rPr>
                        <a:t>】</a:t>
                      </a:r>
                      <a:endParaRPr kumimoji="1" lang="ja-JP" altLang="en-US" sz="13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128793"/>
                  </a:ext>
                </a:extLst>
              </a:tr>
              <a:tr h="569931">
                <a:tc vMerge="1">
                  <a:txBody>
                    <a:bodyPr/>
                    <a:lstStyle/>
                    <a:p>
                      <a:pPr algn="ct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300" dirty="0">
                          <a:latin typeface="Meiryo UI" panose="020B0604030504040204" pitchFamily="50" charset="-128"/>
                          <a:ea typeface="Meiryo UI" panose="020B0604030504040204" pitchFamily="50" charset="-128"/>
                        </a:rPr>
                        <a:t>○暑さマップの涼しいスポット公開</a:t>
                      </a:r>
                      <a:r>
                        <a:rPr kumimoji="1" lang="en-US" altLang="ja-JP" sz="1300" dirty="0">
                          <a:latin typeface="Meiryo UI" panose="020B0604030504040204" pitchFamily="50" charset="-128"/>
                          <a:ea typeface="Meiryo UI" panose="020B0604030504040204" pitchFamily="50" charset="-128"/>
                        </a:rPr>
                        <a:t>〔</a:t>
                      </a:r>
                      <a:r>
                        <a:rPr kumimoji="1" lang="ja-JP" altLang="en-US" sz="1300" dirty="0">
                          <a:latin typeface="Meiryo UI" panose="020B0604030504040204" pitchFamily="50" charset="-128"/>
                          <a:ea typeface="Meiryo UI" panose="020B0604030504040204" pitchFamily="50" charset="-128"/>
                        </a:rPr>
                        <a:t>日本ヒートアイランド学会が作成した暑さマップ（携帯アプリ）に「都市緑化を活用した猛暑</a:t>
                      </a:r>
                      <a:endParaRPr kumimoji="1" lang="en-US" altLang="ja-JP" sz="1300" dirty="0">
                        <a:latin typeface="Meiryo UI" panose="020B0604030504040204" pitchFamily="50" charset="-128"/>
                        <a:ea typeface="Meiryo UI" panose="020B0604030504040204" pitchFamily="50" charset="-128"/>
                      </a:endParaRPr>
                    </a:p>
                    <a:p>
                      <a:pPr algn="l"/>
                      <a:r>
                        <a:rPr kumimoji="1" lang="ja-JP" altLang="en-US" sz="1300" dirty="0">
                          <a:latin typeface="Meiryo UI" panose="020B0604030504040204" pitchFamily="50" charset="-128"/>
                          <a:ea typeface="Meiryo UI" panose="020B0604030504040204" pitchFamily="50" charset="-128"/>
                        </a:rPr>
                        <a:t>　対策事業」で整備した箇所を掲載</a:t>
                      </a:r>
                      <a:r>
                        <a:rPr kumimoji="1" lang="en-US" altLang="ja-JP" sz="1300" dirty="0">
                          <a:latin typeface="Meiryo UI" panose="020B0604030504040204" pitchFamily="50" charset="-128"/>
                          <a:ea typeface="Meiryo UI" panose="020B0604030504040204" pitchFamily="50" charset="-128"/>
                        </a:rPr>
                        <a:t>〕</a:t>
                      </a:r>
                    </a:p>
                  </a:txBody>
                  <a:tcPr anchor="ctr"/>
                </a:tc>
                <a:extLst>
                  <a:ext uri="{0D108BD9-81ED-4DB2-BD59-A6C34878D82A}">
                    <a16:rowId xmlns:a16="http://schemas.microsoft.com/office/drawing/2014/main" val="2906449025"/>
                  </a:ext>
                </a:extLst>
              </a:tr>
              <a:tr h="606505">
                <a:tc vMerge="1">
                  <a:txBody>
                    <a:bodyPr/>
                    <a:lstStyle/>
                    <a:p>
                      <a:pPr algn="ct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solidFill>
                      <a:srgbClr val="EFF3EA"/>
                    </a:solidFill>
                  </a:tcPr>
                </a:tc>
                <a:tc>
                  <a:txBody>
                    <a:bodyPr/>
                    <a:lstStyle/>
                    <a:p>
                      <a:pPr algn="l"/>
                      <a:r>
                        <a:rPr kumimoji="1" lang="ja-JP" altLang="en-US" sz="1300" dirty="0">
                          <a:latin typeface="Meiryo UI" panose="020B0604030504040204" pitchFamily="50" charset="-128"/>
                          <a:ea typeface="Meiryo UI" panose="020B0604030504040204" pitchFamily="50" charset="-128"/>
                        </a:rPr>
                        <a:t>〇森林環境税の活用による「都市緑化を活用した猛暑対策事業」を通じた駅前広場などにおける植樹や暑熱環境改善設備</a:t>
                      </a:r>
                      <a:endParaRPr kumimoji="1" lang="en-US" altLang="ja-JP" sz="1300" dirty="0">
                        <a:latin typeface="Meiryo UI" panose="020B0604030504040204" pitchFamily="50" charset="-128"/>
                        <a:ea typeface="Meiryo UI" panose="020B0604030504040204" pitchFamily="50" charset="-128"/>
                      </a:endParaRPr>
                    </a:p>
                    <a:p>
                      <a:pPr algn="l"/>
                      <a:r>
                        <a:rPr kumimoji="1" lang="ja-JP" altLang="en-US" sz="1300" dirty="0">
                          <a:latin typeface="Meiryo UI" panose="020B0604030504040204" pitchFamily="50" charset="-128"/>
                          <a:ea typeface="Meiryo UI" panose="020B0604030504040204" pitchFamily="50" charset="-128"/>
                        </a:rPr>
                        <a:t>　の設置</a:t>
                      </a:r>
                      <a:r>
                        <a:rPr kumimoji="1" lang="en-US" altLang="ja-JP" sz="1300" dirty="0">
                          <a:latin typeface="Meiryo UI" panose="020B0604030504040204" pitchFamily="50" charset="-128"/>
                          <a:ea typeface="Meiryo UI" panose="020B0604030504040204" pitchFamily="50" charset="-128"/>
                        </a:rPr>
                        <a:t>〔</a:t>
                      </a:r>
                      <a:r>
                        <a:rPr kumimoji="1" lang="ja-JP" altLang="en-US" sz="1300" dirty="0">
                          <a:latin typeface="Meiryo UI" panose="020B0604030504040204" pitchFamily="50" charset="-128"/>
                          <a:ea typeface="Meiryo UI" panose="020B0604030504040204" pitchFamily="50" charset="-128"/>
                        </a:rPr>
                        <a:t>実績件数：</a:t>
                      </a:r>
                      <a:r>
                        <a:rPr kumimoji="1" lang="en-US" altLang="ja-JP" sz="1300" dirty="0">
                          <a:latin typeface="Meiryo UI" panose="020B0604030504040204" pitchFamily="50" charset="-128"/>
                          <a:ea typeface="Meiryo UI" panose="020B0604030504040204" pitchFamily="50" charset="-128"/>
                        </a:rPr>
                        <a:t>20</a:t>
                      </a:r>
                      <a:r>
                        <a:rPr kumimoji="1" lang="ja-JP" altLang="en-US" sz="1300" dirty="0">
                          <a:latin typeface="Meiryo UI" panose="020B0604030504040204" pitchFamily="50" charset="-128"/>
                          <a:ea typeface="Meiryo UI" panose="020B0604030504040204" pitchFamily="50" charset="-128"/>
                        </a:rPr>
                        <a:t>件（駅前広場：</a:t>
                      </a:r>
                      <a:r>
                        <a:rPr kumimoji="1" lang="en-US" altLang="ja-JP" sz="1300" dirty="0">
                          <a:latin typeface="Meiryo UI" panose="020B0604030504040204" pitchFamily="50" charset="-128"/>
                          <a:ea typeface="Meiryo UI" panose="020B0604030504040204" pitchFamily="50" charset="-128"/>
                        </a:rPr>
                        <a:t>10</a:t>
                      </a:r>
                      <a:r>
                        <a:rPr kumimoji="1" lang="ja-JP" altLang="en-US" sz="1300" dirty="0">
                          <a:latin typeface="Meiryo UI" panose="020B0604030504040204" pitchFamily="50" charset="-128"/>
                          <a:ea typeface="Meiryo UI" panose="020B0604030504040204" pitchFamily="50" charset="-128"/>
                        </a:rPr>
                        <a:t>件、単独バス停：</a:t>
                      </a:r>
                      <a:r>
                        <a:rPr kumimoji="1" lang="en-US" altLang="ja-JP" sz="1300" dirty="0">
                          <a:latin typeface="Meiryo UI" panose="020B0604030504040204" pitchFamily="50" charset="-128"/>
                          <a:ea typeface="Meiryo UI" panose="020B0604030504040204" pitchFamily="50" charset="-128"/>
                        </a:rPr>
                        <a:t>10</a:t>
                      </a:r>
                      <a:r>
                        <a:rPr kumimoji="1" lang="ja-JP" altLang="en-US" sz="1300" dirty="0">
                          <a:latin typeface="Meiryo UI" panose="020B0604030504040204" pitchFamily="50" charset="-128"/>
                          <a:ea typeface="Meiryo UI" panose="020B0604030504040204" pitchFamily="50" charset="-128"/>
                        </a:rPr>
                        <a:t>件）</a:t>
                      </a:r>
                      <a:r>
                        <a:rPr kumimoji="1" lang="en-US" altLang="ja-JP" sz="1300" dirty="0">
                          <a:latin typeface="Meiryo UI" panose="020B0604030504040204" pitchFamily="50" charset="-128"/>
                          <a:ea typeface="Meiryo UI" panose="020B0604030504040204" pitchFamily="50" charset="-128"/>
                        </a:rPr>
                        <a:t>〕</a:t>
                      </a:r>
                      <a:endParaRPr kumimoji="1" lang="ja-JP" altLang="en-US" sz="13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88798719"/>
                  </a:ext>
                </a:extLst>
              </a:tr>
              <a:tr h="606505">
                <a:tc vMerge="1">
                  <a:txBody>
                    <a:bodyPr/>
                    <a:lstStyle/>
                    <a:p>
                      <a:pPr algn="ct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300" dirty="0">
                          <a:latin typeface="Meiryo UI" panose="020B0604030504040204" pitchFamily="50" charset="-128"/>
                          <a:ea typeface="Meiryo UI" panose="020B0604030504040204" pitchFamily="50" charset="-128"/>
                        </a:rPr>
                        <a:t>○事業者から、みどりのカーテンづくりの取組みとして、ゴーヤ</a:t>
                      </a:r>
                      <a:r>
                        <a:rPr kumimoji="1" lang="en-US" altLang="ja-JP" sz="1300" dirty="0">
                          <a:latin typeface="Meiryo UI" panose="020B0604030504040204" pitchFamily="50" charset="-128"/>
                          <a:ea typeface="Meiryo UI" panose="020B0604030504040204" pitchFamily="50" charset="-128"/>
                        </a:rPr>
                        <a:t>3,000</a:t>
                      </a:r>
                      <a:r>
                        <a:rPr kumimoji="1" lang="ja-JP" altLang="en-US" sz="1300" dirty="0">
                          <a:latin typeface="Meiryo UI" panose="020B0604030504040204" pitchFamily="50" charset="-128"/>
                          <a:ea typeface="Meiryo UI" panose="020B0604030504040204" pitchFamily="50" charset="-128"/>
                        </a:rPr>
                        <a:t>袋、アサガオ</a:t>
                      </a:r>
                      <a:r>
                        <a:rPr kumimoji="1" lang="en-US" altLang="ja-JP" sz="1300" dirty="0">
                          <a:latin typeface="Meiryo UI" panose="020B0604030504040204" pitchFamily="50" charset="-128"/>
                          <a:ea typeface="Meiryo UI" panose="020B0604030504040204" pitchFamily="50" charset="-128"/>
                        </a:rPr>
                        <a:t>2,000</a:t>
                      </a:r>
                      <a:r>
                        <a:rPr kumimoji="1" lang="ja-JP" altLang="en-US" sz="1300" dirty="0">
                          <a:latin typeface="Meiryo UI" panose="020B0604030504040204" pitchFamily="50" charset="-128"/>
                          <a:ea typeface="Meiryo UI" panose="020B0604030504040204" pitchFamily="50" charset="-128"/>
                        </a:rPr>
                        <a:t>袋の種を提供いただき、保育園、幼稚園、</a:t>
                      </a:r>
                      <a:endParaRPr kumimoji="1" lang="en-US" altLang="ja-JP" sz="1300" dirty="0">
                        <a:latin typeface="Meiryo UI" panose="020B0604030504040204" pitchFamily="50" charset="-128"/>
                        <a:ea typeface="Meiryo UI" panose="020B0604030504040204" pitchFamily="50" charset="-128"/>
                      </a:endParaRPr>
                    </a:p>
                    <a:p>
                      <a:pPr algn="l"/>
                      <a:r>
                        <a:rPr kumimoji="1" lang="ja-JP" altLang="en-US" sz="1300" dirty="0">
                          <a:latin typeface="Meiryo UI" panose="020B0604030504040204" pitchFamily="50" charset="-128"/>
                          <a:ea typeface="Meiryo UI" panose="020B0604030504040204" pitchFamily="50" charset="-128"/>
                        </a:rPr>
                        <a:t>　小学校、介護老人保健施設、</a:t>
                      </a:r>
                      <a:r>
                        <a:rPr kumimoji="1" lang="en-US" altLang="ja-JP" sz="1300" dirty="0">
                          <a:latin typeface="Meiryo UI" panose="020B0604030504040204" pitchFamily="50" charset="-128"/>
                          <a:ea typeface="Meiryo UI" panose="020B0604030504040204" pitchFamily="50" charset="-128"/>
                        </a:rPr>
                        <a:t>NPO</a:t>
                      </a:r>
                      <a:r>
                        <a:rPr kumimoji="1" lang="ja-JP" altLang="en-US" sz="1300" dirty="0">
                          <a:latin typeface="Meiryo UI" panose="020B0604030504040204" pitchFamily="50" charset="-128"/>
                          <a:ea typeface="Meiryo UI" panose="020B0604030504040204" pitchFamily="50" charset="-128"/>
                        </a:rPr>
                        <a:t>法人などへ配布活用</a:t>
                      </a:r>
                      <a:endParaRPr kumimoji="1" lang="ja-JP" altLang="en-US" sz="13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532544723"/>
                  </a:ext>
                </a:extLst>
              </a:tr>
            </a:tbl>
          </a:graphicData>
        </a:graphic>
      </p:graphicFrame>
      <p:graphicFrame>
        <p:nvGraphicFramePr>
          <p:cNvPr id="32" name="表 31"/>
          <p:cNvGraphicFramePr>
            <a:graphicFrameLocks noGrp="1"/>
          </p:cNvGraphicFramePr>
          <p:nvPr>
            <p:extLst>
              <p:ext uri="{D42A27DB-BD31-4B8C-83A1-F6EECF244321}">
                <p14:modId xmlns:p14="http://schemas.microsoft.com/office/powerpoint/2010/main" val="3189645624"/>
              </p:ext>
            </p:extLst>
          </p:nvPr>
        </p:nvGraphicFramePr>
        <p:xfrm>
          <a:off x="268273" y="1175688"/>
          <a:ext cx="9739955" cy="3959143"/>
        </p:xfrm>
        <a:graphic>
          <a:graphicData uri="http://schemas.openxmlformats.org/drawingml/2006/table">
            <a:tbl>
              <a:tblPr firstRow="1" bandRow="1">
                <a:tableStyleId>{F5AB1C69-6EDB-4FF4-983F-18BD219EF322}</a:tableStyleId>
              </a:tblPr>
              <a:tblGrid>
                <a:gridCol w="1483491">
                  <a:extLst>
                    <a:ext uri="{9D8B030D-6E8A-4147-A177-3AD203B41FA5}">
                      <a16:colId xmlns:a16="http://schemas.microsoft.com/office/drawing/2014/main" val="1459275241"/>
                    </a:ext>
                  </a:extLst>
                </a:gridCol>
                <a:gridCol w="8256464">
                  <a:extLst>
                    <a:ext uri="{9D8B030D-6E8A-4147-A177-3AD203B41FA5}">
                      <a16:colId xmlns:a16="http://schemas.microsoft.com/office/drawing/2014/main" val="3731626996"/>
                    </a:ext>
                  </a:extLst>
                </a:gridCol>
              </a:tblGrid>
              <a:tr h="389284">
                <a:tc>
                  <a:txBody>
                    <a:bodyPr/>
                    <a:lstStyle/>
                    <a:p>
                      <a:pPr algn="ctr"/>
                      <a:r>
                        <a:rPr kumimoji="1" lang="ja-JP" altLang="en-US" sz="1200" kern="1200" dirty="0">
                          <a:solidFill>
                            <a:schemeClr val="dk1"/>
                          </a:solidFill>
                          <a:latin typeface="Meiryo UI" panose="020B0604030504040204" pitchFamily="50" charset="-128"/>
                          <a:ea typeface="Meiryo UI" panose="020B0604030504040204" pitchFamily="50" charset="-128"/>
                          <a:cs typeface="+mn-cs"/>
                        </a:rPr>
                        <a:t>計画で掲げた取組み</a:t>
                      </a:r>
                    </a:p>
                  </a:txBody>
                  <a:tcPr anchor="ctr">
                    <a:solidFill>
                      <a:srgbClr val="9BBB59"/>
                    </a:solidFill>
                  </a:tcPr>
                </a:tc>
                <a:tc>
                  <a:txBody>
                    <a:bodyPr/>
                    <a:lstStyle/>
                    <a:p>
                      <a:pPr algn="ctr"/>
                      <a:r>
                        <a:rPr kumimoji="1" lang="en-US" altLang="ja-JP" sz="1200" kern="1200" dirty="0">
                          <a:solidFill>
                            <a:schemeClr val="dk1"/>
                          </a:solidFill>
                          <a:latin typeface="Meiryo UI" panose="020B0604030504040204" pitchFamily="50" charset="-128"/>
                          <a:ea typeface="Meiryo UI" panose="020B0604030504040204" pitchFamily="50" charset="-128"/>
                          <a:cs typeface="+mn-cs"/>
                        </a:rPr>
                        <a:t>2021</a:t>
                      </a:r>
                      <a:r>
                        <a:rPr kumimoji="1" lang="ja-JP" altLang="en-US" sz="1200" kern="1200" dirty="0">
                          <a:solidFill>
                            <a:schemeClr val="dk1"/>
                          </a:solidFill>
                          <a:latin typeface="Meiryo UI" panose="020B0604030504040204" pitchFamily="50" charset="-128"/>
                          <a:ea typeface="Meiryo UI" panose="020B0604030504040204" pitchFamily="50" charset="-128"/>
                          <a:cs typeface="+mn-cs"/>
                        </a:rPr>
                        <a:t>（令和</a:t>
                      </a:r>
                      <a:r>
                        <a:rPr kumimoji="1" lang="en-US" altLang="ja-JP" sz="1200" kern="1200" dirty="0">
                          <a:solidFill>
                            <a:schemeClr val="dk1"/>
                          </a:solidFill>
                          <a:latin typeface="Meiryo UI" panose="020B0604030504040204" pitchFamily="50" charset="-128"/>
                          <a:ea typeface="Meiryo UI" panose="020B0604030504040204" pitchFamily="50" charset="-128"/>
                          <a:cs typeface="+mn-cs"/>
                        </a:rPr>
                        <a:t>3</a:t>
                      </a:r>
                      <a:r>
                        <a:rPr kumimoji="1" lang="ja-JP" altLang="en-US" sz="1200" kern="1200" dirty="0">
                          <a:solidFill>
                            <a:schemeClr val="dk1"/>
                          </a:solidFill>
                          <a:latin typeface="Meiryo UI" panose="020B0604030504040204" pitchFamily="50" charset="-128"/>
                          <a:ea typeface="Meiryo UI" panose="020B0604030504040204" pitchFamily="50" charset="-128"/>
                          <a:cs typeface="+mn-cs"/>
                        </a:rPr>
                        <a:t>）年度の主な取組み</a:t>
                      </a:r>
                    </a:p>
                  </a:txBody>
                  <a:tcPr anchor="ctr">
                    <a:solidFill>
                      <a:srgbClr val="9BBB59"/>
                    </a:solidFill>
                  </a:tcPr>
                </a:tc>
                <a:extLst>
                  <a:ext uri="{0D108BD9-81ED-4DB2-BD59-A6C34878D82A}">
                    <a16:rowId xmlns:a16="http://schemas.microsoft.com/office/drawing/2014/main" val="3433731871"/>
                  </a:ext>
                </a:extLst>
              </a:tr>
              <a:tr h="621680">
                <a:tc rowSpan="3">
                  <a:txBody>
                    <a:bodyPr/>
                    <a:lstStyle/>
                    <a:p>
                      <a:pPr algn="ctr"/>
                      <a:r>
                        <a:rPr kumimoji="1" lang="ja-JP" altLang="en-US" sz="1400" b="0" kern="1200">
                          <a:solidFill>
                            <a:schemeClr val="dk1"/>
                          </a:solidFill>
                          <a:latin typeface="Meiryo UI" panose="020B0604030504040204" pitchFamily="50" charset="-128"/>
                          <a:ea typeface="Meiryo UI" panose="020B0604030504040204" pitchFamily="50" charset="-128"/>
                          <a:cs typeface="+mn-cs"/>
                        </a:rPr>
                        <a:t>人工排熱</a:t>
                      </a:r>
                      <a:r>
                        <a:rPr kumimoji="1" lang="ja-JP" altLang="en-US" sz="1400" b="0" kern="1200" dirty="0">
                          <a:solidFill>
                            <a:schemeClr val="dk1"/>
                          </a:solidFill>
                          <a:latin typeface="Meiryo UI" panose="020B0604030504040204" pitchFamily="50" charset="-128"/>
                          <a:ea typeface="Meiryo UI" panose="020B0604030504040204" pitchFamily="50" charset="-128"/>
                          <a:cs typeface="+mn-cs"/>
                        </a:rPr>
                        <a:t>の低減</a:t>
                      </a:r>
                    </a:p>
                  </a:txBody>
                  <a:tcPr anchor="ctr"/>
                </a:tc>
                <a:tc>
                  <a:txBody>
                    <a:bodyPr/>
                    <a:lstStyle/>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○従来の緩和分野に加え適応分野についても表彰対象としたおおさか気候変動対策賞の実施</a:t>
                      </a:r>
                      <a:endParaRPr kumimoji="1" lang="en-US" altLang="ja-JP" sz="1300" b="0" kern="1200" dirty="0">
                        <a:solidFill>
                          <a:schemeClr val="tx1"/>
                        </a:solidFill>
                        <a:latin typeface="Meiryo UI" panose="020B0604030504040204" pitchFamily="50" charset="-128"/>
                        <a:ea typeface="Meiryo UI" panose="020B0604030504040204" pitchFamily="50" charset="-128"/>
                        <a:cs typeface="+mn-cs"/>
                      </a:endParaRPr>
                    </a:p>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　</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受賞事業者</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9</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事業者中</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3</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事業者が適応分野での受賞</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図１</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endParaRPr kumimoji="1" lang="ja-JP" altLang="en-US" sz="1300" b="0" kern="1200" dirty="0">
                        <a:solidFill>
                          <a:schemeClr val="tx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11932975"/>
                  </a:ext>
                </a:extLst>
              </a:tr>
              <a:tr h="365693">
                <a:tc vMerge="1">
                  <a:txBody>
                    <a:bodyPr/>
                    <a:lstStyle/>
                    <a:p>
                      <a:pPr algn="l"/>
                      <a:endParaRPr kumimoji="1" lang="ja-JP" altLang="en-US" sz="1200" kern="1200" dirty="0">
                        <a:solidFill>
                          <a:schemeClr val="dk1"/>
                        </a:solidFill>
                        <a:latin typeface="+mn-lt"/>
                        <a:ea typeface="+mn-ea"/>
                        <a:cs typeface="+mn-cs"/>
                      </a:endParaRPr>
                    </a:p>
                  </a:txBody>
                  <a:tcPr/>
                </a:tc>
                <a:tc>
                  <a:txBody>
                    <a:bodyPr/>
                    <a:lstStyle/>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○おおさか気候変動対策賞特別賞（愛称：“涼”デザイン建築賞）の実施</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特別賞</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5</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図２</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endParaRPr kumimoji="1" lang="ja-JP" altLang="en-US" sz="1300" b="0" kern="1200" dirty="0">
                        <a:solidFill>
                          <a:schemeClr val="tx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412221773"/>
                  </a:ext>
                </a:extLst>
              </a:tr>
              <a:tr h="376047">
                <a:tc vMerge="1">
                  <a:txBody>
                    <a:bodyPr/>
                    <a:lstStyle/>
                    <a:p>
                      <a:pPr algn="l"/>
                      <a:endParaRPr kumimoji="1" lang="ja-JP" altLang="en-US" sz="1200" kern="1200" dirty="0">
                        <a:solidFill>
                          <a:schemeClr val="dk1"/>
                        </a:solidFill>
                        <a:latin typeface="+mn-lt"/>
                        <a:ea typeface="+mn-ea"/>
                        <a:cs typeface="+mn-cs"/>
                      </a:endParaRPr>
                    </a:p>
                  </a:txBody>
                  <a:tcPr/>
                </a:tc>
                <a:tc>
                  <a:txBody>
                    <a:bodyPr/>
                    <a:lstStyle/>
                    <a:p>
                      <a:pPr algn="l"/>
                      <a:r>
                        <a:rPr kumimoji="1" lang="ja-JP" altLang="en-US" sz="1300" b="0" kern="1200" dirty="0">
                          <a:solidFill>
                            <a:schemeClr val="dk1"/>
                          </a:solidFill>
                          <a:latin typeface="Meiryo UI" panose="020B0604030504040204" pitchFamily="50" charset="-128"/>
                          <a:ea typeface="Meiryo UI" panose="020B0604030504040204" pitchFamily="50" charset="-128"/>
                          <a:cs typeface="+mn-cs"/>
                        </a:rPr>
                        <a:t>○おおさか環境にやさしい建築賞の実施</a:t>
                      </a:r>
                      <a:r>
                        <a:rPr kumimoji="1" lang="en-US" altLang="ja-JP" sz="1300" b="0" kern="1200" dirty="0">
                          <a:solidFill>
                            <a:schemeClr val="dk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dk1"/>
                          </a:solidFill>
                          <a:latin typeface="Meiryo UI" panose="020B0604030504040204" pitchFamily="50" charset="-128"/>
                          <a:ea typeface="Meiryo UI" panose="020B0604030504040204" pitchFamily="50" charset="-128"/>
                          <a:cs typeface="+mn-cs"/>
                        </a:rPr>
                        <a:t>大阪府知事賞</a:t>
                      </a:r>
                      <a:r>
                        <a:rPr kumimoji="1" lang="en-US" altLang="ja-JP" sz="1300" b="0" kern="1200" dirty="0">
                          <a:solidFill>
                            <a:schemeClr val="dk1"/>
                          </a:solidFill>
                          <a:latin typeface="Meiryo UI" panose="020B0604030504040204" pitchFamily="50" charset="-128"/>
                          <a:ea typeface="Meiryo UI" panose="020B0604030504040204" pitchFamily="50" charset="-128"/>
                          <a:cs typeface="+mn-cs"/>
                        </a:rPr>
                        <a:t>1</a:t>
                      </a:r>
                      <a:r>
                        <a:rPr kumimoji="1" lang="ja-JP" altLang="en-US" sz="1300" b="0" kern="1200" dirty="0">
                          <a:solidFill>
                            <a:schemeClr val="dk1"/>
                          </a:solidFill>
                          <a:latin typeface="Meiryo UI" panose="020B0604030504040204" pitchFamily="50" charset="-128"/>
                          <a:ea typeface="Meiryo UI" panose="020B0604030504040204" pitchFamily="50" charset="-128"/>
                          <a:cs typeface="+mn-cs"/>
                        </a:rPr>
                        <a:t>件、部門賞</a:t>
                      </a:r>
                      <a:r>
                        <a:rPr kumimoji="1" lang="en-US" altLang="ja-JP" sz="1300" b="0" kern="1200" dirty="0">
                          <a:solidFill>
                            <a:schemeClr val="dk1"/>
                          </a:solidFill>
                          <a:latin typeface="Meiryo UI" panose="020B0604030504040204" pitchFamily="50" charset="-128"/>
                          <a:ea typeface="Meiryo UI" panose="020B0604030504040204" pitchFamily="50" charset="-128"/>
                          <a:cs typeface="+mn-cs"/>
                        </a:rPr>
                        <a:t>6</a:t>
                      </a:r>
                      <a:r>
                        <a:rPr kumimoji="1" lang="ja-JP" altLang="en-US" sz="1300" b="0" kern="1200" dirty="0">
                          <a:solidFill>
                            <a:schemeClr val="dk1"/>
                          </a:solidFill>
                          <a:latin typeface="Meiryo UI" panose="020B0604030504040204" pitchFamily="50" charset="-128"/>
                          <a:ea typeface="Meiryo UI" panose="020B0604030504040204" pitchFamily="50" charset="-128"/>
                          <a:cs typeface="+mn-cs"/>
                        </a:rPr>
                        <a:t>件</a:t>
                      </a:r>
                      <a:r>
                        <a:rPr kumimoji="1" lang="en-US" altLang="ja-JP" sz="1300" b="0" kern="1200" dirty="0">
                          <a:solidFill>
                            <a:schemeClr val="dk1"/>
                          </a:solidFill>
                          <a:latin typeface="Meiryo UI" panose="020B0604030504040204" pitchFamily="50" charset="-128"/>
                          <a:ea typeface="Meiryo UI" panose="020B0604030504040204" pitchFamily="50" charset="-128"/>
                          <a:cs typeface="+mn-cs"/>
                        </a:rPr>
                        <a:t>〕</a:t>
                      </a:r>
                      <a:endParaRPr kumimoji="1" lang="ja-JP" altLang="en-US" sz="1300" b="0" kern="1200" dirty="0">
                        <a:solidFill>
                          <a:schemeClr val="dk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19128793"/>
                  </a:ext>
                </a:extLst>
              </a:tr>
              <a:tr h="365693">
                <a:tc rowSpan="3">
                  <a:txBody>
                    <a:bodyPr/>
                    <a:lstStyle/>
                    <a:p>
                      <a:pPr algn="ctr"/>
                      <a:r>
                        <a:rPr kumimoji="1" lang="ja-JP" altLang="en-US" sz="1400" b="0" kern="1200" dirty="0">
                          <a:solidFill>
                            <a:schemeClr val="dk1"/>
                          </a:solidFill>
                          <a:latin typeface="Meiryo UI" panose="020B0604030504040204" pitchFamily="50" charset="-128"/>
                          <a:ea typeface="Meiryo UI" panose="020B0604030504040204" pitchFamily="50" charset="-128"/>
                          <a:cs typeface="+mn-cs"/>
                        </a:rPr>
                        <a:t>建物・地表面の</a:t>
                      </a:r>
                      <a:endParaRPr kumimoji="1" lang="en-US" altLang="ja-JP" sz="1400" b="0" kern="1200" dirty="0">
                        <a:solidFill>
                          <a:schemeClr val="dk1"/>
                        </a:solidFill>
                        <a:latin typeface="Meiryo UI" panose="020B0604030504040204" pitchFamily="50" charset="-128"/>
                        <a:ea typeface="Meiryo UI" panose="020B0604030504040204" pitchFamily="50" charset="-128"/>
                        <a:cs typeface="+mn-cs"/>
                      </a:endParaRPr>
                    </a:p>
                    <a:p>
                      <a:pPr algn="ctr"/>
                      <a:r>
                        <a:rPr kumimoji="1" lang="ja-JP" altLang="en-US" sz="1400" b="0" kern="1200" dirty="0">
                          <a:solidFill>
                            <a:schemeClr val="dk1"/>
                          </a:solidFill>
                          <a:latin typeface="Meiryo UI" panose="020B0604030504040204" pitchFamily="50" charset="-128"/>
                          <a:ea typeface="Meiryo UI" panose="020B0604030504040204" pitchFamily="50" charset="-128"/>
                          <a:cs typeface="+mn-cs"/>
                        </a:rPr>
                        <a:t>高温化抑制</a:t>
                      </a:r>
                    </a:p>
                  </a:txBody>
                  <a:tcPr anchor="ctr"/>
                </a:tc>
                <a:tc>
                  <a:txBody>
                    <a:bodyPr/>
                    <a:lstStyle/>
                    <a:p>
                      <a:pPr algn="l"/>
                      <a:r>
                        <a:rPr kumimoji="1" lang="ja-JP" altLang="en-US" sz="1300" b="0" kern="1200" dirty="0">
                          <a:solidFill>
                            <a:schemeClr val="dk1"/>
                          </a:solidFill>
                          <a:latin typeface="Meiryo UI" panose="020B0604030504040204" pitchFamily="50" charset="-128"/>
                          <a:ea typeface="Meiryo UI" panose="020B0604030504040204" pitchFamily="50" charset="-128"/>
                          <a:cs typeface="+mn-cs"/>
                        </a:rPr>
                        <a:t>○森林環境税の活用による暑熱環境改善設備の設置</a:t>
                      </a:r>
                      <a:endParaRPr kumimoji="1" lang="en-US" altLang="ja-JP" sz="1300" b="0" kern="1200" dirty="0">
                        <a:solidFill>
                          <a:schemeClr val="dk1"/>
                        </a:solidFill>
                        <a:latin typeface="Meiryo UI" panose="020B0604030504040204" pitchFamily="50" charset="-128"/>
                        <a:ea typeface="Meiryo UI" panose="020B0604030504040204" pitchFamily="50" charset="-128"/>
                        <a:cs typeface="+mn-cs"/>
                      </a:endParaRPr>
                    </a:p>
                    <a:p>
                      <a:pPr algn="l"/>
                      <a:r>
                        <a:rPr kumimoji="1" lang="ja-JP" altLang="en-US" sz="1300" b="0" kern="1200" dirty="0">
                          <a:solidFill>
                            <a:schemeClr val="dk1"/>
                          </a:solidFill>
                          <a:latin typeface="Meiryo UI" panose="020B0604030504040204" pitchFamily="50" charset="-128"/>
                          <a:ea typeface="Meiryo UI" panose="020B0604030504040204" pitchFamily="50" charset="-128"/>
                          <a:cs typeface="+mn-cs"/>
                        </a:rPr>
                        <a:t>　</a:t>
                      </a:r>
                      <a:r>
                        <a:rPr kumimoji="1" lang="en-US" altLang="ja-JP" sz="1300" b="0" kern="1200" dirty="0">
                          <a:solidFill>
                            <a:schemeClr val="dk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dk1"/>
                          </a:solidFill>
                          <a:latin typeface="Meiryo UI" panose="020B0604030504040204" pitchFamily="50" charset="-128"/>
                          <a:ea typeface="Meiryo UI" panose="020B0604030504040204" pitchFamily="50" charset="-128"/>
                          <a:cs typeface="+mn-cs"/>
                        </a:rPr>
                        <a:t>採択件数：</a:t>
                      </a:r>
                      <a:r>
                        <a:rPr kumimoji="1" lang="en-US" altLang="ja-JP" sz="1300" b="0" kern="1200" dirty="0">
                          <a:solidFill>
                            <a:schemeClr val="dk1"/>
                          </a:solidFill>
                          <a:latin typeface="Meiryo UI" panose="020B0604030504040204" pitchFamily="50" charset="-128"/>
                          <a:ea typeface="Meiryo UI" panose="020B0604030504040204" pitchFamily="50" charset="-128"/>
                          <a:cs typeface="+mn-cs"/>
                        </a:rPr>
                        <a:t>20</a:t>
                      </a:r>
                      <a:r>
                        <a:rPr kumimoji="1" lang="ja-JP" altLang="en-US" sz="1300" b="0" kern="1200" dirty="0">
                          <a:solidFill>
                            <a:schemeClr val="dk1"/>
                          </a:solidFill>
                          <a:latin typeface="Meiryo UI" panose="020B0604030504040204" pitchFamily="50" charset="-128"/>
                          <a:ea typeface="Meiryo UI" panose="020B0604030504040204" pitchFamily="50" charset="-128"/>
                          <a:cs typeface="+mn-cs"/>
                        </a:rPr>
                        <a:t>件（駅前広場：</a:t>
                      </a:r>
                      <a:r>
                        <a:rPr kumimoji="1" lang="en-US" altLang="ja-JP" sz="1300" b="0" kern="1200" dirty="0">
                          <a:solidFill>
                            <a:schemeClr val="dk1"/>
                          </a:solidFill>
                          <a:latin typeface="Meiryo UI" panose="020B0604030504040204" pitchFamily="50" charset="-128"/>
                          <a:ea typeface="Meiryo UI" panose="020B0604030504040204" pitchFamily="50" charset="-128"/>
                          <a:cs typeface="+mn-cs"/>
                        </a:rPr>
                        <a:t>10</a:t>
                      </a:r>
                      <a:r>
                        <a:rPr kumimoji="1" lang="ja-JP" altLang="en-US" sz="1300" b="0" kern="1200" dirty="0">
                          <a:solidFill>
                            <a:schemeClr val="dk1"/>
                          </a:solidFill>
                          <a:latin typeface="Meiryo UI" panose="020B0604030504040204" pitchFamily="50" charset="-128"/>
                          <a:ea typeface="Meiryo UI" panose="020B0604030504040204" pitchFamily="50" charset="-128"/>
                          <a:cs typeface="+mn-cs"/>
                        </a:rPr>
                        <a:t>件、単独バス停：</a:t>
                      </a:r>
                      <a:r>
                        <a:rPr kumimoji="1" lang="en-US" altLang="ja-JP" sz="1300" b="0" kern="1200" dirty="0">
                          <a:solidFill>
                            <a:schemeClr val="dk1"/>
                          </a:solidFill>
                          <a:latin typeface="Meiryo UI" panose="020B0604030504040204" pitchFamily="50" charset="-128"/>
                          <a:ea typeface="Meiryo UI" panose="020B0604030504040204" pitchFamily="50" charset="-128"/>
                          <a:cs typeface="+mn-cs"/>
                        </a:rPr>
                        <a:t>10</a:t>
                      </a:r>
                      <a:r>
                        <a:rPr kumimoji="1" lang="ja-JP" altLang="en-US" sz="1300" b="0" kern="1200" dirty="0">
                          <a:solidFill>
                            <a:schemeClr val="dk1"/>
                          </a:solidFill>
                          <a:latin typeface="Meiryo UI" panose="020B0604030504040204" pitchFamily="50" charset="-128"/>
                          <a:ea typeface="Meiryo UI" panose="020B0604030504040204" pitchFamily="50" charset="-128"/>
                          <a:cs typeface="+mn-cs"/>
                        </a:rPr>
                        <a:t>件）</a:t>
                      </a:r>
                      <a:r>
                        <a:rPr kumimoji="1" lang="en-US" altLang="ja-JP" sz="1300" b="0" kern="1200" dirty="0">
                          <a:solidFill>
                            <a:schemeClr val="dk1"/>
                          </a:solidFill>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2906449025"/>
                  </a:ext>
                </a:extLst>
              </a:tr>
              <a:tr h="365693">
                <a:tc vMerge="1">
                  <a:txBody>
                    <a:bodyPr/>
                    <a:lstStyle/>
                    <a:p>
                      <a:pPr algn="l"/>
                      <a:endParaRPr kumimoji="1" lang="ja-JP" altLang="en-US" sz="1200" kern="1200" dirty="0">
                        <a:solidFill>
                          <a:schemeClr val="dk1"/>
                        </a:solidFill>
                        <a:latin typeface="+mn-lt"/>
                        <a:ea typeface="+mn-ea"/>
                        <a:cs typeface="+mn-cs"/>
                      </a:endParaRPr>
                    </a:p>
                  </a:txBody>
                  <a:tcPr/>
                </a:tc>
                <a:tc>
                  <a:txBody>
                    <a:bodyPr/>
                    <a:lstStyle/>
                    <a:p>
                      <a:pPr algn="l"/>
                      <a:r>
                        <a:rPr kumimoji="1" lang="ja-JP" altLang="en-US" sz="1300" b="0" kern="1200" dirty="0">
                          <a:solidFill>
                            <a:schemeClr val="dk1"/>
                          </a:solidFill>
                          <a:latin typeface="Meiryo UI" panose="020B0604030504040204" pitchFamily="50" charset="-128"/>
                          <a:ea typeface="Meiryo UI" panose="020B0604030504040204" pitchFamily="50" charset="-128"/>
                          <a:cs typeface="+mn-cs"/>
                        </a:rPr>
                        <a:t>○池田市、吹田市、八尾市で実施されているグリーンインフラ活用型都市構築支援事業の支援</a:t>
                      </a:r>
                    </a:p>
                  </a:txBody>
                  <a:tcPr anchor="ctr"/>
                </a:tc>
                <a:extLst>
                  <a:ext uri="{0D108BD9-81ED-4DB2-BD59-A6C34878D82A}">
                    <a16:rowId xmlns:a16="http://schemas.microsoft.com/office/drawing/2014/main" val="3788798719"/>
                  </a:ext>
                </a:extLst>
              </a:tr>
              <a:tr h="365693">
                <a:tc vMerge="1">
                  <a:txBody>
                    <a:bodyPr/>
                    <a:lstStyle/>
                    <a:p>
                      <a:pPr algn="l"/>
                      <a:endParaRPr kumimoji="1" lang="ja-JP" altLang="en-US" sz="1200" kern="1200" dirty="0">
                        <a:solidFill>
                          <a:schemeClr val="dk1"/>
                        </a:solidFill>
                        <a:latin typeface="+mn-lt"/>
                        <a:ea typeface="+mn-ea"/>
                        <a:cs typeface="+mn-cs"/>
                      </a:endParaRPr>
                    </a:p>
                  </a:txBody>
                  <a:tcPr/>
                </a:tc>
                <a:tc>
                  <a:txBody>
                    <a:bodyPr/>
                    <a:lstStyle/>
                    <a:p>
                      <a:pPr algn="l"/>
                      <a:r>
                        <a:rPr kumimoji="1" lang="ja-JP" altLang="en-US" sz="1300" b="0" kern="1200" dirty="0">
                          <a:solidFill>
                            <a:schemeClr val="dk1"/>
                          </a:solidFill>
                          <a:latin typeface="Meiryo UI" panose="020B0604030504040204" pitchFamily="50" charset="-128"/>
                          <a:ea typeface="Meiryo UI" panose="020B0604030504040204" pitchFamily="50" charset="-128"/>
                          <a:cs typeface="+mn-cs"/>
                        </a:rPr>
                        <a:t>○透水性舗装の整備　歩道</a:t>
                      </a:r>
                      <a:r>
                        <a:rPr kumimoji="1" lang="en-US" altLang="ja-JP" sz="1300" b="0" kern="1200" dirty="0">
                          <a:solidFill>
                            <a:schemeClr val="dk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dk1"/>
                          </a:solidFill>
                          <a:latin typeface="Meiryo UI" panose="020B0604030504040204" pitchFamily="50" charset="-128"/>
                          <a:ea typeface="Meiryo UI" panose="020B0604030504040204" pitchFamily="50" charset="-128"/>
                          <a:cs typeface="+mn-cs"/>
                        </a:rPr>
                        <a:t>施工実績：（府）</a:t>
                      </a:r>
                      <a:r>
                        <a:rPr kumimoji="1" lang="en-US" altLang="ja-JP" sz="1300" b="0" kern="1200" dirty="0">
                          <a:solidFill>
                            <a:schemeClr val="dk1"/>
                          </a:solidFill>
                          <a:latin typeface="Meiryo UI" panose="020B0604030504040204" pitchFamily="50" charset="-128"/>
                          <a:ea typeface="Meiryo UI" panose="020B0604030504040204" pitchFamily="50" charset="-128"/>
                          <a:cs typeface="+mn-cs"/>
                        </a:rPr>
                        <a:t>7,622㎡〕</a:t>
                      </a:r>
                      <a:endParaRPr kumimoji="1" lang="ja-JP" altLang="en-US" sz="1300" b="0" kern="1200" dirty="0">
                        <a:solidFill>
                          <a:schemeClr val="dk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532544723"/>
                  </a:ext>
                </a:extLst>
              </a:tr>
              <a:tr h="365693">
                <a:tc rowSpan="2">
                  <a:txBody>
                    <a:bodyPr/>
                    <a:lstStyle/>
                    <a:p>
                      <a:pPr algn="ctr"/>
                      <a:r>
                        <a:rPr kumimoji="1" lang="ja-JP" altLang="en-US" sz="1400" b="0" kern="1200" dirty="0">
                          <a:solidFill>
                            <a:schemeClr val="dk1"/>
                          </a:solidFill>
                          <a:latin typeface="Meiryo UI" panose="020B0604030504040204" pitchFamily="50" charset="-128"/>
                          <a:ea typeface="Meiryo UI" panose="020B0604030504040204" pitchFamily="50" charset="-128"/>
                          <a:cs typeface="+mn-cs"/>
                        </a:rPr>
                        <a:t>都市形態の改善</a:t>
                      </a:r>
                    </a:p>
                  </a:txBody>
                  <a:tcPr anchor="ctr"/>
                </a:tc>
                <a:tc>
                  <a:txBody>
                    <a:bodyPr/>
                    <a:lstStyle/>
                    <a:p>
                      <a:pPr algn="l"/>
                      <a:r>
                        <a:rPr kumimoji="1" lang="ja-JP" altLang="en-US" sz="1300" b="0" kern="1200" dirty="0">
                          <a:solidFill>
                            <a:schemeClr val="dk1"/>
                          </a:solidFill>
                          <a:latin typeface="Meiryo UI" panose="020B0604030504040204" pitchFamily="50" charset="-128"/>
                          <a:ea typeface="Meiryo UI" panose="020B0604030504040204" pitchFamily="50" charset="-128"/>
                          <a:cs typeface="+mn-cs"/>
                        </a:rPr>
                        <a:t>○みどりの風促進区域における緑化推進</a:t>
                      </a:r>
                      <a:r>
                        <a:rPr kumimoji="1" lang="en-US" altLang="ja-JP" sz="1300" b="0" kern="1200" dirty="0">
                          <a:solidFill>
                            <a:schemeClr val="dk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dk1"/>
                          </a:solidFill>
                          <a:latin typeface="Meiryo UI" panose="020B0604030504040204" pitchFamily="50" charset="-128"/>
                          <a:ea typeface="Meiryo UI" panose="020B0604030504040204" pitchFamily="50" charset="-128"/>
                          <a:cs typeface="+mn-cs"/>
                        </a:rPr>
                        <a:t>公共緑化：（換算）高木</a:t>
                      </a:r>
                      <a:r>
                        <a:rPr kumimoji="1" lang="en-US" altLang="ja-JP" sz="1300" b="0" kern="1200" dirty="0">
                          <a:solidFill>
                            <a:schemeClr val="dk1"/>
                          </a:solidFill>
                          <a:latin typeface="Meiryo UI" panose="020B0604030504040204" pitchFamily="50" charset="-128"/>
                          <a:ea typeface="Meiryo UI" panose="020B0604030504040204" pitchFamily="50" charset="-128"/>
                          <a:cs typeface="+mn-cs"/>
                        </a:rPr>
                        <a:t>8</a:t>
                      </a:r>
                      <a:r>
                        <a:rPr kumimoji="1" lang="ja-JP" altLang="en-US" sz="1300" b="0" kern="1200" dirty="0">
                          <a:solidFill>
                            <a:schemeClr val="dk1"/>
                          </a:solidFill>
                          <a:latin typeface="Meiryo UI" panose="020B0604030504040204" pitchFamily="50" charset="-128"/>
                          <a:ea typeface="Meiryo UI" panose="020B0604030504040204" pitchFamily="50" charset="-128"/>
                          <a:cs typeface="+mn-cs"/>
                        </a:rPr>
                        <a:t>本</a:t>
                      </a:r>
                      <a:r>
                        <a:rPr kumimoji="1" lang="en-US" altLang="ja-JP" sz="1300" b="0" kern="1200" dirty="0">
                          <a:solidFill>
                            <a:schemeClr val="dk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dk1"/>
                          </a:solidFill>
                          <a:latin typeface="Meiryo UI" panose="020B0604030504040204" pitchFamily="50" charset="-128"/>
                          <a:ea typeface="Meiryo UI" panose="020B0604030504040204" pitchFamily="50" charset="-128"/>
                          <a:cs typeface="+mn-cs"/>
                        </a:rPr>
                        <a:t>　</a:t>
                      </a:r>
                      <a:r>
                        <a:rPr kumimoji="1" lang="en-US" altLang="ja-JP" sz="1300" b="0" kern="1200" dirty="0">
                          <a:solidFill>
                            <a:schemeClr val="dk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dk1"/>
                          </a:solidFill>
                          <a:latin typeface="Meiryo UI" panose="020B0604030504040204" pitchFamily="50" charset="-128"/>
                          <a:ea typeface="Meiryo UI" panose="020B0604030504040204" pitchFamily="50" charset="-128"/>
                          <a:cs typeface="+mn-cs"/>
                        </a:rPr>
                        <a:t>民有地緑化：植栽樹木</a:t>
                      </a:r>
                      <a:r>
                        <a:rPr kumimoji="1" lang="en-US" altLang="ja-JP" sz="1300" b="0" kern="1200" dirty="0">
                          <a:solidFill>
                            <a:schemeClr val="dk1"/>
                          </a:solidFill>
                          <a:latin typeface="Meiryo UI" panose="020B0604030504040204" pitchFamily="50" charset="-128"/>
                          <a:ea typeface="Meiryo UI" panose="020B0604030504040204" pitchFamily="50" charset="-128"/>
                          <a:cs typeface="+mn-cs"/>
                        </a:rPr>
                        <a:t>13</a:t>
                      </a:r>
                      <a:r>
                        <a:rPr kumimoji="1" lang="ja-JP" altLang="en-US" sz="1300" b="0" kern="1200" dirty="0">
                          <a:solidFill>
                            <a:schemeClr val="dk1"/>
                          </a:solidFill>
                          <a:latin typeface="Meiryo UI" panose="020B0604030504040204" pitchFamily="50" charset="-128"/>
                          <a:ea typeface="Meiryo UI" panose="020B0604030504040204" pitchFamily="50" charset="-128"/>
                          <a:cs typeface="+mn-cs"/>
                        </a:rPr>
                        <a:t>本</a:t>
                      </a:r>
                      <a:r>
                        <a:rPr kumimoji="1" lang="en-US" altLang="ja-JP" sz="1300" b="0" kern="1200" dirty="0">
                          <a:solidFill>
                            <a:schemeClr val="dk1"/>
                          </a:solidFill>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1885284834"/>
                  </a:ext>
                </a:extLst>
              </a:tr>
              <a:tr h="621680">
                <a:tc vMerge="1">
                  <a:txBody>
                    <a:bodyPr/>
                    <a:lstStyle/>
                    <a:p>
                      <a:pPr algn="l"/>
                      <a:endParaRPr kumimoji="1" lang="ja-JP" altLang="en-US" sz="1200" kern="1200" dirty="0">
                        <a:solidFill>
                          <a:schemeClr val="dk1"/>
                        </a:solidFill>
                        <a:latin typeface="+mn-lt"/>
                        <a:ea typeface="+mn-ea"/>
                        <a:cs typeface="+mn-cs"/>
                      </a:endParaRPr>
                    </a:p>
                  </a:txBody>
                  <a:tcPr/>
                </a:tc>
                <a:tc>
                  <a:txBody>
                    <a:bodyPr/>
                    <a:lstStyle/>
                    <a:p>
                      <a:pPr algn="l"/>
                      <a:r>
                        <a:rPr kumimoji="1" lang="ja-JP" altLang="en-US" sz="1300" b="0" kern="1200" dirty="0">
                          <a:solidFill>
                            <a:schemeClr val="dk1"/>
                          </a:solidFill>
                          <a:latin typeface="Meiryo UI" panose="020B0604030504040204" pitchFamily="50" charset="-128"/>
                          <a:ea typeface="Meiryo UI" panose="020B0604030504040204" pitchFamily="50" charset="-128"/>
                          <a:cs typeface="+mn-cs"/>
                        </a:rPr>
                        <a:t>○大阪府営公園マスタープランに基づく、多様な自然とふれあい、都市の環境を保全する公園づくりの推進</a:t>
                      </a:r>
                      <a:endParaRPr kumimoji="1" lang="en-US" altLang="ja-JP" sz="1300" b="0" kern="1200" dirty="0">
                        <a:solidFill>
                          <a:schemeClr val="dk1"/>
                        </a:solidFill>
                        <a:latin typeface="Meiryo UI" panose="020B0604030504040204" pitchFamily="50" charset="-128"/>
                        <a:ea typeface="Meiryo UI" panose="020B0604030504040204" pitchFamily="50" charset="-128"/>
                        <a:cs typeface="+mn-cs"/>
                      </a:endParaRPr>
                    </a:p>
                    <a:p>
                      <a:pPr algn="l"/>
                      <a:r>
                        <a:rPr kumimoji="1" lang="ja-JP" altLang="en-US" sz="1300" b="0" kern="1200" dirty="0">
                          <a:solidFill>
                            <a:schemeClr val="dk1"/>
                          </a:solidFill>
                          <a:latin typeface="Meiryo UI" panose="020B0604030504040204" pitchFamily="50" charset="-128"/>
                          <a:ea typeface="Meiryo UI" panose="020B0604030504040204" pitchFamily="50" charset="-128"/>
                          <a:cs typeface="+mn-cs"/>
                        </a:rPr>
                        <a:t>　</a:t>
                      </a:r>
                      <a:r>
                        <a:rPr kumimoji="1" lang="en-US" altLang="ja-JP" sz="1300" b="0" kern="1200" dirty="0">
                          <a:solidFill>
                            <a:schemeClr val="dk1"/>
                          </a:solidFill>
                          <a:latin typeface="Meiryo UI" panose="020B0604030504040204" pitchFamily="50" charset="-128"/>
                          <a:ea typeface="Meiryo UI" panose="020B0604030504040204" pitchFamily="50" charset="-128"/>
                          <a:cs typeface="+mn-cs"/>
                        </a:rPr>
                        <a:t>〔2021</a:t>
                      </a:r>
                      <a:r>
                        <a:rPr kumimoji="1" lang="ja-JP" altLang="en-US" sz="1300" b="0" kern="1200" dirty="0">
                          <a:solidFill>
                            <a:schemeClr val="dk1"/>
                          </a:solidFill>
                          <a:latin typeface="Meiryo UI" panose="020B0604030504040204" pitchFamily="50" charset="-128"/>
                          <a:ea typeface="Meiryo UI" panose="020B0604030504040204" pitchFamily="50" charset="-128"/>
                          <a:cs typeface="+mn-cs"/>
                        </a:rPr>
                        <a:t>年度末における府営公園開設面積</a:t>
                      </a:r>
                      <a:r>
                        <a:rPr kumimoji="1" lang="en-US" altLang="ja-JP" sz="1300" b="0" kern="1200" dirty="0">
                          <a:solidFill>
                            <a:schemeClr val="dk1"/>
                          </a:solidFill>
                          <a:latin typeface="Meiryo UI" panose="020B0604030504040204" pitchFamily="50" charset="-128"/>
                          <a:ea typeface="Meiryo UI" panose="020B0604030504040204" pitchFamily="50" charset="-128"/>
                          <a:cs typeface="+mn-cs"/>
                        </a:rPr>
                        <a:t>1,008.5ha〕</a:t>
                      </a:r>
                      <a:endParaRPr kumimoji="1" lang="ja-JP" altLang="en-US" sz="1300" b="0" kern="1200" dirty="0">
                        <a:solidFill>
                          <a:schemeClr val="dk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250139988"/>
                  </a:ext>
                </a:extLst>
              </a:tr>
            </a:tbl>
          </a:graphicData>
        </a:graphic>
      </p:graphicFrame>
      <p:sp>
        <p:nvSpPr>
          <p:cNvPr id="9" name="テキスト ボックス 8"/>
          <p:cNvSpPr txBox="1"/>
          <p:nvPr/>
        </p:nvSpPr>
        <p:spPr>
          <a:xfrm>
            <a:off x="10072249" y="2270122"/>
            <a:ext cx="2515967" cy="553998"/>
          </a:xfrm>
          <a:prstGeom prst="rect">
            <a:avLst/>
          </a:prstGeom>
          <a:noFill/>
        </p:spPr>
        <p:txBody>
          <a:bodyPr wrap="square" rtlCol="0">
            <a:spAutoFit/>
          </a:bodyPr>
          <a:lstStyle/>
          <a:p>
            <a:r>
              <a:rPr lang="en-US" altLang="ja-JP" sz="1000" dirty="0">
                <a:solidFill>
                  <a:schemeClr val="dk1"/>
                </a:solidFill>
                <a:latin typeface="Meiryo UI" panose="020B0604030504040204" pitchFamily="50" charset="-128"/>
                <a:ea typeface="Meiryo UI" panose="020B0604030504040204" pitchFamily="50" charset="-128"/>
              </a:rPr>
              <a:t>【</a:t>
            </a:r>
            <a:r>
              <a:rPr lang="ja-JP" altLang="en-US" sz="1000" dirty="0">
                <a:solidFill>
                  <a:schemeClr val="dk1"/>
                </a:solidFill>
                <a:latin typeface="Meiryo UI" panose="020B0604030504040204" pitchFamily="50" charset="-128"/>
                <a:ea typeface="Meiryo UI" panose="020B0604030504040204" pitchFamily="50" charset="-128"/>
              </a:rPr>
              <a:t>図１</a:t>
            </a:r>
            <a:r>
              <a:rPr lang="en-US" altLang="ja-JP" sz="1000" dirty="0">
                <a:solidFill>
                  <a:schemeClr val="dk1"/>
                </a:solidFill>
                <a:latin typeface="Meiryo UI" panose="020B0604030504040204" pitchFamily="50" charset="-128"/>
                <a:ea typeface="Meiryo UI" panose="020B0604030504040204" pitchFamily="50" charset="-128"/>
              </a:rPr>
              <a:t>】</a:t>
            </a:r>
            <a:r>
              <a:rPr lang="ja-JP" altLang="en-US" sz="1000" dirty="0">
                <a:solidFill>
                  <a:schemeClr val="dk1"/>
                </a:solidFill>
                <a:latin typeface="Meiryo UI" panose="020B0604030504040204" pitchFamily="50" charset="-128"/>
                <a:ea typeface="Meiryo UI" panose="020B0604030504040204" pitchFamily="50" charset="-128"/>
              </a:rPr>
              <a:t>おおさか気候変動対策賞</a:t>
            </a:r>
            <a:endParaRPr lang="en-US" altLang="ja-JP" sz="1000" dirty="0">
              <a:solidFill>
                <a:schemeClr val="dk1"/>
              </a:solidFill>
              <a:latin typeface="Meiryo UI" panose="020B0604030504040204" pitchFamily="50" charset="-128"/>
              <a:ea typeface="Meiryo UI" panose="020B0604030504040204" pitchFamily="50" charset="-128"/>
            </a:endParaRPr>
          </a:p>
          <a:p>
            <a:r>
              <a:rPr lang="ja-JP" altLang="en-US" sz="1000" dirty="0">
                <a:solidFill>
                  <a:schemeClr val="dk1"/>
                </a:solidFill>
                <a:latin typeface="Meiryo UI" panose="020B0604030504040204" pitchFamily="50" charset="-128"/>
                <a:ea typeface="Meiryo UI" panose="020B0604030504040204" pitchFamily="50" charset="-128"/>
              </a:rPr>
              <a:t>（適応分野）</a:t>
            </a:r>
            <a:endParaRPr lang="en-US" altLang="ja-JP" sz="1000" dirty="0">
              <a:solidFill>
                <a:schemeClr val="dk1"/>
              </a:solidFill>
              <a:latin typeface="Meiryo UI" panose="020B0604030504040204" pitchFamily="50" charset="-128"/>
              <a:ea typeface="Meiryo UI" panose="020B0604030504040204" pitchFamily="50" charset="-128"/>
            </a:endParaRPr>
          </a:p>
          <a:p>
            <a:r>
              <a:rPr lang="ja-JP" altLang="en-US" sz="1000" dirty="0">
                <a:solidFill>
                  <a:schemeClr val="dk1"/>
                </a:solidFill>
                <a:latin typeface="Meiryo UI" panose="020B0604030504040204" pitchFamily="50" charset="-128"/>
                <a:ea typeface="Meiryo UI" panose="020B0604030504040204" pitchFamily="50" charset="-128"/>
              </a:rPr>
              <a:t>（大阪府知事賞）大阪シティバス株式会社</a:t>
            </a:r>
          </a:p>
        </p:txBody>
      </p:sp>
      <p:sp>
        <p:nvSpPr>
          <p:cNvPr id="44" name="テキスト ボックス 43"/>
          <p:cNvSpPr txBox="1"/>
          <p:nvPr/>
        </p:nvSpPr>
        <p:spPr>
          <a:xfrm>
            <a:off x="10061616" y="4614591"/>
            <a:ext cx="2603880" cy="553998"/>
          </a:xfrm>
          <a:prstGeom prst="rect">
            <a:avLst/>
          </a:prstGeom>
          <a:noFill/>
        </p:spPr>
        <p:txBody>
          <a:bodyPr wrap="square" rtlCol="0">
            <a:spAutoFit/>
          </a:bodyPr>
          <a:lstStyle/>
          <a:p>
            <a:r>
              <a:rPr lang="en-US" altLang="ja-JP" sz="1000" dirty="0">
                <a:solidFill>
                  <a:schemeClr val="dk1"/>
                </a:solidFill>
                <a:latin typeface="Meiryo UI" panose="020B0604030504040204" pitchFamily="50" charset="-128"/>
                <a:ea typeface="Meiryo UI" panose="020B0604030504040204" pitchFamily="50" charset="-128"/>
              </a:rPr>
              <a:t>【</a:t>
            </a:r>
            <a:r>
              <a:rPr lang="ja-JP" altLang="en-US" sz="1000" dirty="0">
                <a:solidFill>
                  <a:schemeClr val="dk1"/>
                </a:solidFill>
                <a:latin typeface="Meiryo UI" panose="020B0604030504040204" pitchFamily="50" charset="-128"/>
                <a:ea typeface="Meiryo UI" panose="020B0604030504040204" pitchFamily="50" charset="-128"/>
              </a:rPr>
              <a:t>図２</a:t>
            </a:r>
            <a:r>
              <a:rPr lang="en-US" altLang="ja-JP" sz="1000" dirty="0">
                <a:solidFill>
                  <a:schemeClr val="dk1"/>
                </a:solidFill>
                <a:latin typeface="Meiryo UI" panose="020B0604030504040204" pitchFamily="50" charset="-128"/>
                <a:ea typeface="Meiryo UI" panose="020B0604030504040204" pitchFamily="50" charset="-128"/>
              </a:rPr>
              <a:t>】</a:t>
            </a:r>
            <a:r>
              <a:rPr lang="ja-JP" altLang="en-US" sz="1000" dirty="0">
                <a:solidFill>
                  <a:schemeClr val="dk1"/>
                </a:solidFill>
                <a:latin typeface="Meiryo UI" panose="020B0604030504040204" pitchFamily="50" charset="-128"/>
                <a:ea typeface="Meiryo UI" panose="020B0604030504040204" pitchFamily="50" charset="-128"/>
              </a:rPr>
              <a:t>おおさか気候変動対策賞特別賞</a:t>
            </a:r>
            <a:endParaRPr lang="en-US" altLang="ja-JP" sz="1000" dirty="0">
              <a:solidFill>
                <a:schemeClr val="dk1"/>
              </a:solidFill>
              <a:latin typeface="Meiryo UI" panose="020B0604030504040204" pitchFamily="50" charset="-128"/>
              <a:ea typeface="Meiryo UI" panose="020B0604030504040204" pitchFamily="50" charset="-128"/>
            </a:endParaRPr>
          </a:p>
          <a:p>
            <a:r>
              <a:rPr lang="ja-JP" altLang="en-US" sz="1000" dirty="0">
                <a:solidFill>
                  <a:schemeClr val="dk1"/>
                </a:solidFill>
                <a:latin typeface="Meiryo UI" panose="020B0604030504040204" pitchFamily="50" charset="-128"/>
                <a:ea typeface="Meiryo UI" panose="020B0604030504040204" pitchFamily="50" charset="-128"/>
              </a:rPr>
              <a:t>（愛称：“涼”デザイン建築賞）</a:t>
            </a:r>
            <a:endParaRPr lang="en-US" altLang="ja-JP" sz="1000" dirty="0">
              <a:solidFill>
                <a:schemeClr val="dk1"/>
              </a:solidFill>
              <a:latin typeface="Meiryo UI" panose="020B0604030504040204" pitchFamily="50" charset="-128"/>
              <a:ea typeface="Meiryo UI" panose="020B0604030504040204" pitchFamily="50" charset="-128"/>
            </a:endParaRPr>
          </a:p>
          <a:p>
            <a:r>
              <a:rPr lang="ja-JP" altLang="en-US" sz="1000" dirty="0">
                <a:solidFill>
                  <a:schemeClr val="dk1"/>
                </a:solidFill>
                <a:latin typeface="Meiryo UI" panose="020B0604030504040204" pitchFamily="50" charset="-128"/>
                <a:ea typeface="Meiryo UI" panose="020B0604030504040204" pitchFamily="50" charset="-128"/>
              </a:rPr>
              <a:t>（特別賞５件の１例）コニカミノルタ株式会社</a:t>
            </a:r>
          </a:p>
        </p:txBody>
      </p:sp>
      <p:sp>
        <p:nvSpPr>
          <p:cNvPr id="45" name="テキスト ボックス 44"/>
          <p:cNvSpPr txBox="1"/>
          <p:nvPr/>
        </p:nvSpPr>
        <p:spPr>
          <a:xfrm>
            <a:off x="10705109" y="9009002"/>
            <a:ext cx="2032395" cy="400110"/>
          </a:xfrm>
          <a:prstGeom prst="rect">
            <a:avLst/>
          </a:prstGeom>
          <a:noFill/>
        </p:spPr>
        <p:txBody>
          <a:bodyPr wrap="square" rtlCol="0">
            <a:spAutoFit/>
          </a:bodyPr>
          <a:lstStyle/>
          <a:p>
            <a:r>
              <a:rPr lang="en-US" altLang="ja-JP" sz="1000" dirty="0">
                <a:solidFill>
                  <a:schemeClr val="dk1"/>
                </a:solidFill>
                <a:latin typeface="Meiryo UI" panose="020B0604030504040204" pitchFamily="50" charset="-128"/>
                <a:ea typeface="Meiryo UI" panose="020B0604030504040204" pitchFamily="50" charset="-128"/>
              </a:rPr>
              <a:t>【</a:t>
            </a:r>
            <a:r>
              <a:rPr lang="ja-JP" altLang="en-US" sz="1000" dirty="0">
                <a:solidFill>
                  <a:schemeClr val="dk1"/>
                </a:solidFill>
                <a:latin typeface="Meiryo UI" panose="020B0604030504040204" pitchFamily="50" charset="-128"/>
                <a:ea typeface="Meiryo UI" panose="020B0604030504040204" pitchFamily="50" charset="-128"/>
              </a:rPr>
              <a:t>図３</a:t>
            </a:r>
            <a:r>
              <a:rPr lang="en-US" altLang="ja-JP" sz="1000" dirty="0">
                <a:solidFill>
                  <a:schemeClr val="dk1"/>
                </a:solidFill>
                <a:latin typeface="Meiryo UI" panose="020B0604030504040204" pitchFamily="50" charset="-128"/>
                <a:ea typeface="Meiryo UI" panose="020B0604030504040204" pitchFamily="50" charset="-128"/>
              </a:rPr>
              <a:t>】WBGT</a:t>
            </a:r>
            <a:r>
              <a:rPr lang="ja-JP" altLang="en-US" sz="1000" dirty="0">
                <a:solidFill>
                  <a:schemeClr val="dk1"/>
                </a:solidFill>
                <a:latin typeface="Meiryo UI" panose="020B0604030504040204" pitchFamily="50" charset="-128"/>
                <a:ea typeface="Meiryo UI" panose="020B0604030504040204" pitchFamily="50" charset="-128"/>
              </a:rPr>
              <a:t>（暑さ指数計）</a:t>
            </a:r>
            <a:endParaRPr lang="en-US" altLang="ja-JP" sz="1000" dirty="0">
              <a:solidFill>
                <a:schemeClr val="dk1"/>
              </a:solidFill>
              <a:latin typeface="Meiryo UI" panose="020B0604030504040204" pitchFamily="50" charset="-128"/>
              <a:ea typeface="Meiryo UI" panose="020B0604030504040204" pitchFamily="50" charset="-128"/>
            </a:endParaRPr>
          </a:p>
          <a:p>
            <a:r>
              <a:rPr lang="ja-JP" altLang="en-US" sz="1000" dirty="0">
                <a:solidFill>
                  <a:schemeClr val="dk1"/>
                </a:solidFill>
                <a:latin typeface="Meiryo UI" panose="020B0604030504040204" pitchFamily="50" charset="-128"/>
                <a:ea typeface="Meiryo UI" panose="020B0604030504040204" pitchFamily="50" charset="-128"/>
              </a:rPr>
              <a:t>　　　　 の電光表示パネルの設置</a:t>
            </a:r>
          </a:p>
        </p:txBody>
      </p:sp>
      <p:sp>
        <p:nvSpPr>
          <p:cNvPr id="38" name="正方形/長方形 37"/>
          <p:cNvSpPr/>
          <p:nvPr/>
        </p:nvSpPr>
        <p:spPr>
          <a:xfrm>
            <a:off x="242809" y="749413"/>
            <a:ext cx="2521844" cy="338999"/>
          </a:xfrm>
          <a:prstGeom prst="rect">
            <a:avLst/>
          </a:prstGeom>
          <a:ln w="25400">
            <a:solidFill>
              <a:schemeClr val="tx1"/>
            </a:solidFill>
          </a:ln>
        </p:spPr>
        <p:txBody>
          <a:bodyPr wrap="none" bIns="36000" anchor="ctr" anchorCtr="0">
            <a:spAutoFit/>
          </a:bodyPr>
          <a:lstStyle/>
          <a:p>
            <a:pPr>
              <a:lnSpc>
                <a:spcPts val="20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２．計画に基づく取組みの状況</a:t>
            </a:r>
            <a:endPar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10832214" y="5466144"/>
            <a:ext cx="1531671" cy="3564000"/>
          </a:xfrm>
          <a:prstGeom prst="rect">
            <a:avLst/>
          </a:prstGeom>
          <a:ln w="12700">
            <a:solidFill>
              <a:schemeClr val="accent1"/>
            </a:solidFill>
          </a:ln>
        </p:spPr>
      </p:pic>
      <p:pic>
        <p:nvPicPr>
          <p:cNvPr id="7" name="図 6"/>
          <p:cNvPicPr>
            <a:picLocks noChangeAspect="1"/>
          </p:cNvPicPr>
          <p:nvPr/>
        </p:nvPicPr>
        <p:blipFill>
          <a:blip r:embed="rId5">
            <a:extLst>
              <a:ext uri="{BEBA8EAE-BF5A-486C-A8C5-ECC9F3942E4B}">
                <a14:imgProps xmlns:a14="http://schemas.microsoft.com/office/drawing/2010/main">
                  <a14:imgLayer r:embed="rId6">
                    <a14:imgEffect>
                      <a14:brightnessContrast contrast="-5000"/>
                    </a14:imgEffect>
                  </a14:imgLayer>
                </a14:imgProps>
              </a:ext>
            </a:extLst>
          </a:blip>
          <a:stretch>
            <a:fillRect/>
          </a:stretch>
        </p:blipFill>
        <p:spPr>
          <a:xfrm>
            <a:off x="10189338" y="2921448"/>
            <a:ext cx="2203980" cy="1708084"/>
          </a:xfrm>
          <a:prstGeom prst="rect">
            <a:avLst/>
          </a:prstGeom>
          <a:ln w="12700">
            <a:solidFill>
              <a:srgbClr val="3E4FCE"/>
            </a:solidFill>
          </a:ln>
        </p:spPr>
      </p:pic>
      <p:pic>
        <p:nvPicPr>
          <p:cNvPr id="8" name="図 7"/>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14000"/>
                    </a14:imgEffect>
                  </a14:imgLayer>
                </a14:imgProps>
              </a:ext>
            </a:extLst>
          </a:blip>
          <a:stretch>
            <a:fillRect/>
          </a:stretch>
        </p:blipFill>
        <p:spPr>
          <a:xfrm>
            <a:off x="10198197" y="810684"/>
            <a:ext cx="2200275" cy="1476375"/>
          </a:xfrm>
          <a:prstGeom prst="rect">
            <a:avLst/>
          </a:prstGeom>
          <a:ln w="12700">
            <a:solidFill>
              <a:srgbClr val="3E4FCE"/>
            </a:solidFill>
          </a:ln>
        </p:spPr>
      </p:pic>
      <p:grpSp>
        <p:nvGrpSpPr>
          <p:cNvPr id="36" name="グループ化 35"/>
          <p:cNvGrpSpPr>
            <a:grpSpLocks noChangeAspect="1"/>
          </p:cNvGrpSpPr>
          <p:nvPr/>
        </p:nvGrpSpPr>
        <p:grpSpPr>
          <a:xfrm>
            <a:off x="7768952" y="37134"/>
            <a:ext cx="4969454" cy="423459"/>
            <a:chOff x="6029203" y="46261"/>
            <a:chExt cx="5407394" cy="460777"/>
          </a:xfrm>
        </p:grpSpPr>
        <p:pic>
          <p:nvPicPr>
            <p:cNvPr id="37" name="図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29203"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図 1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86991"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図 1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00565"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図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57791"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図 2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10877" y="50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図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767619"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図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203592" y="47840"/>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図 2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644328"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図 3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074083"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図 1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522939"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図 5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979397" y="46261"/>
              <a:ext cx="457200" cy="457200"/>
            </a:xfrm>
            <a:prstGeom prst="rect">
              <a:avLst/>
            </a:prstGeom>
          </p:spPr>
        </p:pic>
        <p:pic>
          <p:nvPicPr>
            <p:cNvPr id="52" name="図 5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41707" y="46942"/>
              <a:ext cx="458885" cy="458885"/>
            </a:xfrm>
            <a:prstGeom prst="rect">
              <a:avLst/>
            </a:prstGeom>
          </p:spPr>
        </p:pic>
      </p:grpSp>
    </p:spTree>
    <p:extLst>
      <p:ext uri="{BB962C8B-B14F-4D97-AF65-F5344CB8AC3E}">
        <p14:creationId xmlns:p14="http://schemas.microsoft.com/office/powerpoint/2010/main" val="1288281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73789" y="1488232"/>
            <a:ext cx="12398728" cy="4320479"/>
          </a:xfrm>
          <a:prstGeom prst="roundRect">
            <a:avLst>
              <a:gd name="adj" fmla="val 0"/>
            </a:avLst>
          </a:prstGeom>
          <a:solidFill>
            <a:schemeClr val="bg1"/>
          </a:solidFill>
          <a:ln w="12700">
            <a:solidFill>
              <a:srgbClr val="006600"/>
            </a:solidFill>
          </a:ln>
          <a:effectLst>
            <a:outerShdw blurRad="63500" dist="508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p>
        </p:txBody>
      </p:sp>
      <p:sp>
        <p:nvSpPr>
          <p:cNvPr id="5" name="角丸四角形 4"/>
          <p:cNvSpPr/>
          <p:nvPr/>
        </p:nvSpPr>
        <p:spPr>
          <a:xfrm>
            <a:off x="208327" y="1474333"/>
            <a:ext cx="3456169" cy="28814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400" b="1" dirty="0">
                <a:latin typeface="Meiryo UI" pitchFamily="50" charset="-128"/>
                <a:ea typeface="Meiryo UI" pitchFamily="50" charset="-128"/>
                <a:cs typeface="Meiryo UI" pitchFamily="50" charset="-128"/>
              </a:rPr>
              <a:t>気候変動対策部会における点検・評価</a:t>
            </a:r>
            <a:r>
              <a:rPr lang="ja-JP" altLang="en-US" sz="1400" b="1" dirty="0" smtClean="0">
                <a:latin typeface="Meiryo UI" pitchFamily="50" charset="-128"/>
                <a:ea typeface="Meiryo UI" pitchFamily="50" charset="-128"/>
                <a:cs typeface="Meiryo UI" pitchFamily="50" charset="-128"/>
              </a:rPr>
              <a:t>結果</a:t>
            </a:r>
            <a:endParaRPr lang="ja-JP" altLang="en-US" sz="1400" b="1" dirty="0">
              <a:latin typeface="Meiryo UI" pitchFamily="50" charset="-128"/>
              <a:ea typeface="Meiryo UI" pitchFamily="50" charset="-128"/>
              <a:cs typeface="Meiryo UI" pitchFamily="50" charset="-128"/>
            </a:endParaRPr>
          </a:p>
        </p:txBody>
      </p:sp>
      <p:sp>
        <p:nvSpPr>
          <p:cNvPr id="6" name="正方形/長方形 5"/>
          <p:cNvSpPr/>
          <p:nvPr/>
        </p:nvSpPr>
        <p:spPr>
          <a:xfrm>
            <a:off x="200986" y="1992288"/>
            <a:ext cx="12358931" cy="2862322"/>
          </a:xfrm>
          <a:prstGeom prst="rect">
            <a:avLst/>
          </a:prstGeom>
          <a:noFill/>
        </p:spPr>
        <p:txBody>
          <a:bodyPr wrap="square">
            <a:spAutoFit/>
          </a:bodyPr>
          <a:lstStyle/>
          <a:p>
            <a:pPr>
              <a:lnSpc>
                <a:spcPct val="150000"/>
              </a:lnSpc>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「おおさかヒートアイランド対策推進計画」の進捗状況及び、今後の推進方針としては</a:t>
            </a:r>
            <a:r>
              <a:rPr lang="ja-JP" altLang="en-US" sz="2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「地球温暖化の影響を除外した熱帯夜日数は、基準年の</a:t>
            </a:r>
            <a:r>
              <a:rPr lang="en-US" altLang="ja-JP" sz="2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2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年から比べて</a:t>
            </a:r>
            <a:r>
              <a:rPr lang="ja-JP" altLang="en-US" sz="2400" b="1" u="sng" dirty="0">
                <a:latin typeface="Meiryo UI" panose="020B0604030504040204" pitchFamily="50" charset="-128"/>
                <a:ea typeface="Meiryo UI" panose="020B0604030504040204" pitchFamily="50" charset="-128"/>
                <a:cs typeface="Meiryo UI" panose="020B0604030504040204" pitchFamily="50" charset="-128"/>
              </a:rPr>
              <a:t>７日減少</a:t>
            </a:r>
            <a:r>
              <a:rPr lang="ja-JP" altLang="en-US" sz="2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しているが、目標には達していないことから、関連情報を解析</a:t>
            </a:r>
            <a:r>
              <a:rPr lang="ja-JP" altLang="en-US" sz="2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2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今後の傾向を</a:t>
            </a:r>
            <a:r>
              <a:rPr lang="ja-JP" altLang="en-US" sz="2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注視</a:t>
            </a:r>
            <a:r>
              <a:rPr lang="ja-JP" altLang="en-US" sz="2400" b="1" u="sng" dirty="0" smtClean="0">
                <a:latin typeface="Meiryo UI" panose="020B0604030504040204" pitchFamily="50" charset="-128"/>
                <a:ea typeface="Meiryo UI" panose="020B0604030504040204" pitchFamily="50" charset="-128"/>
                <a:cs typeface="Meiryo UI" panose="020B0604030504040204" pitchFamily="50" charset="-128"/>
              </a:rPr>
              <a:t>しつつ</a:t>
            </a:r>
            <a:r>
              <a:rPr lang="ja-JP" altLang="en-US" sz="2400" b="1" u="sng" dirty="0">
                <a:latin typeface="Meiryo UI" panose="020B0604030504040204" pitchFamily="50" charset="-128"/>
                <a:ea typeface="Meiryo UI" panose="020B0604030504040204" pitchFamily="50" charset="-128"/>
                <a:cs typeface="Meiryo UI" panose="020B0604030504040204" pitchFamily="50" charset="-128"/>
              </a:rPr>
              <a:t>、対策を着実に進めていく必</a:t>
            </a:r>
            <a:r>
              <a:rPr lang="ja-JP" altLang="en-US" sz="2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要がある。</a:t>
            </a:r>
            <a:endParaRPr lang="en-US" altLang="ja-JP" sz="2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2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また、猛暑に対する、夏の昼間の暑熱環境の改善に向けた取組みも引き続き進めることが重要である。」  </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ことを確認。</a:t>
            </a:r>
          </a:p>
        </p:txBody>
      </p:sp>
      <p:grpSp>
        <p:nvGrpSpPr>
          <p:cNvPr id="7" name="Group 40">
            <a:extLst>
              <a:ext uri="{FF2B5EF4-FFF2-40B4-BE49-F238E27FC236}">
                <a16:creationId xmlns:a16="http://schemas.microsoft.com/office/drawing/2014/main" id="{04BC2CAA-6963-47DF-B1A4-A85A687FF524}"/>
              </a:ext>
            </a:extLst>
          </p:cNvPr>
          <p:cNvGrpSpPr>
            <a:grpSpLocks/>
          </p:cNvGrpSpPr>
          <p:nvPr/>
        </p:nvGrpSpPr>
        <p:grpSpPr bwMode="auto">
          <a:xfrm>
            <a:off x="23071" y="36331"/>
            <a:ext cx="7673873" cy="475271"/>
            <a:chOff x="737" y="402"/>
            <a:chExt cx="13540" cy="904"/>
          </a:xfrm>
        </p:grpSpPr>
        <p:sp>
          <p:nvSpPr>
            <p:cNvPr id="8" name="Rectangle 30">
              <a:extLst>
                <a:ext uri="{FF2B5EF4-FFF2-40B4-BE49-F238E27FC236}">
                  <a16:creationId xmlns:a16="http://schemas.microsoft.com/office/drawing/2014/main" id="{B56E8E7F-F705-4845-8363-D450140216E9}"/>
                </a:ext>
              </a:extLst>
            </p:cNvPr>
            <p:cNvSpPr>
              <a:spLocks noChangeArrowheads="1"/>
            </p:cNvSpPr>
            <p:nvPr/>
          </p:nvSpPr>
          <p:spPr bwMode="auto">
            <a:xfrm>
              <a:off x="13440" y="405"/>
              <a:ext cx="825" cy="624"/>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 name="Rectangle 29">
              <a:extLst>
                <a:ext uri="{FF2B5EF4-FFF2-40B4-BE49-F238E27FC236}">
                  <a16:creationId xmlns:a16="http://schemas.microsoft.com/office/drawing/2014/main" id="{586B6B3B-A233-4858-8D7D-813C8C1FA91B}"/>
                </a:ext>
              </a:extLst>
            </p:cNvPr>
            <p:cNvSpPr>
              <a:spLocks noChangeArrowheads="1"/>
            </p:cNvSpPr>
            <p:nvPr/>
          </p:nvSpPr>
          <p:spPr bwMode="auto">
            <a:xfrm>
              <a:off x="737" y="402"/>
              <a:ext cx="13222" cy="684"/>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bodyPr>
            <a:lstStyle/>
            <a:p>
              <a:pPr defTabSz="914400" eaLnBrk="0" fontAlgn="base" hangingPunct="0">
                <a:spcBef>
                  <a:spcPct val="0"/>
                </a:spcBef>
                <a:spcAft>
                  <a:spcPct val="0"/>
                </a:spcAft>
              </a:pPr>
              <a:r>
                <a:rPr lang="ja-JP" altLang="en-US" sz="1600" b="1" dirty="0">
                  <a:solidFill>
                    <a:schemeClr val="bg1"/>
                  </a:solidFill>
                  <a:latin typeface="Meiryo UI" panose="020B0604030504040204" pitchFamily="50" charset="-128"/>
                  <a:ea typeface="Meiryo UI" panose="020B0604030504040204" pitchFamily="50" charset="-128"/>
                </a:rPr>
                <a:t>おおさかヒートアイランド対策推進計画の進捗状況について</a:t>
              </a:r>
              <a:r>
                <a:rPr lang="en-US" altLang="ja-JP" sz="1600" b="1" dirty="0">
                  <a:solidFill>
                    <a:schemeClr val="bg1"/>
                  </a:solidFill>
                  <a:latin typeface="Meiryo UI" panose="020B0604030504040204" pitchFamily="50" charset="-128"/>
                  <a:ea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rPr>
                <a:t>気候変動対策部会</a:t>
              </a:r>
              <a:r>
                <a:rPr lang="ja-JP" altLang="en-US" sz="1600" b="1" dirty="0" smtClean="0">
                  <a:solidFill>
                    <a:schemeClr val="bg1"/>
                  </a:solidFill>
                  <a:latin typeface="Meiryo UI" panose="020B0604030504040204" pitchFamily="50" charset="-128"/>
                  <a:ea typeface="Meiryo UI" panose="020B0604030504040204" pitchFamily="50" charset="-128"/>
                </a:rPr>
                <a:t>報告</a:t>
              </a:r>
              <a:r>
                <a:rPr lang="en-US" altLang="ja-JP" sz="1600" b="1" dirty="0" smtClean="0">
                  <a:solidFill>
                    <a:schemeClr val="bg1"/>
                  </a:solidFill>
                  <a:latin typeface="Meiryo UI" panose="020B0604030504040204" pitchFamily="50" charset="-128"/>
                  <a:ea typeface="Meiryo UI" panose="020B0604030504040204" pitchFamily="50" charset="-128"/>
                </a:rPr>
                <a:t>)</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10" name="Rectangle 31">
              <a:extLst>
                <a:ext uri="{FF2B5EF4-FFF2-40B4-BE49-F238E27FC236}">
                  <a16:creationId xmlns:a16="http://schemas.microsoft.com/office/drawing/2014/main" id="{BC606D51-3CD7-42DE-98FE-FDD063D7E95B}"/>
                </a:ext>
              </a:extLst>
            </p:cNvPr>
            <p:cNvSpPr>
              <a:spLocks noChangeArrowheads="1"/>
            </p:cNvSpPr>
            <p:nvPr/>
          </p:nvSpPr>
          <p:spPr bwMode="auto">
            <a:xfrm>
              <a:off x="737" y="1014"/>
              <a:ext cx="13219" cy="292"/>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 name="Rectangle 32">
              <a:extLst>
                <a:ext uri="{FF2B5EF4-FFF2-40B4-BE49-F238E27FC236}">
                  <a16:creationId xmlns:a16="http://schemas.microsoft.com/office/drawing/2014/main" id="{196DD6D5-8345-43A2-AB09-AE88461E7B3C}"/>
                </a:ext>
              </a:extLst>
            </p:cNvPr>
            <p:cNvSpPr>
              <a:spLocks noChangeArrowheads="1"/>
            </p:cNvSpPr>
            <p:nvPr/>
          </p:nvSpPr>
          <p:spPr bwMode="auto">
            <a:xfrm>
              <a:off x="13968" y="998"/>
              <a:ext cx="309" cy="305"/>
            </a:xfrm>
            <a:prstGeom prst="rect">
              <a:avLst/>
            </a:prstGeom>
            <a:solidFill>
              <a:srgbClr val="008000"/>
            </a:solidFill>
            <a:ln w="9525">
              <a:solidFill>
                <a:srgbClr val="008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12" name="グループ化 11"/>
          <p:cNvGrpSpPr>
            <a:grpSpLocks noChangeAspect="1"/>
          </p:cNvGrpSpPr>
          <p:nvPr/>
        </p:nvGrpSpPr>
        <p:grpSpPr>
          <a:xfrm>
            <a:off x="7768952" y="37134"/>
            <a:ext cx="4969454" cy="423459"/>
            <a:chOff x="6029203" y="46261"/>
            <a:chExt cx="5407394" cy="460777"/>
          </a:xfrm>
        </p:grpSpPr>
        <p:pic>
          <p:nvPicPr>
            <p:cNvPr id="13" name="図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9203"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6991"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0565"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7791"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2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10877" y="50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7619"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03592" y="47840"/>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4328"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74083"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図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522939"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図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79397" y="46261"/>
              <a:ext cx="457200" cy="457200"/>
            </a:xfrm>
            <a:prstGeom prst="rect">
              <a:avLst/>
            </a:prstGeom>
          </p:spPr>
        </p:pic>
        <p:pic>
          <p:nvPicPr>
            <p:cNvPr id="24" name="図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41707" y="46942"/>
              <a:ext cx="458885" cy="458885"/>
            </a:xfrm>
            <a:prstGeom prst="rect">
              <a:avLst/>
            </a:prstGeom>
          </p:spPr>
        </p:pic>
      </p:grpSp>
    </p:spTree>
    <p:extLst>
      <p:ext uri="{BB962C8B-B14F-4D97-AF65-F5344CB8AC3E}">
        <p14:creationId xmlns:p14="http://schemas.microsoft.com/office/powerpoint/2010/main" val="381163940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1212</Words>
  <Application>Microsoft Office PowerPoint</Application>
  <PresentationFormat>A3 297x420 mm</PresentationFormat>
  <Paragraphs>70</Paragraphs>
  <Slides>3</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BIZ UDゴシック</vt:lpstr>
      <vt:lpstr>Meiryo UI</vt:lpstr>
      <vt:lpstr>ＭＳ Ｐゴシック</vt:lpstr>
      <vt:lpstr>Arial</vt:lpstr>
      <vt:lpstr>Calibri</vt:lpstr>
      <vt:lpstr>Office ​​テーマ</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2022-10-19T08:53:18Z</dcterms:created>
  <dcterms:modified xsi:type="dcterms:W3CDTF">2022-11-24T12:32:59Z</dcterms:modified>
</cp:coreProperties>
</file>